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6" r:id="rId8"/>
    <p:sldId id="261" r:id="rId9"/>
    <p:sldId id="263" r:id="rId10"/>
    <p:sldId id="264" r:id="rId11"/>
    <p:sldId id="269" r:id="rId12"/>
    <p:sldId id="267" r:id="rId13"/>
    <p:sldId id="262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808F-552D-4E6E-A3A8-27615A53D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15932-EB01-4D36-A4C1-59DD4255E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38440-C487-4ADB-AD68-934CE793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17E2-4AF4-494B-A352-10F781C30CF7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65E99-CE97-4564-9E11-26FF1F75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988B4-DA7F-4D00-B15E-0D65CF71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A0A-9D04-46D6-9B56-D49156F4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3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4169-5771-4C5D-B6F2-BE57AAE03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84601-2E1A-4F4C-AB6A-5E75F38A6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F47CA-032E-4084-90B7-5212F643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17E2-4AF4-494B-A352-10F781C30CF7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80759-5D70-4283-83D5-273DE820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7CBD-374F-4AB4-8138-D2D3D249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A0A-9D04-46D6-9B56-D49156F4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8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2F2C25-093A-4E25-803C-7EC1C81FC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12705-09D8-4609-BEEE-01FEF4D4C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A662C-40C3-46FF-9166-13C72EC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17E2-4AF4-494B-A352-10F781C30CF7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318A0-1801-499C-B5D9-9AEC47A1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4E526-B256-4178-9A2C-DA398202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A0A-9D04-46D6-9B56-D49156F4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3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6B611-7F22-462E-AC31-25790BF0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54279-0ABF-4CCB-A42C-33D22A156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7089C-6AA9-4A9A-BB86-44F91B9D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17E2-4AF4-494B-A352-10F781C30CF7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FEA02-DD0F-4C40-9D16-81B00E23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1DFF6-E847-4C33-BBAE-00AADA20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A0A-9D04-46D6-9B56-D49156F4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1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186D-9023-431A-80E3-ECCF3F83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83B3D-B822-4C72-8644-3D55D5BB5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9C70C-15D1-4FD4-B0AA-ECDA6609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17E2-4AF4-494B-A352-10F781C30CF7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0161D-1B19-4B5B-9447-AAF17CB2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8A19B-DBC4-470A-9A06-D99EA5E7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A0A-9D04-46D6-9B56-D49156F4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B52C1-2D3F-4C47-AAE5-0B792669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4CB60-4D35-479E-ABE7-55CA38399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DEA65-EE71-436E-95ED-D40861049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2C19F-2129-489D-98E1-A2628254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17E2-4AF4-494B-A352-10F781C30CF7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A1016-2F6D-4570-A978-DEEE8A65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98743-9A14-4934-8316-3C9530FC5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A0A-9D04-46D6-9B56-D49156F4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371F-4644-4C24-AA9A-BF0D20F00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2B533-B348-4DDC-B8B0-B1A55A370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22D82-AFD3-42C3-BE18-1D0A629D8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DA87C-B1CE-402D-9511-2CE4988BF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44C4E-999A-40D4-9BFD-80B2D50C6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DD4681-3081-4471-8EF0-4EC5E056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17E2-4AF4-494B-A352-10F781C30CF7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98EBA-7E7E-4E46-A88F-485B8835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E75087-CEC7-4CF8-B90D-68659E7B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A0A-9D04-46D6-9B56-D49156F4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24AB-A033-4694-9FB2-0D369417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C0559-3AF6-4068-BC5D-77CBD4EF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17E2-4AF4-494B-A352-10F781C30CF7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42DD6-8DEB-4831-AA1D-4D759D93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0EFDC-0652-40DC-B00A-A0064DF4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A0A-9D04-46D6-9B56-D49156F4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3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347E0-18C1-43C2-9F3E-2388D91E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17E2-4AF4-494B-A352-10F781C30CF7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139C2-B985-4618-80E3-9E2B8DDC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111F7-E1D7-4C54-9312-5D3B0150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A0A-9D04-46D6-9B56-D49156F4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2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ECBC-2A0B-44EA-B84B-7391C7A4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9693F-A6E6-499A-8C53-F20DB7A04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095BC-393E-4599-A88D-97FD3A7F5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84906-CBC3-4AC6-8BAD-C0E70A15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17E2-4AF4-494B-A352-10F781C30CF7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3AD39-E039-4E2C-86DD-FD7F3918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0E586-77C8-4A62-86AA-E4DD65FD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A0A-9D04-46D6-9B56-D49156F4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5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3907-E653-47D0-9742-18EE6061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5F104-88B1-4511-8AFE-E2E467BE5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0141D-34DD-499F-ADA7-79E0261EC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CBA9F-5181-4266-BBFA-7EE2E746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17E2-4AF4-494B-A352-10F781C30CF7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96774-1496-4439-82CB-72F35EF7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5E478-A4DE-4791-9943-EAED647F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A0A-9D04-46D6-9B56-D49156F4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5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81A308-6DC2-4FD5-830F-7879CAF1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FD44D-1FC5-4C61-9237-092DB1C65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67AF6-033A-4A4C-9E71-437D50BFD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B17E2-4AF4-494B-A352-10F781C30CF7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0D8F3-E724-4675-BAC2-11E5B1A39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C7357-318A-440D-AE94-5394442E1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82A0A-9D04-46D6-9B56-D49156F4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0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ensemble.RandomForestClassifier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cikit-learn.org/stable/auto_examples/ensemble/plot_bias_variance.html#sphx-glr-auto-examples-ensemble-plot-bias-variance-p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5A17-2FA5-4968-91A5-4A886754D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405/505</a:t>
            </a:r>
            <a:br>
              <a:rPr lang="en-US" dirty="0"/>
            </a:br>
            <a:r>
              <a:rPr lang="en-US" dirty="0"/>
              <a:t>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89134-7280-4F0A-ADF8-D97D81D934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25</a:t>
            </a:r>
          </a:p>
        </p:txBody>
      </p:sp>
    </p:spTree>
    <p:extLst>
      <p:ext uri="{BB962C8B-B14F-4D97-AF65-F5344CB8AC3E}">
        <p14:creationId xmlns:p14="http://schemas.microsoft.com/office/powerpoint/2010/main" val="377035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2AAD-1523-408A-914A-BD53435CA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65322"/>
          </a:xfrm>
        </p:spPr>
        <p:txBody>
          <a:bodyPr/>
          <a:lstStyle/>
          <a:p>
            <a:r>
              <a:rPr lang="en-US" dirty="0"/>
              <a:t>Randomization vs 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167AB-67F2-4A95-9DC5-502BF9109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55497"/>
            <a:ext cx="12191999" cy="5884247"/>
          </a:xfrm>
        </p:spPr>
        <p:txBody>
          <a:bodyPr/>
          <a:lstStyle/>
          <a:p>
            <a:r>
              <a:rPr lang="en-US" dirty="0"/>
              <a:t>Randomization can be applied to a greater variety of learners</a:t>
            </a:r>
          </a:p>
          <a:p>
            <a:r>
              <a:rPr lang="en-US" dirty="0"/>
              <a:t>Bagging fails with stable algorithms whose output is insensitive to small changes in input</a:t>
            </a:r>
          </a:p>
          <a:p>
            <a:pPr lvl="1"/>
            <a:r>
              <a:rPr lang="en-US" dirty="0"/>
              <a:t>Example: nearest neighbor classifiers (output changes very little due to resampling)</a:t>
            </a:r>
          </a:p>
          <a:p>
            <a:r>
              <a:rPr lang="en-US" dirty="0"/>
              <a:t>Nearest-neighbor classifiers can be randomized by selecting different attributes to perform distance calculation on</a:t>
            </a:r>
          </a:p>
          <a:p>
            <a:pPr lvl="1"/>
            <a:r>
              <a:rPr lang="en-US" dirty="0"/>
              <a:t>Called the random subspaces method for constructing ensemble</a:t>
            </a:r>
          </a:p>
          <a:p>
            <a:r>
              <a:rPr lang="en-US" dirty="0"/>
              <a:t>Can combine random subspaces with bagging</a:t>
            </a:r>
          </a:p>
        </p:txBody>
      </p:sp>
    </p:spTree>
    <p:extLst>
      <p:ext uri="{BB962C8B-B14F-4D97-AF65-F5344CB8AC3E}">
        <p14:creationId xmlns:p14="http://schemas.microsoft.com/office/powerpoint/2010/main" val="258505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1837-86D0-4A54-93CE-D0320414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75306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ACD07-56E1-4698-8EAA-49F80465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5306"/>
            <a:ext cx="12192000" cy="6082694"/>
          </a:xfrm>
        </p:spPr>
        <p:txBody>
          <a:bodyPr/>
          <a:lstStyle/>
          <a:p>
            <a:r>
              <a:rPr lang="en-US" dirty="0"/>
              <a:t>Random forest is an ensemble learning method for classification and regression</a:t>
            </a:r>
          </a:p>
          <a:p>
            <a:r>
              <a:rPr lang="en-US" dirty="0"/>
              <a:t>Constructs a multitude of decision trees using bagging (default is 100 in </a:t>
            </a:r>
            <a:r>
              <a:rPr lang="en-US" dirty="0" err="1"/>
              <a:t>sklearn</a:t>
            </a:r>
            <a:r>
              <a:rPr lang="en-US" dirty="0"/>
              <a:t>)</a:t>
            </a:r>
          </a:p>
          <a:p>
            <a:r>
              <a:rPr lang="en-US" dirty="0"/>
              <a:t>Selects random subset of features to split on at each node (feature bagging)</a:t>
            </a:r>
          </a:p>
          <a:p>
            <a:r>
              <a:rPr lang="en-US" dirty="0"/>
              <a:t>Combines predictions using </a:t>
            </a:r>
            <a:r>
              <a:rPr lang="en-US" i="1" dirty="0"/>
              <a:t>mode</a:t>
            </a:r>
            <a:r>
              <a:rPr lang="en-US" dirty="0"/>
              <a:t> (most often occurring class across all trees) to generate classification</a:t>
            </a:r>
          </a:p>
          <a:p>
            <a:r>
              <a:rPr lang="en-US" sz="2000" dirty="0">
                <a:hlinkClick r:id="rId2"/>
              </a:rPr>
              <a:t>https://scikit-learn.org/stable/modules/generated/sklearn.ensemble.RandomForestClassifier.html</a:t>
            </a:r>
            <a:endParaRPr lang="en-US" sz="2000" dirty="0"/>
          </a:p>
          <a:p>
            <a:r>
              <a:rPr lang="en-US" dirty="0"/>
              <a:t>Parameters:</a:t>
            </a:r>
          </a:p>
          <a:p>
            <a:pPr lvl="1"/>
            <a:r>
              <a:rPr lang="en-US" b="1" dirty="0" err="1"/>
              <a:t>n_estimators</a:t>
            </a:r>
            <a:r>
              <a:rPr lang="en-US" b="1" dirty="0"/>
              <a:t> </a:t>
            </a:r>
            <a:r>
              <a:rPr lang="en-US" dirty="0"/>
              <a:t>(number of trees in forest)</a:t>
            </a:r>
          </a:p>
          <a:p>
            <a:pPr lvl="1"/>
            <a:r>
              <a:rPr lang="en-US" b="1" dirty="0"/>
              <a:t>criterion</a:t>
            </a:r>
            <a:r>
              <a:rPr lang="en-US" dirty="0"/>
              <a:t> (</a:t>
            </a:r>
            <a:r>
              <a:rPr lang="en-US" dirty="0" err="1"/>
              <a:t>gini</a:t>
            </a:r>
            <a:r>
              <a:rPr lang="en-US" dirty="0"/>
              <a:t> or entropy)</a:t>
            </a:r>
          </a:p>
          <a:p>
            <a:pPr lvl="1"/>
            <a:r>
              <a:rPr lang="en-US" b="1" dirty="0" err="1"/>
              <a:t>max_depth</a:t>
            </a:r>
            <a:r>
              <a:rPr lang="en-US" b="1" dirty="0"/>
              <a:t> </a:t>
            </a:r>
            <a:r>
              <a:rPr lang="en-US" dirty="0"/>
              <a:t>(maximum depth of each tree in forest)</a:t>
            </a:r>
          </a:p>
          <a:p>
            <a:pPr lvl="1"/>
            <a:r>
              <a:rPr lang="en-US" b="1" dirty="0" err="1"/>
              <a:t>max_features</a:t>
            </a:r>
            <a:r>
              <a:rPr lang="en-US" b="1" dirty="0"/>
              <a:t> </a:t>
            </a:r>
            <a:r>
              <a:rPr lang="en-US" dirty="0"/>
              <a:t>(number of features to consider when looking for best split)</a:t>
            </a:r>
          </a:p>
          <a:p>
            <a:pPr lvl="1"/>
            <a:r>
              <a:rPr lang="en-US" b="1" dirty="0"/>
              <a:t>bootstrap </a:t>
            </a:r>
            <a:r>
              <a:rPr lang="en-US" dirty="0"/>
              <a:t>(true or false) – default true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624FE3-B1CA-4B68-8E10-A48D87BEA619}"/>
              </a:ext>
            </a:extLst>
          </p:cNvPr>
          <p:cNvSpPr/>
          <p:nvPr/>
        </p:nvSpPr>
        <p:spPr>
          <a:xfrm>
            <a:off x="6096000" y="6123398"/>
            <a:ext cx="2277438" cy="472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bagging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F77C61-BE0D-4177-BB10-4DD15F5560CC}"/>
              </a:ext>
            </a:extLst>
          </p:cNvPr>
          <p:cNvSpPr/>
          <p:nvPr/>
        </p:nvSpPr>
        <p:spPr>
          <a:xfrm>
            <a:off x="9770724" y="5861407"/>
            <a:ext cx="2198669" cy="559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randomization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490A98-A683-4137-A9F2-147AC0FA167F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5661061" y="5861407"/>
            <a:ext cx="768462" cy="33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7632E1-D92E-4034-BC30-47057FE4C071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9698804" y="5671335"/>
            <a:ext cx="393908" cy="27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21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599B-21FF-4A40-A6BE-371251A7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on 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94F7C-360B-4DC3-83B7-AE30DE946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classifier vs random forest</a:t>
            </a:r>
          </a:p>
          <a:p>
            <a:r>
              <a:rPr lang="en-US" dirty="0"/>
              <a:t>Class distribution</a:t>
            </a:r>
          </a:p>
          <a:p>
            <a:r>
              <a:rPr lang="en-US" dirty="0"/>
              <a:t>Cross 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6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2AAD-1523-408A-914A-BD53435CA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65322"/>
          </a:xfrm>
        </p:spPr>
        <p:txBody>
          <a:bodyPr/>
          <a:lstStyle/>
          <a:p>
            <a:r>
              <a:rPr lang="en-US" dirty="0"/>
              <a:t>Bagging with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167AB-67F2-4A95-9DC5-502BF9109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55497"/>
            <a:ext cx="12191999" cy="58842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Bagging results can be improved by increasing diversity of ensemble by making learning scheme as unstable as possible while maintaining a minimum accuracy</a:t>
            </a:r>
          </a:p>
          <a:p>
            <a:r>
              <a:rPr lang="en-US" dirty="0"/>
              <a:t>Example: when learning ensemble of decision trees, switch off pruning, making them even more unstable</a:t>
            </a:r>
          </a:p>
          <a:p>
            <a:r>
              <a:rPr lang="en-US" dirty="0"/>
              <a:t>Further improvements by changing way predictions combined for classification:</a:t>
            </a:r>
          </a:p>
          <a:p>
            <a:pPr lvl="1"/>
            <a:r>
              <a:rPr lang="en-US" dirty="0"/>
              <a:t>Bagging uses voting</a:t>
            </a:r>
          </a:p>
          <a:p>
            <a:pPr lvl="1"/>
            <a:r>
              <a:rPr lang="en-US" dirty="0"/>
              <a:t>When models output probability estimates, can average these probabilities across models</a:t>
            </a:r>
          </a:p>
          <a:p>
            <a:pPr lvl="1"/>
            <a:r>
              <a:rPr lang="en-US" dirty="0"/>
              <a:t>This improves classification slightly, and also allows us to assign probabilities</a:t>
            </a:r>
          </a:p>
          <a:p>
            <a:r>
              <a:rPr lang="en-US" b="1" dirty="0" err="1"/>
              <a:t>Metacost</a:t>
            </a:r>
            <a:r>
              <a:rPr lang="en-US" b="1" dirty="0"/>
              <a:t> </a:t>
            </a:r>
            <a:r>
              <a:rPr lang="en-US" dirty="0"/>
              <a:t>combines predictive benefits of bagging with cost-sensitive prediction:</a:t>
            </a:r>
          </a:p>
          <a:p>
            <a:r>
              <a:rPr lang="en-US" dirty="0"/>
              <a:t>1) build ensemble classifier using bagging</a:t>
            </a:r>
          </a:p>
          <a:p>
            <a:r>
              <a:rPr lang="en-US" dirty="0"/>
              <a:t>2) Use it to relabel training data by giving every training instance a prediction minimizing expected cost, based on probability estimates from bagging</a:t>
            </a:r>
          </a:p>
          <a:p>
            <a:r>
              <a:rPr lang="en-US" dirty="0"/>
              <a:t>3) discard original class labels and learn single new classifier from relabeled data</a:t>
            </a:r>
          </a:p>
          <a:p>
            <a:r>
              <a:rPr lang="en-US" dirty="0"/>
              <a:t>Result is a cost-sensitive classifier, costs have been built into class labels</a:t>
            </a:r>
          </a:p>
        </p:txBody>
      </p:sp>
    </p:spTree>
    <p:extLst>
      <p:ext uri="{BB962C8B-B14F-4D97-AF65-F5344CB8AC3E}">
        <p14:creationId xmlns:p14="http://schemas.microsoft.com/office/powerpoint/2010/main" val="235542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2AAD-1523-408A-914A-BD53435CA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65322"/>
          </a:xfrm>
        </p:spPr>
        <p:txBody>
          <a:bodyPr/>
          <a:lstStyle/>
          <a:p>
            <a:r>
              <a:rPr lang="en-US" dirty="0"/>
              <a:t>Rotation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167AB-67F2-4A95-9DC5-502BF9109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55497"/>
            <a:ext cx="12191999" cy="5884247"/>
          </a:xfrm>
        </p:spPr>
        <p:txBody>
          <a:bodyPr/>
          <a:lstStyle/>
          <a:p>
            <a:r>
              <a:rPr lang="en-US" dirty="0"/>
              <a:t>Rotation forests specifically try to create diverse yet accurate classifiers</a:t>
            </a:r>
          </a:p>
          <a:p>
            <a:r>
              <a:rPr lang="en-US" dirty="0"/>
              <a:t>Combines random subspace and bagging approaches with PCA feature generation to construct ensemble of decision trees</a:t>
            </a:r>
          </a:p>
          <a:p>
            <a:r>
              <a:rPr lang="en-US" dirty="0"/>
              <a:t>In each iteration, input attributes randomly divided into k disjoint subsets</a:t>
            </a:r>
          </a:p>
          <a:p>
            <a:r>
              <a:rPr lang="en-US" dirty="0"/>
              <a:t>PCA applied to each subset to create linear combos of attributes in subset</a:t>
            </a:r>
          </a:p>
          <a:p>
            <a:r>
              <a:rPr lang="en-US" dirty="0"/>
              <a:t>The k sets of PCA components are used to compute values for derived attributes</a:t>
            </a:r>
          </a:p>
          <a:p>
            <a:pPr lvl="1"/>
            <a:r>
              <a:rPr lang="en-US" dirty="0"/>
              <a:t>These comprise the input to tree learner at each iteration</a:t>
            </a:r>
          </a:p>
          <a:p>
            <a:r>
              <a:rPr lang="en-US" dirty="0"/>
              <a:t>Experiments indicate rotation forests can give similar performance to random forests, but with far fewer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2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7D0D-520F-4C28-B87F-F33908C77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566"/>
            <a:ext cx="12192000" cy="968064"/>
          </a:xfrm>
        </p:spPr>
        <p:txBody>
          <a:bodyPr/>
          <a:lstStyle/>
          <a:p>
            <a:r>
              <a:rPr lang="en-US" dirty="0"/>
              <a:t>Chapter 12 - Ensemble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0DACC-5E3B-4316-9C48-9D536045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86320"/>
            <a:ext cx="12191999" cy="5853424"/>
          </a:xfrm>
        </p:spPr>
        <p:txBody>
          <a:bodyPr/>
          <a:lstStyle/>
          <a:p>
            <a:r>
              <a:rPr lang="en-US" dirty="0"/>
              <a:t>Powerful way to improve performance of machine learning is to </a:t>
            </a:r>
            <a:r>
              <a:rPr lang="en-US" b="1" dirty="0"/>
              <a:t>combine predictions from multiple model</a:t>
            </a:r>
            <a:r>
              <a:rPr lang="en-US" dirty="0"/>
              <a:t>s</a:t>
            </a:r>
          </a:p>
          <a:p>
            <a:r>
              <a:rPr lang="en-US" dirty="0"/>
              <a:t>This involves constructing an </a:t>
            </a:r>
            <a:r>
              <a:rPr lang="en-US" i="1" dirty="0"/>
              <a:t>ensemble </a:t>
            </a:r>
            <a:r>
              <a:rPr lang="en-US" dirty="0"/>
              <a:t>of classifiers</a:t>
            </a:r>
          </a:p>
          <a:p>
            <a:pPr lvl="1"/>
            <a:r>
              <a:rPr lang="en-US" dirty="0"/>
              <a:t>example: a set of decision trees (forest) rather than a single tree</a:t>
            </a:r>
          </a:p>
          <a:p>
            <a:r>
              <a:rPr lang="en-US" b="1" dirty="0"/>
              <a:t>Overview chapter 12:</a:t>
            </a:r>
          </a:p>
          <a:p>
            <a:r>
              <a:rPr lang="en-US" i="1" dirty="0"/>
              <a:t>Bagging and randomization </a:t>
            </a:r>
            <a:r>
              <a:rPr lang="en-US" dirty="0"/>
              <a:t>– randomly perturbing input/model</a:t>
            </a:r>
          </a:p>
          <a:p>
            <a:r>
              <a:rPr lang="en-US" i="1" dirty="0"/>
              <a:t>Random forests </a:t>
            </a:r>
            <a:r>
              <a:rPr lang="en-US" dirty="0"/>
              <a:t>– created by combining bagging and randomization</a:t>
            </a:r>
          </a:p>
          <a:p>
            <a:r>
              <a:rPr lang="en-US" i="1" dirty="0"/>
              <a:t>Boosting</a:t>
            </a:r>
            <a:r>
              <a:rPr lang="en-US" dirty="0"/>
              <a:t> – iteratively improving the ensemble</a:t>
            </a:r>
          </a:p>
          <a:p>
            <a:r>
              <a:rPr lang="en-US" i="1" dirty="0"/>
              <a:t>AdaBoost.M1</a:t>
            </a:r>
          </a:p>
          <a:p>
            <a:r>
              <a:rPr lang="en-US" i="1" dirty="0"/>
              <a:t>Stacking </a:t>
            </a:r>
            <a:r>
              <a:rPr lang="en-US" dirty="0"/>
              <a:t>– each member of ensemble is a different type of model</a:t>
            </a:r>
          </a:p>
          <a:p>
            <a:r>
              <a:rPr lang="en-US" dirty="0"/>
              <a:t>Interpreting ensemble learning output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4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2AAD-1523-408A-914A-BD53435CA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65322"/>
          </a:xfrm>
        </p:spPr>
        <p:txBody>
          <a:bodyPr/>
          <a:lstStyle/>
          <a:p>
            <a:r>
              <a:rPr lang="en-US" dirty="0"/>
              <a:t>12.2 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167AB-67F2-4A95-9DC5-502BF9109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55497"/>
            <a:ext cx="12191999" cy="5884247"/>
          </a:xfrm>
        </p:spPr>
        <p:txBody>
          <a:bodyPr/>
          <a:lstStyle/>
          <a:p>
            <a:r>
              <a:rPr lang="en-US" dirty="0"/>
              <a:t>Select several training datasets of the same size from problem domain</a:t>
            </a:r>
          </a:p>
          <a:p>
            <a:r>
              <a:rPr lang="en-US" dirty="0"/>
              <a:t>Build a decision tree for each dataset</a:t>
            </a:r>
          </a:p>
          <a:p>
            <a:r>
              <a:rPr lang="en-US" dirty="0"/>
              <a:t>Will the trees be identical? Probably not</a:t>
            </a:r>
          </a:p>
          <a:p>
            <a:pPr lvl="1"/>
            <a:r>
              <a:rPr lang="en-US" dirty="0"/>
              <a:t>Decision tree induction is an unstable process</a:t>
            </a:r>
          </a:p>
          <a:p>
            <a:pPr lvl="1"/>
            <a:r>
              <a:rPr lang="en-US" dirty="0"/>
              <a:t>Slight changes in training data can easily result in different attribute chosen at some node</a:t>
            </a:r>
          </a:p>
          <a:p>
            <a:r>
              <a:rPr lang="en-US" dirty="0"/>
              <a:t>Instability implies some trees will correctly classify a test instance, others will not</a:t>
            </a:r>
          </a:p>
          <a:p>
            <a:r>
              <a:rPr lang="en-US" dirty="0"/>
              <a:t>Combine the trees by having them each vote on a given test instance’s class</a:t>
            </a:r>
          </a:p>
          <a:p>
            <a:r>
              <a:rPr lang="en-US" dirty="0"/>
              <a:t>The more the merrier – more trees = better predictions</a:t>
            </a:r>
          </a:p>
          <a:p>
            <a:r>
              <a:rPr lang="en-US" dirty="0"/>
              <a:t>Combined classifier is rarely less accurate than classifier built from single dataset</a:t>
            </a:r>
          </a:p>
          <a:p>
            <a:r>
              <a:rPr lang="en-US" dirty="0"/>
              <a:t>Theoretical basis for this assumption?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6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2AAD-1523-408A-914A-BD53435CA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65322"/>
          </a:xfrm>
        </p:spPr>
        <p:txBody>
          <a:bodyPr/>
          <a:lstStyle/>
          <a:p>
            <a:r>
              <a:rPr lang="en-US" dirty="0"/>
              <a:t>Bias-Variance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167AB-67F2-4A95-9DC5-502BF9109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55497"/>
            <a:ext cx="12191999" cy="5884247"/>
          </a:xfrm>
        </p:spPr>
        <p:txBody>
          <a:bodyPr/>
          <a:lstStyle/>
          <a:p>
            <a:r>
              <a:rPr lang="en-US" dirty="0"/>
              <a:t>Combining multiple hypotheses can be viewed through theoretical device known as the </a:t>
            </a:r>
            <a:r>
              <a:rPr lang="en-US" i="1" dirty="0"/>
              <a:t>bias-variance decomposition</a:t>
            </a:r>
          </a:p>
          <a:p>
            <a:r>
              <a:rPr lang="en-US" b="1" dirty="0"/>
              <a:t>Bias-variance decomposition:</a:t>
            </a:r>
          </a:p>
          <a:p>
            <a:r>
              <a:rPr lang="en-US" b="1" dirty="0"/>
              <a:t>Bias:</a:t>
            </a:r>
          </a:p>
          <a:p>
            <a:r>
              <a:rPr lang="en-US" dirty="0"/>
              <a:t>Suppose we have an infinite number of independent training sets of same size</a:t>
            </a:r>
          </a:p>
          <a:p>
            <a:r>
              <a:rPr lang="en-US" dirty="0"/>
              <a:t>Use these training sets to create an infinite number of classifiers</a:t>
            </a:r>
          </a:p>
          <a:p>
            <a:r>
              <a:rPr lang="en-US" dirty="0"/>
              <a:t>Process test instance using all classifiers, single answer determined by vote</a:t>
            </a:r>
          </a:p>
          <a:p>
            <a:r>
              <a:rPr lang="en-US" dirty="0"/>
              <a:t>Evaluate expected error rate by getting the error of the combined classifier over infinite number of independently chosen test examples</a:t>
            </a:r>
          </a:p>
          <a:p>
            <a:r>
              <a:rPr lang="en-US" dirty="0"/>
              <a:t>Error rate for particular learning algorithm called its </a:t>
            </a:r>
            <a:r>
              <a:rPr lang="en-US" i="1" dirty="0"/>
              <a:t>bias </a:t>
            </a:r>
            <a:r>
              <a:rPr lang="en-US" dirty="0"/>
              <a:t>for the learning problem</a:t>
            </a:r>
          </a:p>
          <a:p>
            <a:pPr lvl="1"/>
            <a:r>
              <a:rPr lang="en-US" dirty="0"/>
              <a:t>Measures how well learning method matches the problem</a:t>
            </a:r>
          </a:p>
          <a:p>
            <a:pPr lvl="1"/>
            <a:r>
              <a:rPr lang="en-US" dirty="0"/>
              <a:t>Measures persistent error of learning algorithm, can’t be eliminated by infinite samples</a:t>
            </a:r>
          </a:p>
        </p:txBody>
      </p:sp>
    </p:spTree>
    <p:extLst>
      <p:ext uri="{BB962C8B-B14F-4D97-AF65-F5344CB8AC3E}">
        <p14:creationId xmlns:p14="http://schemas.microsoft.com/office/powerpoint/2010/main" val="124907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F490-3F86-4941-B382-FD70EE54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/>
              <a:t>Which model has higher bias error on the input data?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2D151-996F-4046-9490-7F389D03C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42" y="1708668"/>
            <a:ext cx="11060558" cy="469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2AAD-1523-408A-914A-BD53435CA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65322"/>
          </a:xfrm>
        </p:spPr>
        <p:txBody>
          <a:bodyPr/>
          <a:lstStyle/>
          <a:p>
            <a:r>
              <a:rPr lang="en-US" dirty="0"/>
              <a:t>Bias-Variance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167AB-67F2-4A95-9DC5-502BF9109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55497"/>
            <a:ext cx="12191999" cy="5884247"/>
          </a:xfrm>
        </p:spPr>
        <p:txBody>
          <a:bodyPr/>
          <a:lstStyle/>
          <a:p>
            <a:r>
              <a:rPr lang="en-US" b="1" dirty="0"/>
              <a:t>Variance</a:t>
            </a:r>
          </a:p>
          <a:p>
            <a:r>
              <a:rPr lang="en-US" dirty="0"/>
              <a:t>Second source of error in a learned model stems from particular training set used</a:t>
            </a:r>
          </a:p>
          <a:p>
            <a:r>
              <a:rPr lang="en-US" dirty="0"/>
              <a:t>Training set is inevitably finite, not fully representative of population of instances</a:t>
            </a:r>
          </a:p>
          <a:p>
            <a:r>
              <a:rPr lang="en-US" dirty="0"/>
              <a:t>Expected value of this component of error, over all possible training sets of a given size, and all possible test sets, is called the </a:t>
            </a:r>
            <a:r>
              <a:rPr lang="en-US" i="1" dirty="0"/>
              <a:t>variance </a:t>
            </a:r>
            <a:r>
              <a:rPr lang="en-US" dirty="0"/>
              <a:t>of learning method</a:t>
            </a:r>
          </a:p>
          <a:p>
            <a:r>
              <a:rPr lang="en-US" dirty="0"/>
              <a:t>Total expected error of classifier = bias + variance (bias-variance decomposition)</a:t>
            </a:r>
          </a:p>
          <a:p>
            <a:r>
              <a:rPr lang="en-US" b="1" dirty="0"/>
              <a:t>Combining multiple classifiers reduces variance component, decreasing error</a:t>
            </a:r>
          </a:p>
          <a:p>
            <a:r>
              <a:rPr lang="en-US" dirty="0"/>
              <a:t>More classifiers (and training sets) = greater reduction in variance</a:t>
            </a:r>
          </a:p>
          <a:p>
            <a:r>
              <a:rPr lang="en-US" dirty="0"/>
              <a:t>Problem: usually only one training set exists</a:t>
            </a:r>
          </a:p>
          <a:p>
            <a:r>
              <a:rPr lang="en-US" dirty="0"/>
              <a:t>Bagging attempts to </a:t>
            </a:r>
            <a:r>
              <a:rPr lang="en-US" i="1" dirty="0"/>
              <a:t>simulate </a:t>
            </a:r>
            <a:r>
              <a:rPr lang="en-US" dirty="0"/>
              <a:t>the infinite training sets using a bootstrap method</a:t>
            </a:r>
          </a:p>
          <a:p>
            <a:pPr lvl="1"/>
            <a:r>
              <a:rPr lang="en-US" dirty="0"/>
              <a:t>sampling with replacement from original dataset, creating new dataset of equal size</a:t>
            </a:r>
          </a:p>
          <a:p>
            <a:r>
              <a:rPr lang="en-US" dirty="0"/>
              <a:t>Bagging = </a:t>
            </a:r>
            <a:r>
              <a:rPr lang="en-US" b="1" u="sng" dirty="0"/>
              <a:t>B</a:t>
            </a:r>
            <a:r>
              <a:rPr lang="en-US" dirty="0"/>
              <a:t>ootstrap </a:t>
            </a:r>
            <a:r>
              <a:rPr lang="en-US" b="1" u="sng" dirty="0"/>
              <a:t>Ag</a:t>
            </a:r>
            <a:r>
              <a:rPr lang="en-US" dirty="0"/>
              <a:t>gregating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8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BEF72-5440-4A70-9C95-21FCC964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83578"/>
          </a:xfrm>
        </p:spPr>
        <p:txBody>
          <a:bodyPr/>
          <a:lstStyle/>
          <a:p>
            <a:r>
              <a:rPr lang="en-US" dirty="0"/>
              <a:t>Bias-Variance decomposition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61591-24DF-4312-AA77-18B63F27798D}"/>
              </a:ext>
            </a:extLst>
          </p:cNvPr>
          <p:cNvSpPr txBox="1"/>
          <p:nvPr/>
        </p:nvSpPr>
        <p:spPr>
          <a:xfrm>
            <a:off x="0" y="6534363"/>
            <a:ext cx="119488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hlinkClick r:id="rId2"/>
              </a:rPr>
              <a:t>https://scikit-learn.org/stable/auto_examples/ensemble/plot_bias_variance.html#sphx-glr-auto-examples-ensemble-plot-bias-variance-py</a:t>
            </a: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1750BD-CC23-4A4D-BD1B-74F6FE06B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0" y="780836"/>
            <a:ext cx="7552999" cy="5555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45A8D3-3330-438F-9EDA-A1EF77C231D4}"/>
              </a:ext>
            </a:extLst>
          </p:cNvPr>
          <p:cNvSpPr txBox="1"/>
          <p:nvPr/>
        </p:nvSpPr>
        <p:spPr>
          <a:xfrm>
            <a:off x="7479587" y="277402"/>
            <a:ext cx="471241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Upper left: predictions (dark red) of single decision tree trained over random dataset of a toy 1D regression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shows predictions (light red) of other single decision trees trained over other instance of 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Variance term here corresponds to width of beam of predictions (light red) of the individual estimators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Bias term here corresponds to difference between average prediction of estimator (cyan) and best possible model (Dark blue)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left corresponds to pointwise decomposition of expected mean-squared error of a single decision tree.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Confirms bias is low (blue)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Confirms variance is large (green)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figures correspond to same plots but using a bagging ensemble, instead of 1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Variance components (and hence, overall error) is less when using 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2AAD-1523-408A-914A-BD53435CA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65322"/>
          </a:xfrm>
        </p:spPr>
        <p:txBody>
          <a:bodyPr/>
          <a:lstStyle/>
          <a:p>
            <a:r>
              <a:rPr lang="en-US" dirty="0"/>
              <a:t>Bagging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167AB-67F2-4A95-9DC5-502BF9109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4839128"/>
            <a:ext cx="12191999" cy="20006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Bagging applies learning scheme (decision tree in this case) to each artificially generated dataset, and classifiers generated from this vote on new instance</a:t>
            </a:r>
          </a:p>
          <a:p>
            <a:r>
              <a:rPr lang="en-US" dirty="0"/>
              <a:t>Bagging just resamples original dataset, but often outperforms a single classifier</a:t>
            </a:r>
          </a:p>
          <a:p>
            <a:r>
              <a:rPr lang="en-US" dirty="0"/>
              <a:t>Performance due to bagging is never worse than for single classifier</a:t>
            </a:r>
          </a:p>
          <a:p>
            <a:r>
              <a:rPr lang="en-US" dirty="0"/>
              <a:t>Can also be used for regression (average the predictions)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3E860-D032-433C-90D1-3C91159BD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3578"/>
            <a:ext cx="12192000" cy="367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6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2AAD-1523-408A-914A-BD53435CA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65322"/>
          </a:xfrm>
        </p:spPr>
        <p:txBody>
          <a:bodyPr/>
          <a:lstStyle/>
          <a:p>
            <a:r>
              <a:rPr lang="en-US" dirty="0"/>
              <a:t>Randomization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167AB-67F2-4A95-9DC5-502BF9109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55497"/>
            <a:ext cx="12191999" cy="5884247"/>
          </a:xfrm>
        </p:spPr>
        <p:txBody>
          <a:bodyPr/>
          <a:lstStyle/>
          <a:p>
            <a:r>
              <a:rPr lang="en-US" dirty="0"/>
              <a:t>Consider perceptron: weights are randomly initialized to small random values</a:t>
            </a:r>
          </a:p>
          <a:p>
            <a:r>
              <a:rPr lang="en-US" dirty="0"/>
              <a:t>Different weight initializations may yield different end results</a:t>
            </a:r>
          </a:p>
          <a:p>
            <a:r>
              <a:rPr lang="en-US" dirty="0"/>
              <a:t>One way to make classification outcome more stable is run learner several different times with different random number seeds, combine results with voting</a:t>
            </a:r>
          </a:p>
          <a:p>
            <a:r>
              <a:rPr lang="en-US" dirty="0"/>
              <a:t>Almost every learning algorithm can be randomized in this way</a:t>
            </a:r>
          </a:p>
          <a:p>
            <a:r>
              <a:rPr lang="en-US" dirty="0"/>
              <a:t>Decision tree: greedily splits at each node on lowest </a:t>
            </a:r>
            <a:r>
              <a:rPr lang="en-US" dirty="0" err="1"/>
              <a:t>gini</a:t>
            </a:r>
            <a:r>
              <a:rPr lang="en-US" dirty="0"/>
              <a:t>/entropy – instead, randomly pick from the top N options to split</a:t>
            </a:r>
          </a:p>
          <a:p>
            <a:r>
              <a:rPr lang="en-US" dirty="0"/>
              <a:t>Bagging and randomization yield similar results but it sometimes pays to combine</a:t>
            </a:r>
          </a:p>
          <a:p>
            <a:pPr lvl="1"/>
            <a:r>
              <a:rPr lang="en-US" dirty="0"/>
              <a:t>They introduce randomness in different, perhaps complementary ways</a:t>
            </a:r>
          </a:p>
          <a:p>
            <a:r>
              <a:rPr lang="en-US" dirty="0"/>
              <a:t>Popular algorithm for learning random forests builds a randomized decision tree in each iteration of bagging algorithm, often producing excellent predictors</a:t>
            </a:r>
          </a:p>
        </p:txBody>
      </p:sp>
    </p:spTree>
    <p:extLst>
      <p:ext uri="{BB962C8B-B14F-4D97-AF65-F5344CB8AC3E}">
        <p14:creationId xmlns:p14="http://schemas.microsoft.com/office/powerpoint/2010/main" val="217274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1267</Words>
  <Application>Microsoft Office PowerPoint</Application>
  <PresentationFormat>Widescreen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CS 405/505 Data Mining</vt:lpstr>
      <vt:lpstr>Chapter 12 - Ensemble learning</vt:lpstr>
      <vt:lpstr>12.2 Bagging</vt:lpstr>
      <vt:lpstr>Bias-Variance decomposition</vt:lpstr>
      <vt:lpstr>Which model has higher bias error on the input data?</vt:lpstr>
      <vt:lpstr>Bias-Variance decomposition</vt:lpstr>
      <vt:lpstr>Bias-Variance decomposition</vt:lpstr>
      <vt:lpstr>Bagging algorithm</vt:lpstr>
      <vt:lpstr>Randomization</vt:lpstr>
      <vt:lpstr>Randomization vs Bagging</vt:lpstr>
      <vt:lpstr>Random Forest</vt:lpstr>
      <vt:lpstr>Example on final project</vt:lpstr>
      <vt:lpstr>Bagging with costs</vt:lpstr>
      <vt:lpstr>Rotation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405/505 Data Mining</dc:title>
  <dc:creator>Russell Butler</dc:creator>
  <cp:lastModifiedBy>Russell Butler</cp:lastModifiedBy>
  <cp:revision>53</cp:revision>
  <dcterms:created xsi:type="dcterms:W3CDTF">2019-11-07T16:21:27Z</dcterms:created>
  <dcterms:modified xsi:type="dcterms:W3CDTF">2019-11-08T18:26:56Z</dcterms:modified>
</cp:coreProperties>
</file>