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4" r:id="rId3"/>
    <p:sldId id="257" r:id="rId4"/>
    <p:sldId id="259" r:id="rId5"/>
    <p:sldId id="260" r:id="rId6"/>
    <p:sldId id="261" r:id="rId7"/>
    <p:sldId id="258" r:id="rId8"/>
    <p:sldId id="262" r:id="rId9"/>
    <p:sldId id="263" r:id="rId10"/>
    <p:sldId id="264" r:id="rId11"/>
    <p:sldId id="265" r:id="rId12"/>
    <p:sldId id="266" r:id="rId13"/>
    <p:sldId id="267" r:id="rId14"/>
    <p:sldId id="268" r:id="rId15"/>
    <p:sldId id="269" r:id="rId16"/>
    <p:sldId id="270" r:id="rId17"/>
    <p:sldId id="271" r:id="rId18"/>
    <p:sldId id="272" r:id="rId19"/>
    <p:sldId id="273"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D4450-92E8-45BC-9357-DC2721A4C99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92EC257-FFFE-46D1-AD63-E519F7B4BE9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7A00D4D-D910-449E-BB66-5ADFF8E9E81F}"/>
              </a:ext>
            </a:extLst>
          </p:cNvPr>
          <p:cNvSpPr>
            <a:spLocks noGrp="1"/>
          </p:cNvSpPr>
          <p:nvPr>
            <p:ph type="dt" sz="half" idx="10"/>
          </p:nvPr>
        </p:nvSpPr>
        <p:spPr/>
        <p:txBody>
          <a:bodyPr/>
          <a:lstStyle/>
          <a:p>
            <a:fld id="{E8F1674F-48CE-4A18-AC50-5A38476404B8}" type="datetimeFigureOut">
              <a:rPr lang="en-US" smtClean="0"/>
              <a:t>11/10/2019</a:t>
            </a:fld>
            <a:endParaRPr lang="en-US"/>
          </a:p>
        </p:txBody>
      </p:sp>
      <p:sp>
        <p:nvSpPr>
          <p:cNvPr id="5" name="Footer Placeholder 4">
            <a:extLst>
              <a:ext uri="{FF2B5EF4-FFF2-40B4-BE49-F238E27FC236}">
                <a16:creationId xmlns:a16="http://schemas.microsoft.com/office/drawing/2014/main" id="{11DD83F6-5983-40E4-90C9-BCC783586F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92A356-6599-4532-83DF-2EB39FA096A8}"/>
              </a:ext>
            </a:extLst>
          </p:cNvPr>
          <p:cNvSpPr>
            <a:spLocks noGrp="1"/>
          </p:cNvSpPr>
          <p:nvPr>
            <p:ph type="sldNum" sz="quarter" idx="12"/>
          </p:nvPr>
        </p:nvSpPr>
        <p:spPr/>
        <p:txBody>
          <a:bodyPr/>
          <a:lstStyle/>
          <a:p>
            <a:fld id="{9B7E151D-55D0-4A7F-93F9-376BFB397F7A}" type="slidenum">
              <a:rPr lang="en-US" smtClean="0"/>
              <a:t>‹#›</a:t>
            </a:fld>
            <a:endParaRPr lang="en-US"/>
          </a:p>
        </p:txBody>
      </p:sp>
    </p:spTree>
    <p:extLst>
      <p:ext uri="{BB962C8B-B14F-4D97-AF65-F5344CB8AC3E}">
        <p14:creationId xmlns:p14="http://schemas.microsoft.com/office/powerpoint/2010/main" val="32876767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FEB98-A53D-4F7B-8235-B0C4E3F6478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176DC11-4632-49BF-91BB-F02EEE98446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E0C1A8-F8F0-418C-94BD-4B69B4F868BD}"/>
              </a:ext>
            </a:extLst>
          </p:cNvPr>
          <p:cNvSpPr>
            <a:spLocks noGrp="1"/>
          </p:cNvSpPr>
          <p:nvPr>
            <p:ph type="dt" sz="half" idx="10"/>
          </p:nvPr>
        </p:nvSpPr>
        <p:spPr/>
        <p:txBody>
          <a:bodyPr/>
          <a:lstStyle/>
          <a:p>
            <a:fld id="{E8F1674F-48CE-4A18-AC50-5A38476404B8}" type="datetimeFigureOut">
              <a:rPr lang="en-US" smtClean="0"/>
              <a:t>11/10/2019</a:t>
            </a:fld>
            <a:endParaRPr lang="en-US"/>
          </a:p>
        </p:txBody>
      </p:sp>
      <p:sp>
        <p:nvSpPr>
          <p:cNvPr id="5" name="Footer Placeholder 4">
            <a:extLst>
              <a:ext uri="{FF2B5EF4-FFF2-40B4-BE49-F238E27FC236}">
                <a16:creationId xmlns:a16="http://schemas.microsoft.com/office/drawing/2014/main" id="{80FB685B-7D8B-4A9C-9FE0-D19C0FBAF9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291921-B3B4-483F-A718-947B124F5566}"/>
              </a:ext>
            </a:extLst>
          </p:cNvPr>
          <p:cNvSpPr>
            <a:spLocks noGrp="1"/>
          </p:cNvSpPr>
          <p:nvPr>
            <p:ph type="sldNum" sz="quarter" idx="12"/>
          </p:nvPr>
        </p:nvSpPr>
        <p:spPr/>
        <p:txBody>
          <a:bodyPr/>
          <a:lstStyle/>
          <a:p>
            <a:fld id="{9B7E151D-55D0-4A7F-93F9-376BFB397F7A}" type="slidenum">
              <a:rPr lang="en-US" smtClean="0"/>
              <a:t>‹#›</a:t>
            </a:fld>
            <a:endParaRPr lang="en-US"/>
          </a:p>
        </p:txBody>
      </p:sp>
    </p:spTree>
    <p:extLst>
      <p:ext uri="{BB962C8B-B14F-4D97-AF65-F5344CB8AC3E}">
        <p14:creationId xmlns:p14="http://schemas.microsoft.com/office/powerpoint/2010/main" val="15962597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23252DC-F794-4CCE-B441-8AC3433D9D1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1F73CD5-6752-48AA-A686-E942939CAC1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D5F408-DA9B-41A1-B643-ECC1A4546233}"/>
              </a:ext>
            </a:extLst>
          </p:cNvPr>
          <p:cNvSpPr>
            <a:spLocks noGrp="1"/>
          </p:cNvSpPr>
          <p:nvPr>
            <p:ph type="dt" sz="half" idx="10"/>
          </p:nvPr>
        </p:nvSpPr>
        <p:spPr/>
        <p:txBody>
          <a:bodyPr/>
          <a:lstStyle/>
          <a:p>
            <a:fld id="{E8F1674F-48CE-4A18-AC50-5A38476404B8}" type="datetimeFigureOut">
              <a:rPr lang="en-US" smtClean="0"/>
              <a:t>11/10/2019</a:t>
            </a:fld>
            <a:endParaRPr lang="en-US"/>
          </a:p>
        </p:txBody>
      </p:sp>
      <p:sp>
        <p:nvSpPr>
          <p:cNvPr id="5" name="Footer Placeholder 4">
            <a:extLst>
              <a:ext uri="{FF2B5EF4-FFF2-40B4-BE49-F238E27FC236}">
                <a16:creationId xmlns:a16="http://schemas.microsoft.com/office/drawing/2014/main" id="{1FED151D-938E-4597-A03A-BB91374156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8AC757-03E6-4155-9E70-71BC8F92C0D3}"/>
              </a:ext>
            </a:extLst>
          </p:cNvPr>
          <p:cNvSpPr>
            <a:spLocks noGrp="1"/>
          </p:cNvSpPr>
          <p:nvPr>
            <p:ph type="sldNum" sz="quarter" idx="12"/>
          </p:nvPr>
        </p:nvSpPr>
        <p:spPr/>
        <p:txBody>
          <a:bodyPr/>
          <a:lstStyle/>
          <a:p>
            <a:fld id="{9B7E151D-55D0-4A7F-93F9-376BFB397F7A}" type="slidenum">
              <a:rPr lang="en-US" smtClean="0"/>
              <a:t>‹#›</a:t>
            </a:fld>
            <a:endParaRPr lang="en-US"/>
          </a:p>
        </p:txBody>
      </p:sp>
    </p:spTree>
    <p:extLst>
      <p:ext uri="{BB962C8B-B14F-4D97-AF65-F5344CB8AC3E}">
        <p14:creationId xmlns:p14="http://schemas.microsoft.com/office/powerpoint/2010/main" val="37955178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18DAC-8C1D-4D7D-96FD-F69293F1190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82CE698-302F-4EDA-9F8F-6F056876633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91EF23-2FE0-4DAA-AF99-49B3EF0384F7}"/>
              </a:ext>
            </a:extLst>
          </p:cNvPr>
          <p:cNvSpPr>
            <a:spLocks noGrp="1"/>
          </p:cNvSpPr>
          <p:nvPr>
            <p:ph type="dt" sz="half" idx="10"/>
          </p:nvPr>
        </p:nvSpPr>
        <p:spPr/>
        <p:txBody>
          <a:bodyPr/>
          <a:lstStyle/>
          <a:p>
            <a:fld id="{E8F1674F-48CE-4A18-AC50-5A38476404B8}" type="datetimeFigureOut">
              <a:rPr lang="en-US" smtClean="0"/>
              <a:t>11/10/2019</a:t>
            </a:fld>
            <a:endParaRPr lang="en-US"/>
          </a:p>
        </p:txBody>
      </p:sp>
      <p:sp>
        <p:nvSpPr>
          <p:cNvPr id="5" name="Footer Placeholder 4">
            <a:extLst>
              <a:ext uri="{FF2B5EF4-FFF2-40B4-BE49-F238E27FC236}">
                <a16:creationId xmlns:a16="http://schemas.microsoft.com/office/drawing/2014/main" id="{5F9C56E7-9341-4123-8523-0E225301EC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FF1E31-9335-4E14-B9E3-8701916C6E7A}"/>
              </a:ext>
            </a:extLst>
          </p:cNvPr>
          <p:cNvSpPr>
            <a:spLocks noGrp="1"/>
          </p:cNvSpPr>
          <p:nvPr>
            <p:ph type="sldNum" sz="quarter" idx="12"/>
          </p:nvPr>
        </p:nvSpPr>
        <p:spPr/>
        <p:txBody>
          <a:bodyPr/>
          <a:lstStyle/>
          <a:p>
            <a:fld id="{9B7E151D-55D0-4A7F-93F9-376BFB397F7A}" type="slidenum">
              <a:rPr lang="en-US" smtClean="0"/>
              <a:t>‹#›</a:t>
            </a:fld>
            <a:endParaRPr lang="en-US"/>
          </a:p>
        </p:txBody>
      </p:sp>
    </p:spTree>
    <p:extLst>
      <p:ext uri="{BB962C8B-B14F-4D97-AF65-F5344CB8AC3E}">
        <p14:creationId xmlns:p14="http://schemas.microsoft.com/office/powerpoint/2010/main" val="18943871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E8C93-3578-4BC3-A059-7975783F034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5635137-18E0-413F-AAFD-F5CA5CABB59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D60C5A0-CD43-4CD5-885A-9B5540671910}"/>
              </a:ext>
            </a:extLst>
          </p:cNvPr>
          <p:cNvSpPr>
            <a:spLocks noGrp="1"/>
          </p:cNvSpPr>
          <p:nvPr>
            <p:ph type="dt" sz="half" idx="10"/>
          </p:nvPr>
        </p:nvSpPr>
        <p:spPr/>
        <p:txBody>
          <a:bodyPr/>
          <a:lstStyle/>
          <a:p>
            <a:fld id="{E8F1674F-48CE-4A18-AC50-5A38476404B8}" type="datetimeFigureOut">
              <a:rPr lang="en-US" smtClean="0"/>
              <a:t>11/10/2019</a:t>
            </a:fld>
            <a:endParaRPr lang="en-US"/>
          </a:p>
        </p:txBody>
      </p:sp>
      <p:sp>
        <p:nvSpPr>
          <p:cNvPr id="5" name="Footer Placeholder 4">
            <a:extLst>
              <a:ext uri="{FF2B5EF4-FFF2-40B4-BE49-F238E27FC236}">
                <a16:creationId xmlns:a16="http://schemas.microsoft.com/office/drawing/2014/main" id="{F35FF70D-08DE-42D1-A09F-4D4415DD3D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85C48E-46F5-4255-B593-BFE6758968AF}"/>
              </a:ext>
            </a:extLst>
          </p:cNvPr>
          <p:cNvSpPr>
            <a:spLocks noGrp="1"/>
          </p:cNvSpPr>
          <p:nvPr>
            <p:ph type="sldNum" sz="quarter" idx="12"/>
          </p:nvPr>
        </p:nvSpPr>
        <p:spPr/>
        <p:txBody>
          <a:bodyPr/>
          <a:lstStyle/>
          <a:p>
            <a:fld id="{9B7E151D-55D0-4A7F-93F9-376BFB397F7A}" type="slidenum">
              <a:rPr lang="en-US" smtClean="0"/>
              <a:t>‹#›</a:t>
            </a:fld>
            <a:endParaRPr lang="en-US"/>
          </a:p>
        </p:txBody>
      </p:sp>
    </p:spTree>
    <p:extLst>
      <p:ext uri="{BB962C8B-B14F-4D97-AF65-F5344CB8AC3E}">
        <p14:creationId xmlns:p14="http://schemas.microsoft.com/office/powerpoint/2010/main" val="2481560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74288-9A74-4294-B3B1-A0DCF51CEE3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0D897CE-D890-4A7B-9BF8-B0A72FB7956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5B52D4A-FA3F-4F25-A352-B071367699A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8437446-0F10-45C0-872B-B784A7FBDAFF}"/>
              </a:ext>
            </a:extLst>
          </p:cNvPr>
          <p:cNvSpPr>
            <a:spLocks noGrp="1"/>
          </p:cNvSpPr>
          <p:nvPr>
            <p:ph type="dt" sz="half" idx="10"/>
          </p:nvPr>
        </p:nvSpPr>
        <p:spPr/>
        <p:txBody>
          <a:bodyPr/>
          <a:lstStyle/>
          <a:p>
            <a:fld id="{E8F1674F-48CE-4A18-AC50-5A38476404B8}" type="datetimeFigureOut">
              <a:rPr lang="en-US" smtClean="0"/>
              <a:t>11/10/2019</a:t>
            </a:fld>
            <a:endParaRPr lang="en-US"/>
          </a:p>
        </p:txBody>
      </p:sp>
      <p:sp>
        <p:nvSpPr>
          <p:cNvPr id="6" name="Footer Placeholder 5">
            <a:extLst>
              <a:ext uri="{FF2B5EF4-FFF2-40B4-BE49-F238E27FC236}">
                <a16:creationId xmlns:a16="http://schemas.microsoft.com/office/drawing/2014/main" id="{83A5D9F9-8E68-4F32-A4AB-FFBB3C1A9E0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F995584-B81D-4F78-8C28-9E9C2857D6D1}"/>
              </a:ext>
            </a:extLst>
          </p:cNvPr>
          <p:cNvSpPr>
            <a:spLocks noGrp="1"/>
          </p:cNvSpPr>
          <p:nvPr>
            <p:ph type="sldNum" sz="quarter" idx="12"/>
          </p:nvPr>
        </p:nvSpPr>
        <p:spPr/>
        <p:txBody>
          <a:bodyPr/>
          <a:lstStyle/>
          <a:p>
            <a:fld id="{9B7E151D-55D0-4A7F-93F9-376BFB397F7A}" type="slidenum">
              <a:rPr lang="en-US" smtClean="0"/>
              <a:t>‹#›</a:t>
            </a:fld>
            <a:endParaRPr lang="en-US"/>
          </a:p>
        </p:txBody>
      </p:sp>
    </p:spTree>
    <p:extLst>
      <p:ext uri="{BB962C8B-B14F-4D97-AF65-F5344CB8AC3E}">
        <p14:creationId xmlns:p14="http://schemas.microsoft.com/office/powerpoint/2010/main" val="32298027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F8A66-1CFD-45CB-85C2-EC82F8EEA21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E9BBE7D-A640-4C14-B091-D8E3AAAED58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071C750-04B1-4DD6-B9E9-4B1C00736DC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E257C19-B9A9-44CC-85FA-35B659DC7F6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9C5273A-611B-4CBD-AD81-5AB9108FE3D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C54D6F1-6983-4FDE-8C20-362E9B9015A7}"/>
              </a:ext>
            </a:extLst>
          </p:cNvPr>
          <p:cNvSpPr>
            <a:spLocks noGrp="1"/>
          </p:cNvSpPr>
          <p:nvPr>
            <p:ph type="dt" sz="half" idx="10"/>
          </p:nvPr>
        </p:nvSpPr>
        <p:spPr/>
        <p:txBody>
          <a:bodyPr/>
          <a:lstStyle/>
          <a:p>
            <a:fld id="{E8F1674F-48CE-4A18-AC50-5A38476404B8}" type="datetimeFigureOut">
              <a:rPr lang="en-US" smtClean="0"/>
              <a:t>11/10/2019</a:t>
            </a:fld>
            <a:endParaRPr lang="en-US"/>
          </a:p>
        </p:txBody>
      </p:sp>
      <p:sp>
        <p:nvSpPr>
          <p:cNvPr id="8" name="Footer Placeholder 7">
            <a:extLst>
              <a:ext uri="{FF2B5EF4-FFF2-40B4-BE49-F238E27FC236}">
                <a16:creationId xmlns:a16="http://schemas.microsoft.com/office/drawing/2014/main" id="{8A87D2DE-8895-4827-BF23-45BCEA68275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81A44B9-2B49-43C2-99A2-6CD1D9A2392E}"/>
              </a:ext>
            </a:extLst>
          </p:cNvPr>
          <p:cNvSpPr>
            <a:spLocks noGrp="1"/>
          </p:cNvSpPr>
          <p:nvPr>
            <p:ph type="sldNum" sz="quarter" idx="12"/>
          </p:nvPr>
        </p:nvSpPr>
        <p:spPr/>
        <p:txBody>
          <a:bodyPr/>
          <a:lstStyle/>
          <a:p>
            <a:fld id="{9B7E151D-55D0-4A7F-93F9-376BFB397F7A}" type="slidenum">
              <a:rPr lang="en-US" smtClean="0"/>
              <a:t>‹#›</a:t>
            </a:fld>
            <a:endParaRPr lang="en-US"/>
          </a:p>
        </p:txBody>
      </p:sp>
    </p:spTree>
    <p:extLst>
      <p:ext uri="{BB962C8B-B14F-4D97-AF65-F5344CB8AC3E}">
        <p14:creationId xmlns:p14="http://schemas.microsoft.com/office/powerpoint/2010/main" val="26516047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9D072-36ED-4E83-8496-7F63C09A45E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DF56EDA-83EA-4014-8D11-1C39658632F9}"/>
              </a:ext>
            </a:extLst>
          </p:cNvPr>
          <p:cNvSpPr>
            <a:spLocks noGrp="1"/>
          </p:cNvSpPr>
          <p:nvPr>
            <p:ph type="dt" sz="half" idx="10"/>
          </p:nvPr>
        </p:nvSpPr>
        <p:spPr/>
        <p:txBody>
          <a:bodyPr/>
          <a:lstStyle/>
          <a:p>
            <a:fld id="{E8F1674F-48CE-4A18-AC50-5A38476404B8}" type="datetimeFigureOut">
              <a:rPr lang="en-US" smtClean="0"/>
              <a:t>11/10/2019</a:t>
            </a:fld>
            <a:endParaRPr lang="en-US"/>
          </a:p>
        </p:txBody>
      </p:sp>
      <p:sp>
        <p:nvSpPr>
          <p:cNvPr id="4" name="Footer Placeholder 3">
            <a:extLst>
              <a:ext uri="{FF2B5EF4-FFF2-40B4-BE49-F238E27FC236}">
                <a16:creationId xmlns:a16="http://schemas.microsoft.com/office/drawing/2014/main" id="{C4A55455-EEC6-41D6-B42B-71BC82A8FB3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62DBEA9-D8FF-453D-BA2F-F9DBF53494A0}"/>
              </a:ext>
            </a:extLst>
          </p:cNvPr>
          <p:cNvSpPr>
            <a:spLocks noGrp="1"/>
          </p:cNvSpPr>
          <p:nvPr>
            <p:ph type="sldNum" sz="quarter" idx="12"/>
          </p:nvPr>
        </p:nvSpPr>
        <p:spPr/>
        <p:txBody>
          <a:bodyPr/>
          <a:lstStyle/>
          <a:p>
            <a:fld id="{9B7E151D-55D0-4A7F-93F9-376BFB397F7A}" type="slidenum">
              <a:rPr lang="en-US" smtClean="0"/>
              <a:t>‹#›</a:t>
            </a:fld>
            <a:endParaRPr lang="en-US"/>
          </a:p>
        </p:txBody>
      </p:sp>
    </p:spTree>
    <p:extLst>
      <p:ext uri="{BB962C8B-B14F-4D97-AF65-F5344CB8AC3E}">
        <p14:creationId xmlns:p14="http://schemas.microsoft.com/office/powerpoint/2010/main" val="31434217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4421684-7218-481D-8DFF-22F9420467E7}"/>
              </a:ext>
            </a:extLst>
          </p:cNvPr>
          <p:cNvSpPr>
            <a:spLocks noGrp="1"/>
          </p:cNvSpPr>
          <p:nvPr>
            <p:ph type="dt" sz="half" idx="10"/>
          </p:nvPr>
        </p:nvSpPr>
        <p:spPr/>
        <p:txBody>
          <a:bodyPr/>
          <a:lstStyle/>
          <a:p>
            <a:fld id="{E8F1674F-48CE-4A18-AC50-5A38476404B8}" type="datetimeFigureOut">
              <a:rPr lang="en-US" smtClean="0"/>
              <a:t>11/10/2019</a:t>
            </a:fld>
            <a:endParaRPr lang="en-US"/>
          </a:p>
        </p:txBody>
      </p:sp>
      <p:sp>
        <p:nvSpPr>
          <p:cNvPr id="3" name="Footer Placeholder 2">
            <a:extLst>
              <a:ext uri="{FF2B5EF4-FFF2-40B4-BE49-F238E27FC236}">
                <a16:creationId xmlns:a16="http://schemas.microsoft.com/office/drawing/2014/main" id="{451F73FF-638D-4B73-9B8B-9E83A3C1164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9F30E9A-C828-41F2-8699-F991A9BAB75C}"/>
              </a:ext>
            </a:extLst>
          </p:cNvPr>
          <p:cNvSpPr>
            <a:spLocks noGrp="1"/>
          </p:cNvSpPr>
          <p:nvPr>
            <p:ph type="sldNum" sz="quarter" idx="12"/>
          </p:nvPr>
        </p:nvSpPr>
        <p:spPr/>
        <p:txBody>
          <a:bodyPr/>
          <a:lstStyle/>
          <a:p>
            <a:fld id="{9B7E151D-55D0-4A7F-93F9-376BFB397F7A}" type="slidenum">
              <a:rPr lang="en-US" smtClean="0"/>
              <a:t>‹#›</a:t>
            </a:fld>
            <a:endParaRPr lang="en-US"/>
          </a:p>
        </p:txBody>
      </p:sp>
    </p:spTree>
    <p:extLst>
      <p:ext uri="{BB962C8B-B14F-4D97-AF65-F5344CB8AC3E}">
        <p14:creationId xmlns:p14="http://schemas.microsoft.com/office/powerpoint/2010/main" val="330414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8B096-424A-4B99-8C51-4551ED73FE2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72FA0FE-1713-4362-9C37-46F9BD19649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9E3A058-CC08-4104-BA8D-A6B779FD1C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7683BEA-E82E-41C4-BF0F-A7B9E81F61C3}"/>
              </a:ext>
            </a:extLst>
          </p:cNvPr>
          <p:cNvSpPr>
            <a:spLocks noGrp="1"/>
          </p:cNvSpPr>
          <p:nvPr>
            <p:ph type="dt" sz="half" idx="10"/>
          </p:nvPr>
        </p:nvSpPr>
        <p:spPr/>
        <p:txBody>
          <a:bodyPr/>
          <a:lstStyle/>
          <a:p>
            <a:fld id="{E8F1674F-48CE-4A18-AC50-5A38476404B8}" type="datetimeFigureOut">
              <a:rPr lang="en-US" smtClean="0"/>
              <a:t>11/10/2019</a:t>
            </a:fld>
            <a:endParaRPr lang="en-US"/>
          </a:p>
        </p:txBody>
      </p:sp>
      <p:sp>
        <p:nvSpPr>
          <p:cNvPr id="6" name="Footer Placeholder 5">
            <a:extLst>
              <a:ext uri="{FF2B5EF4-FFF2-40B4-BE49-F238E27FC236}">
                <a16:creationId xmlns:a16="http://schemas.microsoft.com/office/drawing/2014/main" id="{78FB0581-9D8D-46F3-B28D-C2160125985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437A304-EFCF-4A8A-AC0D-ED0078071736}"/>
              </a:ext>
            </a:extLst>
          </p:cNvPr>
          <p:cNvSpPr>
            <a:spLocks noGrp="1"/>
          </p:cNvSpPr>
          <p:nvPr>
            <p:ph type="sldNum" sz="quarter" idx="12"/>
          </p:nvPr>
        </p:nvSpPr>
        <p:spPr/>
        <p:txBody>
          <a:bodyPr/>
          <a:lstStyle/>
          <a:p>
            <a:fld id="{9B7E151D-55D0-4A7F-93F9-376BFB397F7A}" type="slidenum">
              <a:rPr lang="en-US" smtClean="0"/>
              <a:t>‹#›</a:t>
            </a:fld>
            <a:endParaRPr lang="en-US"/>
          </a:p>
        </p:txBody>
      </p:sp>
    </p:spTree>
    <p:extLst>
      <p:ext uri="{BB962C8B-B14F-4D97-AF65-F5344CB8AC3E}">
        <p14:creationId xmlns:p14="http://schemas.microsoft.com/office/powerpoint/2010/main" val="39906966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09C1D-90D3-4F9B-9E35-1B335C94A31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41ABA58-3D39-46EF-9A3F-199BEE3EBE3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4D084BC-B16D-4B9F-914F-20587A3DF3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8FDD199-92F2-4A71-9D8D-2DB3487BE317}"/>
              </a:ext>
            </a:extLst>
          </p:cNvPr>
          <p:cNvSpPr>
            <a:spLocks noGrp="1"/>
          </p:cNvSpPr>
          <p:nvPr>
            <p:ph type="dt" sz="half" idx="10"/>
          </p:nvPr>
        </p:nvSpPr>
        <p:spPr/>
        <p:txBody>
          <a:bodyPr/>
          <a:lstStyle/>
          <a:p>
            <a:fld id="{E8F1674F-48CE-4A18-AC50-5A38476404B8}" type="datetimeFigureOut">
              <a:rPr lang="en-US" smtClean="0"/>
              <a:t>11/10/2019</a:t>
            </a:fld>
            <a:endParaRPr lang="en-US"/>
          </a:p>
        </p:txBody>
      </p:sp>
      <p:sp>
        <p:nvSpPr>
          <p:cNvPr id="6" name="Footer Placeholder 5">
            <a:extLst>
              <a:ext uri="{FF2B5EF4-FFF2-40B4-BE49-F238E27FC236}">
                <a16:creationId xmlns:a16="http://schemas.microsoft.com/office/drawing/2014/main" id="{270A90F3-F691-4421-BA9F-759DA0009F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12DB40D-1847-40A4-94E6-7598BAC65E1A}"/>
              </a:ext>
            </a:extLst>
          </p:cNvPr>
          <p:cNvSpPr>
            <a:spLocks noGrp="1"/>
          </p:cNvSpPr>
          <p:nvPr>
            <p:ph type="sldNum" sz="quarter" idx="12"/>
          </p:nvPr>
        </p:nvSpPr>
        <p:spPr/>
        <p:txBody>
          <a:bodyPr/>
          <a:lstStyle/>
          <a:p>
            <a:fld id="{9B7E151D-55D0-4A7F-93F9-376BFB397F7A}" type="slidenum">
              <a:rPr lang="en-US" smtClean="0"/>
              <a:t>‹#›</a:t>
            </a:fld>
            <a:endParaRPr lang="en-US"/>
          </a:p>
        </p:txBody>
      </p:sp>
    </p:spTree>
    <p:extLst>
      <p:ext uri="{BB962C8B-B14F-4D97-AF65-F5344CB8AC3E}">
        <p14:creationId xmlns:p14="http://schemas.microsoft.com/office/powerpoint/2010/main" val="18923198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74A987E-72A3-49F8-B951-635A01B3265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F987AA3-2126-4F0E-9507-0390A8DD4C8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D5B9EA-4045-4FDE-A3CB-17450DCFD10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F1674F-48CE-4A18-AC50-5A38476404B8}" type="datetimeFigureOut">
              <a:rPr lang="en-US" smtClean="0"/>
              <a:t>11/10/2019</a:t>
            </a:fld>
            <a:endParaRPr lang="en-US"/>
          </a:p>
        </p:txBody>
      </p:sp>
      <p:sp>
        <p:nvSpPr>
          <p:cNvPr id="5" name="Footer Placeholder 4">
            <a:extLst>
              <a:ext uri="{FF2B5EF4-FFF2-40B4-BE49-F238E27FC236}">
                <a16:creationId xmlns:a16="http://schemas.microsoft.com/office/drawing/2014/main" id="{BC6A2F9C-95E1-414E-AD86-1044E954673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10AB441-C849-4000-9227-99FA501FB5A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7E151D-55D0-4A7F-93F9-376BFB397F7A}" type="slidenum">
              <a:rPr lang="en-US" smtClean="0"/>
              <a:t>‹#›</a:t>
            </a:fld>
            <a:endParaRPr lang="en-US"/>
          </a:p>
        </p:txBody>
      </p:sp>
    </p:spTree>
    <p:extLst>
      <p:ext uri="{BB962C8B-B14F-4D97-AF65-F5344CB8AC3E}">
        <p14:creationId xmlns:p14="http://schemas.microsoft.com/office/powerpoint/2010/main" val="29527498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scikit-learn.org/stable/modules/generated/sklearn.ensemble.GradientBoostingClassifier.html" TargetMode="External"/><Relationship Id="rId2" Type="http://schemas.openxmlformats.org/officeDocument/2006/relationships/hyperlink" Target="https://scikit-learn.org/stable/modules/generated/sklearn.ensemble.GradientBoostingRegressor.html" TargetMode="External"/><Relationship Id="rId1" Type="http://schemas.openxmlformats.org/officeDocument/2006/relationships/slideLayout" Target="../slideLayouts/slideLayout2.xml"/><Relationship Id="rId4" Type="http://schemas.openxmlformats.org/officeDocument/2006/relationships/hyperlink" Target="https://scikit-learn.org/stable/modules/ensemble.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5F7B7-C45B-4DA2-ACD7-7C707F29FDB3}"/>
              </a:ext>
            </a:extLst>
          </p:cNvPr>
          <p:cNvSpPr>
            <a:spLocks noGrp="1"/>
          </p:cNvSpPr>
          <p:nvPr>
            <p:ph type="ctrTitle"/>
          </p:nvPr>
        </p:nvSpPr>
        <p:spPr/>
        <p:txBody>
          <a:bodyPr/>
          <a:lstStyle/>
          <a:p>
            <a:r>
              <a:rPr lang="en-US" dirty="0"/>
              <a:t>CS405/505</a:t>
            </a:r>
            <a:br>
              <a:rPr lang="en-US" dirty="0"/>
            </a:br>
            <a:r>
              <a:rPr lang="en-US" dirty="0"/>
              <a:t>Data Mining</a:t>
            </a:r>
          </a:p>
        </p:txBody>
      </p:sp>
      <p:sp>
        <p:nvSpPr>
          <p:cNvPr id="3" name="Subtitle 2">
            <a:extLst>
              <a:ext uri="{FF2B5EF4-FFF2-40B4-BE49-F238E27FC236}">
                <a16:creationId xmlns:a16="http://schemas.microsoft.com/office/drawing/2014/main" id="{FDD61A40-0806-439C-AE5F-357B29FC3661}"/>
              </a:ext>
            </a:extLst>
          </p:cNvPr>
          <p:cNvSpPr>
            <a:spLocks noGrp="1"/>
          </p:cNvSpPr>
          <p:nvPr>
            <p:ph type="subTitle" idx="1"/>
          </p:nvPr>
        </p:nvSpPr>
        <p:spPr/>
        <p:txBody>
          <a:bodyPr/>
          <a:lstStyle/>
          <a:p>
            <a:r>
              <a:rPr lang="en-US" dirty="0"/>
              <a:t>Lecture 26</a:t>
            </a:r>
          </a:p>
        </p:txBody>
      </p:sp>
    </p:spTree>
    <p:extLst>
      <p:ext uri="{BB962C8B-B14F-4D97-AF65-F5344CB8AC3E}">
        <p14:creationId xmlns:p14="http://schemas.microsoft.com/office/powerpoint/2010/main" val="35511658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2D1F3-14F5-4845-BC64-7ADADA18D75B}"/>
              </a:ext>
            </a:extLst>
          </p:cNvPr>
          <p:cNvSpPr>
            <a:spLocks noGrp="1"/>
          </p:cNvSpPr>
          <p:nvPr>
            <p:ph type="title"/>
          </p:nvPr>
        </p:nvSpPr>
        <p:spPr>
          <a:xfrm>
            <a:off x="0" y="1"/>
            <a:ext cx="12192000" cy="945222"/>
          </a:xfrm>
        </p:spPr>
        <p:txBody>
          <a:bodyPr/>
          <a:lstStyle/>
          <a:p>
            <a:r>
              <a:rPr lang="en-US" dirty="0"/>
              <a:t>Additive regression</a:t>
            </a:r>
          </a:p>
        </p:txBody>
      </p:sp>
      <p:sp>
        <p:nvSpPr>
          <p:cNvPr id="3" name="Content Placeholder 2">
            <a:extLst>
              <a:ext uri="{FF2B5EF4-FFF2-40B4-BE49-F238E27FC236}">
                <a16:creationId xmlns:a16="http://schemas.microsoft.com/office/drawing/2014/main" id="{FCEFC3DF-E2EC-49B6-8478-46AF39D5323F}"/>
              </a:ext>
            </a:extLst>
          </p:cNvPr>
          <p:cNvSpPr>
            <a:spLocks noGrp="1"/>
          </p:cNvSpPr>
          <p:nvPr>
            <p:ph idx="1"/>
          </p:nvPr>
        </p:nvSpPr>
        <p:spPr>
          <a:xfrm>
            <a:off x="-1" y="983145"/>
            <a:ext cx="12191999" cy="5874854"/>
          </a:xfrm>
        </p:spPr>
        <p:txBody>
          <a:bodyPr/>
          <a:lstStyle/>
          <a:p>
            <a:r>
              <a:rPr lang="en-US" dirty="0"/>
              <a:t>Boosting interesting because it gets top performance from indifferent learners</a:t>
            </a:r>
          </a:p>
          <a:p>
            <a:r>
              <a:rPr lang="en-US" dirty="0"/>
              <a:t>Boosting can be recast as a greedy algorithm for fitting an additive model</a:t>
            </a:r>
          </a:p>
          <a:p>
            <a:r>
              <a:rPr lang="en-US" b="1" dirty="0"/>
              <a:t>Additive model: </a:t>
            </a:r>
            <a:r>
              <a:rPr lang="en-US" dirty="0"/>
              <a:t>generating predictions by summing contributions across models</a:t>
            </a:r>
          </a:p>
          <a:p>
            <a:r>
              <a:rPr lang="en-US" dirty="0"/>
              <a:t>Most learning algorithms for additive models do not build base models independently but rather ensure the individual models complement each other</a:t>
            </a:r>
          </a:p>
          <a:p>
            <a:r>
              <a:rPr lang="en-US" dirty="0"/>
              <a:t>Boosting implements </a:t>
            </a:r>
            <a:r>
              <a:rPr lang="en-US" i="1" dirty="0"/>
              <a:t>forward stagewise additive modeling</a:t>
            </a:r>
          </a:p>
          <a:p>
            <a:pPr lvl="1"/>
            <a:r>
              <a:rPr lang="en-US" dirty="0"/>
              <a:t>Start with empty ensemble, incorporate new members sequentially</a:t>
            </a:r>
          </a:p>
          <a:p>
            <a:pPr lvl="1"/>
            <a:r>
              <a:rPr lang="en-US" dirty="0"/>
              <a:t>At each stage, model maximizing predictive performance of entire ensemble is added</a:t>
            </a:r>
          </a:p>
          <a:p>
            <a:pPr lvl="1"/>
            <a:r>
              <a:rPr lang="en-US" dirty="0"/>
              <a:t>Optimizing performance in this way implies next model should always focus on those training instances in which the ensemble performs poorly</a:t>
            </a:r>
          </a:p>
          <a:p>
            <a:pPr lvl="1"/>
            <a:r>
              <a:rPr lang="en-US" dirty="0"/>
              <a:t>This is exactly what boosting does, by giving those instances larger weights</a:t>
            </a:r>
          </a:p>
        </p:txBody>
      </p:sp>
    </p:spTree>
    <p:extLst>
      <p:ext uri="{BB962C8B-B14F-4D97-AF65-F5344CB8AC3E}">
        <p14:creationId xmlns:p14="http://schemas.microsoft.com/office/powerpoint/2010/main" val="3028848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2D1F3-14F5-4845-BC64-7ADADA18D75B}"/>
              </a:ext>
            </a:extLst>
          </p:cNvPr>
          <p:cNvSpPr>
            <a:spLocks noGrp="1"/>
          </p:cNvSpPr>
          <p:nvPr>
            <p:ph type="title"/>
          </p:nvPr>
        </p:nvSpPr>
        <p:spPr>
          <a:xfrm>
            <a:off x="0" y="1"/>
            <a:ext cx="12192000" cy="945222"/>
          </a:xfrm>
        </p:spPr>
        <p:txBody>
          <a:bodyPr/>
          <a:lstStyle/>
          <a:p>
            <a:r>
              <a:rPr lang="en-US" dirty="0"/>
              <a:t>Numeric prediction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FCEFC3DF-E2EC-49B6-8478-46AF39D5323F}"/>
                  </a:ext>
                </a:extLst>
              </p:cNvPr>
              <p:cNvSpPr>
                <a:spLocks noGrp="1"/>
              </p:cNvSpPr>
              <p:nvPr>
                <p:ph idx="1"/>
              </p:nvPr>
            </p:nvSpPr>
            <p:spPr>
              <a:xfrm>
                <a:off x="-1" y="983145"/>
                <a:ext cx="12191999" cy="5874854"/>
              </a:xfrm>
            </p:spPr>
            <p:txBody>
              <a:bodyPr>
                <a:normAutofit fontScale="92500" lnSpcReduction="10000"/>
              </a:bodyPr>
              <a:lstStyle/>
              <a:p>
                <a:r>
                  <a:rPr lang="en-US" dirty="0"/>
                  <a:t>Well known stagewise additive modeling method for numeric prediction:</a:t>
                </a:r>
              </a:p>
              <a:p>
                <a:r>
                  <a:rPr lang="en-US" dirty="0"/>
                  <a:t>1) build a standard regression model (regression tree)</a:t>
                </a:r>
              </a:p>
              <a:p>
                <a:pPr lvl="1"/>
                <a:r>
                  <a:rPr lang="en-US" dirty="0"/>
                  <a:t>Error it exhibits on training data called the residual: </a:t>
                </a:r>
                <a14:m>
                  <m:oMath xmlns:m="http://schemas.openxmlformats.org/officeDocument/2006/math">
                    <m:r>
                      <a:rPr lang="en-US" b="0" i="1" smtClean="0">
                        <a:latin typeface="Cambria Math" panose="02040503050406030204" pitchFamily="18" charset="0"/>
                      </a:rPr>
                      <m:t>𝑝𝑟𝑒𝑑𝑖𝑐𝑡𝑒𝑑</m:t>
                    </m:r>
                    <m:r>
                      <a:rPr lang="en-US" b="0" i="1" smtClean="0">
                        <a:latin typeface="Cambria Math" panose="02040503050406030204" pitchFamily="18" charset="0"/>
                      </a:rPr>
                      <m:t> −</m:t>
                    </m:r>
                    <m:r>
                      <a:rPr lang="en-US" b="0" i="1" smtClean="0">
                        <a:latin typeface="Cambria Math" panose="02040503050406030204" pitchFamily="18" charset="0"/>
                      </a:rPr>
                      <m:t>𝑜𝑏𝑠𝑒𝑟𝑣𝑒𝑑</m:t>
                    </m:r>
                    <m:r>
                      <a:rPr lang="en-US" b="0" i="1" smtClean="0">
                        <a:latin typeface="Cambria Math" panose="02040503050406030204" pitchFamily="18" charset="0"/>
                      </a:rPr>
                      <m:t>=</m:t>
                    </m:r>
                    <m:r>
                      <a:rPr lang="en-US" b="0" i="1" smtClean="0">
                        <a:latin typeface="Cambria Math" panose="02040503050406030204" pitchFamily="18" charset="0"/>
                      </a:rPr>
                      <m:t>𝑟𝑒𝑠𝑖𝑑𝑢𝑎𝑙</m:t>
                    </m:r>
                  </m:oMath>
                </a14:m>
                <a:endParaRPr lang="en-US" dirty="0"/>
              </a:p>
              <a:p>
                <a:r>
                  <a:rPr lang="en-US" dirty="0"/>
                  <a:t>2) correct for the residuals by learning a second model that predicts residuals</a:t>
                </a:r>
              </a:p>
              <a:p>
                <a:pPr lvl="1"/>
                <a:r>
                  <a:rPr lang="en-US" dirty="0"/>
                  <a:t>Adding predictions made by 2</a:t>
                </a:r>
                <a:r>
                  <a:rPr lang="en-US" baseline="30000" dirty="0"/>
                  <a:t>nd</a:t>
                </a:r>
                <a:r>
                  <a:rPr lang="en-US" dirty="0"/>
                  <a:t> model to those of 1</a:t>
                </a:r>
                <a:r>
                  <a:rPr lang="en-US" baseline="30000" dirty="0"/>
                  <a:t>st</a:t>
                </a:r>
                <a:r>
                  <a:rPr lang="en-US" dirty="0"/>
                  <a:t> model yields lower training error</a:t>
                </a:r>
              </a:p>
              <a:p>
                <a:r>
                  <a:rPr lang="en-US" dirty="0"/>
                  <a:t>3) add a third model that predicts the residuals of the residuals</a:t>
                </a:r>
              </a:p>
              <a:p>
                <a:r>
                  <a:rPr lang="en-US" dirty="0"/>
                  <a:t>4) etc.</a:t>
                </a:r>
              </a:p>
              <a:p>
                <a:r>
                  <a:rPr lang="en-US" dirty="0"/>
                  <a:t>This algorithm minimizes the squared error of the ensemble as a whole</a:t>
                </a:r>
              </a:p>
              <a:p>
                <a:r>
                  <a:rPr lang="en-US" dirty="0"/>
                  <a:t>Do not use standard (multiple) linear regression as base learner, because sum of linear regression models is again a linear regression model, and regression algorithm itself minimizes squared error</a:t>
                </a:r>
              </a:p>
              <a:p>
                <a:r>
                  <a:rPr lang="en-US" dirty="0"/>
                  <a:t>Use as base learner a regression model based on single attribute (regression tree)</a:t>
                </a:r>
              </a:p>
              <a:p>
                <a:r>
                  <a:rPr lang="en-US" dirty="0"/>
                  <a:t>Forward stagewise additive regression prone to overfitting</a:t>
                </a:r>
              </a:p>
              <a:p>
                <a:pPr lvl="1"/>
                <a:r>
                  <a:rPr lang="en-US" dirty="0"/>
                  <a:t>Use cross validation to decide when to stop</a:t>
                </a:r>
              </a:p>
              <a:p>
                <a:pPr lvl="1"/>
                <a:endParaRPr lang="en-US" dirty="0"/>
              </a:p>
              <a:p>
                <a:endParaRPr lang="en-US" dirty="0"/>
              </a:p>
            </p:txBody>
          </p:sp>
        </mc:Choice>
        <mc:Fallback>
          <p:sp>
            <p:nvSpPr>
              <p:cNvPr id="3" name="Content Placeholder 2">
                <a:extLst>
                  <a:ext uri="{FF2B5EF4-FFF2-40B4-BE49-F238E27FC236}">
                    <a16:creationId xmlns:a16="http://schemas.microsoft.com/office/drawing/2014/main" id="{FCEFC3DF-E2EC-49B6-8478-46AF39D5323F}"/>
                  </a:ext>
                </a:extLst>
              </p:cNvPr>
              <p:cNvSpPr>
                <a:spLocks noGrp="1" noRot="1" noChangeAspect="1" noMove="1" noResize="1" noEditPoints="1" noAdjustHandles="1" noChangeArrowheads="1" noChangeShapeType="1" noTextEdit="1"/>
              </p:cNvSpPr>
              <p:nvPr>
                <p:ph idx="1"/>
              </p:nvPr>
            </p:nvSpPr>
            <p:spPr>
              <a:xfrm>
                <a:off x="-1" y="983145"/>
                <a:ext cx="12191999" cy="5874854"/>
              </a:xfrm>
              <a:blipFill>
                <a:blip r:embed="rId2"/>
                <a:stretch>
                  <a:fillRect l="-750" t="-2075"/>
                </a:stretch>
              </a:blipFill>
            </p:spPr>
            <p:txBody>
              <a:bodyPr/>
              <a:lstStyle/>
              <a:p>
                <a:r>
                  <a:rPr lang="en-US">
                    <a:noFill/>
                  </a:rPr>
                  <a:t> </a:t>
                </a:r>
              </a:p>
            </p:txBody>
          </p:sp>
        </mc:Fallback>
      </mc:AlternateContent>
    </p:spTree>
    <p:extLst>
      <p:ext uri="{BB962C8B-B14F-4D97-AF65-F5344CB8AC3E}">
        <p14:creationId xmlns:p14="http://schemas.microsoft.com/office/powerpoint/2010/main" val="1556920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2D1F3-14F5-4845-BC64-7ADADA18D75B}"/>
              </a:ext>
            </a:extLst>
          </p:cNvPr>
          <p:cNvSpPr>
            <a:spLocks noGrp="1"/>
          </p:cNvSpPr>
          <p:nvPr>
            <p:ph type="title"/>
          </p:nvPr>
        </p:nvSpPr>
        <p:spPr>
          <a:xfrm>
            <a:off x="0" y="1"/>
            <a:ext cx="12192000" cy="945222"/>
          </a:xfrm>
        </p:spPr>
        <p:txBody>
          <a:bodyPr/>
          <a:lstStyle/>
          <a:p>
            <a:r>
              <a:rPr lang="en-US" dirty="0"/>
              <a:t>Additive Logistic Regression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CEFC3DF-E2EC-49B6-8478-46AF39D5323F}"/>
                  </a:ext>
                </a:extLst>
              </p:cNvPr>
              <p:cNvSpPr>
                <a:spLocks noGrp="1"/>
              </p:cNvSpPr>
              <p:nvPr>
                <p:ph idx="1"/>
              </p:nvPr>
            </p:nvSpPr>
            <p:spPr>
              <a:xfrm>
                <a:off x="-1" y="983145"/>
                <a:ext cx="12191999" cy="5874854"/>
              </a:xfrm>
            </p:spPr>
            <p:txBody>
              <a:bodyPr/>
              <a:lstStyle/>
              <a:p>
                <a:r>
                  <a:rPr lang="en-US" dirty="0"/>
                  <a:t>Can apply additive regression to classification (as well as regression)</a:t>
                </a:r>
              </a:p>
              <a:p>
                <a:r>
                  <a:rPr lang="en-US" dirty="0"/>
                  <a:t>As with logistic regression, use logit transform to translate probability estimation problem into a regression task </a:t>
                </a:r>
              </a:p>
              <a:p>
                <a:r>
                  <a:rPr lang="en-US" dirty="0"/>
                  <a:t>Solve regression task using ensemble of models</a:t>
                </a:r>
              </a:p>
              <a:p>
                <a:r>
                  <a:rPr lang="en-US" dirty="0"/>
                  <a:t>At each stage, add model that maximizes probability of data given the ensemble</a:t>
                </a:r>
              </a:p>
              <a:p>
                <a:r>
                  <a:rPr lang="en-US" dirty="0"/>
                  <a:t>Suppose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𝑗</m:t>
                        </m:r>
                      </m:sub>
                    </m:sSub>
                  </m:oMath>
                </a14:m>
                <a:r>
                  <a:rPr lang="en-US" dirty="0"/>
                  <a:t> is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𝑗</m:t>
                        </m:r>
                      </m:e>
                      <m:sup>
                        <m:r>
                          <a:rPr lang="en-US" b="0" i="1" smtClean="0">
                            <a:latin typeface="Cambria Math" panose="02040503050406030204" pitchFamily="18" charset="0"/>
                          </a:rPr>
                          <m:t>𝑡h</m:t>
                        </m:r>
                      </m:sup>
                    </m:sSup>
                  </m:oMath>
                </a14:m>
                <a:r>
                  <a:rPr lang="en-US" dirty="0"/>
                  <a:t> regression model in ensemble,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𝑗</m:t>
                        </m:r>
                      </m:sub>
                    </m:sSub>
                    <m:d>
                      <m:dPr>
                        <m:ctrlPr>
                          <a:rPr lang="en-US" b="0" i="1" smtClean="0">
                            <a:latin typeface="Cambria Math" panose="02040503050406030204" pitchFamily="18" charset="0"/>
                          </a:rPr>
                        </m:ctrlPr>
                      </m:dPr>
                      <m:e>
                        <m:r>
                          <a:rPr lang="en-US" b="1" i="1" smtClean="0">
                            <a:latin typeface="Cambria Math" panose="02040503050406030204" pitchFamily="18" charset="0"/>
                          </a:rPr>
                          <m:t>𝒂</m:t>
                        </m:r>
                      </m:e>
                    </m:d>
                  </m:oMath>
                </a14:m>
                <a:r>
                  <a:rPr lang="en-US" dirty="0"/>
                  <a:t> is prediction for instance </a:t>
                </a:r>
                <a14:m>
                  <m:oMath xmlns:m="http://schemas.openxmlformats.org/officeDocument/2006/math">
                    <m:r>
                      <a:rPr lang="en-US" b="1" i="1" smtClean="0">
                        <a:latin typeface="Cambria Math" panose="02040503050406030204" pitchFamily="18" charset="0"/>
                      </a:rPr>
                      <m:t>𝒂</m:t>
                    </m:r>
                  </m:oMath>
                </a14:m>
                <a:endParaRPr lang="en-US" b="1" dirty="0"/>
              </a:p>
              <a:p>
                <a:r>
                  <a:rPr lang="en-US" dirty="0"/>
                  <a:t>Assuming two-class problem, use additive model </a:t>
                </a:r>
                <a14:m>
                  <m:oMath xmlns:m="http://schemas.openxmlformats.org/officeDocument/2006/math">
                    <m:nary>
                      <m:naryPr>
                        <m:chr m:val="∑"/>
                        <m:subHide m:val="on"/>
                        <m:supHide m:val="on"/>
                        <m:ctrlPr>
                          <a:rPr lang="en-US" i="1" smtClean="0">
                            <a:latin typeface="Cambria Math" panose="02040503050406030204" pitchFamily="18" charset="0"/>
                          </a:rPr>
                        </m:ctrlPr>
                      </m:naryPr>
                      <m:sub/>
                      <m:sup/>
                      <m:e>
                        <m:sSub>
                          <m:sSubPr>
                            <m:ctrlPr>
                              <a:rPr lang="en-US"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𝑗</m:t>
                            </m:r>
                          </m:sub>
                        </m:sSub>
                        <m:r>
                          <a:rPr lang="en-US" b="0" i="1" smtClean="0">
                            <a:latin typeface="Cambria Math" panose="02040503050406030204" pitchFamily="18" charset="0"/>
                          </a:rPr>
                          <m:t>(</m:t>
                        </m:r>
                        <m:r>
                          <a:rPr lang="en-US" b="1" i="1" smtClean="0">
                            <a:latin typeface="Cambria Math" panose="02040503050406030204" pitchFamily="18" charset="0"/>
                          </a:rPr>
                          <m:t>𝒂</m:t>
                        </m:r>
                        <m:r>
                          <a:rPr lang="en-US" b="1" i="1" smtClean="0">
                            <a:latin typeface="Cambria Math" panose="02040503050406030204" pitchFamily="18" charset="0"/>
                          </a:rPr>
                          <m:t>)</m:t>
                        </m:r>
                      </m:e>
                    </m:nary>
                  </m:oMath>
                </a14:m>
                <a:r>
                  <a:rPr lang="en-US" dirty="0"/>
                  <a:t> to obtain probability estimate for the first class:</a:t>
                </a:r>
              </a:p>
              <a:p>
                <a14:m>
                  <m:oMath xmlns:m="http://schemas.openxmlformats.org/officeDocument/2006/math">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1</m:t>
                        </m:r>
                      </m:e>
                      <m:e>
                        <m:r>
                          <a:rPr lang="en-US" b="1" i="1" smtClean="0">
                            <a:latin typeface="Cambria Math" panose="02040503050406030204" pitchFamily="18" charset="0"/>
                          </a:rPr>
                          <m:t>𝒂</m:t>
                        </m:r>
                      </m:e>
                    </m:d>
                    <m:r>
                      <a:rPr lang="en-US" b="1" i="1" smtClean="0">
                        <a:latin typeface="Cambria Math" panose="02040503050406030204" pitchFamily="18" charset="0"/>
                      </a:rPr>
                      <m:t>=</m:t>
                    </m:r>
                    <m:f>
                      <m:fPr>
                        <m:ctrlPr>
                          <a:rPr lang="en-US" b="1"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1+</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m:t>
                            </m:r>
                            <m:nary>
                              <m:naryPr>
                                <m:chr m:val="∑"/>
                                <m:subHide m:val="on"/>
                                <m:supHide m:val="on"/>
                                <m:ctrlPr>
                                  <a:rPr lang="en-US" b="0" i="1" smtClean="0">
                                    <a:latin typeface="Cambria Math" panose="02040503050406030204" pitchFamily="18" charset="0"/>
                                  </a:rPr>
                                </m:ctrlPr>
                              </m:naryPr>
                              <m:sub/>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𝑗</m:t>
                                    </m:r>
                                  </m:sub>
                                </m:sSub>
                                <m:r>
                                  <a:rPr lang="en-US" b="0" i="1" smtClean="0">
                                    <a:latin typeface="Cambria Math" panose="02040503050406030204" pitchFamily="18" charset="0"/>
                                  </a:rPr>
                                  <m:t>(</m:t>
                                </m:r>
                                <m:r>
                                  <a:rPr lang="en-US" b="1" i="1" smtClean="0">
                                    <a:latin typeface="Cambria Math" panose="02040503050406030204" pitchFamily="18" charset="0"/>
                                  </a:rPr>
                                  <m:t>𝒂</m:t>
                                </m:r>
                                <m:r>
                                  <a:rPr lang="en-US" b="1" i="1" smtClean="0">
                                    <a:latin typeface="Cambria Math" panose="02040503050406030204" pitchFamily="18" charset="0"/>
                                  </a:rPr>
                                  <m:t>)</m:t>
                                </m:r>
                              </m:e>
                            </m:nary>
                          </m:sup>
                        </m:sSup>
                      </m:den>
                    </m:f>
                  </m:oMath>
                </a14:m>
                <a:endParaRPr lang="en-US" dirty="0"/>
              </a:p>
            </p:txBody>
          </p:sp>
        </mc:Choice>
        <mc:Fallback xmlns="">
          <p:sp>
            <p:nvSpPr>
              <p:cNvPr id="3" name="Content Placeholder 2">
                <a:extLst>
                  <a:ext uri="{FF2B5EF4-FFF2-40B4-BE49-F238E27FC236}">
                    <a16:creationId xmlns:a16="http://schemas.microsoft.com/office/drawing/2014/main" id="{FCEFC3DF-E2EC-49B6-8478-46AF39D5323F}"/>
                  </a:ext>
                </a:extLst>
              </p:cNvPr>
              <p:cNvSpPr>
                <a:spLocks noGrp="1" noRot="1" noChangeAspect="1" noMove="1" noResize="1" noEditPoints="1" noAdjustHandles="1" noChangeArrowheads="1" noChangeShapeType="1" noTextEdit="1"/>
              </p:cNvSpPr>
              <p:nvPr>
                <p:ph idx="1"/>
              </p:nvPr>
            </p:nvSpPr>
            <p:spPr>
              <a:xfrm>
                <a:off x="-1" y="983145"/>
                <a:ext cx="12191999" cy="5874854"/>
              </a:xfrm>
              <a:blipFill>
                <a:blip r:embed="rId2"/>
                <a:stretch>
                  <a:fillRect l="-900" t="-1660" r="-350"/>
                </a:stretch>
              </a:blipFill>
            </p:spPr>
            <p:txBody>
              <a:bodyPr/>
              <a:lstStyle/>
              <a:p>
                <a:r>
                  <a:rPr lang="en-US">
                    <a:noFill/>
                  </a:rPr>
                  <a:t> </a:t>
                </a:r>
              </a:p>
            </p:txBody>
          </p:sp>
        </mc:Fallback>
      </mc:AlternateContent>
    </p:spTree>
    <p:extLst>
      <p:ext uri="{BB962C8B-B14F-4D97-AF65-F5344CB8AC3E}">
        <p14:creationId xmlns:p14="http://schemas.microsoft.com/office/powerpoint/2010/main" val="2521909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2D1F3-14F5-4845-BC64-7ADADA18D75B}"/>
              </a:ext>
            </a:extLst>
          </p:cNvPr>
          <p:cNvSpPr>
            <a:spLocks noGrp="1"/>
          </p:cNvSpPr>
          <p:nvPr>
            <p:ph type="title"/>
          </p:nvPr>
        </p:nvSpPr>
        <p:spPr>
          <a:xfrm>
            <a:off x="0" y="1"/>
            <a:ext cx="12192000" cy="945222"/>
          </a:xfrm>
        </p:spPr>
        <p:txBody>
          <a:bodyPr/>
          <a:lstStyle/>
          <a:p>
            <a:r>
              <a:rPr lang="en-US" dirty="0" err="1"/>
              <a:t>LogitBoost</a:t>
            </a:r>
            <a:r>
              <a:rPr lang="en-US" dirty="0"/>
              <a:t> algorithm</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FCEFC3DF-E2EC-49B6-8478-46AF39D5323F}"/>
                  </a:ext>
                </a:extLst>
              </p:cNvPr>
              <p:cNvSpPr>
                <a:spLocks noGrp="1"/>
              </p:cNvSpPr>
              <p:nvPr>
                <p:ph idx="1"/>
              </p:nvPr>
            </p:nvSpPr>
            <p:spPr>
              <a:xfrm>
                <a:off x="-1" y="983145"/>
                <a:ext cx="12191999" cy="5874854"/>
              </a:xfrm>
            </p:spPr>
            <p:txBody>
              <a:bodyPr>
                <a:normAutofit fontScale="85000" lnSpcReduction="20000"/>
              </a:bodyPr>
              <a:lstStyle/>
              <a:p>
                <a:r>
                  <a:rPr lang="en-US" dirty="0"/>
                  <a:t>LogitBoost performs additive logistic regression, generating individual models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𝑗</m:t>
                        </m:r>
                      </m:sub>
                    </m:sSub>
                  </m:oMath>
                </a14:m>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Here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oMath>
                </a14:m>
                <a:r>
                  <a:rPr lang="en-US" dirty="0"/>
                  <a:t> is 1 for an instance in class 1, 0 for instance in class 2</a:t>
                </a:r>
              </a:p>
              <a:p>
                <a:r>
                  <a:rPr lang="en-US" dirty="0"/>
                  <a:t>In each iteration, algorithm fits a regression model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𝑖</m:t>
                        </m:r>
                      </m:sub>
                    </m:sSub>
                  </m:oMath>
                </a14:m>
                <a:r>
                  <a:rPr lang="en-US" dirty="0"/>
                  <a:t> to a weighted version of the original dataset based on dummy class values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𝑖</m:t>
                        </m:r>
                      </m:sub>
                    </m:sSub>
                  </m:oMath>
                </a14:m>
                <a:r>
                  <a:rPr lang="en-US" dirty="0"/>
                  <a:t> and weights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m:t>
                        </m:r>
                      </m:sub>
                    </m:sSub>
                  </m:oMath>
                </a14:m>
                <a:endParaRPr lang="en-US" dirty="0"/>
              </a:p>
              <a:p>
                <a:r>
                  <a:rPr lang="en-US" dirty="0"/>
                  <a:t>Assume </a:t>
                </a:r>
                <a14:m>
                  <m:oMath xmlns:m="http://schemas.openxmlformats.org/officeDocument/2006/math">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1</m:t>
                        </m:r>
                      </m:e>
                      <m:e>
                        <m:r>
                          <a:rPr lang="en-US" b="1" i="1" smtClean="0">
                            <a:latin typeface="Cambria Math" panose="02040503050406030204" pitchFamily="18" charset="0"/>
                          </a:rPr>
                          <m:t>𝒂</m:t>
                        </m:r>
                      </m:e>
                    </m:d>
                  </m:oMath>
                </a14:m>
                <a:r>
                  <a:rPr lang="en-US" dirty="0"/>
                  <a:t> is computed using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𝑗</m:t>
                        </m:r>
                      </m:sub>
                    </m:sSub>
                  </m:oMath>
                </a14:m>
                <a:r>
                  <a:rPr lang="en-US" dirty="0"/>
                  <a:t> built in previous iterations </a:t>
                </a:r>
              </a:p>
              <a:p>
                <a:r>
                  <a:rPr lang="en-US" dirty="0"/>
                  <a:t>Algorithm maximizes probability of data with respect to the ensemble</a:t>
                </a:r>
              </a:p>
              <a:p>
                <a:endParaRPr lang="en-US" dirty="0"/>
              </a:p>
              <a:p>
                <a:endParaRPr lang="en-US" dirty="0"/>
              </a:p>
            </p:txBody>
          </p:sp>
        </mc:Choice>
        <mc:Fallback>
          <p:sp>
            <p:nvSpPr>
              <p:cNvPr id="3" name="Content Placeholder 2">
                <a:extLst>
                  <a:ext uri="{FF2B5EF4-FFF2-40B4-BE49-F238E27FC236}">
                    <a16:creationId xmlns:a16="http://schemas.microsoft.com/office/drawing/2014/main" id="{FCEFC3DF-E2EC-49B6-8478-46AF39D5323F}"/>
                  </a:ext>
                </a:extLst>
              </p:cNvPr>
              <p:cNvSpPr>
                <a:spLocks noGrp="1" noRot="1" noChangeAspect="1" noMove="1" noResize="1" noEditPoints="1" noAdjustHandles="1" noChangeArrowheads="1" noChangeShapeType="1" noTextEdit="1"/>
              </p:cNvSpPr>
              <p:nvPr>
                <p:ph idx="1"/>
              </p:nvPr>
            </p:nvSpPr>
            <p:spPr>
              <a:xfrm>
                <a:off x="-1" y="983145"/>
                <a:ext cx="12191999" cy="5874854"/>
              </a:xfrm>
              <a:blipFill>
                <a:blip r:embed="rId2"/>
                <a:stretch>
                  <a:fillRect l="-650" t="-2282"/>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E412C85E-EA27-474E-BB39-C29CECA5D36D}"/>
              </a:ext>
            </a:extLst>
          </p:cNvPr>
          <p:cNvPicPr>
            <a:picLocks noChangeAspect="1"/>
          </p:cNvPicPr>
          <p:nvPr/>
        </p:nvPicPr>
        <p:blipFill>
          <a:blip r:embed="rId3"/>
          <a:stretch>
            <a:fillRect/>
          </a:stretch>
        </p:blipFill>
        <p:spPr>
          <a:xfrm>
            <a:off x="0" y="1370018"/>
            <a:ext cx="12192000" cy="3384767"/>
          </a:xfrm>
          <a:prstGeom prst="rect">
            <a:avLst/>
          </a:prstGeom>
        </p:spPr>
      </p:pic>
    </p:spTree>
    <p:extLst>
      <p:ext uri="{BB962C8B-B14F-4D97-AF65-F5344CB8AC3E}">
        <p14:creationId xmlns:p14="http://schemas.microsoft.com/office/powerpoint/2010/main" val="739201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2D1F3-14F5-4845-BC64-7ADADA18D75B}"/>
              </a:ext>
            </a:extLst>
          </p:cNvPr>
          <p:cNvSpPr>
            <a:spLocks noGrp="1"/>
          </p:cNvSpPr>
          <p:nvPr>
            <p:ph type="title"/>
          </p:nvPr>
        </p:nvSpPr>
        <p:spPr>
          <a:xfrm>
            <a:off x="0" y="1"/>
            <a:ext cx="12192000" cy="945222"/>
          </a:xfrm>
        </p:spPr>
        <p:txBody>
          <a:bodyPr/>
          <a:lstStyle/>
          <a:p>
            <a:r>
              <a:rPr lang="en-US" dirty="0"/>
              <a:t>Interpretable ensembles</a:t>
            </a:r>
          </a:p>
        </p:txBody>
      </p:sp>
      <p:sp>
        <p:nvSpPr>
          <p:cNvPr id="3" name="Content Placeholder 2">
            <a:extLst>
              <a:ext uri="{FF2B5EF4-FFF2-40B4-BE49-F238E27FC236}">
                <a16:creationId xmlns:a16="http://schemas.microsoft.com/office/drawing/2014/main" id="{FCEFC3DF-E2EC-49B6-8478-46AF39D5323F}"/>
              </a:ext>
            </a:extLst>
          </p:cNvPr>
          <p:cNvSpPr>
            <a:spLocks noGrp="1"/>
          </p:cNvSpPr>
          <p:nvPr>
            <p:ph idx="1"/>
          </p:nvPr>
        </p:nvSpPr>
        <p:spPr>
          <a:xfrm>
            <a:off x="-1" y="983145"/>
            <a:ext cx="12191999" cy="5874854"/>
          </a:xfrm>
        </p:spPr>
        <p:txBody>
          <a:bodyPr/>
          <a:lstStyle/>
          <a:p>
            <a:r>
              <a:rPr lang="en-US" dirty="0"/>
              <a:t>Bagging, boosting, and randomization all produce ensembles of classifiers</a:t>
            </a:r>
          </a:p>
          <a:p>
            <a:r>
              <a:rPr lang="en-US" dirty="0"/>
              <a:t>Ensembles make it difficult to analyze what info has been extracted from data</a:t>
            </a:r>
          </a:p>
          <a:p>
            <a:r>
              <a:rPr lang="en-US" dirty="0"/>
              <a:t>Would be nice to have a single model with the same predictive performance</a:t>
            </a:r>
          </a:p>
          <a:p>
            <a:r>
              <a:rPr lang="en-US" dirty="0"/>
              <a:t>One possibility:</a:t>
            </a:r>
          </a:p>
          <a:p>
            <a:pPr lvl="1"/>
            <a:r>
              <a:rPr lang="en-US" dirty="0"/>
              <a:t>1) generate artificial dataset by randomly sampling points from dataset, </a:t>
            </a:r>
          </a:p>
          <a:p>
            <a:pPr lvl="1"/>
            <a:r>
              <a:rPr lang="en-US" dirty="0"/>
              <a:t>2) assigning labels based on ensemble, </a:t>
            </a:r>
          </a:p>
          <a:p>
            <a:pPr lvl="1"/>
            <a:r>
              <a:rPr lang="en-US" dirty="0"/>
              <a:t>3) and then learn decision tree or rules on this artificial dataset</a:t>
            </a:r>
          </a:p>
          <a:p>
            <a:r>
              <a:rPr lang="en-US" dirty="0"/>
              <a:t>This strategy should replicate the performance of the ensemble, and provides us with a single tree to interpret</a:t>
            </a:r>
          </a:p>
        </p:txBody>
      </p:sp>
    </p:spTree>
    <p:extLst>
      <p:ext uri="{BB962C8B-B14F-4D97-AF65-F5344CB8AC3E}">
        <p14:creationId xmlns:p14="http://schemas.microsoft.com/office/powerpoint/2010/main" val="1151349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2D1F3-14F5-4845-BC64-7ADADA18D75B}"/>
              </a:ext>
            </a:extLst>
          </p:cNvPr>
          <p:cNvSpPr>
            <a:spLocks noGrp="1"/>
          </p:cNvSpPr>
          <p:nvPr>
            <p:ph type="title"/>
          </p:nvPr>
        </p:nvSpPr>
        <p:spPr>
          <a:xfrm>
            <a:off x="0" y="1"/>
            <a:ext cx="12192000" cy="945222"/>
          </a:xfrm>
        </p:spPr>
        <p:txBody>
          <a:bodyPr/>
          <a:lstStyle/>
          <a:p>
            <a:r>
              <a:rPr lang="en-US" dirty="0"/>
              <a:t>Option trees</a:t>
            </a:r>
          </a:p>
        </p:txBody>
      </p:sp>
      <p:sp>
        <p:nvSpPr>
          <p:cNvPr id="3" name="Content Placeholder 2">
            <a:extLst>
              <a:ext uri="{FF2B5EF4-FFF2-40B4-BE49-F238E27FC236}">
                <a16:creationId xmlns:a16="http://schemas.microsoft.com/office/drawing/2014/main" id="{FCEFC3DF-E2EC-49B6-8478-46AF39D5323F}"/>
              </a:ext>
            </a:extLst>
          </p:cNvPr>
          <p:cNvSpPr>
            <a:spLocks noGrp="1"/>
          </p:cNvSpPr>
          <p:nvPr>
            <p:ph idx="1"/>
          </p:nvPr>
        </p:nvSpPr>
        <p:spPr>
          <a:xfrm>
            <a:off x="-1" y="983145"/>
            <a:ext cx="6667929" cy="5874854"/>
          </a:xfrm>
        </p:spPr>
        <p:txBody>
          <a:bodyPr/>
          <a:lstStyle/>
          <a:p>
            <a:r>
              <a:rPr lang="en-US" dirty="0"/>
              <a:t>Another approach is to derive a single structure that can represent an ensemble of classifiers compactly</a:t>
            </a:r>
          </a:p>
          <a:p>
            <a:r>
              <a:rPr lang="en-US" dirty="0"/>
              <a:t>If ensemble is built from decision trees, can use an </a:t>
            </a:r>
            <a:r>
              <a:rPr lang="en-US" i="1" dirty="0"/>
              <a:t>option tree </a:t>
            </a:r>
            <a:r>
              <a:rPr lang="en-US" dirty="0"/>
              <a:t>to do this</a:t>
            </a:r>
          </a:p>
          <a:p>
            <a:r>
              <a:rPr lang="en-US" dirty="0"/>
              <a:t>Option trees contain two types of node:</a:t>
            </a:r>
          </a:p>
          <a:p>
            <a:pPr lvl="1"/>
            <a:r>
              <a:rPr lang="en-US" dirty="0"/>
              <a:t>Decision nodes</a:t>
            </a:r>
          </a:p>
          <a:p>
            <a:pPr lvl="1"/>
            <a:r>
              <a:rPr lang="en-US" dirty="0"/>
              <a:t>Option nodes</a:t>
            </a:r>
          </a:p>
          <a:p>
            <a:r>
              <a:rPr lang="en-US" dirty="0"/>
              <a:t>At decision node, take a single branch</a:t>
            </a:r>
          </a:p>
          <a:p>
            <a:r>
              <a:rPr lang="en-US" dirty="0"/>
              <a:t>At option node, take ALL branches</a:t>
            </a:r>
          </a:p>
          <a:p>
            <a:r>
              <a:rPr lang="en-US" dirty="0"/>
              <a:t>To classify instance, filter it down through the tree, and take majority across class across all leaves</a:t>
            </a:r>
          </a:p>
          <a:p>
            <a:endParaRPr lang="en-US" dirty="0"/>
          </a:p>
        </p:txBody>
      </p:sp>
      <p:pic>
        <p:nvPicPr>
          <p:cNvPr id="5" name="Picture 4">
            <a:extLst>
              <a:ext uri="{FF2B5EF4-FFF2-40B4-BE49-F238E27FC236}">
                <a16:creationId xmlns:a16="http://schemas.microsoft.com/office/drawing/2014/main" id="{311EE91F-F4D7-4398-86C9-5ADFCE5070D8}"/>
              </a:ext>
            </a:extLst>
          </p:cNvPr>
          <p:cNvPicPr>
            <a:picLocks noChangeAspect="1"/>
          </p:cNvPicPr>
          <p:nvPr/>
        </p:nvPicPr>
        <p:blipFill>
          <a:blip r:embed="rId2"/>
          <a:stretch>
            <a:fillRect/>
          </a:stretch>
        </p:blipFill>
        <p:spPr>
          <a:xfrm>
            <a:off x="6853357" y="922106"/>
            <a:ext cx="5192740" cy="4125074"/>
          </a:xfrm>
          <a:prstGeom prst="rect">
            <a:avLst/>
          </a:prstGeom>
        </p:spPr>
      </p:pic>
    </p:spTree>
    <p:extLst>
      <p:ext uri="{BB962C8B-B14F-4D97-AF65-F5344CB8AC3E}">
        <p14:creationId xmlns:p14="http://schemas.microsoft.com/office/powerpoint/2010/main" val="2278110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2D1F3-14F5-4845-BC64-7ADADA18D75B}"/>
              </a:ext>
            </a:extLst>
          </p:cNvPr>
          <p:cNvSpPr>
            <a:spLocks noGrp="1"/>
          </p:cNvSpPr>
          <p:nvPr>
            <p:ph type="title"/>
          </p:nvPr>
        </p:nvSpPr>
        <p:spPr>
          <a:xfrm>
            <a:off x="0" y="1"/>
            <a:ext cx="12192000" cy="945222"/>
          </a:xfrm>
        </p:spPr>
        <p:txBody>
          <a:bodyPr/>
          <a:lstStyle/>
          <a:p>
            <a:r>
              <a:rPr lang="en-US" dirty="0"/>
              <a:t>Option trees</a:t>
            </a:r>
          </a:p>
        </p:txBody>
      </p:sp>
      <p:sp>
        <p:nvSpPr>
          <p:cNvPr id="3" name="Content Placeholder 2">
            <a:extLst>
              <a:ext uri="{FF2B5EF4-FFF2-40B4-BE49-F238E27FC236}">
                <a16:creationId xmlns:a16="http://schemas.microsoft.com/office/drawing/2014/main" id="{FCEFC3DF-E2EC-49B6-8478-46AF39D5323F}"/>
              </a:ext>
            </a:extLst>
          </p:cNvPr>
          <p:cNvSpPr>
            <a:spLocks noGrp="1"/>
          </p:cNvSpPr>
          <p:nvPr>
            <p:ph idx="1"/>
          </p:nvPr>
        </p:nvSpPr>
        <p:spPr>
          <a:xfrm>
            <a:off x="-1" y="983145"/>
            <a:ext cx="6842590" cy="5874854"/>
          </a:xfrm>
        </p:spPr>
        <p:txBody>
          <a:bodyPr>
            <a:normAutofit fontScale="92500" lnSpcReduction="20000"/>
          </a:bodyPr>
          <a:lstStyle/>
          <a:p>
            <a:r>
              <a:rPr lang="en-US" dirty="0"/>
              <a:t>Option trees can be generated by modifying an existing decision tree learner to create an option node if there are several splits that look similarly useful according to their information gain</a:t>
            </a:r>
          </a:p>
          <a:p>
            <a:r>
              <a:rPr lang="en-US" dirty="0"/>
              <a:t>Can also grow an option tree by incrementally adding nodes</a:t>
            </a:r>
          </a:p>
          <a:p>
            <a:r>
              <a:rPr lang="en-US" dirty="0"/>
              <a:t>This is commonly done using a boosting algorithm, resulting trees are called </a:t>
            </a:r>
            <a:r>
              <a:rPr lang="en-US" i="1" dirty="0"/>
              <a:t>alternating decision trees </a:t>
            </a:r>
            <a:endParaRPr lang="en-US" dirty="0"/>
          </a:p>
          <a:p>
            <a:pPr lvl="1"/>
            <a:r>
              <a:rPr lang="en-US" dirty="0"/>
              <a:t>Decision nodes called </a:t>
            </a:r>
            <a:r>
              <a:rPr lang="en-US" i="1" dirty="0"/>
              <a:t>splitter </a:t>
            </a:r>
            <a:r>
              <a:rPr lang="en-US" dirty="0"/>
              <a:t>nodes</a:t>
            </a:r>
          </a:p>
          <a:p>
            <a:pPr lvl="1"/>
            <a:r>
              <a:rPr lang="en-US" dirty="0"/>
              <a:t>Option nodes called </a:t>
            </a:r>
            <a:r>
              <a:rPr lang="en-US" i="1" dirty="0"/>
              <a:t>prediction </a:t>
            </a:r>
            <a:r>
              <a:rPr lang="en-US" dirty="0"/>
              <a:t>nodes</a:t>
            </a:r>
          </a:p>
          <a:p>
            <a:r>
              <a:rPr lang="en-US" dirty="0"/>
              <a:t>Example: alternating decision tree for weather data</a:t>
            </a:r>
          </a:p>
          <a:p>
            <a:pPr lvl="1"/>
            <a:r>
              <a:rPr lang="en-US" dirty="0"/>
              <a:t>Positive value =&gt; play=no</a:t>
            </a:r>
          </a:p>
          <a:p>
            <a:pPr lvl="1"/>
            <a:r>
              <a:rPr lang="en-US" dirty="0"/>
              <a:t>Negative value =&gt; play=yes</a:t>
            </a:r>
          </a:p>
          <a:p>
            <a:r>
              <a:rPr lang="en-US" dirty="0"/>
              <a:t>To classify instance, filter it down the tree and sum all the leaves</a:t>
            </a:r>
          </a:p>
        </p:txBody>
      </p:sp>
      <p:pic>
        <p:nvPicPr>
          <p:cNvPr id="6" name="Picture 5">
            <a:extLst>
              <a:ext uri="{FF2B5EF4-FFF2-40B4-BE49-F238E27FC236}">
                <a16:creationId xmlns:a16="http://schemas.microsoft.com/office/drawing/2014/main" id="{FAB08FCE-2060-418B-9303-F6D7EFE8DCDC}"/>
              </a:ext>
            </a:extLst>
          </p:cNvPr>
          <p:cNvPicPr>
            <a:picLocks noChangeAspect="1"/>
          </p:cNvPicPr>
          <p:nvPr/>
        </p:nvPicPr>
        <p:blipFill>
          <a:blip r:embed="rId2"/>
          <a:stretch>
            <a:fillRect/>
          </a:stretch>
        </p:blipFill>
        <p:spPr>
          <a:xfrm>
            <a:off x="7130265" y="99331"/>
            <a:ext cx="4609672" cy="4695150"/>
          </a:xfrm>
          <a:prstGeom prst="rect">
            <a:avLst/>
          </a:prstGeom>
        </p:spPr>
      </p:pic>
      <p:sp>
        <p:nvSpPr>
          <p:cNvPr id="7" name="TextBox 6">
            <a:extLst>
              <a:ext uri="{FF2B5EF4-FFF2-40B4-BE49-F238E27FC236}">
                <a16:creationId xmlns:a16="http://schemas.microsoft.com/office/drawing/2014/main" id="{F376A028-BA71-46CF-878A-1F8C0CFD3A19}"/>
              </a:ext>
            </a:extLst>
          </p:cNvPr>
          <p:cNvSpPr txBox="1"/>
          <p:nvPr/>
        </p:nvSpPr>
        <p:spPr>
          <a:xfrm>
            <a:off x="6185043" y="4993240"/>
            <a:ext cx="6006957" cy="1765429"/>
          </a:xfrm>
          <a:prstGeom prst="rect">
            <a:avLst/>
          </a:prstGeom>
          <a:noFill/>
        </p:spPr>
        <p:txBody>
          <a:bodyPr wrap="square" rtlCol="0">
            <a:spAutoFit/>
          </a:bodyPr>
          <a:lstStyle/>
          <a:p>
            <a:endParaRPr lang="en-US" dirty="0"/>
          </a:p>
        </p:txBody>
      </p:sp>
      <p:sp>
        <p:nvSpPr>
          <p:cNvPr id="8" name="TextBox 7">
            <a:extLst>
              <a:ext uri="{FF2B5EF4-FFF2-40B4-BE49-F238E27FC236}">
                <a16:creationId xmlns:a16="http://schemas.microsoft.com/office/drawing/2014/main" id="{08659787-7A05-4F96-874B-48AE4D705F39}"/>
              </a:ext>
            </a:extLst>
          </p:cNvPr>
          <p:cNvSpPr txBox="1"/>
          <p:nvPr/>
        </p:nvSpPr>
        <p:spPr>
          <a:xfrm>
            <a:off x="6945330" y="4993240"/>
            <a:ext cx="5246669" cy="1477328"/>
          </a:xfrm>
          <a:prstGeom prst="rect">
            <a:avLst/>
          </a:prstGeom>
          <a:noFill/>
        </p:spPr>
        <p:txBody>
          <a:bodyPr wrap="square" rtlCol="0">
            <a:spAutoFit/>
          </a:bodyPr>
          <a:lstStyle/>
          <a:p>
            <a:pPr marL="285750" indent="-285750">
              <a:buFont typeface="Arial" panose="020B0604020202020204" pitchFamily="34" charset="0"/>
              <a:buChar char="•"/>
            </a:pPr>
            <a:r>
              <a:rPr lang="en-US" dirty="0"/>
              <a:t>Alternating tree grown using boosting algorithm</a:t>
            </a:r>
          </a:p>
          <a:p>
            <a:pPr marL="285750" indent="-285750">
              <a:buFont typeface="Arial" panose="020B0604020202020204" pitchFamily="34" charset="0"/>
              <a:buChar char="•"/>
            </a:pPr>
            <a:r>
              <a:rPr lang="en-US" dirty="0"/>
              <a:t>Assume base learner produces single conjunctive rule in each boosting iteration</a:t>
            </a:r>
          </a:p>
          <a:p>
            <a:pPr marL="285750" indent="-285750">
              <a:buFont typeface="Arial" panose="020B0604020202020204" pitchFamily="34" charset="0"/>
              <a:buChar char="•"/>
            </a:pPr>
            <a:r>
              <a:rPr lang="en-US" dirty="0"/>
              <a:t>Alternating decision tree can be generated by adding each rule into the tree</a:t>
            </a:r>
          </a:p>
        </p:txBody>
      </p:sp>
    </p:spTree>
    <p:extLst>
      <p:ext uri="{BB962C8B-B14F-4D97-AF65-F5344CB8AC3E}">
        <p14:creationId xmlns:p14="http://schemas.microsoft.com/office/powerpoint/2010/main" val="1293350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2D1F3-14F5-4845-BC64-7ADADA18D75B}"/>
              </a:ext>
            </a:extLst>
          </p:cNvPr>
          <p:cNvSpPr>
            <a:spLocks noGrp="1"/>
          </p:cNvSpPr>
          <p:nvPr>
            <p:ph type="title"/>
          </p:nvPr>
        </p:nvSpPr>
        <p:spPr>
          <a:xfrm>
            <a:off x="0" y="1"/>
            <a:ext cx="12192000" cy="945222"/>
          </a:xfrm>
        </p:spPr>
        <p:txBody>
          <a:bodyPr/>
          <a:lstStyle/>
          <a:p>
            <a:r>
              <a:rPr lang="en-US" dirty="0"/>
              <a:t>Stacking</a:t>
            </a:r>
          </a:p>
        </p:txBody>
      </p:sp>
      <p:sp>
        <p:nvSpPr>
          <p:cNvPr id="3" name="Content Placeholder 2">
            <a:extLst>
              <a:ext uri="{FF2B5EF4-FFF2-40B4-BE49-F238E27FC236}">
                <a16:creationId xmlns:a16="http://schemas.microsoft.com/office/drawing/2014/main" id="{FCEFC3DF-E2EC-49B6-8478-46AF39D5323F}"/>
              </a:ext>
            </a:extLst>
          </p:cNvPr>
          <p:cNvSpPr>
            <a:spLocks noGrp="1"/>
          </p:cNvSpPr>
          <p:nvPr>
            <p:ph idx="1"/>
          </p:nvPr>
        </p:nvSpPr>
        <p:spPr>
          <a:xfrm>
            <a:off x="-1" y="983145"/>
            <a:ext cx="12191999" cy="5874854"/>
          </a:xfrm>
        </p:spPr>
        <p:txBody>
          <a:bodyPr>
            <a:normAutofit/>
          </a:bodyPr>
          <a:lstStyle/>
          <a:p>
            <a:r>
              <a:rPr lang="en-US" dirty="0"/>
              <a:t>Stacking is a different way of combining multiple models</a:t>
            </a:r>
          </a:p>
          <a:p>
            <a:r>
              <a:rPr lang="en-US" dirty="0"/>
              <a:t>Unlike bagging and boosting, stacking not used to combine models of same type</a:t>
            </a:r>
          </a:p>
          <a:p>
            <a:pPr lvl="1"/>
            <a:r>
              <a:rPr lang="en-US" dirty="0"/>
              <a:t>Stacking is applied to models built by different learning algorithms</a:t>
            </a:r>
          </a:p>
          <a:p>
            <a:r>
              <a:rPr lang="en-US" dirty="0"/>
              <a:t>Suppose you have the following:</a:t>
            </a:r>
          </a:p>
          <a:p>
            <a:pPr lvl="1"/>
            <a:r>
              <a:rPr lang="en-US" dirty="0"/>
              <a:t>Decision tree inducer</a:t>
            </a:r>
          </a:p>
          <a:p>
            <a:pPr lvl="1"/>
            <a:r>
              <a:rPr lang="en-US" dirty="0"/>
              <a:t>Naïve Bayes learner</a:t>
            </a:r>
          </a:p>
          <a:p>
            <a:pPr lvl="1"/>
            <a:r>
              <a:rPr lang="en-US" dirty="0"/>
              <a:t>Instance-based learning scheme</a:t>
            </a:r>
          </a:p>
          <a:p>
            <a:r>
              <a:rPr lang="en-US" dirty="0"/>
              <a:t>And you want to create a classifier for a given dataset</a:t>
            </a:r>
          </a:p>
          <a:p>
            <a:r>
              <a:rPr lang="en-US" dirty="0"/>
              <a:t>Usual procedure: use cross validation, find which model gives lowest error, use it</a:t>
            </a:r>
          </a:p>
          <a:p>
            <a:r>
              <a:rPr lang="en-US" dirty="0"/>
              <a:t>A better approach may be to combine the results of all 3 algorithms</a:t>
            </a:r>
          </a:p>
          <a:p>
            <a:r>
              <a:rPr lang="en-US" dirty="0"/>
              <a:t>Can use voting, but only makes sense if algorithms perform comparatively well</a:t>
            </a:r>
          </a:p>
          <a:p>
            <a:r>
              <a:rPr lang="en-US" dirty="0"/>
              <a:t>If 2/3 algorithms perform much worse than the third, voting hurts prediction</a:t>
            </a:r>
          </a:p>
          <a:p>
            <a:endParaRPr lang="en-US" dirty="0"/>
          </a:p>
        </p:txBody>
      </p:sp>
    </p:spTree>
    <p:extLst>
      <p:ext uri="{BB962C8B-B14F-4D97-AF65-F5344CB8AC3E}">
        <p14:creationId xmlns:p14="http://schemas.microsoft.com/office/powerpoint/2010/main" val="2368890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2D1F3-14F5-4845-BC64-7ADADA18D75B}"/>
              </a:ext>
            </a:extLst>
          </p:cNvPr>
          <p:cNvSpPr>
            <a:spLocks noGrp="1"/>
          </p:cNvSpPr>
          <p:nvPr>
            <p:ph type="title"/>
          </p:nvPr>
        </p:nvSpPr>
        <p:spPr>
          <a:xfrm>
            <a:off x="0" y="1"/>
            <a:ext cx="12192000" cy="945222"/>
          </a:xfrm>
        </p:spPr>
        <p:txBody>
          <a:bodyPr/>
          <a:lstStyle/>
          <a:p>
            <a:r>
              <a:rPr lang="en-US" dirty="0"/>
              <a:t>Stacking</a:t>
            </a:r>
          </a:p>
        </p:txBody>
      </p:sp>
      <p:sp>
        <p:nvSpPr>
          <p:cNvPr id="3" name="Content Placeholder 2">
            <a:extLst>
              <a:ext uri="{FF2B5EF4-FFF2-40B4-BE49-F238E27FC236}">
                <a16:creationId xmlns:a16="http://schemas.microsoft.com/office/drawing/2014/main" id="{FCEFC3DF-E2EC-49B6-8478-46AF39D5323F}"/>
              </a:ext>
            </a:extLst>
          </p:cNvPr>
          <p:cNvSpPr>
            <a:spLocks noGrp="1"/>
          </p:cNvSpPr>
          <p:nvPr>
            <p:ph idx="1"/>
          </p:nvPr>
        </p:nvSpPr>
        <p:spPr>
          <a:xfrm>
            <a:off x="-1" y="983145"/>
            <a:ext cx="12191999" cy="5874854"/>
          </a:xfrm>
        </p:spPr>
        <p:txBody>
          <a:bodyPr>
            <a:normAutofit lnSpcReduction="10000"/>
          </a:bodyPr>
          <a:lstStyle/>
          <a:p>
            <a:r>
              <a:rPr lang="en-US" dirty="0"/>
              <a:t>Stacking introduces concept of</a:t>
            </a:r>
            <a:r>
              <a:rPr lang="en-US" i="1" dirty="0"/>
              <a:t> </a:t>
            </a:r>
            <a:r>
              <a:rPr lang="en-US" i="1" dirty="0" err="1"/>
              <a:t>metalearner</a:t>
            </a:r>
            <a:r>
              <a:rPr lang="en-US" dirty="0"/>
              <a:t>, which replaces voting procedure</a:t>
            </a:r>
          </a:p>
          <a:p>
            <a:r>
              <a:rPr lang="en-US" dirty="0"/>
              <a:t>The problem with voting is we don’t know which classifier to trust</a:t>
            </a:r>
          </a:p>
          <a:p>
            <a:r>
              <a:rPr lang="en-US" dirty="0"/>
              <a:t>Stacking tries to </a:t>
            </a:r>
            <a:r>
              <a:rPr lang="en-US" i="1" dirty="0"/>
              <a:t>learn </a:t>
            </a:r>
            <a:r>
              <a:rPr lang="en-US" dirty="0"/>
              <a:t>which classifiers are most reliable, using the </a:t>
            </a:r>
            <a:r>
              <a:rPr lang="en-US" dirty="0" err="1"/>
              <a:t>metalearner</a:t>
            </a:r>
            <a:endParaRPr lang="en-US" dirty="0"/>
          </a:p>
          <a:p>
            <a:r>
              <a:rPr lang="en-US" dirty="0"/>
              <a:t>Input to metamodel (level 1): predictions of base model (level 0)</a:t>
            </a:r>
          </a:p>
          <a:p>
            <a:r>
              <a:rPr lang="en-US" dirty="0"/>
              <a:t>Level 1 instance has as many attributes as there are level 0 learners</a:t>
            </a:r>
          </a:p>
          <a:p>
            <a:pPr lvl="1"/>
            <a:r>
              <a:rPr lang="en-US" dirty="0"/>
              <a:t>Level 1 attribute values are predictions from level 0 learners</a:t>
            </a:r>
          </a:p>
          <a:p>
            <a:r>
              <a:rPr lang="en-US" dirty="0"/>
              <a:t>How to train level 1 learner?</a:t>
            </a:r>
          </a:p>
          <a:p>
            <a:r>
              <a:rPr lang="en-US" dirty="0"/>
              <a:t>Simply learning on level 0 predictions inevitably ignores certain classifiers (bad)</a:t>
            </a:r>
          </a:p>
          <a:p>
            <a:r>
              <a:rPr lang="en-US" dirty="0"/>
              <a:t>Instead, use a validation set to train the level 1 learner:</a:t>
            </a:r>
          </a:p>
          <a:p>
            <a:r>
              <a:rPr lang="en-US" dirty="0"/>
              <a:t>Train base level 0 models on training set</a:t>
            </a:r>
          </a:p>
          <a:p>
            <a:r>
              <a:rPr lang="en-US" dirty="0"/>
              <a:t>Level 0 models can also output probabilities </a:t>
            </a:r>
          </a:p>
          <a:p>
            <a:r>
              <a:rPr lang="en-US" dirty="0"/>
              <a:t>Which model to use as level 1 learner? </a:t>
            </a:r>
          </a:p>
          <a:p>
            <a:pPr lvl="1"/>
            <a:r>
              <a:rPr lang="en-US" dirty="0"/>
              <a:t>Simple linear models, or trees with linear models at leaves usually work well</a:t>
            </a:r>
          </a:p>
          <a:p>
            <a:endParaRPr lang="en-US" dirty="0"/>
          </a:p>
        </p:txBody>
      </p:sp>
    </p:spTree>
    <p:extLst>
      <p:ext uri="{BB962C8B-B14F-4D97-AF65-F5344CB8AC3E}">
        <p14:creationId xmlns:p14="http://schemas.microsoft.com/office/powerpoint/2010/main" val="338155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
                                            <p:txEl>
                                              <p:pRg st="11" end="11"/>
                                            </p:txEl>
                                          </p:spTgt>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2D1F3-14F5-4845-BC64-7ADADA18D75B}"/>
              </a:ext>
            </a:extLst>
          </p:cNvPr>
          <p:cNvSpPr>
            <a:spLocks noGrp="1"/>
          </p:cNvSpPr>
          <p:nvPr>
            <p:ph type="title"/>
          </p:nvPr>
        </p:nvSpPr>
        <p:spPr>
          <a:xfrm>
            <a:off x="0" y="1"/>
            <a:ext cx="12192000" cy="945222"/>
          </a:xfrm>
        </p:spPr>
        <p:txBody>
          <a:bodyPr/>
          <a:lstStyle/>
          <a:p>
            <a:r>
              <a:rPr lang="en-US" dirty="0"/>
              <a:t>Summary</a:t>
            </a:r>
          </a:p>
        </p:txBody>
      </p:sp>
      <p:sp>
        <p:nvSpPr>
          <p:cNvPr id="3" name="Content Placeholder 2">
            <a:extLst>
              <a:ext uri="{FF2B5EF4-FFF2-40B4-BE49-F238E27FC236}">
                <a16:creationId xmlns:a16="http://schemas.microsoft.com/office/drawing/2014/main" id="{FCEFC3DF-E2EC-49B6-8478-46AF39D5323F}"/>
              </a:ext>
            </a:extLst>
          </p:cNvPr>
          <p:cNvSpPr>
            <a:spLocks noGrp="1"/>
          </p:cNvSpPr>
          <p:nvPr>
            <p:ph idx="1"/>
          </p:nvPr>
        </p:nvSpPr>
        <p:spPr>
          <a:xfrm>
            <a:off x="-1" y="983145"/>
            <a:ext cx="12191999" cy="5874854"/>
          </a:xfrm>
        </p:spPr>
        <p:txBody>
          <a:bodyPr/>
          <a:lstStyle/>
          <a:p>
            <a:r>
              <a:rPr lang="en-US" dirty="0"/>
              <a:t>Boosting</a:t>
            </a:r>
          </a:p>
          <a:p>
            <a:pPr lvl="1"/>
            <a:r>
              <a:rPr lang="en-US" dirty="0"/>
              <a:t>Iteratively construct classifiers that are complementary, weigh final vote (by accuracy)</a:t>
            </a:r>
          </a:p>
          <a:p>
            <a:pPr lvl="1"/>
            <a:r>
              <a:rPr lang="en-US" dirty="0"/>
              <a:t>Combines weak classifiers to form strong classifier</a:t>
            </a:r>
          </a:p>
          <a:p>
            <a:r>
              <a:rPr lang="en-US" dirty="0"/>
              <a:t>Stacking</a:t>
            </a:r>
          </a:p>
          <a:p>
            <a:pPr lvl="1"/>
            <a:r>
              <a:rPr lang="en-US" dirty="0"/>
              <a:t>Learn optimal combination of different algorithms using </a:t>
            </a:r>
            <a:r>
              <a:rPr lang="en-US" dirty="0" err="1"/>
              <a:t>metalearner</a:t>
            </a:r>
            <a:endParaRPr lang="en-US" dirty="0"/>
          </a:p>
          <a:p>
            <a:r>
              <a:rPr lang="en-US" dirty="0"/>
              <a:t>Regressor/classifier boosting in </a:t>
            </a:r>
            <a:r>
              <a:rPr lang="en-US" dirty="0" err="1"/>
              <a:t>sklearn</a:t>
            </a:r>
            <a:r>
              <a:rPr lang="en-US" dirty="0"/>
              <a:t>:</a:t>
            </a:r>
          </a:p>
          <a:p>
            <a:r>
              <a:rPr lang="en-US" sz="2000" dirty="0">
                <a:hlinkClick r:id="rId2"/>
              </a:rPr>
              <a:t>https://scikit-learn.org/stable/modules/generated/sklearn.ensemble.GradientBoostingRegressor.html</a:t>
            </a:r>
            <a:endParaRPr lang="en-US" sz="2000" dirty="0"/>
          </a:p>
          <a:p>
            <a:r>
              <a:rPr lang="en-US" sz="2000" dirty="0">
                <a:hlinkClick r:id="rId3"/>
              </a:rPr>
              <a:t>https://scikit-learn.org/stable/modules/generated/sklearn.ensemble.GradientBoostingClassifier.html</a:t>
            </a:r>
            <a:endParaRPr lang="en-US" sz="2000" dirty="0"/>
          </a:p>
          <a:p>
            <a:r>
              <a:rPr lang="en-US" dirty="0"/>
              <a:t>Ensemble methods overview:</a:t>
            </a:r>
          </a:p>
          <a:p>
            <a:r>
              <a:rPr lang="en-US" dirty="0">
                <a:hlinkClick r:id="rId4"/>
              </a:rPr>
              <a:t>https://scikit-learn.org/stable/modules/ensemble.html</a:t>
            </a:r>
            <a:endParaRPr lang="en-US" dirty="0"/>
          </a:p>
          <a:p>
            <a:endParaRPr lang="en-US" dirty="0"/>
          </a:p>
          <a:p>
            <a:r>
              <a:rPr lang="en-US" dirty="0"/>
              <a:t>Chapter 9 is next (probabilistic methods, math heavy)</a:t>
            </a:r>
          </a:p>
        </p:txBody>
      </p:sp>
    </p:spTree>
    <p:extLst>
      <p:ext uri="{BB962C8B-B14F-4D97-AF65-F5344CB8AC3E}">
        <p14:creationId xmlns:p14="http://schemas.microsoft.com/office/powerpoint/2010/main" val="1984675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E7C22-C8F7-4DAD-AD8E-17ECC2D29D27}"/>
              </a:ext>
            </a:extLst>
          </p:cNvPr>
          <p:cNvSpPr>
            <a:spLocks noGrp="1"/>
          </p:cNvSpPr>
          <p:nvPr>
            <p:ph type="title"/>
          </p:nvPr>
        </p:nvSpPr>
        <p:spPr/>
        <p:txBody>
          <a:bodyPr/>
          <a:lstStyle/>
          <a:p>
            <a:r>
              <a:rPr lang="en-US" dirty="0"/>
              <a:t>Admin + Assignment 2</a:t>
            </a:r>
          </a:p>
        </p:txBody>
      </p:sp>
      <p:sp>
        <p:nvSpPr>
          <p:cNvPr id="3" name="Content Placeholder 2">
            <a:extLst>
              <a:ext uri="{FF2B5EF4-FFF2-40B4-BE49-F238E27FC236}">
                <a16:creationId xmlns:a16="http://schemas.microsoft.com/office/drawing/2014/main" id="{B44B1B18-72C5-488F-8FC1-E45BB4FBDA2F}"/>
              </a:ext>
            </a:extLst>
          </p:cNvPr>
          <p:cNvSpPr>
            <a:spLocks noGrp="1"/>
          </p:cNvSpPr>
          <p:nvPr>
            <p:ph idx="1"/>
          </p:nvPr>
        </p:nvSpPr>
        <p:spPr/>
        <p:txBody>
          <a:bodyPr/>
          <a:lstStyle/>
          <a:p>
            <a:r>
              <a:rPr lang="en-US" dirty="0"/>
              <a:t>Tuesday Nov 26 is final day of class (7 lectures remaining)</a:t>
            </a:r>
          </a:p>
          <a:p>
            <a:r>
              <a:rPr lang="en-US" dirty="0"/>
              <a:t>Student evaluations this Wednesday (not mandatory) </a:t>
            </a:r>
          </a:p>
          <a:p>
            <a:r>
              <a:rPr lang="en-US" b="1" dirty="0"/>
              <a:t>Assignment 2:</a:t>
            </a:r>
          </a:p>
          <a:p>
            <a:r>
              <a:rPr lang="en-US" dirty="0"/>
              <a:t>Class average 86% (vs 92% for assignment 1)</a:t>
            </a:r>
          </a:p>
          <a:p>
            <a:r>
              <a:rPr lang="en-US" dirty="0"/>
              <a:t>-10% if you used GNB solution common to over 50 students</a:t>
            </a:r>
          </a:p>
          <a:p>
            <a:r>
              <a:rPr lang="en-US" dirty="0"/>
              <a:t>You can copy code I put on </a:t>
            </a:r>
            <a:r>
              <a:rPr lang="en-US" dirty="0" err="1"/>
              <a:t>moodle</a:t>
            </a:r>
            <a:r>
              <a:rPr lang="en-US" dirty="0"/>
              <a:t> (perceptron), but not other code</a:t>
            </a:r>
          </a:p>
          <a:p>
            <a:r>
              <a:rPr lang="en-US" dirty="0"/>
              <a:t>Most problems were with question 2a (GNB)</a:t>
            </a:r>
          </a:p>
          <a:p>
            <a:r>
              <a:rPr lang="en-US" dirty="0"/>
              <a:t>Small demo of GNB </a:t>
            </a:r>
          </a:p>
          <a:p>
            <a:endParaRPr lang="en-US" dirty="0"/>
          </a:p>
        </p:txBody>
      </p:sp>
    </p:spTree>
    <p:extLst>
      <p:ext uri="{BB962C8B-B14F-4D97-AF65-F5344CB8AC3E}">
        <p14:creationId xmlns:p14="http://schemas.microsoft.com/office/powerpoint/2010/main" val="1795685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2D1F3-14F5-4845-BC64-7ADADA18D75B}"/>
              </a:ext>
            </a:extLst>
          </p:cNvPr>
          <p:cNvSpPr>
            <a:spLocks noGrp="1"/>
          </p:cNvSpPr>
          <p:nvPr>
            <p:ph type="title"/>
          </p:nvPr>
        </p:nvSpPr>
        <p:spPr>
          <a:xfrm>
            <a:off x="0" y="1"/>
            <a:ext cx="12192000" cy="945222"/>
          </a:xfrm>
        </p:spPr>
        <p:txBody>
          <a:bodyPr/>
          <a:lstStyle/>
          <a:p>
            <a:r>
              <a:rPr lang="en-US" dirty="0"/>
              <a:t>12.4 Boosting</a:t>
            </a:r>
          </a:p>
        </p:txBody>
      </p:sp>
      <p:sp>
        <p:nvSpPr>
          <p:cNvPr id="3" name="Content Placeholder 2">
            <a:extLst>
              <a:ext uri="{FF2B5EF4-FFF2-40B4-BE49-F238E27FC236}">
                <a16:creationId xmlns:a16="http://schemas.microsoft.com/office/drawing/2014/main" id="{FCEFC3DF-E2EC-49B6-8478-46AF39D5323F}"/>
              </a:ext>
            </a:extLst>
          </p:cNvPr>
          <p:cNvSpPr>
            <a:spLocks noGrp="1"/>
          </p:cNvSpPr>
          <p:nvPr>
            <p:ph idx="1"/>
          </p:nvPr>
        </p:nvSpPr>
        <p:spPr>
          <a:xfrm>
            <a:off x="-1" y="983145"/>
            <a:ext cx="12191999" cy="5874854"/>
          </a:xfrm>
        </p:spPr>
        <p:txBody>
          <a:bodyPr/>
          <a:lstStyle/>
          <a:p>
            <a:r>
              <a:rPr lang="en-US" dirty="0"/>
              <a:t>Bagging works because of decision tree instability (models are complementary)</a:t>
            </a:r>
          </a:p>
          <a:p>
            <a:r>
              <a:rPr lang="en-US" dirty="0"/>
              <a:t>Boosting </a:t>
            </a:r>
            <a:r>
              <a:rPr lang="en-US" i="1" dirty="0"/>
              <a:t>explicitly </a:t>
            </a:r>
            <a:r>
              <a:rPr lang="en-US" dirty="0"/>
              <a:t>seeks models that complement each other</a:t>
            </a:r>
          </a:p>
          <a:p>
            <a:r>
              <a:rPr lang="en-US" dirty="0"/>
              <a:t>Bagging vs Boosting: </a:t>
            </a:r>
          </a:p>
          <a:p>
            <a:r>
              <a:rPr lang="en-US" dirty="0"/>
              <a:t>Similarities</a:t>
            </a:r>
          </a:p>
          <a:p>
            <a:pPr lvl="1"/>
            <a:r>
              <a:rPr lang="en-US" dirty="0"/>
              <a:t>Both use voting for classification</a:t>
            </a:r>
          </a:p>
          <a:p>
            <a:pPr lvl="1"/>
            <a:r>
              <a:rPr lang="en-US" dirty="0"/>
              <a:t>Both combine models of the same type (e.g. decision trees)</a:t>
            </a:r>
          </a:p>
          <a:p>
            <a:r>
              <a:rPr lang="en-US" dirty="0"/>
              <a:t>Differences</a:t>
            </a:r>
          </a:p>
          <a:p>
            <a:pPr lvl="1"/>
            <a:r>
              <a:rPr lang="en-US" dirty="0"/>
              <a:t>Boosting is iterative – while in bagging each model is built separately, in boosting, each model is influenced by the performance of previously built models</a:t>
            </a:r>
          </a:p>
          <a:p>
            <a:pPr lvl="1"/>
            <a:r>
              <a:rPr lang="en-US" dirty="0"/>
              <a:t>Boosting encourages models to become experts for previously incorrectly handled instances</a:t>
            </a:r>
          </a:p>
          <a:p>
            <a:pPr lvl="1"/>
            <a:r>
              <a:rPr lang="en-US" dirty="0"/>
              <a:t>Boosting (unlike bagging) weights a model’s contribution to final vote by performance, rather than giving equal weight to all models </a:t>
            </a:r>
          </a:p>
        </p:txBody>
      </p:sp>
    </p:spTree>
    <p:extLst>
      <p:ext uri="{BB962C8B-B14F-4D97-AF65-F5344CB8AC3E}">
        <p14:creationId xmlns:p14="http://schemas.microsoft.com/office/powerpoint/2010/main" val="421243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2D1F3-14F5-4845-BC64-7ADADA18D75B}"/>
              </a:ext>
            </a:extLst>
          </p:cNvPr>
          <p:cNvSpPr>
            <a:spLocks noGrp="1"/>
          </p:cNvSpPr>
          <p:nvPr>
            <p:ph type="title"/>
          </p:nvPr>
        </p:nvSpPr>
        <p:spPr>
          <a:xfrm>
            <a:off x="0" y="1"/>
            <a:ext cx="12192000" cy="945222"/>
          </a:xfrm>
        </p:spPr>
        <p:txBody>
          <a:bodyPr/>
          <a:lstStyle/>
          <a:p>
            <a:r>
              <a:rPr lang="en-US" dirty="0"/>
              <a:t>Boosting algorithm</a:t>
            </a:r>
          </a:p>
        </p:txBody>
      </p:sp>
      <p:sp>
        <p:nvSpPr>
          <p:cNvPr id="3" name="Content Placeholder 2">
            <a:extLst>
              <a:ext uri="{FF2B5EF4-FFF2-40B4-BE49-F238E27FC236}">
                <a16:creationId xmlns:a16="http://schemas.microsoft.com/office/drawing/2014/main" id="{FCEFC3DF-E2EC-49B6-8478-46AF39D5323F}"/>
              </a:ext>
            </a:extLst>
          </p:cNvPr>
          <p:cNvSpPr>
            <a:spLocks noGrp="1"/>
          </p:cNvSpPr>
          <p:nvPr>
            <p:ph idx="1"/>
          </p:nvPr>
        </p:nvSpPr>
        <p:spPr>
          <a:xfrm>
            <a:off x="-1" y="983145"/>
            <a:ext cx="12191999" cy="5874854"/>
          </a:xfrm>
        </p:spPr>
        <p:txBody>
          <a:bodyPr>
            <a:normAutofit/>
          </a:bodyPr>
          <a:lstStyle/>
          <a:p>
            <a:r>
              <a:rPr lang="en-US" dirty="0"/>
              <a:t>Assume the underlying learning algorithm can handle weighted instances</a:t>
            </a:r>
          </a:p>
          <a:p>
            <a:pPr lvl="1"/>
            <a:r>
              <a:rPr lang="en-US" dirty="0"/>
              <a:t>Error is calculated as sum of weights of misclassified instances divided by sum of all weights</a:t>
            </a:r>
          </a:p>
          <a:p>
            <a:r>
              <a:rPr lang="en-US" dirty="0"/>
              <a:t>1) Begin by assigning equal weights to all instances in the training data</a:t>
            </a:r>
          </a:p>
          <a:p>
            <a:r>
              <a:rPr lang="en-US" dirty="0"/>
              <a:t>2) Train classifier on this data, reweigh each instance according to output:</a:t>
            </a:r>
          </a:p>
          <a:p>
            <a:pPr lvl="1"/>
            <a:r>
              <a:rPr lang="en-US" dirty="0"/>
              <a:t>Weight of correctly classified instances decreased, incorrectly classified instances increased</a:t>
            </a:r>
          </a:p>
          <a:p>
            <a:pPr lvl="1"/>
            <a:r>
              <a:rPr lang="en-US" dirty="0"/>
              <a:t>Produces set of ‘easy’ instances (low weight) and ‘hard’ instance (high weight)</a:t>
            </a:r>
          </a:p>
          <a:p>
            <a:r>
              <a:rPr lang="en-US" dirty="0"/>
              <a:t>3) in next (and all subsequent) iteration, classifier is built from reweighted data</a:t>
            </a:r>
          </a:p>
          <a:p>
            <a:pPr lvl="1"/>
            <a:r>
              <a:rPr lang="en-US" dirty="0"/>
              <a:t>Focuses on classifying hard instances correctly</a:t>
            </a:r>
          </a:p>
          <a:p>
            <a:pPr lvl="1"/>
            <a:r>
              <a:rPr lang="en-US" dirty="0"/>
              <a:t>Instance weights are increased/decreased according to output of new classifier</a:t>
            </a:r>
          </a:p>
          <a:p>
            <a:r>
              <a:rPr lang="en-US" dirty="0"/>
              <a:t>After each iteration, weights reflect how often instances have been misclassified by classifiers produced so far</a:t>
            </a:r>
          </a:p>
          <a:p>
            <a:r>
              <a:rPr lang="en-US" dirty="0"/>
              <a:t>By maintaining this ‘difficulty’ measure, the procedure provides an elegant way of generating a series of experts that complement each other </a:t>
            </a:r>
          </a:p>
        </p:txBody>
      </p:sp>
    </p:spTree>
    <p:extLst>
      <p:ext uri="{BB962C8B-B14F-4D97-AF65-F5344CB8AC3E}">
        <p14:creationId xmlns:p14="http://schemas.microsoft.com/office/powerpoint/2010/main" val="3952227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2D1F3-14F5-4845-BC64-7ADADA18D75B}"/>
              </a:ext>
            </a:extLst>
          </p:cNvPr>
          <p:cNvSpPr>
            <a:spLocks noGrp="1"/>
          </p:cNvSpPr>
          <p:nvPr>
            <p:ph type="title"/>
          </p:nvPr>
        </p:nvSpPr>
        <p:spPr>
          <a:xfrm>
            <a:off x="0" y="1"/>
            <a:ext cx="12192000" cy="945222"/>
          </a:xfrm>
        </p:spPr>
        <p:txBody>
          <a:bodyPr/>
          <a:lstStyle/>
          <a:p>
            <a:r>
              <a:rPr lang="en-US" dirty="0"/>
              <a:t>AdaBoost</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FCEFC3DF-E2EC-49B6-8478-46AF39D5323F}"/>
                  </a:ext>
                </a:extLst>
              </p:cNvPr>
              <p:cNvSpPr>
                <a:spLocks noGrp="1"/>
              </p:cNvSpPr>
              <p:nvPr>
                <p:ph idx="1"/>
              </p:nvPr>
            </p:nvSpPr>
            <p:spPr>
              <a:xfrm>
                <a:off x="-1" y="983145"/>
                <a:ext cx="12191999" cy="5874854"/>
              </a:xfrm>
            </p:spPr>
            <p:txBody>
              <a:bodyPr>
                <a:normAutofit/>
              </a:bodyPr>
              <a:lstStyle/>
              <a:p>
                <a:r>
                  <a:rPr lang="en-US" dirty="0"/>
                  <a:t>There are many variants on the idea of boosting</a:t>
                </a:r>
              </a:p>
              <a:p>
                <a:r>
                  <a:rPr lang="en-US" dirty="0"/>
                  <a:t>We will describe AdaBoost.M1, a method used specifically for classification</a:t>
                </a:r>
              </a:p>
              <a:p>
                <a:r>
                  <a:rPr lang="en-US" dirty="0"/>
                  <a:t>How much should the weights be altered after each iteration?</a:t>
                </a:r>
              </a:p>
              <a:p>
                <a:r>
                  <a:rPr lang="en-US" dirty="0"/>
                  <a:t>Depends on current classifier’s overall error</a:t>
                </a:r>
              </a:p>
              <a:p>
                <a:r>
                  <a:rPr lang="en-US" b="0" dirty="0"/>
                  <a:t>If </a:t>
                </a:r>
                <a14:m>
                  <m:oMath xmlns:m="http://schemas.openxmlformats.org/officeDocument/2006/math">
                    <m:r>
                      <a:rPr lang="en-US" b="0" i="1" smtClean="0">
                        <a:latin typeface="Cambria Math" panose="02040503050406030204" pitchFamily="18" charset="0"/>
                      </a:rPr>
                      <m:t>𝑒</m:t>
                    </m:r>
                  </m:oMath>
                </a14:m>
                <a:r>
                  <a:rPr lang="en-US" dirty="0"/>
                  <a:t> denotes classifier’s error on weighted data (fraction between 0 and 1)</a:t>
                </a:r>
              </a:p>
              <a:p>
                <a:r>
                  <a:rPr lang="en-US" dirty="0"/>
                  <a:t>Weights updated by </a:t>
                </a:r>
                <a14:m>
                  <m:oMath xmlns:m="http://schemas.openxmlformats.org/officeDocument/2006/math">
                    <m:r>
                      <a:rPr lang="en-US" b="0" i="1" smtClean="0">
                        <a:latin typeface="Cambria Math" panose="02040503050406030204" pitchFamily="18" charset="0"/>
                      </a:rPr>
                      <m:t>𝑊𝑒𝑖𝑔h𝑡</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𝑊𝑒𝑖𝑔h𝑡</m:t>
                    </m:r>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𝑒</m:t>
                        </m:r>
                      </m:num>
                      <m:den>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1−</m:t>
                            </m:r>
                            <m:r>
                              <a:rPr lang="en-US" b="0" i="1" smtClean="0">
                                <a:latin typeface="Cambria Math" panose="02040503050406030204" pitchFamily="18" charset="0"/>
                                <a:ea typeface="Cambria Math" panose="02040503050406030204" pitchFamily="18" charset="0"/>
                              </a:rPr>
                              <m:t>𝑒</m:t>
                            </m:r>
                          </m:e>
                        </m:d>
                      </m:den>
                    </m:f>
                  </m:oMath>
                </a14:m>
                <a:r>
                  <a:rPr lang="en-US" dirty="0"/>
                  <a:t> for correctly classified instances</a:t>
                </a:r>
              </a:p>
              <a:p>
                <a:pPr lvl="1"/>
                <a:r>
                  <a:rPr lang="en-US" dirty="0"/>
                  <a:t>Weights unchanged for misclassified instances</a:t>
                </a:r>
              </a:p>
              <a:p>
                <a:r>
                  <a:rPr lang="en-US" dirty="0"/>
                  <a:t>Renormalization step after weight update increases misclassified instance weight</a:t>
                </a:r>
              </a:p>
              <a:p>
                <a:r>
                  <a:rPr lang="en-US" dirty="0"/>
                  <a:t>Whenever error on weighted training data exceeds or equals 0.5, boosting procedure deletes current classifier, stops iterations</a:t>
                </a:r>
              </a:p>
              <a:p>
                <a:pPr lvl="1"/>
                <a:r>
                  <a:rPr lang="en-US" dirty="0"/>
                  <a:t>Same thing when error is 0, because all instance weights become 0</a:t>
                </a:r>
              </a:p>
              <a:p>
                <a:endParaRPr lang="en-US" dirty="0"/>
              </a:p>
              <a:p>
                <a:pPr lvl="1"/>
                <a:endParaRPr lang="en-US" dirty="0"/>
              </a:p>
              <a:p>
                <a:endParaRPr lang="en-US" b="1" dirty="0"/>
              </a:p>
            </p:txBody>
          </p:sp>
        </mc:Choice>
        <mc:Fallback>
          <p:sp>
            <p:nvSpPr>
              <p:cNvPr id="3" name="Content Placeholder 2">
                <a:extLst>
                  <a:ext uri="{FF2B5EF4-FFF2-40B4-BE49-F238E27FC236}">
                    <a16:creationId xmlns:a16="http://schemas.microsoft.com/office/drawing/2014/main" id="{FCEFC3DF-E2EC-49B6-8478-46AF39D5323F}"/>
                  </a:ext>
                </a:extLst>
              </p:cNvPr>
              <p:cNvSpPr>
                <a:spLocks noGrp="1" noRot="1" noChangeAspect="1" noMove="1" noResize="1" noEditPoints="1" noAdjustHandles="1" noChangeArrowheads="1" noChangeShapeType="1" noTextEdit="1"/>
              </p:cNvSpPr>
              <p:nvPr>
                <p:ph idx="1"/>
              </p:nvPr>
            </p:nvSpPr>
            <p:spPr>
              <a:xfrm>
                <a:off x="-1" y="983145"/>
                <a:ext cx="12191999" cy="5874854"/>
              </a:xfrm>
              <a:blipFill>
                <a:blip r:embed="rId2"/>
                <a:stretch>
                  <a:fillRect l="-900" t="-1660"/>
                </a:stretch>
              </a:blipFill>
            </p:spPr>
            <p:txBody>
              <a:bodyPr/>
              <a:lstStyle/>
              <a:p>
                <a:r>
                  <a:rPr lang="en-US">
                    <a:noFill/>
                  </a:rPr>
                  <a:t> </a:t>
                </a:r>
              </a:p>
            </p:txBody>
          </p:sp>
        </mc:Fallback>
      </mc:AlternateContent>
    </p:spTree>
    <p:extLst>
      <p:ext uri="{BB962C8B-B14F-4D97-AF65-F5344CB8AC3E}">
        <p14:creationId xmlns:p14="http://schemas.microsoft.com/office/powerpoint/2010/main" val="3709344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2D1F3-14F5-4845-BC64-7ADADA18D75B}"/>
              </a:ext>
            </a:extLst>
          </p:cNvPr>
          <p:cNvSpPr>
            <a:spLocks noGrp="1"/>
          </p:cNvSpPr>
          <p:nvPr>
            <p:ph type="title"/>
          </p:nvPr>
        </p:nvSpPr>
        <p:spPr>
          <a:xfrm>
            <a:off x="0" y="1"/>
            <a:ext cx="12192000" cy="945222"/>
          </a:xfrm>
        </p:spPr>
        <p:txBody>
          <a:bodyPr/>
          <a:lstStyle/>
          <a:p>
            <a:r>
              <a:rPr lang="en-US" dirty="0" err="1"/>
              <a:t>Adaboost</a:t>
            </a:r>
            <a:r>
              <a:rPr lang="en-US" dirty="0"/>
              <a:t> (forming prediction)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CEFC3DF-E2EC-49B6-8478-46AF39D5323F}"/>
                  </a:ext>
                </a:extLst>
              </p:cNvPr>
              <p:cNvSpPr>
                <a:spLocks noGrp="1"/>
              </p:cNvSpPr>
              <p:nvPr>
                <p:ph idx="1"/>
              </p:nvPr>
            </p:nvSpPr>
            <p:spPr>
              <a:xfrm>
                <a:off x="-1" y="983145"/>
                <a:ext cx="12191999" cy="5874854"/>
              </a:xfrm>
            </p:spPr>
            <p:txBody>
              <a:bodyPr/>
              <a:lstStyle/>
              <a:p>
                <a:r>
                  <a:rPr lang="en-US" dirty="0"/>
                  <a:t>We have just seen how boosting generates a series of classifiers</a:t>
                </a:r>
              </a:p>
              <a:p>
                <a:r>
                  <a:rPr lang="en-US" dirty="0"/>
                  <a:t>To form a prediction, their output is combined using a weighted vote</a:t>
                </a:r>
              </a:p>
              <a:p>
                <a:r>
                  <a:rPr lang="en-US" dirty="0"/>
                  <a:t>Each classifier’s weight on the vote determined by:	 </a:t>
                </a:r>
                <a14:m>
                  <m:oMath xmlns:m="http://schemas.openxmlformats.org/officeDocument/2006/math">
                    <m:r>
                      <a:rPr lang="en-US" b="0" i="1" smtClean="0">
                        <a:latin typeface="Cambria Math" panose="02040503050406030204" pitchFamily="18" charset="0"/>
                      </a:rPr>
                      <m:t>𝑊𝑒𝑖𝑔h𝑡</m:t>
                    </m:r>
                    <m:r>
                      <a:rPr lang="en-US" b="0" i="1" smtClean="0">
                        <a:latin typeface="Cambria Math" panose="02040503050406030204" pitchFamily="18" charset="0"/>
                      </a:rPr>
                      <m:t>=−</m:t>
                    </m:r>
                    <m:r>
                      <a:rPr lang="en-US" b="0" i="1" smtClean="0">
                        <a:latin typeface="Cambria Math" panose="02040503050406030204" pitchFamily="18" charset="0"/>
                      </a:rPr>
                      <m:t>𝑙𝑜𝑔</m:t>
                    </m:r>
                    <m:f>
                      <m:fPr>
                        <m:ctrlPr>
                          <a:rPr lang="en-US" b="0" i="1" smtClean="0">
                            <a:latin typeface="Cambria Math" panose="02040503050406030204" pitchFamily="18" charset="0"/>
                          </a:rPr>
                        </m:ctrlPr>
                      </m:fPr>
                      <m:num>
                        <m:r>
                          <a:rPr lang="en-US" b="0" i="1" smtClean="0">
                            <a:latin typeface="Cambria Math" panose="02040503050406030204" pitchFamily="18" charset="0"/>
                          </a:rPr>
                          <m:t>𝑒</m:t>
                        </m:r>
                      </m:num>
                      <m:den>
                        <m:r>
                          <a:rPr lang="en-US" b="0" i="1" smtClean="0">
                            <a:latin typeface="Cambria Math" panose="02040503050406030204" pitchFamily="18" charset="0"/>
                          </a:rPr>
                          <m:t>1−</m:t>
                        </m:r>
                        <m:r>
                          <a:rPr lang="en-US" b="0" i="1" smtClean="0">
                            <a:latin typeface="Cambria Math" panose="02040503050406030204" pitchFamily="18" charset="0"/>
                          </a:rPr>
                          <m:t>𝑒</m:t>
                        </m:r>
                      </m:den>
                    </m:f>
                  </m:oMath>
                </a14:m>
                <a:endParaRPr lang="en-US" dirty="0"/>
              </a:p>
              <a:p>
                <a:pPr lvl="1"/>
                <a14:m>
                  <m:oMath xmlns:m="http://schemas.openxmlformats.org/officeDocument/2006/math">
                    <m:r>
                      <a:rPr lang="en-US" b="0" i="1" smtClean="0">
                        <a:latin typeface="Cambria Math" panose="02040503050406030204" pitchFamily="18" charset="0"/>
                      </a:rPr>
                      <m:t>𝑊𝑒𝑖𝑔h𝑡</m:t>
                    </m:r>
                    <m:r>
                      <a:rPr lang="en-US" b="0" i="1" smtClean="0">
                        <a:latin typeface="Cambria Math" panose="02040503050406030204" pitchFamily="18" charset="0"/>
                      </a:rPr>
                      <m:t> </m:t>
                    </m:r>
                  </m:oMath>
                </a14:m>
                <a:r>
                  <a:rPr lang="en-US" dirty="0"/>
                  <a:t>is a positive number between 0 and infinity</a:t>
                </a:r>
              </a:p>
              <a:p>
                <a:pPr lvl="1"/>
                <a:r>
                  <a:rPr lang="en-US" dirty="0"/>
                  <a:t>Classifiers which performed well (</a:t>
                </a:r>
                <a14:m>
                  <m:oMath xmlns:m="http://schemas.openxmlformats.org/officeDocument/2006/math">
                    <m:r>
                      <a:rPr lang="en-US" b="0" i="1" smtClean="0">
                        <a:latin typeface="Cambria Math" panose="02040503050406030204" pitchFamily="18" charset="0"/>
                      </a:rPr>
                      <m:t>𝑒</m:t>
                    </m:r>
                  </m:oMath>
                </a14:m>
                <a:r>
                  <a:rPr lang="en-US" dirty="0"/>
                  <a:t> close to 0) should receive higher weight</a:t>
                </a:r>
              </a:p>
              <a:p>
                <a:r>
                  <a:rPr lang="en-US" dirty="0"/>
                  <a:t>Sum the weighted predictions, class with greatest total is chosen</a:t>
                </a:r>
              </a:p>
              <a:p>
                <a:r>
                  <a:rPr lang="en-US" dirty="0"/>
                  <a:t>We began by assuming learning algorithm can cope with weighted instances</a:t>
                </a:r>
              </a:p>
              <a:p>
                <a:r>
                  <a:rPr lang="en-US" dirty="0"/>
                  <a:t>We can also resample the dataset according to instance weight, to create a new dataset with a higher proportion of important (high-weight) instances</a:t>
                </a:r>
              </a:p>
              <a:p>
                <a:endParaRPr lang="en-US" dirty="0"/>
              </a:p>
            </p:txBody>
          </p:sp>
        </mc:Choice>
        <mc:Fallback xmlns="">
          <p:sp>
            <p:nvSpPr>
              <p:cNvPr id="3" name="Content Placeholder 2">
                <a:extLst>
                  <a:ext uri="{FF2B5EF4-FFF2-40B4-BE49-F238E27FC236}">
                    <a16:creationId xmlns:a16="http://schemas.microsoft.com/office/drawing/2014/main" id="{FCEFC3DF-E2EC-49B6-8478-46AF39D5323F}"/>
                  </a:ext>
                </a:extLst>
              </p:cNvPr>
              <p:cNvSpPr>
                <a:spLocks noGrp="1" noRot="1" noChangeAspect="1" noMove="1" noResize="1" noEditPoints="1" noAdjustHandles="1" noChangeArrowheads="1" noChangeShapeType="1" noTextEdit="1"/>
              </p:cNvSpPr>
              <p:nvPr>
                <p:ph idx="1"/>
              </p:nvPr>
            </p:nvSpPr>
            <p:spPr>
              <a:xfrm>
                <a:off x="-1" y="983145"/>
                <a:ext cx="12191999" cy="5874854"/>
              </a:xfrm>
              <a:blipFill>
                <a:blip r:embed="rId2"/>
                <a:stretch>
                  <a:fillRect l="-900" t="-1660"/>
                </a:stretch>
              </a:blipFill>
            </p:spPr>
            <p:txBody>
              <a:bodyPr/>
              <a:lstStyle/>
              <a:p>
                <a:r>
                  <a:rPr lang="en-US">
                    <a:noFill/>
                  </a:rPr>
                  <a:t> </a:t>
                </a:r>
              </a:p>
            </p:txBody>
          </p:sp>
        </mc:Fallback>
      </mc:AlternateContent>
    </p:spTree>
    <p:extLst>
      <p:ext uri="{BB962C8B-B14F-4D97-AF65-F5344CB8AC3E}">
        <p14:creationId xmlns:p14="http://schemas.microsoft.com/office/powerpoint/2010/main" val="3747940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2D1F3-14F5-4845-BC64-7ADADA18D75B}"/>
              </a:ext>
            </a:extLst>
          </p:cNvPr>
          <p:cNvSpPr>
            <a:spLocks noGrp="1"/>
          </p:cNvSpPr>
          <p:nvPr>
            <p:ph type="title"/>
          </p:nvPr>
        </p:nvSpPr>
        <p:spPr>
          <a:xfrm>
            <a:off x="0" y="0"/>
            <a:ext cx="12192000" cy="945222"/>
          </a:xfrm>
        </p:spPr>
        <p:txBody>
          <a:bodyPr/>
          <a:lstStyle/>
          <a:p>
            <a:r>
              <a:rPr lang="en-US" dirty="0"/>
              <a:t>AdaBoost pseudocode</a:t>
            </a:r>
          </a:p>
        </p:txBody>
      </p:sp>
      <p:pic>
        <p:nvPicPr>
          <p:cNvPr id="4" name="Picture 3">
            <a:extLst>
              <a:ext uri="{FF2B5EF4-FFF2-40B4-BE49-F238E27FC236}">
                <a16:creationId xmlns:a16="http://schemas.microsoft.com/office/drawing/2014/main" id="{FE9B2D97-0A30-4C0F-BCB8-129FFCD9ECB0}"/>
              </a:ext>
            </a:extLst>
          </p:cNvPr>
          <p:cNvPicPr>
            <a:picLocks noChangeAspect="1"/>
          </p:cNvPicPr>
          <p:nvPr/>
        </p:nvPicPr>
        <p:blipFill>
          <a:blip r:embed="rId2"/>
          <a:stretch>
            <a:fillRect/>
          </a:stretch>
        </p:blipFill>
        <p:spPr>
          <a:xfrm>
            <a:off x="0" y="829395"/>
            <a:ext cx="12192000" cy="5268318"/>
          </a:xfrm>
          <a:prstGeom prst="rect">
            <a:avLst/>
          </a:prstGeom>
        </p:spPr>
      </p:pic>
    </p:spTree>
    <p:extLst>
      <p:ext uri="{BB962C8B-B14F-4D97-AF65-F5344CB8AC3E}">
        <p14:creationId xmlns:p14="http://schemas.microsoft.com/office/powerpoint/2010/main" val="1954661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2D1F3-14F5-4845-BC64-7ADADA18D75B}"/>
              </a:ext>
            </a:extLst>
          </p:cNvPr>
          <p:cNvSpPr>
            <a:spLocks noGrp="1"/>
          </p:cNvSpPr>
          <p:nvPr>
            <p:ph type="title"/>
          </p:nvPr>
        </p:nvSpPr>
        <p:spPr>
          <a:xfrm>
            <a:off x="0" y="1"/>
            <a:ext cx="12192000" cy="945222"/>
          </a:xfrm>
        </p:spPr>
        <p:txBody>
          <a:bodyPr/>
          <a:lstStyle/>
          <a:p>
            <a:r>
              <a:rPr lang="en-US" dirty="0"/>
              <a:t>The power of boosting</a:t>
            </a:r>
          </a:p>
        </p:txBody>
      </p:sp>
      <p:sp>
        <p:nvSpPr>
          <p:cNvPr id="3" name="Content Placeholder 2">
            <a:extLst>
              <a:ext uri="{FF2B5EF4-FFF2-40B4-BE49-F238E27FC236}">
                <a16:creationId xmlns:a16="http://schemas.microsoft.com/office/drawing/2014/main" id="{FCEFC3DF-E2EC-49B6-8478-46AF39D5323F}"/>
              </a:ext>
            </a:extLst>
          </p:cNvPr>
          <p:cNvSpPr>
            <a:spLocks noGrp="1"/>
          </p:cNvSpPr>
          <p:nvPr>
            <p:ph idx="1"/>
          </p:nvPr>
        </p:nvSpPr>
        <p:spPr>
          <a:xfrm>
            <a:off x="-1" y="983145"/>
            <a:ext cx="12191999" cy="5874854"/>
          </a:xfrm>
        </p:spPr>
        <p:txBody>
          <a:bodyPr/>
          <a:lstStyle/>
          <a:p>
            <a:r>
              <a:rPr lang="en-US" dirty="0"/>
              <a:t>Idea of boosting originated from </a:t>
            </a:r>
            <a:r>
              <a:rPr lang="en-US" i="1" dirty="0"/>
              <a:t>computational learning theory, </a:t>
            </a:r>
            <a:r>
              <a:rPr lang="en-US" dirty="0"/>
              <a:t>a branch of machine learning research</a:t>
            </a:r>
          </a:p>
          <a:p>
            <a:r>
              <a:rPr lang="en-US" dirty="0"/>
              <a:t>Theoretically interesting (can use boosting to derive performance guarantees)</a:t>
            </a:r>
          </a:p>
          <a:p>
            <a:r>
              <a:rPr lang="en-US" dirty="0"/>
              <a:t>Can be shown that error on training data approaches zero very quickly as more boosting iterations are performed (exponentially quickly in number of iterations)</a:t>
            </a:r>
          </a:p>
          <a:p>
            <a:r>
              <a:rPr lang="en-US" dirty="0"/>
              <a:t>Boosting only fails on test set if individual classifiers are too complex (overfit)</a:t>
            </a:r>
          </a:p>
          <a:p>
            <a:pPr lvl="1"/>
            <a:r>
              <a:rPr lang="en-US" dirty="0"/>
              <a:t>Need to find good balance between model complexity and fit to data</a:t>
            </a:r>
          </a:p>
          <a:p>
            <a:r>
              <a:rPr lang="en-US" dirty="0"/>
              <a:t>Boosting can result in spectacular decreases in error on test set</a:t>
            </a:r>
          </a:p>
          <a:p>
            <a:r>
              <a:rPr lang="en-US" dirty="0"/>
              <a:t>More boosting iterations reduce error on test set even after training error plateau</a:t>
            </a:r>
          </a:p>
          <a:p>
            <a:pPr lvl="1"/>
            <a:r>
              <a:rPr lang="en-US" dirty="0"/>
              <a:t>Seems to contradict Occam’s razor (more iterations = more complexity)</a:t>
            </a:r>
          </a:p>
          <a:p>
            <a:pPr lvl="1"/>
            <a:r>
              <a:rPr lang="en-US" dirty="0"/>
              <a:t>Resolved by fact that more boosting iterations improves </a:t>
            </a:r>
            <a:r>
              <a:rPr lang="en-US" i="1" dirty="0"/>
              <a:t>confidence </a:t>
            </a:r>
            <a:r>
              <a:rPr lang="en-US" dirty="0"/>
              <a:t>of predictions </a:t>
            </a:r>
          </a:p>
          <a:p>
            <a:r>
              <a:rPr lang="en-US" dirty="0"/>
              <a:t>Boosting converts weak learners into strong ones</a:t>
            </a:r>
          </a:p>
          <a:p>
            <a:endParaRPr lang="en-US" dirty="0"/>
          </a:p>
          <a:p>
            <a:endParaRPr lang="en-US" dirty="0"/>
          </a:p>
        </p:txBody>
      </p:sp>
    </p:spTree>
    <p:extLst>
      <p:ext uri="{BB962C8B-B14F-4D97-AF65-F5344CB8AC3E}">
        <p14:creationId xmlns:p14="http://schemas.microsoft.com/office/powerpoint/2010/main" val="475955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2D1F3-14F5-4845-BC64-7ADADA18D75B}"/>
              </a:ext>
            </a:extLst>
          </p:cNvPr>
          <p:cNvSpPr>
            <a:spLocks noGrp="1"/>
          </p:cNvSpPr>
          <p:nvPr>
            <p:ph type="title"/>
          </p:nvPr>
        </p:nvSpPr>
        <p:spPr>
          <a:xfrm>
            <a:off x="0" y="1"/>
            <a:ext cx="12192000" cy="945222"/>
          </a:xfrm>
        </p:spPr>
        <p:txBody>
          <a:bodyPr/>
          <a:lstStyle/>
          <a:p>
            <a:r>
              <a:rPr lang="en-US" dirty="0"/>
              <a:t>Weak learner vs strong learner</a:t>
            </a:r>
          </a:p>
        </p:txBody>
      </p:sp>
      <p:sp>
        <p:nvSpPr>
          <p:cNvPr id="3" name="Content Placeholder 2">
            <a:extLst>
              <a:ext uri="{FF2B5EF4-FFF2-40B4-BE49-F238E27FC236}">
                <a16:creationId xmlns:a16="http://schemas.microsoft.com/office/drawing/2014/main" id="{FCEFC3DF-E2EC-49B6-8478-46AF39D5323F}"/>
              </a:ext>
            </a:extLst>
          </p:cNvPr>
          <p:cNvSpPr>
            <a:spLocks noGrp="1"/>
          </p:cNvSpPr>
          <p:nvPr>
            <p:ph idx="1"/>
          </p:nvPr>
        </p:nvSpPr>
        <p:spPr>
          <a:xfrm>
            <a:off x="-1" y="983145"/>
            <a:ext cx="12191999" cy="5874854"/>
          </a:xfrm>
        </p:spPr>
        <p:txBody>
          <a:bodyPr/>
          <a:lstStyle/>
          <a:p>
            <a:r>
              <a:rPr lang="en-US" dirty="0"/>
              <a:t>Weak learner – learner with error rate &lt; 50% (achieves better than chance)</a:t>
            </a:r>
          </a:p>
          <a:p>
            <a:pPr lvl="1"/>
            <a:r>
              <a:rPr lang="en-US" dirty="0"/>
              <a:t>Classic weak learner is a decision tree</a:t>
            </a:r>
          </a:p>
          <a:p>
            <a:r>
              <a:rPr lang="en-US" dirty="0"/>
              <a:t>Strong learner – can learn up to any accuracy we specify</a:t>
            </a:r>
          </a:p>
          <a:p>
            <a:r>
              <a:rPr lang="en-US" dirty="0"/>
              <a:t>Good results for 2-class problems can be obtained using decision </a:t>
            </a:r>
            <a:r>
              <a:rPr lang="en-US" i="1" dirty="0"/>
              <a:t>stumps </a:t>
            </a:r>
          </a:p>
          <a:p>
            <a:r>
              <a:rPr lang="en-US" dirty="0"/>
              <a:t>Boosting often produces classifiers that are significantly more accurate on fresh data (test set) than algorithms generated by bagging</a:t>
            </a:r>
          </a:p>
          <a:p>
            <a:r>
              <a:rPr lang="en-US" dirty="0"/>
              <a:t>Boosting can at times overfit the data (using too many separate classifiers)</a:t>
            </a:r>
          </a:p>
          <a:p>
            <a:endParaRPr lang="en-US" dirty="0"/>
          </a:p>
          <a:p>
            <a:endParaRPr lang="en-US" dirty="0"/>
          </a:p>
          <a:p>
            <a:endParaRPr lang="en-US" dirty="0"/>
          </a:p>
        </p:txBody>
      </p:sp>
    </p:spTree>
    <p:extLst>
      <p:ext uri="{BB962C8B-B14F-4D97-AF65-F5344CB8AC3E}">
        <p14:creationId xmlns:p14="http://schemas.microsoft.com/office/powerpoint/2010/main" val="682356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4176</TotalTime>
  <Words>1936</Words>
  <Application>Microsoft Office PowerPoint</Application>
  <PresentationFormat>Widescreen</PresentationFormat>
  <Paragraphs>192</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Cambria Math</vt:lpstr>
      <vt:lpstr>Office Theme</vt:lpstr>
      <vt:lpstr>CS405/505 Data Mining</vt:lpstr>
      <vt:lpstr>Admin + Assignment 2</vt:lpstr>
      <vt:lpstr>12.4 Boosting</vt:lpstr>
      <vt:lpstr>Boosting algorithm</vt:lpstr>
      <vt:lpstr>AdaBoost</vt:lpstr>
      <vt:lpstr>Adaboost (forming prediction)</vt:lpstr>
      <vt:lpstr>AdaBoost pseudocode</vt:lpstr>
      <vt:lpstr>The power of boosting</vt:lpstr>
      <vt:lpstr>Weak learner vs strong learner</vt:lpstr>
      <vt:lpstr>Additive regression</vt:lpstr>
      <vt:lpstr>Numeric prediction</vt:lpstr>
      <vt:lpstr>Additive Logistic Regression</vt:lpstr>
      <vt:lpstr>LogitBoost algorithm</vt:lpstr>
      <vt:lpstr>Interpretable ensembles</vt:lpstr>
      <vt:lpstr>Option trees</vt:lpstr>
      <vt:lpstr>Option trees</vt:lpstr>
      <vt:lpstr>Stacking</vt:lpstr>
      <vt:lpstr>Stacking</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CS405/505 Data Mining</dc:title>
  <dc:creator>Russell Butler</dc:creator>
  <cp:lastModifiedBy>Russell Butler</cp:lastModifiedBy>
  <cp:revision>62</cp:revision>
  <dcterms:created xsi:type="dcterms:W3CDTF">2019-11-08T18:27:33Z</dcterms:created>
  <dcterms:modified xsi:type="dcterms:W3CDTF">2019-11-11T16:19:50Z</dcterms:modified>
</cp:coreProperties>
</file>