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7"/>
  </p:normalViewPr>
  <p:slideViewPr>
    <p:cSldViewPr snapToGrid="0" snapToObjects="1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6131-6D4A-DB49-A522-87E12DEE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2EF49-AA72-EF41-93F4-8BF7D7D29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1412-D39B-934B-8857-FA18C7F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5BE3-508C-A644-8E2A-DC2146B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A26C-0535-AA4F-82E2-BB589EC0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4E57-BD82-F74C-900A-D5A52297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46DA-30BA-B442-A787-71BD9F9B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A85C-A4BA-3D4F-8E8B-CD35064D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CAAE-AF49-D24D-8B62-5721055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B555-2F85-3349-8374-643AF1F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B2B30-3CDE-E94B-9B72-4C454C7E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F475-47AB-134D-8E34-1A462E7E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13C0-D412-BD4E-848F-2905F218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DB54-7C01-A94B-BCCF-34DAA63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0561-FB9E-464C-BE5A-049E480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C13A-E24C-8349-A796-49304BC7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482-B800-8A45-8879-C90CAF54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C224-1D5F-524A-9A09-FFA9ED8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B0BB-B599-F641-AAFC-A7E03DEE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08BF-A6B8-8643-84A1-179805A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718-7AA8-324F-A11D-8AA1CCAB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9138-069F-1549-8BE4-E31E441F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F9CD-F062-DC46-982A-E06A7E21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24D1-F69B-BF43-BF4E-48654E80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6B93-87B4-8644-A233-FD90F64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985-A4E1-7B41-8C23-496710D7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0AC4-1487-1A44-81CD-D6DE11F3B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22BD-3F6D-7040-B1C7-4C6F35EA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D512-D64E-6E41-BB45-AADE52DE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96E2-39FD-FE47-8CBE-3E2E82C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6CD1-E3A9-EE4B-B1BA-365E654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84F-3BCB-7E42-8FFA-146FE4DE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518F-9520-474C-9AA2-BFCE98E2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3DAD-B3B6-8F49-A6EB-BD3041E9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2A5B7-5EB3-764E-B8D2-FEC700DE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CD12D-4946-8048-B1C2-F0AA6ECF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BBA04-72B7-2040-A7AF-BE5309B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95D7A-73D2-6745-8BC8-D37DF9D5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241DA-9ED0-C84D-9734-9E134976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3825-269D-6449-AF9D-C58C5707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0117-2D75-BD43-AC13-4D646A99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1C42-C202-5C4A-95C0-63CFD22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B3A18-F714-4041-B033-E945F865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68119-F078-EA4D-A8AA-01CD33D3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C8A6D-9975-E24F-A07C-A393ADC2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8CD8-DF96-FC4E-9F6A-9835FA7E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C03-7A99-4D4B-9400-B90822A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CDA3-0A69-554A-A4E0-65DA0098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6652-04E9-1F4E-875B-59B8297B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0A23-D770-7449-8153-0C12D730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376E-BF6B-9E4F-8BFE-112404E8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B965D-5545-C242-99B3-BF2ABAE5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7451-5A59-2940-B7D0-34B70D54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7EE96-95D2-1B4A-B691-02B2A78D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53D7B-2C92-FD43-A6D4-C787BE22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249B-F7B5-9248-ADB4-08E0926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FD6B-395C-844F-97FE-756644F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CC51-84A3-CF46-9C22-372B767F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BCFD3-5F80-9B49-BE91-D19081D5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E9D6-24DE-5B49-A66B-F8DDA8C2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86CC-6F2D-A841-B59C-8EC06238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D48E-BA47-D345-B3DF-62CCB7BFF74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13C2-7F2E-8C40-82EE-39C6493E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51D43-753C-7443-8813-76A3275E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2DE5-9541-3449-8504-2A3300E7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0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ED4-1F1A-7545-9CB1-D2A9C8F6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17EE-D6E6-6547-B9AF-AB7DF9E2E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30555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Hyperplane separating two classes can be written: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Equation defining maximum margin hyperplane can be written in another form, in terms of the support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𝑠𝑢𝑝𝑝𝑜𝑟𝑡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𝑣𝑒𝑐𝑡𝑜𝑟𝑠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class value of training instance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test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are numeric parameters determined by learning algorithm</a:t>
                </a:r>
                <a:br>
                  <a:rPr lang="en-US" dirty="0"/>
                </a:br>
                <a:r>
                  <a:rPr lang="en-US" dirty="0"/>
                  <a:t>	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support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dot product of test instance with 	support vector I</a:t>
                </a:r>
              </a:p>
              <a:p>
                <a:r>
                  <a:rPr lang="en-US" dirty="0"/>
                  <a:t>How to find support vectors and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 given dataset?</a:t>
                </a:r>
              </a:p>
              <a:p>
                <a:r>
                  <a:rPr lang="en-US" dirty="0"/>
                  <a:t>Constrained quadratic optimization problem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1674" r="-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08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Nonlinear class boundaries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/>
              <a:lstStyle/>
              <a:p>
                <a:r>
                  <a:rPr lang="en-US" dirty="0"/>
                  <a:t>SVM can model nonlinear class boundaries, but so far we’ve only seen linear case</a:t>
                </a:r>
              </a:p>
              <a:p>
                <a:r>
                  <a:rPr lang="en-US" dirty="0"/>
                  <a:t>Remember one problem with transforming attributes is overfitting</a:t>
                </a:r>
              </a:p>
              <a:p>
                <a:r>
                  <a:rPr lang="en-US" dirty="0"/>
                  <a:t>SVM reduce overfitting because maximum margin hyperplane is stable, only moving when support vectors are added/removed (ignoring all other instances)</a:t>
                </a:r>
              </a:p>
              <a:p>
                <a:r>
                  <a:rPr lang="en-US" dirty="0"/>
                  <a:t>What about problem 2 (computational complexity of high dimensional data)?</a:t>
                </a:r>
              </a:p>
              <a:p>
                <a:r>
                  <a:rPr lang="en-US" dirty="0"/>
                  <a:t>New instances are classified by dot product with all support vectors, expensive in the case of high dimensional support vectors</a:t>
                </a:r>
              </a:p>
              <a:p>
                <a:r>
                  <a:rPr lang="en-US" dirty="0"/>
                  <a:t>Fortunately, we can calculate dot product before the nonlinear transformation: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where n is number of factors in transformation</a:t>
                </a:r>
              </a:p>
              <a:p>
                <a:r>
                  <a:rPr lang="en-US" dirty="0"/>
                  <a:t>Dot products are computed in low dimensional space, problem becomes feasible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called a polynomial kernel. Start with a value of n=1 (linear model) and increase it until estimated error ceases to improve, usually small n suffices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1674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9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Kernel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(polynomial kernel) </a:t>
                </a:r>
              </a:p>
              <a:p>
                <a:r>
                  <a:rPr lang="en-US" dirty="0"/>
                  <a:t>Other kernel functions can be used to implement different nonlinear mappings</a:t>
                </a:r>
              </a:p>
              <a:p>
                <a:r>
                  <a:rPr lang="en-US" dirty="0"/>
                  <a:t>Two common ones are:</a:t>
                </a:r>
              </a:p>
              <a:p>
                <a:r>
                  <a:rPr lang="en-US" dirty="0"/>
                  <a:t>1) radial basis function (RBF) kernel</a:t>
                </a:r>
              </a:p>
              <a:p>
                <a:r>
                  <a:rPr lang="en-US" dirty="0"/>
                  <a:t>2) sigmoid kernel</a:t>
                </a:r>
              </a:p>
              <a:p>
                <a:r>
                  <a:rPr lang="en-US" dirty="0"/>
                  <a:t>SVM with RBF kernel corresponds to a neural network called RBF network</a:t>
                </a:r>
              </a:p>
              <a:p>
                <a:r>
                  <a:rPr lang="en-US" dirty="0"/>
                  <a:t>SVM with sigmoid kernel corresponds to multilayer perceptron (1 hidden layer)</a:t>
                </a:r>
              </a:p>
              <a:p>
                <a:r>
                  <a:rPr lang="en-US" dirty="0"/>
                  <a:t>Mathematically, any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kernel function if it can be written as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mapping an instance 			into a potentially high dimensional features space</a:t>
                </a:r>
              </a:p>
              <a:p>
                <a:r>
                  <a:rPr lang="en-US" dirty="0"/>
                  <a:t>we have assumed training data is linearly separable (in feature space, or higher dimensional space), but SVM can be generalized to non-linearly separable cases</a:t>
                </a:r>
              </a:p>
              <a:p>
                <a:r>
                  <a:rPr lang="en-US" dirty="0"/>
                  <a:t>SVMs are slow compared to other classifiers but can produce very accurate result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2301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3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3103150"/>
              </a:xfrm>
            </p:spPr>
            <p:txBody>
              <a:bodyPr/>
              <a:lstStyle/>
              <a:p>
                <a:r>
                  <a:rPr lang="en-US" dirty="0"/>
                  <a:t>Concept of maximum margin hyperplane only applies to classification</a:t>
                </a:r>
              </a:p>
              <a:p>
                <a:r>
                  <a:rPr lang="en-US" dirty="0"/>
                  <a:t>SVM-type algorithms can also be applied for numeric prediction</a:t>
                </a:r>
              </a:p>
              <a:p>
                <a:r>
                  <a:rPr lang="en-US" dirty="0"/>
                  <a:t>As with linear regression, we want to find a function approximating training points well while minimizing prediction error</a:t>
                </a:r>
              </a:p>
              <a:p>
                <a:r>
                  <a:rPr lang="en-US" dirty="0"/>
                  <a:t>The difference is that we ignore errors within a certain user-specified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describes diameter of cylinder enclosing all training instances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3103150"/>
              </a:xfrm>
              <a:blipFill>
                <a:blip r:embed="rId2"/>
                <a:stretch>
                  <a:fillRect l="-833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29C6D5-86C4-3440-931B-2B92863F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5" y="3899004"/>
            <a:ext cx="10054975" cy="29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Support vector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5"/>
                <a:ext cx="12192000" cy="31031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Too large a value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will produce a meaningless predictor (B)</a:t>
                </a:r>
              </a:p>
              <a:p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there will be no cylinder that completely encloses the data, and some training points will have nonzero error (C)</a:t>
                </a:r>
              </a:p>
              <a:p>
                <a:pPr lvl="1"/>
                <a:r>
                  <a:rPr lang="en-US" dirty="0"/>
                  <a:t>In that case there will be a tradeoff between prediction error and tube’s flatness</a:t>
                </a:r>
              </a:p>
              <a:p>
                <a:r>
                  <a:rPr lang="en-US" dirty="0"/>
                  <a:t>For linear case, support vector regression function is written: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𝑣𝑒𝑐𝑡𝑜𝑟𝑠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replace dot product with kernel function for nonlinear problems</a:t>
                </a:r>
              </a:p>
              <a:p>
                <a:r>
                  <a:rPr lang="en-US" dirty="0"/>
                  <a:t>The support vectors are all points that do not fall within cylinder, delete all other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5"/>
                <a:ext cx="12192000" cy="3103149"/>
              </a:xfrm>
              <a:blipFill>
                <a:blip r:embed="rId2"/>
                <a:stretch>
                  <a:fillRect l="-729" t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AD22899-AA00-FF47-A005-99FC63D2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5" y="3899004"/>
            <a:ext cx="10054975" cy="29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4"/>
            <a:ext cx="10515600" cy="795855"/>
          </a:xfrm>
        </p:spPr>
        <p:txBody>
          <a:bodyPr/>
          <a:lstStyle/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chapter 4 we saw classic least squares regression for numeric prediction</a:t>
                </a:r>
              </a:p>
              <a:p>
                <a:r>
                  <a:rPr lang="en-US" dirty="0" smtClean="0"/>
                  <a:t>We just saw how SVM can be applied to regression, and how nonlinear problems can be handled using kernels</a:t>
                </a:r>
              </a:p>
              <a:p>
                <a:r>
                  <a:rPr lang="en-US" dirty="0" smtClean="0"/>
                  <a:t>Kernel regression combines kernel with the simplicity of standard least squares</a:t>
                </a:r>
              </a:p>
              <a:p>
                <a:r>
                  <a:rPr lang="en-US" dirty="0" smtClean="0"/>
                  <a:t>Kernel regression:</a:t>
                </a:r>
              </a:p>
              <a:p>
                <a:r>
                  <a:rPr lang="en-US" dirty="0" smtClean="0"/>
                  <a:t>Instead of expressing model’s predicted value as weighted sum of attribute values, express it as weighted sum over dot product of each training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and the test instance in question:</a:t>
                </a:r>
                <a:br>
                  <a:rPr lang="en-US" dirty="0" smtClean="0"/>
                </a:br>
                <a:r>
                  <a:rPr lang="en-US" dirty="0" smtClean="0"/>
                  <a:t>		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 </a:t>
                </a:r>
                <a:r>
                  <a:rPr lang="en-US" dirty="0" smtClean="0"/>
                  <a:t> (assuming no intercept)</a:t>
                </a:r>
              </a:p>
              <a:p>
                <a:r>
                  <a:rPr lang="en-US" dirty="0" smtClean="0"/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each training instance</a:t>
                </a:r>
              </a:p>
              <a:p>
                <a:r>
                  <a:rPr lang="en-US" dirty="0" smtClean="0"/>
                  <a:t>Sum of squared errors of model’s predictions on training data given by:</a:t>
                </a:r>
                <a:br>
                  <a:rPr lang="en-US" dirty="0" smtClean="0"/>
                </a:b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="0" i="0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b="0" dirty="0" smtClean="0"/>
                  <a:t> </a:t>
                </a:r>
              </a:p>
              <a:p>
                <a:r>
                  <a:rPr lang="en-CA" dirty="0" smtClean="0"/>
                  <a:t>This is squared loss we seek to minimize by choosing appropriate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b="0" dirty="0" smtClean="0"/>
                  <a:t>, but now there is a coefficient for each training instance, not just each attribute</a:t>
                </a:r>
              </a:p>
              <a:p>
                <a:pPr marL="0" indent="0">
                  <a:buNone/>
                </a:pPr>
                <a:endParaRPr lang="en-US" baseline="3000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t="-2314" r="-650" b="-10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7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Kernel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/>
                  <a:t> </a:t>
                </a:r>
              </a:p>
              <a:p>
                <a:r>
                  <a:rPr lang="en-CA" dirty="0"/>
                  <a:t>This is squared loss we seek to minimize by choosing appropriate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dirty="0"/>
                  <a:t>, but now there is a coefficient for each training instance, not just each </a:t>
                </a:r>
                <a:r>
                  <a:rPr lang="en-CA" dirty="0" smtClean="0"/>
                  <a:t>attribute. </a:t>
                </a:r>
              </a:p>
              <a:p>
                <a:r>
                  <a:rPr lang="en-CA" dirty="0" smtClean="0"/>
                  <a:t>Leads to risk of overfitting when kernel function is used instead of dot product, to obtain a nonlinear model</a:t>
                </a:r>
              </a:p>
              <a:p>
                <a:r>
                  <a:rPr lang="en-CA" dirty="0" smtClean="0"/>
                  <a:t>The </a:t>
                </a:r>
                <a:r>
                  <a:rPr lang="en-CA" i="1" dirty="0" smtClean="0"/>
                  <a:t>ridge </a:t>
                </a:r>
                <a:r>
                  <a:rPr lang="en-CA" dirty="0" smtClean="0"/>
                  <a:t>part of ridge regression introduces a penalty term:</a:t>
                </a:r>
                <a:br>
                  <a:rPr lang="en-CA" dirty="0" smtClean="0"/>
                </a:b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:r>
                  <a:rPr lang="en-US" dirty="0" smtClean="0"/>
                  <a:t>The second sum penalizes large coefficients, preventing the model from placing too much emphasis on individual training instances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controls tradeoff between goodness of fit and model complexity</a:t>
                </a:r>
              </a:p>
              <a:p>
                <a:r>
                  <a:rPr lang="en-US" dirty="0" smtClean="0"/>
                  <a:t>Has advantage of computational simplicity, but lacks sparsity (unlike SVM)</a:t>
                </a:r>
              </a:p>
              <a:p>
                <a:r>
                  <a:rPr lang="en-US" dirty="0" smtClean="0"/>
                  <a:t>Use kernel ridge regression if nonlinear fit is desired or #attributes &gt; #instances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900" r="-14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3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855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7: extending instance-based an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r>
              <a:rPr lang="en-US" dirty="0"/>
              <a:t>Instance based learning and linear models are classic techniques used for decades to solve prediction tasks in statistics</a:t>
            </a:r>
          </a:p>
          <a:p>
            <a:r>
              <a:rPr lang="en-US" dirty="0"/>
              <a:t>We will extend these basic methods to tackle more challenging tasks</a:t>
            </a:r>
          </a:p>
          <a:p>
            <a:r>
              <a:rPr lang="en-US" b="1" dirty="0"/>
              <a:t>Instance based learning:</a:t>
            </a:r>
          </a:p>
          <a:p>
            <a:pPr lvl="2"/>
            <a:r>
              <a:rPr lang="en-US" dirty="0"/>
              <a:t>Sensitive to noise and irrelevant attributes</a:t>
            </a:r>
          </a:p>
          <a:p>
            <a:pPr lvl="2"/>
            <a:r>
              <a:rPr lang="en-US" dirty="0"/>
              <a:t>Sensitive to choice of distance function</a:t>
            </a:r>
          </a:p>
          <a:p>
            <a:pPr lvl="2"/>
            <a:r>
              <a:rPr lang="en-US" dirty="0"/>
              <a:t>Requires entire training dataset to be stored</a:t>
            </a:r>
          </a:p>
          <a:p>
            <a:pPr lvl="2"/>
            <a:r>
              <a:rPr lang="en-US" dirty="0"/>
              <a:t>Provides no insight into what has been ‘learned’</a:t>
            </a:r>
          </a:p>
          <a:p>
            <a:r>
              <a:rPr lang="en-US" b="1" dirty="0"/>
              <a:t>Linear models:</a:t>
            </a:r>
          </a:p>
          <a:p>
            <a:pPr lvl="1"/>
            <a:r>
              <a:rPr lang="en-US" dirty="0"/>
              <a:t>Extend applicability to cases where output is not a linear function of attributes</a:t>
            </a:r>
          </a:p>
          <a:p>
            <a:pPr lvl="2"/>
            <a:r>
              <a:rPr lang="en-US" dirty="0"/>
              <a:t>The ‘kernel trick’ resolves this issue, used in SVM, kernel regression, and kernel perceptron</a:t>
            </a:r>
          </a:p>
          <a:p>
            <a:pPr lvl="2"/>
            <a:r>
              <a:rPr lang="en-US" dirty="0"/>
              <a:t>Neural networks apply nonlinear transformation to output of linear models (multilayer perceptron)</a:t>
            </a:r>
          </a:p>
        </p:txBody>
      </p:sp>
    </p:spTree>
    <p:extLst>
      <p:ext uri="{BB962C8B-B14F-4D97-AF65-F5344CB8AC3E}">
        <p14:creationId xmlns:p14="http://schemas.microsoft.com/office/powerpoint/2010/main" val="328426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Nearest neighbor rule can be used for basic instance-based learning</a:t>
            </a:r>
          </a:p>
          <a:p>
            <a:r>
              <a:rPr lang="en-US" dirty="0"/>
              <a:t>Simple nearest neighbor suffers from some shortcoming:</a:t>
            </a:r>
          </a:p>
          <a:p>
            <a:pPr lvl="1"/>
            <a:r>
              <a:rPr lang="en-US" dirty="0"/>
              <a:t>1) Slow for large training sets (too many exemplars)</a:t>
            </a:r>
          </a:p>
          <a:p>
            <a:pPr lvl="1"/>
            <a:r>
              <a:rPr lang="en-US" dirty="0"/>
              <a:t>2) Performs poorly on noisy data </a:t>
            </a:r>
          </a:p>
          <a:p>
            <a:pPr lvl="1"/>
            <a:r>
              <a:rPr lang="en-US" dirty="0"/>
              <a:t>3) Performs poorly when distance function takes irrelevant attributes into account</a:t>
            </a:r>
          </a:p>
          <a:p>
            <a:pPr lvl="1"/>
            <a:r>
              <a:rPr lang="en-US" dirty="0"/>
              <a:t>4) Does not provide structural description</a:t>
            </a:r>
          </a:p>
          <a:p>
            <a:r>
              <a:rPr lang="en-US" dirty="0"/>
              <a:t>1) reducing number of exemplars:</a:t>
            </a:r>
          </a:p>
          <a:p>
            <a:pPr lvl="1"/>
            <a:r>
              <a:rPr lang="en-US" dirty="0"/>
              <a:t>(exemplar refers to already-seen instance used for classification)</a:t>
            </a:r>
          </a:p>
          <a:p>
            <a:r>
              <a:rPr lang="en-US" dirty="0"/>
              <a:t>One solution: only update dataset when a misclassification occurs</a:t>
            </a:r>
          </a:p>
          <a:p>
            <a:r>
              <a:rPr lang="en-US" dirty="0"/>
              <a:t>Ideally, only a single exemplar stored for each important region of instance space</a:t>
            </a:r>
          </a:p>
          <a:p>
            <a:r>
              <a:rPr lang="en-US" dirty="0"/>
              <a:t>This does not work well in the case of noisy exemplars (we only update instance space when misclassification occurs, noisy instances lead to misclassification)</a:t>
            </a:r>
          </a:p>
          <a:p>
            <a:r>
              <a:rPr lang="en-US" dirty="0"/>
              <a:t>Set of stored exemplars will accumulate least useful exemplars (noisy ones)</a:t>
            </a:r>
          </a:p>
        </p:txBody>
      </p:sp>
    </p:spTree>
    <p:extLst>
      <p:ext uri="{BB962C8B-B14F-4D97-AF65-F5344CB8AC3E}">
        <p14:creationId xmlns:p14="http://schemas.microsoft.com/office/powerpoint/2010/main" val="34823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Pruning noisy exemplars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Noisy exemplars lower performance of any nearest neighbor scheme because they cause new instances to be misclassified</a:t>
            </a:r>
          </a:p>
          <a:p>
            <a:r>
              <a:rPr lang="en-US" dirty="0"/>
              <a:t>Two ways of dealing with this:</a:t>
            </a:r>
          </a:p>
          <a:p>
            <a:r>
              <a:rPr lang="en-US" dirty="0"/>
              <a:t>1) average over k-nearest neighbors, and take majority class</a:t>
            </a:r>
          </a:p>
          <a:p>
            <a:pPr lvl="1"/>
            <a:r>
              <a:rPr lang="en-US" dirty="0"/>
              <a:t>Need to choose ‘k’, more noise=&gt; greater value of k</a:t>
            </a:r>
          </a:p>
          <a:p>
            <a:r>
              <a:rPr lang="en-US" dirty="0"/>
              <a:t>2) monitor performance of stored exemplars, discard poor performers</a:t>
            </a:r>
          </a:p>
          <a:p>
            <a:r>
              <a:rPr lang="en-US" dirty="0"/>
              <a:t>Set two threshold: lower and upper performance bounds</a:t>
            </a:r>
          </a:p>
          <a:p>
            <a:r>
              <a:rPr lang="en-US" dirty="0"/>
              <a:t>If exemplar’s performance drops below lower bound, discard it</a:t>
            </a:r>
          </a:p>
          <a:p>
            <a:r>
              <a:rPr lang="en-US" dirty="0"/>
              <a:t>If performance rises above upper bound, use it to predict new instances</a:t>
            </a:r>
          </a:p>
          <a:p>
            <a:r>
              <a:rPr lang="en-US" dirty="0"/>
              <a:t>IB3 instance based learner version 3 uses confidence limits to set these bounds</a:t>
            </a:r>
          </a:p>
          <a:p>
            <a:pPr lvl="1"/>
            <a:r>
              <a:rPr lang="en-US" dirty="0"/>
              <a:t>Confidence level of 5% used to determine acceptance (95% sure its good)</a:t>
            </a:r>
          </a:p>
          <a:p>
            <a:pPr lvl="1"/>
            <a:r>
              <a:rPr lang="en-US" dirty="0"/>
              <a:t>Confidence level of 12.5% used to determine rejection (87.5% sure its bad)</a:t>
            </a:r>
          </a:p>
        </p:txBody>
      </p:sp>
    </p:spTree>
    <p:extLst>
      <p:ext uri="{BB962C8B-B14F-4D97-AF65-F5344CB8AC3E}">
        <p14:creationId xmlns:p14="http://schemas.microsoft.com/office/powerpoint/2010/main" val="21546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Weighting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Euclidean distance works well when all attributes are equally relevant to outcome</a:t>
                </a:r>
              </a:p>
              <a:p>
                <a:pPr lvl="1"/>
                <a:r>
                  <a:rPr lang="en-US" dirty="0"/>
                  <a:t>This situation is rare however, typically some attributes are more important than others</a:t>
                </a:r>
              </a:p>
              <a:p>
                <a:r>
                  <a:rPr lang="en-US" dirty="0"/>
                  <a:t>We can further improve instance-based learning by weighing different attributes</a:t>
                </a:r>
              </a:p>
              <a:p>
                <a:r>
                  <a:rPr lang="en-US" dirty="0"/>
                  <a:t>Weighted Euclidean distance metric incorporates feature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Can also have class-specific feature weights</a:t>
                </a:r>
              </a:p>
              <a:p>
                <a:r>
                  <a:rPr lang="en-US" dirty="0"/>
                  <a:t>All attribute weights updated after each training instance is classified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new training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most similar exemplar</a:t>
                </a:r>
              </a:p>
              <a:p>
                <a:pPr lvl="1"/>
                <a:r>
                  <a:rPr lang="en-US" dirty="0"/>
                  <a:t>For each attribute </a:t>
                </a:r>
                <a:r>
                  <a:rPr lang="en-US" dirty="0" err="1"/>
                  <a:t>i</a:t>
                </a:r>
                <a:r>
                  <a:rPr lang="en-US" dirty="0"/>
                  <a:t>, difference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measure of attribute’s contribution to decision</a:t>
                </a:r>
              </a:p>
              <a:p>
                <a:pPr lvl="1"/>
                <a:r>
                  <a:rPr lang="en-US" dirty="0"/>
                  <a:t>If classification is correct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small, weight of attribute </a:t>
                </a:r>
                <a:r>
                  <a:rPr lang="en-US" dirty="0" err="1"/>
                  <a:t>i</a:t>
                </a:r>
                <a:r>
                  <a:rPr lang="en-US" dirty="0"/>
                  <a:t> is increased</a:t>
                </a:r>
              </a:p>
              <a:p>
                <a:pPr lvl="1"/>
                <a:r>
                  <a:rPr lang="en-US" dirty="0"/>
                  <a:t>If classification is correct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large, weight of attribute </a:t>
                </a:r>
                <a:r>
                  <a:rPr lang="en-US" dirty="0" err="1"/>
                  <a:t>i</a:t>
                </a:r>
                <a:r>
                  <a:rPr lang="en-US" dirty="0"/>
                  <a:t> is decreased</a:t>
                </a:r>
              </a:p>
              <a:p>
                <a:pPr lvl="1"/>
                <a:r>
                  <a:rPr lang="en-US" dirty="0"/>
                  <a:t>Vice versa for incorrect classifications</a:t>
                </a:r>
              </a:p>
              <a:p>
                <a:r>
                  <a:rPr lang="en-US" dirty="0"/>
                  <a:t>Can test performance of attribute weighting scheme by adding random attributes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2301" r="-833" b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b="1" dirty="0"/>
              <a:t>Generalizing Exemplars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5854"/>
            <a:ext cx="12192000" cy="6062145"/>
          </a:xfrm>
        </p:spPr>
        <p:txBody>
          <a:bodyPr/>
          <a:lstStyle/>
          <a:p>
            <a:r>
              <a:rPr lang="en-US" dirty="0"/>
              <a:t>Generalized exemplars are rectangular regions of instance space (hyperrectangles)</a:t>
            </a:r>
          </a:p>
          <a:p>
            <a:r>
              <a:rPr lang="en-US" dirty="0"/>
              <a:t>When new exemplar is classified correctly, generalize it by merging it with the nearest exemplar of the same class, creating a hyperrectangle</a:t>
            </a:r>
          </a:p>
          <a:p>
            <a:r>
              <a:rPr lang="en-US" dirty="0"/>
              <a:t>If nearest exemplar is itself a hyperrectangle, expand its boundaries to include the new instance</a:t>
            </a:r>
          </a:p>
          <a:p>
            <a:r>
              <a:rPr lang="en-US" dirty="0"/>
              <a:t>If new exemplar is incorrectly classified by hyperrectangle, shrink the boundary</a:t>
            </a:r>
          </a:p>
          <a:p>
            <a:r>
              <a:rPr lang="en-US" b="1" dirty="0"/>
              <a:t>Distance functions for generalized exemplars:</a:t>
            </a:r>
          </a:p>
          <a:p>
            <a:r>
              <a:rPr lang="en-US" dirty="0"/>
              <a:t>Distance(instance, hyperrectangle) = 0 if instance lies within hyperrectangle</a:t>
            </a:r>
          </a:p>
          <a:p>
            <a:r>
              <a:rPr lang="en-US" dirty="0"/>
              <a:t>Otherwise, use the distance to nearest part of hyperrectangle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9074"/>
            <a:ext cx="6709025" cy="5018925"/>
          </a:xfrm>
        </p:spPr>
        <p:txBody>
          <a:bodyPr/>
          <a:lstStyle/>
          <a:p>
            <a:r>
              <a:rPr lang="en-US" dirty="0"/>
              <a:t>Implicit boundaries are formed between two rectangular classes if distance function measures distance to nearest point on rect.</a:t>
            </a:r>
          </a:p>
          <a:p>
            <a:r>
              <a:rPr lang="en-US" dirty="0"/>
              <a:t>Boundary is complicated, but generated implicitly by the nearest-neighbor calculation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EBF0F-7FB6-C543-9170-1C0B2ACF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91" y="0"/>
            <a:ext cx="556490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15227" cy="795855"/>
          </a:xfrm>
        </p:spPr>
        <p:txBody>
          <a:bodyPr/>
          <a:lstStyle/>
          <a:p>
            <a:r>
              <a:rPr lang="en-US" dirty="0"/>
              <a:t>Hyperrectangle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207688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7.2 Extending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</p:spPr>
            <p:txBody>
              <a:bodyPr/>
              <a:lstStyle/>
              <a:p>
                <a:r>
                  <a:rPr lang="en-US" dirty="0"/>
                  <a:t>Biggest disadvantage of linear models is they can only represent linear boundaries between classes, too simplistic for many practical applications</a:t>
                </a:r>
              </a:p>
              <a:p>
                <a:r>
                  <a:rPr lang="en-US" b="1" dirty="0"/>
                  <a:t>Support vector machines (SVM) </a:t>
                </a:r>
                <a:r>
                  <a:rPr lang="en-US" dirty="0"/>
                  <a:t>use linear models to implement nonlinear class boundaries. </a:t>
                </a:r>
              </a:p>
              <a:p>
                <a:r>
                  <a:rPr lang="en-US" dirty="0"/>
                  <a:t>How? By transforming the input using a nonlinear mapping </a:t>
                </a:r>
              </a:p>
              <a:p>
                <a:r>
                  <a:rPr lang="en-US" dirty="0"/>
                  <a:t>Transform instance space into new space where classes are linearly separable</a:t>
                </a:r>
              </a:p>
              <a:p>
                <a:r>
                  <a:rPr lang="en-US" dirty="0"/>
                  <a:t>Original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(two attributes)</a:t>
                </a:r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Each new training instance is transformed to the new attribute space by combining the attribute values like above</a:t>
                </a:r>
              </a:p>
              <a:p>
                <a:r>
                  <a:rPr lang="en-US" dirty="0"/>
                  <a:t>Problem with this approach: too many attributes</a:t>
                </a:r>
              </a:p>
              <a:p>
                <a:pPr lvl="1"/>
                <a:r>
                  <a:rPr lang="en-US" dirty="0"/>
                  <a:t>Takes too long to train</a:t>
                </a:r>
              </a:p>
              <a:p>
                <a:pPr lvl="1"/>
                <a:r>
                  <a:rPr lang="en-US" dirty="0"/>
                  <a:t>Causes overfitting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F254A-EB2E-0141-8AD8-8F3F839FF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5854"/>
                <a:ext cx="12192000" cy="6062145"/>
              </a:xfrm>
              <a:blipFill>
                <a:blip r:embed="rId2"/>
                <a:stretch>
                  <a:fillRect l="-833" t="-1674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49C-2B81-B64C-A2D4-0E926693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5855"/>
          </a:xfrm>
        </p:spPr>
        <p:txBody>
          <a:bodyPr/>
          <a:lstStyle/>
          <a:p>
            <a:r>
              <a:rPr lang="en-US" dirty="0"/>
              <a:t>The maximum margin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254A-EB2E-0141-8AD8-8F3F839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5854"/>
            <a:ext cx="6644651" cy="6062145"/>
          </a:xfrm>
        </p:spPr>
        <p:txBody>
          <a:bodyPr/>
          <a:lstStyle/>
          <a:p>
            <a:r>
              <a:rPr lang="en-US" dirty="0"/>
              <a:t>SVMs address the overfitting/high training time problems introduced by combining attributes and adding more weights</a:t>
            </a:r>
          </a:p>
          <a:p>
            <a:r>
              <a:rPr lang="en-US" dirty="0"/>
              <a:t>SVM based on an algorithm finding a special kind of linear model: the </a:t>
            </a:r>
            <a:r>
              <a:rPr lang="en-US" b="1" dirty="0"/>
              <a:t>maximum margin hyperplane</a:t>
            </a:r>
            <a:endParaRPr lang="en-US" dirty="0"/>
          </a:p>
          <a:p>
            <a:r>
              <a:rPr lang="en-US" dirty="0"/>
              <a:t>Assuming classes are linearly separable, maximum margin hyperplane is the hyperplane that gives greatest separation between classes</a:t>
            </a:r>
          </a:p>
          <a:p>
            <a:r>
              <a:rPr lang="en-US" dirty="0"/>
              <a:t>Instances closest to maximum margin hyperplane are called support vectors</a:t>
            </a:r>
          </a:p>
          <a:p>
            <a:pPr lvl="1"/>
            <a:r>
              <a:rPr lang="en-US" dirty="0"/>
              <a:t>Always at least 1 per class, usually more</a:t>
            </a:r>
          </a:p>
          <a:p>
            <a:r>
              <a:rPr lang="en-US" dirty="0"/>
              <a:t>All other training instances are irrelevant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B65E2-91E4-DD4E-826E-0342FE8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50" y="1417832"/>
            <a:ext cx="5547350" cy="43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1035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CS405/505 Data Mining</vt:lpstr>
      <vt:lpstr>Chapter 7: extending instance-based an linear models</vt:lpstr>
      <vt:lpstr>Instance-based learning</vt:lpstr>
      <vt:lpstr>Pruning noisy exemplars</vt:lpstr>
      <vt:lpstr>Weighting attributes</vt:lpstr>
      <vt:lpstr>Generalizing Exemplars</vt:lpstr>
      <vt:lpstr>Hyperrectangle distance function</vt:lpstr>
      <vt:lpstr>7.2 Extending Linear Models</vt:lpstr>
      <vt:lpstr>The maximum margin hyperplane</vt:lpstr>
      <vt:lpstr>Support vector machine</vt:lpstr>
      <vt:lpstr>Nonlinear class boundaries</vt:lpstr>
      <vt:lpstr>Kernel functions</vt:lpstr>
      <vt:lpstr>Support vector regression</vt:lpstr>
      <vt:lpstr>Support vector regression</vt:lpstr>
      <vt:lpstr>Kernel ridge regression</vt:lpstr>
      <vt:lpstr>Kernel ridge regression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Russell Butler</cp:lastModifiedBy>
  <cp:revision>29</cp:revision>
  <dcterms:created xsi:type="dcterms:W3CDTF">2019-10-17T12:45:50Z</dcterms:created>
  <dcterms:modified xsi:type="dcterms:W3CDTF">2019-10-17T23:28:26Z</dcterms:modified>
</cp:coreProperties>
</file>