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229A6CE3-900D-4DAD-B42F-A2C3D8850D4D}" type="datetimeFigureOut">
              <a:rPr lang="en-CA" smtClean="0"/>
              <a:t>2019-08-15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E57503F-2D0D-4C28-ACE5-550955C13F0E}" type="slidenum">
              <a:rPr lang="en-CA" smtClean="0"/>
              <a:t>‹#›</a:t>
            </a:fld>
            <a:endParaRPr lang="en-CA"/>
          </a:p>
        </p:txBody>
      </p:sp>
    </p:spTree>
    <p:extLst>
      <p:ext uri="{BB962C8B-B14F-4D97-AF65-F5344CB8AC3E}">
        <p14:creationId xmlns:p14="http://schemas.microsoft.com/office/powerpoint/2010/main" val="1938349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29A6CE3-900D-4DAD-B42F-A2C3D8850D4D}" type="datetimeFigureOut">
              <a:rPr lang="en-CA" smtClean="0"/>
              <a:t>2019-08-15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E57503F-2D0D-4C28-ACE5-550955C13F0E}" type="slidenum">
              <a:rPr lang="en-CA" smtClean="0"/>
              <a:t>‹#›</a:t>
            </a:fld>
            <a:endParaRPr lang="en-CA"/>
          </a:p>
        </p:txBody>
      </p:sp>
    </p:spTree>
    <p:extLst>
      <p:ext uri="{BB962C8B-B14F-4D97-AF65-F5344CB8AC3E}">
        <p14:creationId xmlns:p14="http://schemas.microsoft.com/office/powerpoint/2010/main" val="1985436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29A6CE3-900D-4DAD-B42F-A2C3D8850D4D}" type="datetimeFigureOut">
              <a:rPr lang="en-CA" smtClean="0"/>
              <a:t>2019-08-15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E57503F-2D0D-4C28-ACE5-550955C13F0E}" type="slidenum">
              <a:rPr lang="en-CA" smtClean="0"/>
              <a:t>‹#›</a:t>
            </a:fld>
            <a:endParaRPr lang="en-CA"/>
          </a:p>
        </p:txBody>
      </p:sp>
    </p:spTree>
    <p:extLst>
      <p:ext uri="{BB962C8B-B14F-4D97-AF65-F5344CB8AC3E}">
        <p14:creationId xmlns:p14="http://schemas.microsoft.com/office/powerpoint/2010/main" val="2158545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29A6CE3-900D-4DAD-B42F-A2C3D8850D4D}" type="datetimeFigureOut">
              <a:rPr lang="en-CA" smtClean="0"/>
              <a:t>2019-08-15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E57503F-2D0D-4C28-ACE5-550955C13F0E}" type="slidenum">
              <a:rPr lang="en-CA" smtClean="0"/>
              <a:t>‹#›</a:t>
            </a:fld>
            <a:endParaRPr lang="en-CA"/>
          </a:p>
        </p:txBody>
      </p:sp>
    </p:spTree>
    <p:extLst>
      <p:ext uri="{BB962C8B-B14F-4D97-AF65-F5344CB8AC3E}">
        <p14:creationId xmlns:p14="http://schemas.microsoft.com/office/powerpoint/2010/main" val="1428128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9A6CE3-900D-4DAD-B42F-A2C3D8850D4D}" type="datetimeFigureOut">
              <a:rPr lang="en-CA" smtClean="0"/>
              <a:t>2019-08-15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E57503F-2D0D-4C28-ACE5-550955C13F0E}" type="slidenum">
              <a:rPr lang="en-CA" smtClean="0"/>
              <a:t>‹#›</a:t>
            </a:fld>
            <a:endParaRPr lang="en-CA"/>
          </a:p>
        </p:txBody>
      </p:sp>
    </p:spTree>
    <p:extLst>
      <p:ext uri="{BB962C8B-B14F-4D97-AF65-F5344CB8AC3E}">
        <p14:creationId xmlns:p14="http://schemas.microsoft.com/office/powerpoint/2010/main" val="202654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229A6CE3-900D-4DAD-B42F-A2C3D8850D4D}" type="datetimeFigureOut">
              <a:rPr lang="en-CA" smtClean="0"/>
              <a:t>2019-08-15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E57503F-2D0D-4C28-ACE5-550955C13F0E}" type="slidenum">
              <a:rPr lang="en-CA" smtClean="0"/>
              <a:t>‹#›</a:t>
            </a:fld>
            <a:endParaRPr lang="en-CA"/>
          </a:p>
        </p:txBody>
      </p:sp>
    </p:spTree>
    <p:extLst>
      <p:ext uri="{BB962C8B-B14F-4D97-AF65-F5344CB8AC3E}">
        <p14:creationId xmlns:p14="http://schemas.microsoft.com/office/powerpoint/2010/main" val="236306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29A6CE3-900D-4DAD-B42F-A2C3D8850D4D}" type="datetimeFigureOut">
              <a:rPr lang="en-CA" smtClean="0"/>
              <a:t>2019-08-15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E57503F-2D0D-4C28-ACE5-550955C13F0E}" type="slidenum">
              <a:rPr lang="en-CA" smtClean="0"/>
              <a:t>‹#›</a:t>
            </a:fld>
            <a:endParaRPr lang="en-CA"/>
          </a:p>
        </p:txBody>
      </p:sp>
    </p:spTree>
    <p:extLst>
      <p:ext uri="{BB962C8B-B14F-4D97-AF65-F5344CB8AC3E}">
        <p14:creationId xmlns:p14="http://schemas.microsoft.com/office/powerpoint/2010/main" val="3673265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29A6CE3-900D-4DAD-B42F-A2C3D8850D4D}" type="datetimeFigureOut">
              <a:rPr lang="en-CA" smtClean="0"/>
              <a:t>2019-08-15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E57503F-2D0D-4C28-ACE5-550955C13F0E}" type="slidenum">
              <a:rPr lang="en-CA" smtClean="0"/>
              <a:t>‹#›</a:t>
            </a:fld>
            <a:endParaRPr lang="en-CA"/>
          </a:p>
        </p:txBody>
      </p:sp>
    </p:spTree>
    <p:extLst>
      <p:ext uri="{BB962C8B-B14F-4D97-AF65-F5344CB8AC3E}">
        <p14:creationId xmlns:p14="http://schemas.microsoft.com/office/powerpoint/2010/main" val="3317231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9A6CE3-900D-4DAD-B42F-A2C3D8850D4D}" type="datetimeFigureOut">
              <a:rPr lang="en-CA" smtClean="0"/>
              <a:t>2019-08-15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E57503F-2D0D-4C28-ACE5-550955C13F0E}" type="slidenum">
              <a:rPr lang="en-CA" smtClean="0"/>
              <a:t>‹#›</a:t>
            </a:fld>
            <a:endParaRPr lang="en-CA"/>
          </a:p>
        </p:txBody>
      </p:sp>
    </p:spTree>
    <p:extLst>
      <p:ext uri="{BB962C8B-B14F-4D97-AF65-F5344CB8AC3E}">
        <p14:creationId xmlns:p14="http://schemas.microsoft.com/office/powerpoint/2010/main" val="2295767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29A6CE3-900D-4DAD-B42F-A2C3D8850D4D}" type="datetimeFigureOut">
              <a:rPr lang="en-CA" smtClean="0"/>
              <a:t>2019-08-15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E57503F-2D0D-4C28-ACE5-550955C13F0E}" type="slidenum">
              <a:rPr lang="en-CA" smtClean="0"/>
              <a:t>‹#›</a:t>
            </a:fld>
            <a:endParaRPr lang="en-CA"/>
          </a:p>
        </p:txBody>
      </p:sp>
    </p:spTree>
    <p:extLst>
      <p:ext uri="{BB962C8B-B14F-4D97-AF65-F5344CB8AC3E}">
        <p14:creationId xmlns:p14="http://schemas.microsoft.com/office/powerpoint/2010/main" val="415214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29A6CE3-900D-4DAD-B42F-A2C3D8850D4D}" type="datetimeFigureOut">
              <a:rPr lang="en-CA" smtClean="0"/>
              <a:t>2019-08-15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E57503F-2D0D-4C28-ACE5-550955C13F0E}" type="slidenum">
              <a:rPr lang="en-CA" smtClean="0"/>
              <a:t>‹#›</a:t>
            </a:fld>
            <a:endParaRPr lang="en-CA"/>
          </a:p>
        </p:txBody>
      </p:sp>
    </p:spTree>
    <p:extLst>
      <p:ext uri="{BB962C8B-B14F-4D97-AF65-F5344CB8AC3E}">
        <p14:creationId xmlns:p14="http://schemas.microsoft.com/office/powerpoint/2010/main" val="181133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9A6CE3-900D-4DAD-B42F-A2C3D8850D4D}" type="datetimeFigureOut">
              <a:rPr lang="en-CA" smtClean="0"/>
              <a:t>2019-08-15</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57503F-2D0D-4C28-ACE5-550955C13F0E}" type="slidenum">
              <a:rPr lang="en-CA" smtClean="0"/>
              <a:t>‹#›</a:t>
            </a:fld>
            <a:endParaRPr lang="en-CA"/>
          </a:p>
        </p:txBody>
      </p:sp>
    </p:spTree>
    <p:extLst>
      <p:ext uri="{BB962C8B-B14F-4D97-AF65-F5344CB8AC3E}">
        <p14:creationId xmlns:p14="http://schemas.microsoft.com/office/powerpoint/2010/main" val="563094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behind-the-enemy-lines.com/2008/01/are-you-bayesian-or-frequentist-or.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kconrad.math.uconn.edu/blurbs/analysis/entropypost.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basics</a:t>
            </a:r>
            <a:endParaRPr lang="en-CA" dirty="0"/>
          </a:p>
        </p:txBody>
      </p:sp>
      <p:sp>
        <p:nvSpPr>
          <p:cNvPr id="3" name="Subtitle 2"/>
          <p:cNvSpPr>
            <a:spLocks noGrp="1"/>
          </p:cNvSpPr>
          <p:nvPr>
            <p:ph type="subTitle" idx="1"/>
          </p:nvPr>
        </p:nvSpPr>
        <p:spPr/>
        <p:txBody>
          <a:bodyPr/>
          <a:lstStyle/>
          <a:p>
            <a:endParaRPr lang="en-CA"/>
          </a:p>
        </p:txBody>
      </p:sp>
    </p:spTree>
    <p:extLst>
      <p:ext uri="{BB962C8B-B14F-4D97-AF65-F5344CB8AC3E}">
        <p14:creationId xmlns:p14="http://schemas.microsoft.com/office/powerpoint/2010/main" val="1748788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central limit theorem</a:t>
            </a:r>
            <a:endParaRPr lang="en-CA" dirty="0"/>
          </a:p>
        </p:txBody>
      </p:sp>
      <p:sp>
        <p:nvSpPr>
          <p:cNvPr id="3" name="Content Placeholder 2"/>
          <p:cNvSpPr>
            <a:spLocks noGrp="1"/>
          </p:cNvSpPr>
          <p:nvPr>
            <p:ph idx="1"/>
          </p:nvPr>
        </p:nvSpPr>
        <p:spPr>
          <a:xfrm>
            <a:off x="7910944" y="1825625"/>
            <a:ext cx="3442855" cy="4351338"/>
          </a:xfrm>
        </p:spPr>
        <p:txBody>
          <a:bodyPr/>
          <a:lstStyle/>
          <a:p>
            <a:endParaRPr lang="en-CA" dirty="0"/>
          </a:p>
        </p:txBody>
      </p:sp>
      <p:pic>
        <p:nvPicPr>
          <p:cNvPr id="3074" name="Picture 2" descr="central limit theorem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083" y="1825625"/>
            <a:ext cx="4471843" cy="536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092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lstStyle/>
          <a:p>
            <a:r>
              <a:rPr lang="en-CA" dirty="0" smtClean="0"/>
              <a:t>Frequentist vs Bayesian statistics – what is the main difference? </a:t>
            </a:r>
          </a:p>
          <a:p>
            <a:r>
              <a:rPr lang="en-CA" dirty="0" smtClean="0"/>
              <a:t>Probability theory an extension of Boolean logic incorporating uncertainty (Jaynes 2003)</a:t>
            </a:r>
            <a:endParaRPr lang="en-CA" dirty="0"/>
          </a:p>
        </p:txBody>
      </p:sp>
    </p:spTree>
    <p:extLst>
      <p:ext uri="{BB962C8B-B14F-4D97-AF65-F5344CB8AC3E}">
        <p14:creationId xmlns:p14="http://schemas.microsoft.com/office/powerpoint/2010/main" val="1332305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Direct monetary gain from data science</a:t>
            </a:r>
            <a:endParaRPr lang="en-CA" dirty="0"/>
          </a:p>
        </p:txBody>
      </p:sp>
      <p:sp>
        <p:nvSpPr>
          <p:cNvPr id="3" name="Content Placeholder 2"/>
          <p:cNvSpPr>
            <a:spLocks noGrp="1"/>
          </p:cNvSpPr>
          <p:nvPr>
            <p:ph idx="1"/>
          </p:nvPr>
        </p:nvSpPr>
        <p:spPr/>
        <p:txBody>
          <a:bodyPr/>
          <a:lstStyle/>
          <a:p>
            <a:r>
              <a:rPr lang="en-CA" dirty="0" smtClean="0"/>
              <a:t>Company that evaluates credit rating for bank – better predictions = more money</a:t>
            </a:r>
          </a:p>
          <a:p>
            <a:r>
              <a:rPr lang="en-CA" dirty="0" smtClean="0"/>
              <a:t>Airline company – better predictions = more seats/flight = more money</a:t>
            </a:r>
            <a:endParaRPr lang="en-CA" dirty="0"/>
          </a:p>
        </p:txBody>
      </p:sp>
    </p:spTree>
    <p:extLst>
      <p:ext uri="{BB962C8B-B14F-4D97-AF65-F5344CB8AC3E}">
        <p14:creationId xmlns:p14="http://schemas.microsoft.com/office/powerpoint/2010/main" val="264469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Frequentist vs </a:t>
            </a:r>
            <a:r>
              <a:rPr lang="en-CA" dirty="0" err="1" smtClean="0"/>
              <a:t>bayesian</a:t>
            </a:r>
            <a:endParaRPr lang="en-CA" dirty="0"/>
          </a:p>
        </p:txBody>
      </p:sp>
      <p:sp>
        <p:nvSpPr>
          <p:cNvPr id="3" name="Content Placeholder 2"/>
          <p:cNvSpPr>
            <a:spLocks noGrp="1"/>
          </p:cNvSpPr>
          <p:nvPr>
            <p:ph idx="1"/>
          </p:nvPr>
        </p:nvSpPr>
        <p:spPr/>
        <p:txBody>
          <a:bodyPr>
            <a:normAutofit fontScale="62500" lnSpcReduction="20000"/>
          </a:bodyPr>
          <a:lstStyle/>
          <a:p>
            <a:pPr fontAlgn="base"/>
            <a:r>
              <a:rPr lang="en-CA" dirty="0"/>
              <a:t>Here is how I would explain the basic difference to my grandma:</a:t>
            </a:r>
          </a:p>
          <a:p>
            <a:pPr fontAlgn="base"/>
            <a:r>
              <a:rPr lang="en-CA" dirty="0"/>
              <a:t>I have misplaced my phone somewhere in the home. I can use the phone locator on the base of the instrument to locate the phone and when I press the phone locator the phone starts beeping.</a:t>
            </a:r>
          </a:p>
          <a:p>
            <a:pPr fontAlgn="base"/>
            <a:r>
              <a:rPr lang="en-CA" dirty="0"/>
              <a:t>Problem: Which area of my home should I search?</a:t>
            </a:r>
          </a:p>
          <a:p>
            <a:pPr fontAlgn="base"/>
            <a:r>
              <a:rPr lang="en-CA" dirty="0"/>
              <a:t>Frequentist Reasoning</a:t>
            </a:r>
          </a:p>
          <a:p>
            <a:pPr fontAlgn="base"/>
            <a:r>
              <a:rPr lang="en-CA" dirty="0"/>
              <a:t>I can hear the phone beeping. I also have a mental model which helps me identify the area from which the sound is coming. Therefore, upon hearing the beep, I infer the area of my home I must search to locate the phone.</a:t>
            </a:r>
          </a:p>
          <a:p>
            <a:pPr fontAlgn="base"/>
            <a:r>
              <a:rPr lang="en-CA" dirty="0"/>
              <a:t>Bayesian Reasoning</a:t>
            </a:r>
          </a:p>
          <a:p>
            <a:pPr fontAlgn="base"/>
            <a:r>
              <a:rPr lang="en-CA" dirty="0"/>
              <a:t>I can hear the phone beeping. Now, apart from a mental model which helps me identify the area from which the sound is coming from, I also know the locations where I have misplaced the phone in the past. So, I combine my inferences using the beeps and my prior information about the locations I have misplaced the phone in the past to identify an area I must search to locate the phone.</a:t>
            </a:r>
          </a:p>
          <a:p>
            <a:r>
              <a:rPr lang="en-CA" dirty="0"/>
              <a:t/>
            </a:r>
            <a:br>
              <a:rPr lang="en-CA" dirty="0"/>
            </a:br>
            <a:endParaRPr lang="en-CA" dirty="0"/>
          </a:p>
        </p:txBody>
      </p:sp>
    </p:spTree>
    <p:extLst>
      <p:ext uri="{BB962C8B-B14F-4D97-AF65-F5344CB8AC3E}">
        <p14:creationId xmlns:p14="http://schemas.microsoft.com/office/powerpoint/2010/main" val="3348351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Frequentist vs Bayesian 2</a:t>
            </a:r>
            <a:endParaRPr lang="en-CA" dirty="0"/>
          </a:p>
        </p:txBody>
      </p:sp>
      <p:sp>
        <p:nvSpPr>
          <p:cNvPr id="6" name="Content Placeholder 5"/>
          <p:cNvSpPr>
            <a:spLocks noGrp="1"/>
          </p:cNvSpPr>
          <p:nvPr>
            <p:ph idx="1"/>
          </p:nvPr>
        </p:nvSpPr>
        <p:spPr/>
        <p:txBody>
          <a:bodyPr>
            <a:normAutofit fontScale="62500" lnSpcReduction="20000"/>
          </a:bodyPr>
          <a:lstStyle/>
          <a:p>
            <a:pPr fontAlgn="base"/>
            <a:r>
              <a:rPr lang="en-CA" dirty="0"/>
              <a:t>Tongue firmly in cheek:</a:t>
            </a:r>
          </a:p>
          <a:p>
            <a:pPr fontAlgn="base"/>
            <a:r>
              <a:rPr lang="en-CA" dirty="0"/>
              <a:t>A Bayesian defines a "probability" in exactly the same way that most non-statisticians do - namely an indication of the plausibility of a proposition or a situation. If you ask him a question, he will give you a direct answer assigning probabilities describing the </a:t>
            </a:r>
            <a:r>
              <a:rPr lang="en-CA" dirty="0" err="1"/>
              <a:t>plausibilities</a:t>
            </a:r>
            <a:r>
              <a:rPr lang="en-CA" dirty="0"/>
              <a:t> of the possible outcomes for the particular situation (and state his prior assumptions).</a:t>
            </a:r>
          </a:p>
          <a:p>
            <a:pPr fontAlgn="base"/>
            <a:r>
              <a:rPr lang="en-CA" dirty="0"/>
              <a:t>A Frequentist is someone that believes probabilities represent long run frequencies with which events occur; if needs be, he will invent a fictitious population from which your particular situation could be considered a random sample so that he can meaningfully talk about long run frequencies. If you ask him a question about a particular situation, he will not give a direct answer, but instead make a statement about this (possibly imaginary) population. Many non-frequentist statisticians will be easily confused by the answer and interpret it as Bayesian probability about the particular situation.</a:t>
            </a:r>
          </a:p>
          <a:p>
            <a:pPr fontAlgn="base"/>
            <a:r>
              <a:rPr lang="en-CA" dirty="0"/>
              <a:t>However, it is important to note that most Frequentist methods have a Bayesian equivalent that in most circumstances will give essentially the same result, the difference is largely a matter of philosophy, and in practice it is a matter of "horses for courses".</a:t>
            </a:r>
          </a:p>
          <a:p>
            <a:pPr fontAlgn="base"/>
            <a:r>
              <a:rPr lang="en-CA" dirty="0"/>
              <a:t>As you may have guessed, I am a Bayesian and an engineer. ;o)</a:t>
            </a:r>
          </a:p>
          <a:p>
            <a:r>
              <a:rPr lang="en-CA" dirty="0"/>
              <a:t/>
            </a:r>
            <a:br>
              <a:rPr lang="en-CA" dirty="0"/>
            </a:br>
            <a:endParaRPr lang="en-CA" dirty="0"/>
          </a:p>
        </p:txBody>
      </p:sp>
    </p:spTree>
    <p:extLst>
      <p:ext uri="{BB962C8B-B14F-4D97-AF65-F5344CB8AC3E}">
        <p14:creationId xmlns:p14="http://schemas.microsoft.com/office/powerpoint/2010/main" val="3506599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Frequentist vs Bayesian 3</a:t>
            </a:r>
            <a:endParaRPr lang="en-CA" dirty="0"/>
          </a:p>
        </p:txBody>
      </p:sp>
      <p:sp>
        <p:nvSpPr>
          <p:cNvPr id="3" name="Content Placeholder 2"/>
          <p:cNvSpPr>
            <a:spLocks noGrp="1"/>
          </p:cNvSpPr>
          <p:nvPr>
            <p:ph idx="1"/>
          </p:nvPr>
        </p:nvSpPr>
        <p:spPr/>
        <p:txBody>
          <a:bodyPr>
            <a:normAutofit fontScale="70000" lnSpcReduction="20000"/>
          </a:bodyPr>
          <a:lstStyle/>
          <a:p>
            <a:pPr fontAlgn="base"/>
            <a:r>
              <a:rPr lang="en-CA" b="1" dirty="0"/>
              <a:t>Frequentist:</a:t>
            </a:r>
            <a:r>
              <a:rPr lang="en-CA" dirty="0"/>
              <a:t> Sampling is infinite and decision rules can be sharp. Data are a repeatable random sample - there is a frequency. Underlying parameters are fixed i.e. they remain constant during this repeatable sampling process.</a:t>
            </a:r>
          </a:p>
          <a:p>
            <a:pPr fontAlgn="base"/>
            <a:r>
              <a:rPr lang="en-CA" b="1" dirty="0"/>
              <a:t>Bayesian:</a:t>
            </a:r>
            <a:r>
              <a:rPr lang="en-CA" dirty="0"/>
              <a:t> Unknown quantities are treated probabilistically and the state of the world can always be updated. Data are observed from the realised sample. Parameters are unknown and described probabilistically. It is the data which are fixed.</a:t>
            </a:r>
          </a:p>
          <a:p>
            <a:pPr fontAlgn="base"/>
            <a:r>
              <a:rPr lang="en-CA" dirty="0"/>
              <a:t>There is a brilliant </a:t>
            </a:r>
            <a:r>
              <a:rPr lang="en-CA" u="sng" dirty="0">
                <a:hlinkClick r:id="rId2"/>
              </a:rPr>
              <a:t>blog post</a:t>
            </a:r>
            <a:r>
              <a:rPr lang="en-CA" dirty="0"/>
              <a:t> which gives an </a:t>
            </a:r>
            <a:r>
              <a:rPr lang="en-CA" dirty="0" err="1"/>
              <a:t>indepth</a:t>
            </a:r>
            <a:r>
              <a:rPr lang="en-CA" dirty="0"/>
              <a:t> example of how a Bayesian and Frequentist would tackle the same problem. Why not answer the problem for yourself and then check?</a:t>
            </a:r>
          </a:p>
          <a:p>
            <a:pPr fontAlgn="base"/>
            <a:r>
              <a:rPr lang="en-CA" dirty="0"/>
              <a:t>The problem (taken from </a:t>
            </a:r>
            <a:r>
              <a:rPr lang="en-CA" dirty="0" err="1"/>
              <a:t>Panos</a:t>
            </a:r>
            <a:r>
              <a:rPr lang="en-CA" dirty="0"/>
              <a:t> </a:t>
            </a:r>
            <a:r>
              <a:rPr lang="en-CA" dirty="0" err="1"/>
              <a:t>Ipeirotis</a:t>
            </a:r>
            <a:r>
              <a:rPr lang="en-CA" dirty="0"/>
              <a:t>' blog):</a:t>
            </a:r>
          </a:p>
          <a:p>
            <a:pPr fontAlgn="base"/>
            <a:r>
              <a:rPr lang="en-CA" dirty="0"/>
              <a:t>You have a coin that when flipped ends up head with probability p and ends up tail with probability 1-p. (The value of p is unknown.)</a:t>
            </a:r>
          </a:p>
          <a:p>
            <a:pPr fontAlgn="base"/>
            <a:r>
              <a:rPr lang="en-CA" dirty="0"/>
              <a:t>Trying to estimate p, you flip the coin 100 times. It ends up head 71 times.</a:t>
            </a:r>
          </a:p>
          <a:p>
            <a:pPr fontAlgn="base"/>
            <a:r>
              <a:rPr lang="en-CA" dirty="0"/>
              <a:t>Then you have to decide on the following event: "In the next two tosses we will get two heads in a row."</a:t>
            </a:r>
          </a:p>
          <a:p>
            <a:pPr fontAlgn="base"/>
            <a:r>
              <a:rPr lang="en-CA" dirty="0"/>
              <a:t>Would you bet that the event will happen or that it will not happen?</a:t>
            </a:r>
          </a:p>
          <a:p>
            <a:endParaRPr lang="en-CA" dirty="0"/>
          </a:p>
        </p:txBody>
      </p:sp>
    </p:spTree>
    <p:extLst>
      <p:ext uri="{BB962C8B-B14F-4D97-AF65-F5344CB8AC3E}">
        <p14:creationId xmlns:p14="http://schemas.microsoft.com/office/powerpoint/2010/main" val="518934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use a conjugate?	</a:t>
            </a:r>
            <a:endParaRPr lang="en-CA" dirty="0"/>
          </a:p>
        </p:txBody>
      </p:sp>
      <p:sp>
        <p:nvSpPr>
          <p:cNvPr id="3" name="Content Placeholder 2"/>
          <p:cNvSpPr>
            <a:spLocks noGrp="1"/>
          </p:cNvSpPr>
          <p:nvPr>
            <p:ph idx="1"/>
          </p:nvPr>
        </p:nvSpPr>
        <p:spPr/>
        <p:txBody>
          <a:bodyPr/>
          <a:lstStyle/>
          <a:p>
            <a:r>
              <a:rPr lang="en-CA" dirty="0"/>
              <a:t>The practical motivation for desiring a conjugate prior is obvious: when the prior is conjugate, the posterior distribution, belonging to the same parametric family, facilitates the updating of one's posterior belief with the receipt of new data. If your posterior does not belong to the same family as the prior, then it is potentially difficult to update your belief about the distribution of the parameter of interest</a:t>
            </a:r>
            <a:r>
              <a:rPr lang="en-CA" dirty="0" smtClean="0"/>
              <a:t>.</a:t>
            </a:r>
          </a:p>
          <a:p>
            <a:r>
              <a:rPr lang="en-CA" dirty="0" smtClean="0"/>
              <a:t>I</a:t>
            </a:r>
            <a:r>
              <a:rPr lang="en-CA" dirty="0"/>
              <a:t> believe the main motivation for the gamma prior is usually to constrain the random variables to positive values. This is especially useful when dealing with random variables that represents the variance of another </a:t>
            </a:r>
            <a:r>
              <a:rPr lang="en-CA" dirty="0" smtClean="0"/>
              <a:t>distribution</a:t>
            </a:r>
          </a:p>
          <a:p>
            <a:endParaRPr lang="en-CA" dirty="0"/>
          </a:p>
        </p:txBody>
      </p:sp>
    </p:spTree>
    <p:extLst>
      <p:ext uri="{BB962C8B-B14F-4D97-AF65-F5344CB8AC3E}">
        <p14:creationId xmlns:p14="http://schemas.microsoft.com/office/powerpoint/2010/main" val="3968694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do we have a conjugate prior?	</a:t>
            </a:r>
            <a:endParaRPr lang="en-CA" dirty="0"/>
          </a:p>
        </p:txBody>
      </p:sp>
      <p:sp>
        <p:nvSpPr>
          <p:cNvPr id="3" name="Content Placeholder 2"/>
          <p:cNvSpPr>
            <a:spLocks noGrp="1"/>
          </p:cNvSpPr>
          <p:nvPr>
            <p:ph idx="1"/>
          </p:nvPr>
        </p:nvSpPr>
        <p:spPr/>
        <p:txBody>
          <a:bodyPr/>
          <a:lstStyle/>
          <a:p>
            <a:pPr fontAlgn="base"/>
            <a:r>
              <a:rPr lang="en-CA" dirty="0"/>
              <a:t>You do not have to have a conjugate prior and indeed, you should not have a conjugate prior unless it fits your prior knowledge. Many conjugate prior distributions are good approximations of actual knowledge. Some can be problematic, like the inverse </a:t>
            </a:r>
            <a:r>
              <a:rPr lang="en-CA" dirty="0" err="1"/>
              <a:t>Wishart</a:t>
            </a:r>
            <a:r>
              <a:rPr lang="en-CA" dirty="0"/>
              <a:t>, when used in a way that is not representative of information or as a diffuse prior.</a:t>
            </a:r>
          </a:p>
          <a:p>
            <a:pPr fontAlgn="base"/>
            <a:r>
              <a:rPr lang="en-CA" dirty="0"/>
              <a:t>Conjugate priors permit fast Bayesian updating, which can be valuable in high dimension problems.</a:t>
            </a:r>
          </a:p>
          <a:p>
            <a:pPr fontAlgn="base"/>
            <a:r>
              <a:rPr lang="en-CA" dirty="0"/>
              <a:t>Conjugacy only exists for a fraction of likelihood functions. You cannot always use one.</a:t>
            </a:r>
          </a:p>
          <a:p>
            <a:endParaRPr lang="en-CA" dirty="0"/>
          </a:p>
        </p:txBody>
      </p:sp>
    </p:spTree>
    <p:extLst>
      <p:ext uri="{BB962C8B-B14F-4D97-AF65-F5344CB8AC3E}">
        <p14:creationId xmlns:p14="http://schemas.microsoft.com/office/powerpoint/2010/main" val="1783932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Principle of insufficient reason</a:t>
            </a:r>
            <a:endParaRPr lang="en-CA" dirty="0"/>
          </a:p>
        </p:txBody>
      </p:sp>
      <p:sp>
        <p:nvSpPr>
          <p:cNvPr id="3" name="Content Placeholder 2"/>
          <p:cNvSpPr>
            <a:spLocks noGrp="1"/>
          </p:cNvSpPr>
          <p:nvPr>
            <p:ph idx="1"/>
          </p:nvPr>
        </p:nvSpPr>
        <p:spPr/>
        <p:txBody>
          <a:bodyPr/>
          <a:lstStyle/>
          <a:p>
            <a:r>
              <a:rPr lang="en-CA" dirty="0">
                <a:hlinkClick r:id="rId2"/>
              </a:rPr>
              <a:t>https://kconrad.math.uconn.edu/blurbs/analysis/entropypost.pdf</a:t>
            </a:r>
            <a:endParaRPr lang="en-CA" dirty="0"/>
          </a:p>
        </p:txBody>
      </p:sp>
    </p:spTree>
    <p:extLst>
      <p:ext uri="{BB962C8B-B14F-4D97-AF65-F5344CB8AC3E}">
        <p14:creationId xmlns:p14="http://schemas.microsoft.com/office/powerpoint/2010/main" val="13803292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4155</TotalTime>
  <Words>691</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basics</vt:lpstr>
      <vt:lpstr>PowerPoint Presentation</vt:lpstr>
      <vt:lpstr>Direct monetary gain from data science</vt:lpstr>
      <vt:lpstr>Frequentist vs bayesian</vt:lpstr>
      <vt:lpstr>Frequentist vs Bayesian 2</vt:lpstr>
      <vt:lpstr>Frequentist vs Bayesian 3</vt:lpstr>
      <vt:lpstr>Why use a conjugate? </vt:lpstr>
      <vt:lpstr>Why do we have a conjugate prior? </vt:lpstr>
      <vt:lpstr>Principle of insufficient reason</vt:lpstr>
      <vt:lpstr>The central limit theorem</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dc:title>
  <dc:creator>Russell Butler</dc:creator>
  <cp:lastModifiedBy>Russell Butler</cp:lastModifiedBy>
  <cp:revision>13</cp:revision>
  <dcterms:created xsi:type="dcterms:W3CDTF">2019-08-10T23:09:51Z</dcterms:created>
  <dcterms:modified xsi:type="dcterms:W3CDTF">2019-08-16T00:29:50Z</dcterms:modified>
</cp:coreProperties>
</file>