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57" r:id="rId4"/>
    <p:sldId id="258" r:id="rId5"/>
    <p:sldId id="259" r:id="rId6"/>
    <p:sldId id="284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85" r:id="rId17"/>
    <p:sldId id="271" r:id="rId18"/>
    <p:sldId id="272" r:id="rId19"/>
    <p:sldId id="269" r:id="rId20"/>
    <p:sldId id="273" r:id="rId21"/>
    <p:sldId id="274" r:id="rId22"/>
    <p:sldId id="275" r:id="rId23"/>
    <p:sldId id="276" r:id="rId24"/>
    <p:sldId id="277" r:id="rId25"/>
    <p:sldId id="286" r:id="rId26"/>
    <p:sldId id="278" r:id="rId27"/>
    <p:sldId id="279" r:id="rId28"/>
    <p:sldId id="28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>
      <p:cViewPr varScale="1">
        <p:scale>
          <a:sx n="59" d="100"/>
          <a:sy n="59" d="100"/>
        </p:scale>
        <p:origin x="6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86310-28BC-4093-B45C-9C0C52DD55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EE49D2-D895-487D-86B4-44320AC9F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594FB-1858-4D25-A151-8CE9C1595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B9816-D1DD-44CF-9A6A-CEE001C70DC2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349B5-07FE-4FD4-AC51-2E6D11834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4AF76-A0BA-4B5D-B5FA-E52CFC75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79138-6C8C-4918-90BA-FCE8A76C1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07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D1995-64C5-4EEE-B000-4D89B4E50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894318-71A2-4DF5-A528-A1C52797C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9E7FB-B694-432F-AF6E-C595AD3A7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B9816-D1DD-44CF-9A6A-CEE001C70DC2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A99FF-D56C-4BC5-94EC-B1AB38660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A4D8D-C4E5-43FB-B041-816620492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79138-6C8C-4918-90BA-FCE8A76C1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62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8115B8-CFC5-47DE-A7D3-0E523D0D2D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A26E5E-6B0E-429F-9788-2EA936BF4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FD7AC-B0BF-4069-BD7A-0419EC3A7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B9816-D1DD-44CF-9A6A-CEE001C70DC2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04DCF-078B-4567-A0A7-F07667251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2F830-CFFD-44D3-B50C-0B12EC20E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79138-6C8C-4918-90BA-FCE8A76C1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68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802C7-D297-49AB-8745-0FF7B8931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00817-764F-4738-9EDA-F1EABEC4E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353E2-6816-4814-820C-C31D3C40B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B9816-D1DD-44CF-9A6A-CEE001C70DC2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DF53C-3C90-459A-9890-9EEAF5DC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63203-346D-4CEE-8BBB-5796DA2A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79138-6C8C-4918-90BA-FCE8A76C1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39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39DFA-5F85-436D-A187-44040DBDC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05DD2-4F15-40A2-9AB5-258C56EB8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EE248-B238-4909-81E2-9B67DEFC2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B9816-D1DD-44CF-9A6A-CEE001C70DC2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93F4E-2745-45B0-AF48-9C6B4A74E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FDBC5-5CF1-4F1F-9B6D-1623F7B50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79138-6C8C-4918-90BA-FCE8A76C1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96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D25EA-F34D-4856-953B-F1545C26B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8946A-4BE4-4605-8C5B-5DD32929B7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B3AEDA-ABD7-4A73-97DA-C83787C9C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95BF9-5AFF-40CA-9BAB-5A40395C4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B9816-D1DD-44CF-9A6A-CEE001C70DC2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71591-BC3D-47BB-A908-1DFD09CCE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3A122-CB28-4372-B6B5-43E8841EC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79138-6C8C-4918-90BA-FCE8A76C1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8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D8B39-2A14-4CE4-ABA8-67077AF65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2B623-D5EA-4A0B-B5BA-C96A0BDE3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447723-36AC-40F0-AC9A-86C139E5C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CDA6FD-51E8-4F51-95F4-4C4648F1B4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00D092-89A2-4C23-BF99-C09CA4646F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52D0A2-BFC7-4833-9F7C-24BC91946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B9816-D1DD-44CF-9A6A-CEE001C70DC2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FB1DF8-418D-4E68-B8B2-25F3DF1B1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0DB37B-27DB-4B17-B68A-7B9745A85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79138-6C8C-4918-90BA-FCE8A76C1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04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D1425-FD25-4A5C-BA0C-16B180F5B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429DEF-C965-411E-9590-909B41B8E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B9816-D1DD-44CF-9A6A-CEE001C70DC2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7B24B-7FBA-49FB-B0A3-2E1702400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0F775A-2AA1-42A8-AE97-4B85740C2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79138-6C8C-4918-90BA-FCE8A76C1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82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2ADCAB-1673-4992-8D13-C92C05FD0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B9816-D1DD-44CF-9A6A-CEE001C70DC2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E781D0-D940-4D17-8094-BEFBFC455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F7278F-B0AE-4E8B-97F3-C872C3EBF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79138-6C8C-4918-90BA-FCE8A76C1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4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28F8A-0E43-4159-BB3E-46F90910F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B324D-9BFA-43C3-9141-D140A28DB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AE0D8F-EAB7-42BC-BD31-442544645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9DDB82-9207-4307-9032-CF0EE195E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B9816-D1DD-44CF-9A6A-CEE001C70DC2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D0CD1-5EC4-45EE-9B4A-06D359B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394A0F-8C8F-40C0-AB61-9D3B51110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79138-6C8C-4918-90BA-FCE8A76C1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911CF-F59A-40CE-A03E-2E12AA69B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D610F2-F330-4C0D-992E-56D47F8DE0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B6C992-BBB0-43AE-8C3E-7B93A2D18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B005A-88E8-4276-8D7F-8FA3EF93B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B9816-D1DD-44CF-9A6A-CEE001C70DC2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5D2B33-C035-4C44-979E-68CEF0C98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5D7022-3BE2-45EB-B16F-14906633B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79138-6C8C-4918-90BA-FCE8A76C1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31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2F84DA-725D-4C06-89E4-0E8B3F11F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2315A-0D7A-4FC0-B525-EBA698E2C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06199-6BE6-4BE6-BD0A-0B37C3C13D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B9816-D1DD-44CF-9A6A-CEE001C70DC2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90C80-0AAD-46E2-A7DF-F7A3D798DB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5B3E4-DEED-420A-8A07-75F4C4E69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79138-6C8C-4918-90BA-FCE8A76C1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09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openaccess.thecvf.com/content_cvpr_2018/html/Yu_Generative_Image_Inpainting_CVPR_2018_paper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4DB05-37E8-444E-B9B2-58B26C414A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CS405/505</a:t>
            </a:r>
            <a:br>
              <a:rPr lang="en-US" dirty="0"/>
            </a:br>
            <a:r>
              <a:rPr lang="en-US" dirty="0"/>
              <a:t>Data Mining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43FE6-5880-4CF4-A506-B7CD3C5FB7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32</a:t>
            </a:r>
          </a:p>
        </p:txBody>
      </p:sp>
    </p:spTree>
    <p:extLst>
      <p:ext uri="{BB962C8B-B14F-4D97-AF65-F5344CB8AC3E}">
        <p14:creationId xmlns:p14="http://schemas.microsoft.com/office/powerpoint/2010/main" val="3159622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99CF-EF8B-4D5E-B475-1E5461650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3852"/>
          </a:xfrm>
        </p:spPr>
        <p:txBody>
          <a:bodyPr/>
          <a:lstStyle/>
          <a:p>
            <a:r>
              <a:rPr lang="en-US" dirty="0"/>
              <a:t>Latent Dirichlet Allocation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AEEBD7-2856-4621-9A71-955F89F1AB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942049"/>
                <a:ext cx="12191999" cy="5915950"/>
              </a:xfrm>
            </p:spPr>
            <p:txBody>
              <a:bodyPr/>
              <a:lstStyle/>
              <a:p>
                <a:r>
                  <a:rPr lang="en-US" dirty="0"/>
                  <a:t>Marginal log-likelihood of model can be optimized using empirical Bayes</a:t>
                </a:r>
              </a:p>
              <a:p>
                <a:r>
                  <a:rPr lang="en-US" dirty="0"/>
                  <a:t>Adjust hyperparameters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using variational EM</a:t>
                </a:r>
              </a:p>
              <a:p>
                <a:r>
                  <a:rPr lang="en-US" dirty="0"/>
                  <a:t>For E-step of EM, need posterior distribution over unobserved random quantities</a:t>
                </a:r>
              </a:p>
              <a:p>
                <a:r>
                  <a:rPr lang="en-US" dirty="0"/>
                  <a:t>for model just defined, with random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for each document, word observations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, and hidden topic variables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dirty="0"/>
                  <a:t>, the posterior distribution is: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which is intractable (cannot be computed)</a:t>
                </a:r>
              </a:p>
              <a:p>
                <a:r>
                  <a:rPr lang="en-US" dirty="0"/>
                  <a:t>For M-step, need to update hyperparameters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which can be done by computing maximum likelihood estimates using expected sufficient statistics from E-step</a:t>
                </a:r>
              </a:p>
              <a:p>
                <a:r>
                  <a:rPr lang="en-US" dirty="0"/>
                  <a:t>Variational EM procedure amounts to computing and using a separate posterior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AEEBD7-2856-4621-9A71-955F89F1AB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942049"/>
                <a:ext cx="12191999" cy="5915950"/>
              </a:xfrm>
              <a:blipFill>
                <a:blip r:embed="rId2"/>
                <a:stretch>
                  <a:fillRect l="-900" t="-1753" r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530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99CF-EF8B-4D5E-B475-1E5461650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3852"/>
          </a:xfrm>
        </p:spPr>
        <p:txBody>
          <a:bodyPr/>
          <a:lstStyle/>
          <a:p>
            <a:r>
              <a:rPr lang="en-US" dirty="0"/>
              <a:t>Latent Dirichlet Allocation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AEEBD7-2856-4621-9A71-955F89F1AB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942049"/>
                <a:ext cx="6726322" cy="5877974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Alternative to variational method is collapsed Gibbs sampling</a:t>
                </a:r>
              </a:p>
              <a:p>
                <a:r>
                  <a:rPr lang="en-US" dirty="0"/>
                  <a:t>Consider that model in (</a:t>
                </a:r>
                <a:r>
                  <a:rPr lang="en-US" b="1" dirty="0"/>
                  <a:t>A</a:t>
                </a:r>
                <a:r>
                  <a:rPr lang="en-US" dirty="0"/>
                  <a:t>) can be expanded to that shown in (</a:t>
                </a:r>
                <a:r>
                  <a:rPr lang="en-US" b="1" dirty="0"/>
                  <a:t>B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Then, add another Dirichlet prior with parameters given by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𝚪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on the topic parameters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to reduce overfitting</a:t>
                </a:r>
              </a:p>
              <a:p>
                <a:r>
                  <a:rPr lang="en-US" dirty="0"/>
                  <a:t>Standard Gibbs sampling involves iteratively sampling hidden random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and elements of matrix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Collapsed Gibbs sampling is obtained by integrating 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’s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analytically</a:t>
                </a:r>
              </a:p>
              <a:p>
                <a:r>
                  <a:rPr lang="en-US" dirty="0"/>
                  <a:t>Consequently, conditioned by current estimates of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𝚪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dirty="0"/>
                  <a:t>, and observed words of document corpus, Gibbs sampler proceeds by iteratively updating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to compute required posterior</a:t>
                </a:r>
              </a:p>
              <a:p>
                <a:r>
                  <a:rPr lang="en-US" dirty="0"/>
                  <a:t>it is then relatively straightforward to obtain estimates for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’s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AEEBD7-2856-4621-9A71-955F89F1AB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42049"/>
                <a:ext cx="6726322" cy="5877974"/>
              </a:xfrm>
              <a:blipFill>
                <a:blip r:embed="rId2"/>
                <a:stretch>
                  <a:fillRect l="-1179" t="-2386" r="-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E6628A2-B364-4C8E-BA18-FD6971954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6321" y="1072444"/>
            <a:ext cx="2664257" cy="53571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A47CE8-E9C2-4462-B495-F19CBEDFB9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1948" y="1068616"/>
            <a:ext cx="2664257" cy="5391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A9F92B-0BC9-40DC-AE29-99F13AAF2A3E}"/>
              </a:ext>
            </a:extLst>
          </p:cNvPr>
          <p:cNvSpPr txBox="1"/>
          <p:nvPr/>
        </p:nvSpPr>
        <p:spPr>
          <a:xfrm>
            <a:off x="7027524" y="606175"/>
            <a:ext cx="472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787BFF-9BBF-4236-90E2-E2C049BC7CB8}"/>
              </a:ext>
            </a:extLst>
          </p:cNvPr>
          <p:cNvSpPr txBox="1"/>
          <p:nvPr/>
        </p:nvSpPr>
        <p:spPr>
          <a:xfrm>
            <a:off x="9589214" y="606174"/>
            <a:ext cx="472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649727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99CF-EF8B-4D5E-B475-1E5461650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3852"/>
          </a:xfrm>
        </p:spPr>
        <p:txBody>
          <a:bodyPr/>
          <a:lstStyle/>
          <a:p>
            <a:r>
              <a:rPr lang="en-US" dirty="0"/>
              <a:t>Latent Dirichlet Allocation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AEEBD7-2856-4621-9A71-955F89F1AB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942049"/>
                <a:ext cx="9411127" cy="591595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Overall approach of using Latent Dirichlet Allocation to extract topics from a document collection can be summarized as follows:</a:t>
                </a:r>
              </a:p>
              <a:p>
                <a:r>
                  <a:rPr lang="en-US" dirty="0"/>
                  <a:t>1) define a hierarchical Bayesian model for joint distribution of documents and words, following structure at right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dirty="0"/>
              </a:p>
              <a:p>
                <a:r>
                  <a:rPr lang="en-US" dirty="0"/>
                  <a:t>2) Bayesian E-step, performing approximate inference using Gibbs sampling to sample from </a:t>
                </a:r>
                <a:r>
                  <a:rPr lang="en-US" i="1" dirty="0"/>
                  <a:t>joint posterior </a:t>
                </a:r>
                <a:r>
                  <a:rPr lang="en-US" dirty="0"/>
                  <a:t>over </a:t>
                </a:r>
                <a:r>
                  <a:rPr lang="en-US" i="1" dirty="0"/>
                  <a:t>all </a:t>
                </a:r>
                <a:r>
                  <a:rPr lang="en-US" dirty="0"/>
                  <a:t>topics for all documents in model,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𝚪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’s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have been integrated out</a:t>
                </a:r>
              </a:p>
              <a:p>
                <a:r>
                  <a:rPr lang="en-US" dirty="0"/>
                  <a:t>3) M-step using these samples to update estimates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’s and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dirty="0"/>
                  <a:t>, using update equations that are functions of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𝚪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, samples</a:t>
                </a:r>
              </a:p>
              <a:p>
                <a:r>
                  <a:rPr lang="en-US" dirty="0"/>
                  <a:t>This procedure is performed with a hierarchical Bayesian model, so updated parameters can be used to create a Bayesian predictive distribution over new words and new topics given the observed words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AEEBD7-2856-4621-9A71-955F89F1AB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942049"/>
                <a:ext cx="9411127" cy="5915950"/>
              </a:xfrm>
              <a:blipFill>
                <a:blip r:embed="rId2"/>
                <a:stretch>
                  <a:fillRect l="-1166" t="-2371" r="-2073" b="-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1802C3D-8309-444C-AEE2-FF1405201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8659" y="524140"/>
            <a:ext cx="2873341" cy="581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53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99CF-EF8B-4D5E-B475-1E5461650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3852"/>
          </a:xfrm>
        </p:spPr>
        <p:txBody>
          <a:bodyPr/>
          <a:lstStyle/>
          <a:p>
            <a:r>
              <a:rPr lang="en-US" b="1" dirty="0"/>
              <a:t>9.8 Sequential and Temporal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AEEBD7-2856-4621-9A71-955F89F1AB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942049"/>
                <a:ext cx="12191999" cy="491029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Consider task of creating probability model for sequence of observations</a:t>
                </a:r>
              </a:p>
              <a:p>
                <a:r>
                  <a:rPr lang="en-US" dirty="0"/>
                  <a:t>If observations correspond to words, define random variables with as many states as there are words in the vocabulary</a:t>
                </a:r>
              </a:p>
              <a:p>
                <a:r>
                  <a:rPr lang="en-US" dirty="0"/>
                  <a:t>If observations are continuous, use parameterized continuous distribution</a:t>
                </a:r>
              </a:p>
              <a:p>
                <a:r>
                  <a:rPr lang="en-US" b="1" dirty="0"/>
                  <a:t>Markov models and N-gram models</a:t>
                </a:r>
              </a:p>
              <a:p>
                <a:r>
                  <a:rPr lang="en-US" dirty="0"/>
                  <a:t>Markov model: simple, effective probabilistic model for discrete sequential data</a:t>
                </a:r>
              </a:p>
              <a:p>
                <a:r>
                  <a:rPr lang="en-US" dirty="0"/>
                  <a:t>Predict each symbol in sequence using conditional probability given preceding symbol</a:t>
                </a:r>
              </a:p>
              <a:p>
                <a:r>
                  <a:rPr lang="en-US" dirty="0"/>
                  <a:t>Given observations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, this can be written: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nary>
                      <m:naryPr>
                        <m:chr m:val="∏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Usually, every conditional probability used in such models is the same</a:t>
                </a:r>
              </a:p>
              <a:p>
                <a:r>
                  <a:rPr lang="en-US" dirty="0"/>
                  <a:t>A) first order Markov Model, B) second order Markov Model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AEEBD7-2856-4621-9A71-955F89F1AB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942049"/>
                <a:ext cx="12191999" cy="4910293"/>
              </a:xfrm>
              <a:blipFill>
                <a:blip r:embed="rId2"/>
                <a:stretch>
                  <a:fillRect l="-750" t="-2609" b="-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C6EAF3D-2034-4086-A9A5-80C45417D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143" y="5945083"/>
            <a:ext cx="6102141" cy="9129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265B41-358A-4108-8EA9-3EF2B8F45A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9175" y="5852342"/>
            <a:ext cx="5715789" cy="90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58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99CF-EF8B-4D5E-B475-1E5461650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3852"/>
          </a:xfrm>
        </p:spPr>
        <p:txBody>
          <a:bodyPr/>
          <a:lstStyle/>
          <a:p>
            <a:r>
              <a:rPr lang="en-US" dirty="0"/>
              <a:t>Hidden Markov Models (HMMs)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AEEBD7-2856-4621-9A71-955F89F1AB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647273"/>
                <a:ext cx="12191999" cy="439527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HMMs have been widely used for pattern recognition since the 1980s, and until recently most major speech recognition systems use HMMs</a:t>
                </a:r>
              </a:p>
              <a:p>
                <a:r>
                  <a:rPr lang="en-US" dirty="0"/>
                  <a:t>HMM is a joint probability model of a set of discrete observed variables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and discrete hidden variables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observations, that factors the joint distribution as follows: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nary>
                      <m:naryPr>
                        <m:chr m:val="∏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nary>
                          <m:naryPr>
                            <m:chr m:val="∏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Where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is a discrete random variable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possible values,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is a discrete random variable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possible values</a:t>
                </a:r>
              </a:p>
              <a:p>
                <a:r>
                  <a:rPr lang="en-US" dirty="0"/>
                  <a:t>A) illustrates an HMM as a type of Bayesian network known as a ‘dynamic’ Bayesian network because variables are replicated dynamically over the appropriate number of time steps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AEEBD7-2856-4621-9A71-955F89F1AB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647273"/>
                <a:ext cx="12191999" cy="4395278"/>
              </a:xfrm>
              <a:blipFill>
                <a:blip r:embed="rId2"/>
                <a:stretch>
                  <a:fillRect l="-750" t="-2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B8BECD9-F72C-4612-A0FC-C975094EE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061" y="4468937"/>
            <a:ext cx="6846015" cy="235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36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99CF-EF8B-4D5E-B475-1E5461650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3852"/>
          </a:xfrm>
        </p:spPr>
        <p:txBody>
          <a:bodyPr/>
          <a:lstStyle/>
          <a:p>
            <a:r>
              <a:rPr lang="en-US" dirty="0"/>
              <a:t>Hidden Markov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AEEBD7-2856-4621-9A71-955F89F1AB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942049"/>
                <a:ext cx="12191999" cy="591595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HMMs are an obvious extension of first-order Markov Models</a:t>
                </a:r>
              </a:p>
              <a:p>
                <a:r>
                  <a:rPr lang="en-US" dirty="0"/>
                  <a:t>Common to use “time-homogenous” models where transition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same at each time step</a:t>
                </a:r>
              </a:p>
              <a:p>
                <a:r>
                  <a:rPr lang="en-US" dirty="0"/>
                  <a:t>Define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to be transition matrix whose elements encode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to be emission matrix whose elements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correspond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initial state probability distribution is encoded in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with elements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Complete set of parameters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𝝅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, set containing 2 matrices, 1 vector</a:t>
                </a:r>
              </a:p>
              <a:p>
                <a:r>
                  <a:rPr lang="en-US" dirty="0"/>
                  <a:t>Write particular observation sequence as set of observations: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HMMs pose three key problems:</a:t>
                </a:r>
              </a:p>
              <a:p>
                <a:r>
                  <a:rPr lang="en-US" dirty="0"/>
                  <a:t>1)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probability of sequence under the model with params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2) find most probable explanation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explaining observation</a:t>
                </a:r>
              </a:p>
              <a:p>
                <a:r>
                  <a:rPr lang="en-US" dirty="0"/>
                  <a:t>3) find best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for the model, given a dataset of observed sequences</a:t>
                </a:r>
              </a:p>
              <a:p>
                <a:r>
                  <a:rPr lang="en-US" dirty="0"/>
                  <a:t>These can be solved using sum-product, max-product, and EM algorithms respectively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AEEBD7-2856-4621-9A71-955F89F1AB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942049"/>
                <a:ext cx="12191999" cy="5915950"/>
              </a:xfrm>
              <a:blipFill>
                <a:blip r:embed="rId2"/>
                <a:stretch>
                  <a:fillRect l="-750" t="-2680" r="-850" b="-2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5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99CF-EF8B-4D5E-B475-1E5461650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3852"/>
          </a:xfrm>
        </p:spPr>
        <p:txBody>
          <a:bodyPr/>
          <a:lstStyle/>
          <a:p>
            <a:r>
              <a:rPr lang="en-US" dirty="0"/>
              <a:t>Markov Random Field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AEEBD7-2856-4621-9A71-955F89F1AB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942049"/>
                <a:ext cx="12191999" cy="5915950"/>
              </a:xfrm>
            </p:spPr>
            <p:txBody>
              <a:bodyPr/>
              <a:lstStyle/>
              <a:p>
                <a:r>
                  <a:rPr lang="en-US" dirty="0"/>
                  <a:t>Markov random fields define a factorized model for set of random variables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where these variables into ‘cliques’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Factor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defined for each clique: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  <m:nary>
                      <m:naryPr>
                        <m:chr m:val="∏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A clique is a group of nodes in an undirected graph that all connect to each other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, known as partition function, normalizes model to ensure it is a prob </a:t>
                </a:r>
                <a:r>
                  <a:rPr lang="en-US" dirty="0" err="1"/>
                  <a:t>distr</a:t>
                </a:r>
                <a:r>
                  <a:rPr lang="en-US" dirty="0"/>
                  <a:t>: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nary>
                          <m:naryPr>
                            <m:chr m:val="∏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AEEBD7-2856-4621-9A71-955F89F1AB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942049"/>
                <a:ext cx="12191999" cy="5915950"/>
              </a:xfrm>
              <a:blipFill>
                <a:blip r:embed="rId2"/>
                <a:stretch>
                  <a:fillRect l="-900" t="-17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7422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99CF-EF8B-4D5E-B475-1E5461650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3852"/>
          </a:xfrm>
        </p:spPr>
        <p:txBody>
          <a:bodyPr/>
          <a:lstStyle/>
          <a:p>
            <a:r>
              <a:rPr lang="en-US" dirty="0"/>
              <a:t>Markov Random Field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EEBD7-2856-4621-9A71-955F89F1A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893853"/>
            <a:ext cx="7572055" cy="3274885"/>
          </a:xfrm>
        </p:spPr>
        <p:txBody>
          <a:bodyPr>
            <a:normAutofit/>
          </a:bodyPr>
          <a:lstStyle/>
          <a:p>
            <a:r>
              <a:rPr lang="en-US" dirty="0"/>
              <a:t>A) undirected graph corresponding to Markov random field</a:t>
            </a:r>
          </a:p>
          <a:p>
            <a:r>
              <a:rPr lang="en-US" dirty="0"/>
              <a:t>This structure widely used for images, repeated over an entire image with each node representing a property of a pixel – label, or depth</a:t>
            </a:r>
          </a:p>
          <a:p>
            <a:r>
              <a:rPr lang="en-US" dirty="0"/>
              <a:t>Joint probability for four variables factorized: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E67F23-A09B-4359-A7DA-193ED7285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4718" y="0"/>
            <a:ext cx="3699721" cy="39658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D5ED70-044D-40A6-9FB6-2FF61C3AACF3}"/>
                  </a:ext>
                </a:extLst>
              </p:cNvPr>
              <p:cNvSpPr txBox="1"/>
              <p:nvPr/>
            </p:nvSpPr>
            <p:spPr>
              <a:xfrm>
                <a:off x="0" y="3965825"/>
                <a:ext cx="12192000" cy="2779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5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5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5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25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5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5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sz="25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500" i="1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sz="2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sz="25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5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5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5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sz="25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5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5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5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sz="25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5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5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5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  <m:nary>
                      <m:naryPr>
                        <m:chr m:val="∏"/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5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  <m:e>
                        <m:sSub>
                          <m:sSubPr>
                            <m:ctrlP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nary>
                          <m:naryPr>
                            <m:chr m:val="∏"/>
                            <m:ctrlP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sz="25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5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e>
                    </m:d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5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25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5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500" dirty="0"/>
                  <a:t> represents a set of unary functions of just one variable, and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  <m:r>
                      <a:rPr lang="en-US" sz="25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25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500" dirty="0"/>
                  <a:t> represents a set of pairwise functions of two variables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500" dirty="0"/>
                  <a:t>Subscripts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500" dirty="0"/>
                  <a:t> and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500" dirty="0"/>
                  <a:t> index both the functions, and the sets of single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500" dirty="0"/>
                  <a:t> and variable pairs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500" dirty="0"/>
                  <a:t> that serve as their arguments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D5ED70-044D-40A6-9FB6-2FF61C3AA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65825"/>
                <a:ext cx="12192000" cy="2779735"/>
              </a:xfrm>
              <a:prstGeom prst="rect">
                <a:avLst/>
              </a:prstGeom>
              <a:blipFill>
                <a:blip r:embed="rId3"/>
                <a:stretch>
                  <a:fillRect l="-700" b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9025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99CF-EF8B-4D5E-B475-1E5461650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3852"/>
          </a:xfrm>
        </p:spPr>
        <p:txBody>
          <a:bodyPr/>
          <a:lstStyle/>
          <a:p>
            <a:r>
              <a:rPr lang="en-US" dirty="0"/>
              <a:t>Markov Random Field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AEEBD7-2856-4621-9A71-955F89F1AB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942049"/>
                <a:ext cx="12191999" cy="5915950"/>
              </a:xfrm>
            </p:spPr>
            <p:txBody>
              <a:bodyPr/>
              <a:lstStyle/>
              <a:p>
                <a:r>
                  <a:rPr lang="en-US" dirty="0"/>
                  <a:t>Can be equivalently expressed using an energy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b="0" dirty="0"/>
              </a:p>
              <a:p>
                <a:r>
                  <a:rPr lang="en-US" dirty="0"/>
                  <a:t>Markov random field can then be written: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⁡(−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is constant for any assignment of variables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the negative log probability under the model can be written: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∏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</m:e>
                                </m:d>
                                <m:nary>
                                  <m:naryPr>
                                    <m:chr m:val="∏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</m:e>
                            </m:nary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This leads to commonly used strategy of minimizing energy function of this form to perform tasks such as image segmentation and entity resolution in text docs</a:t>
                </a:r>
              </a:p>
              <a:p>
                <a:r>
                  <a:rPr lang="en-US" dirty="0"/>
                  <a:t>Exact minimum found using graph-cuts or tree-reweighted message passing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AEEBD7-2856-4621-9A71-955F89F1AB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942049"/>
                <a:ext cx="12191999" cy="5915950"/>
              </a:xfrm>
              <a:blipFill>
                <a:blip r:embed="rId2"/>
                <a:stretch>
                  <a:fillRect l="-900" t="-1753" r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2817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99CF-EF8B-4D5E-B475-1E5461650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3852"/>
          </a:xfrm>
        </p:spPr>
        <p:txBody>
          <a:bodyPr/>
          <a:lstStyle/>
          <a:p>
            <a:r>
              <a:rPr lang="en-US" dirty="0"/>
              <a:t>10.5 Stochastic Deep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EEBD7-2856-4621-9A71-955F89F1A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942049"/>
            <a:ext cx="12191999" cy="5915950"/>
          </a:xfrm>
        </p:spPr>
        <p:txBody>
          <a:bodyPr/>
          <a:lstStyle/>
          <a:p>
            <a:r>
              <a:rPr lang="en-US" dirty="0"/>
              <a:t>We have seen deep networks composed of deterministic components</a:t>
            </a:r>
          </a:p>
          <a:p>
            <a:r>
              <a:rPr lang="en-US" dirty="0"/>
              <a:t>Now look at stochastic networks, beginning with Boltzmann machine, a model used for unsupervised learning</a:t>
            </a:r>
          </a:p>
          <a:p>
            <a:r>
              <a:rPr lang="en-US" dirty="0"/>
              <a:t>Boltzmann machine is a type of Markov random field</a:t>
            </a:r>
          </a:p>
          <a:p>
            <a:r>
              <a:rPr lang="en-US" dirty="0"/>
              <a:t>Neurons in Boltzmann machine correspond to random variables such as those used in Bayesian networks</a:t>
            </a:r>
          </a:p>
          <a:p>
            <a:r>
              <a:rPr lang="en-US" dirty="0"/>
              <a:t>Boltzmann machines popular prior to impressive results of CNNs</a:t>
            </a:r>
          </a:p>
          <a:p>
            <a:r>
              <a:rPr lang="en-US" dirty="0"/>
              <a:t>Have since declined in popularity</a:t>
            </a:r>
          </a:p>
          <a:p>
            <a:r>
              <a:rPr lang="en-US" dirty="0"/>
              <a:t>They have certain advantages (can capture multimodal distributions)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05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may contain: horse and outdoor">
            <a:extLst>
              <a:ext uri="{FF2B5EF4-FFF2-40B4-BE49-F238E27FC236}">
                <a16:creationId xmlns:a16="http://schemas.microsoft.com/office/drawing/2014/main" id="{7D02DF5A-623C-445B-9FD3-6E7060FB4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078894" cy="6848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49A63E-FB6A-4013-ABA4-92D4D4FE080A}"/>
              </a:ext>
            </a:extLst>
          </p:cNvPr>
          <p:cNvSpPr txBox="1"/>
          <p:nvPr/>
        </p:nvSpPr>
        <p:spPr>
          <a:xfrm>
            <a:off x="7078894" y="852755"/>
            <a:ext cx="51131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http://openaccess.thecvf.com/content_cvpr_2018/html/Yu_Generative_Image_Inpainting_CVPR_2018_paper.html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Couldn’t find original paper, but this article similar</a:t>
            </a:r>
          </a:p>
        </p:txBody>
      </p:sp>
    </p:spTree>
    <p:extLst>
      <p:ext uri="{BB962C8B-B14F-4D97-AF65-F5344CB8AC3E}">
        <p14:creationId xmlns:p14="http://schemas.microsoft.com/office/powerpoint/2010/main" val="2637644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99CF-EF8B-4D5E-B475-1E5461650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3852"/>
          </a:xfrm>
        </p:spPr>
        <p:txBody>
          <a:bodyPr/>
          <a:lstStyle/>
          <a:p>
            <a:r>
              <a:rPr lang="en-US" dirty="0"/>
              <a:t>Boltzmann Machines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AEEBD7-2856-4621-9A71-955F89F1AB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821933"/>
                <a:ext cx="12191999" cy="603606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To create Boltzmann machine, begin by partitioning variables into:</a:t>
                </a:r>
              </a:p>
              <a:p>
                <a:r>
                  <a:rPr lang="en-US" dirty="0"/>
                  <a:t>Visible variables, defined by D-dimensional binary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endParaRPr lang="en-US" b="1" dirty="0"/>
              </a:p>
              <a:p>
                <a:r>
                  <a:rPr lang="en-US" dirty="0"/>
                  <a:t>Hidden variables, defined by K-dimensional binary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endParaRPr lang="en-US" b="1" dirty="0"/>
              </a:p>
              <a:p>
                <a:r>
                  <a:rPr lang="en-US" dirty="0"/>
                  <a:t>Then, a Boltzmann machine is a joint probability model of form: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⁡(−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𝒉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𝑨𝒗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𝑩𝒉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𝑾𝒉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𝒉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 is the energy function,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 normalizes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so that it defines a valid joint probability, matrices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encode visible to visible, hidden to hidden, and visible to hidden interactions, respectively, and vectors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encode the biases associated with each variable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AEEBD7-2856-4621-9A71-955F89F1AB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821933"/>
                <a:ext cx="12191999" cy="6036066"/>
              </a:xfrm>
              <a:blipFill>
                <a:blip r:embed="rId2"/>
                <a:stretch>
                  <a:fillRect l="-900" t="-1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335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99CF-EF8B-4D5E-B475-1E5461650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3852"/>
          </a:xfrm>
        </p:spPr>
        <p:txBody>
          <a:bodyPr/>
          <a:lstStyle/>
          <a:p>
            <a:r>
              <a:rPr lang="en-US" dirty="0"/>
              <a:t>Boltzmann Machines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AEEBD7-2856-4621-9A71-955F89F1AB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942049"/>
                <a:ext cx="9858875" cy="591595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𝒉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𝑨𝒗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𝑩𝒉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𝑾𝒉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structure is effectively a binary Markov random field with pairwise connections between all variables (A)</a:t>
                </a:r>
              </a:p>
              <a:p>
                <a:r>
                  <a:rPr lang="en-US" dirty="0"/>
                  <a:t>Conditional distribution of one variable given the others is a sigmoid function whose input is a weighted linear combination of states of other variables: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𝑠𝑖𝑔𝑚𝑜𝑖𝑑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𝑠𝑖𝑔𝑚𝑜𝑖𝑑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𝑖𝑑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indicates all elements with subscript other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Equations are separate sigmoid functions for each variable, making it easy to construct Gibbs sampler which can be used to approximate conditional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|</m:t>
                    </m:r>
                    <m:acc>
                      <m:accPr>
                        <m:chr m:val="̃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joint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</m:oMath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AEEBD7-2856-4621-9A71-955F89F1AB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942049"/>
                <a:ext cx="9858875" cy="5915950"/>
              </a:xfrm>
              <a:blipFill>
                <a:blip r:embed="rId2"/>
                <a:stretch>
                  <a:fillRect l="-1113" r="-1917" b="-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4C0AE03-2ECB-4938-A57B-2156B0237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0176" y="2075380"/>
            <a:ext cx="2441824" cy="327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619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99CF-EF8B-4D5E-B475-1E5461650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3852"/>
          </a:xfrm>
        </p:spPr>
        <p:txBody>
          <a:bodyPr/>
          <a:lstStyle/>
          <a:p>
            <a:r>
              <a:rPr lang="en-US" dirty="0"/>
              <a:t>Boltzmann Machines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AEEBD7-2856-4621-9A71-955F89F1AB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942049"/>
                <a:ext cx="12191999" cy="5915950"/>
              </a:xfrm>
            </p:spPr>
            <p:txBody>
              <a:bodyPr/>
              <a:lstStyle/>
              <a:p>
                <a:r>
                  <a:rPr lang="en-US" dirty="0"/>
                  <a:t>Define loss as negative log-likelihood of marginal probability for single example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acc>
                  </m:oMath>
                </a14:m>
                <a:r>
                  <a:rPr lang="en-US" dirty="0"/>
                  <a:t> under the Boltzmann machine model: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Then, based on some calculus, partial derivatives are: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</m:acc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</m:acc>
                              </m:e>
                            </m:d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</m:d>
                          </m:sub>
                        </m:sSub>
                      </m:e>
                    </m:d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=−(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acc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𝒉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|</m:t>
                        </m:r>
                        <m:acc>
                          <m:accPr>
                            <m:chr m:val="̃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̃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</m:acc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AEEBD7-2856-4621-9A71-955F89F1AB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942049"/>
                <a:ext cx="12191999" cy="5915950"/>
              </a:xfrm>
              <a:blipFill>
                <a:blip r:embed="rId2"/>
                <a:stretch>
                  <a:fillRect l="-900" t="-17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F26062-6015-4451-A385-B9871DE5C059}"/>
                  </a:ext>
                </a:extLst>
              </p:cNvPr>
              <p:cNvSpPr txBox="1"/>
              <p:nvPr/>
            </p:nvSpPr>
            <p:spPr>
              <a:xfrm>
                <a:off x="6277510" y="3167390"/>
                <a:ext cx="5626813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Distributions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|</m:t>
                    </m:r>
                    <m:acc>
                      <m:accPr>
                        <m:chr m:val="̃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400" dirty="0"/>
                  <a:t> needed to compute expectations in these derivatives are not available in analytic form, but samples approximating them can be used instead.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Using these equations and approximations for the distributions, one can implement optimization via gradient descent.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F26062-6015-4451-A385-B9871DE5C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510" y="3167390"/>
                <a:ext cx="5626813" cy="3416320"/>
              </a:xfrm>
              <a:prstGeom prst="rect">
                <a:avLst/>
              </a:prstGeom>
              <a:blipFill>
                <a:blip r:embed="rId3"/>
                <a:stretch>
                  <a:fillRect l="-1517" t="-1429" r="-1300" b="-3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7147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99CF-EF8B-4D5E-B475-1E5461650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3852"/>
          </a:xfrm>
        </p:spPr>
        <p:txBody>
          <a:bodyPr/>
          <a:lstStyle/>
          <a:p>
            <a:r>
              <a:rPr lang="en-US" dirty="0"/>
              <a:t>Restricted Boltzmann Machine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AEEBD7-2856-4621-9A71-955F89F1AB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942049"/>
                <a:ext cx="9800792" cy="5915950"/>
              </a:xfrm>
            </p:spPr>
            <p:txBody>
              <a:bodyPr/>
              <a:lstStyle/>
              <a:p>
                <a:r>
                  <a:rPr lang="en-US" dirty="0"/>
                  <a:t>Eliminating connections between hidden variables, and connections between visible variables, yields a </a:t>
                </a:r>
                <a:r>
                  <a:rPr lang="en-US" i="1" dirty="0"/>
                  <a:t>restricted </a:t>
                </a:r>
                <a:r>
                  <a:rPr lang="en-US" dirty="0"/>
                  <a:t>RBM with the same distribution (B):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And different energy function: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𝑾𝒉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result of this transformation is shown in (B)</a:t>
                </a:r>
              </a:p>
              <a:p>
                <a:r>
                  <a:rPr lang="en-US" dirty="0"/>
                  <a:t>Eliminating coupling matrices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means the exact inference step 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can be performed in one shot</a:t>
                </a: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AEEBD7-2856-4621-9A71-955F89F1AB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942049"/>
                <a:ext cx="9800792" cy="5915950"/>
              </a:xfrm>
              <a:blipFill>
                <a:blip r:embed="rId2"/>
                <a:stretch>
                  <a:fillRect l="-1119" t="-17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A14AEDD-CD4A-4B1A-993D-B7EF2A377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0791" y="25753"/>
            <a:ext cx="2391209" cy="32087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F2B20B-7B16-4A4E-A13E-58606DC8C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6311" y="3429000"/>
            <a:ext cx="2505689" cy="340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36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99CF-EF8B-4D5E-B475-1E5461650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3852"/>
          </a:xfrm>
        </p:spPr>
        <p:txBody>
          <a:bodyPr/>
          <a:lstStyle/>
          <a:p>
            <a:r>
              <a:rPr lang="en-US" dirty="0"/>
              <a:t>Restricted Boltzmann Machine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AEEBD7-2856-4621-9A71-955F89F1AB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942049"/>
                <a:ext cx="12192000" cy="5915950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becomes the product of a different sigmoid for each dimension, each sigmoid depending only on the observed input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b="1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∏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𝐵𝑒𝑟𝑛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𝑠𝑖𝑔𝑚𝑜𝑖𝑑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has a similar form: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∏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𝐵𝑒𝑟𝑛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𝑠𝑖𝑔𝑚𝑜𝑖𝑑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dirty="0"/>
                  <a:t> is a vector consisting of the transpose of k</a:t>
                </a:r>
                <a:r>
                  <a:rPr lang="en-US" baseline="30000" dirty="0"/>
                  <a:t>th</a:t>
                </a:r>
                <a:r>
                  <a:rPr lang="en-US" dirty="0"/>
                  <a:t> column of weight matrix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dirty="0"/>
                  <a:t>, while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the </a:t>
                </a:r>
                <a:r>
                  <a:rPr lang="en-US" dirty="0" err="1"/>
                  <a:t>i</a:t>
                </a:r>
                <a:r>
                  <a:rPr lang="en-US" baseline="30000" dirty="0" err="1"/>
                  <a:t>th</a:t>
                </a:r>
                <a:r>
                  <a:rPr lang="en-US" dirty="0"/>
                  <a:t> row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These are conditional distributions derived from underlying joint model, and can be used to compute the loss w.r.t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The expectations needed for learning are easier to compute than for an unrestricted model: an exact expression can be obtained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e>
                        <m:acc>
                          <m:accPr>
                            <m:chr m:val="̃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, but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remains intractable and must be approximated</a:t>
                </a:r>
              </a:p>
              <a:p>
                <a:r>
                  <a:rPr lang="en-US" dirty="0"/>
                  <a:t>Contrastive divergence is an alternative method to Gibbs sampling for training RBMs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AEEBD7-2856-4621-9A71-955F89F1AB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942049"/>
                <a:ext cx="12192000" cy="5915950"/>
              </a:xfrm>
              <a:blipFill>
                <a:blip r:embed="rId2"/>
                <a:stretch>
                  <a:fillRect l="-900" t="-2371" r="-200" b="-2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992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C7EA2-090B-41BF-BD25-3BEE8D690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534364" cy="1109609"/>
          </a:xfrm>
        </p:spPr>
        <p:txBody>
          <a:bodyPr/>
          <a:lstStyle/>
          <a:p>
            <a:r>
              <a:rPr lang="en-US" dirty="0"/>
              <a:t>Deep Boltzmann machine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C2EA9C-97EB-41DE-9D30-86777FF4C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4496" y="134573"/>
            <a:ext cx="4588577" cy="644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8481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99CF-EF8B-4D5E-B475-1E5461650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3852"/>
          </a:xfrm>
        </p:spPr>
        <p:txBody>
          <a:bodyPr/>
          <a:lstStyle/>
          <a:p>
            <a:r>
              <a:rPr lang="en-US" dirty="0"/>
              <a:t>Deep Boltzmann Machines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AEEBD7-2856-4621-9A71-955F89F1AB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942049"/>
                <a:ext cx="12192000" cy="5915950"/>
              </a:xfrm>
            </p:spPr>
            <p:txBody>
              <a:bodyPr/>
              <a:lstStyle/>
              <a:p>
                <a:r>
                  <a:rPr lang="en-US" dirty="0"/>
                  <a:t>Deep Boltzmann machines involve coupling layers of random variables using RBM connectivity</a:t>
                </a:r>
              </a:p>
              <a:p>
                <a:r>
                  <a:rPr lang="en-US" dirty="0"/>
                  <a:t>Assuming Bernoulli random variables, energy function is: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,…</m:t>
                        </m:r>
                        <m:sSup>
                          <m:sSup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d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nary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d>
                          <m:d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r>
                  <a:rPr lang="en-US" dirty="0"/>
                  <a:t>Where the layers are coupled with matrices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are the biases for the visible layer and each hidden layer</a:t>
                </a:r>
              </a:p>
              <a:p>
                <a:r>
                  <a:rPr lang="en-US" dirty="0"/>
                  <a:t>Gradients for intermediate layer matrices are: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sup>
                        </m:sSubSup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|</m:t>
                        </m:r>
                        <m:acc>
                          <m:accPr>
                            <m:chr m:val="̃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acc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sup>
                        </m:sSup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d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Where the probability distributions needed for the expectations can be computed using approximate inference techniques such as Gibbs sampling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AEEBD7-2856-4621-9A71-955F89F1AB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42049"/>
                <a:ext cx="12192000" cy="5915950"/>
              </a:xfrm>
              <a:blipFill>
                <a:blip r:embed="rId2"/>
                <a:stretch>
                  <a:fillRect l="-900" t="-1753" r="-1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6572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99CF-EF8B-4D5E-B475-1E5461650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3852"/>
          </a:xfrm>
        </p:spPr>
        <p:txBody>
          <a:bodyPr/>
          <a:lstStyle/>
          <a:p>
            <a:r>
              <a:rPr lang="en-US" dirty="0"/>
              <a:t>Deep Boltzmann Machine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AEEBD7-2856-4621-9A71-955F89F1AB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942049"/>
                <a:ext cx="12191999" cy="5915950"/>
              </a:xfrm>
            </p:spPr>
            <p:txBody>
              <a:bodyPr/>
              <a:lstStyle/>
              <a:p>
                <a:r>
                  <a:rPr lang="en-US" dirty="0"/>
                  <a:t>Examining Markov blanket of layer in this network shows, given layers above/below, variables in a given layer are independent of all other layers</a:t>
                </a:r>
              </a:p>
              <a:p>
                <a:r>
                  <a:rPr lang="en-US" dirty="0"/>
                  <a:t>This conditional distribution is: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𝐵𝑒𝑟𝑛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𝑠𝑖𝑔𝑚𝑜𝑖𝑑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sup>
                            </m:sSubSup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This enables all variables in a layer to be updated in parallel, using a method known as “block Gibbs sampling”, quicker than standard Gibbs sampling</a:t>
                </a:r>
              </a:p>
              <a:p>
                <a:r>
                  <a:rPr lang="en-US" dirty="0"/>
                  <a:t>Learning deep Boltzmann machines can be slow, so greedy, incremental methods are often used to initialize weights prior to learning</a:t>
                </a:r>
              </a:p>
              <a:p>
                <a:r>
                  <a:rPr lang="en-US" dirty="0"/>
                  <a:t>Deep Boltzmann machines can be learned incrementally by stacking 2-layer Boltzmann machines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AEEBD7-2856-4621-9A71-955F89F1AB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942049"/>
                <a:ext cx="12191999" cy="5915950"/>
              </a:xfrm>
              <a:blipFill>
                <a:blip r:embed="rId2"/>
                <a:stretch>
                  <a:fillRect l="-900" t="-1753" r="-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0752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99CF-EF8B-4D5E-B475-1E5461650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3852"/>
          </a:xfrm>
        </p:spPr>
        <p:txBody>
          <a:bodyPr/>
          <a:lstStyle/>
          <a:p>
            <a:r>
              <a:rPr lang="en-US" dirty="0"/>
              <a:t>End of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EEBD7-2856-4621-9A71-955F89F1A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893853"/>
            <a:ext cx="12191999" cy="5915950"/>
          </a:xfrm>
        </p:spPr>
        <p:txBody>
          <a:bodyPr/>
          <a:lstStyle/>
          <a:p>
            <a:r>
              <a:rPr lang="en-US" dirty="0"/>
              <a:t>Slides on </a:t>
            </a:r>
            <a:r>
              <a:rPr lang="en-US" dirty="0" err="1"/>
              <a:t>moodle</a:t>
            </a:r>
            <a:endParaRPr lang="en-US" dirty="0"/>
          </a:p>
          <a:p>
            <a:r>
              <a:rPr lang="en-US" dirty="0"/>
              <a:t>Will be in office </a:t>
            </a:r>
            <a:r>
              <a:rPr lang="en-US"/>
              <a:t>most days until </a:t>
            </a:r>
            <a:r>
              <a:rPr lang="en-US" dirty="0"/>
              <a:t>Dec 13 (final project due date)</a:t>
            </a:r>
          </a:p>
          <a:p>
            <a:r>
              <a:rPr lang="en-US" dirty="0"/>
              <a:t>Assignment 3 will be marked by this weekend</a:t>
            </a:r>
          </a:p>
        </p:txBody>
      </p:sp>
    </p:spTree>
    <p:extLst>
      <p:ext uri="{BB962C8B-B14F-4D97-AF65-F5344CB8AC3E}">
        <p14:creationId xmlns:p14="http://schemas.microsoft.com/office/powerpoint/2010/main" val="930332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B34CD-5280-4671-9BB5-33683B3C1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4303"/>
            <a:ext cx="10515600" cy="1325563"/>
          </a:xfrm>
        </p:spPr>
        <p:txBody>
          <a:bodyPr/>
          <a:lstStyle/>
          <a:p>
            <a:r>
              <a:rPr lang="en-US" dirty="0"/>
              <a:t>Today: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C3393-B19A-4355-B132-88738B747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6447"/>
            <a:ext cx="10515600" cy="4351338"/>
          </a:xfrm>
        </p:spPr>
        <p:txBody>
          <a:bodyPr/>
          <a:lstStyle/>
          <a:p>
            <a:r>
              <a:rPr lang="en-US" dirty="0"/>
              <a:t>Latent Dirichlet Allocation</a:t>
            </a:r>
          </a:p>
          <a:p>
            <a:pPr lvl="1"/>
            <a:r>
              <a:rPr lang="en-US" dirty="0"/>
              <a:t>Latent Semantic Analysis</a:t>
            </a:r>
          </a:p>
          <a:p>
            <a:r>
              <a:rPr lang="en-US" dirty="0"/>
              <a:t>Hidden Markov Models</a:t>
            </a:r>
          </a:p>
          <a:p>
            <a:r>
              <a:rPr lang="en-US" dirty="0"/>
              <a:t>Boltzmann Machines</a:t>
            </a:r>
          </a:p>
          <a:p>
            <a:r>
              <a:rPr lang="en-US" dirty="0"/>
              <a:t>Assignment 3 solutions will be put on </a:t>
            </a:r>
            <a:r>
              <a:rPr lang="en-US" dirty="0" err="1"/>
              <a:t>moodle</a:t>
            </a:r>
            <a:r>
              <a:rPr lang="en-US" dirty="0"/>
              <a:t> later in week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192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E9401-BD32-41F6-B80A-501335FB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8887"/>
          </a:xfrm>
        </p:spPr>
        <p:txBody>
          <a:bodyPr/>
          <a:lstStyle/>
          <a:p>
            <a:r>
              <a:rPr lang="en-US" dirty="0"/>
              <a:t>Latent Semantic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6AF50B-48EC-40AA-8662-0528C83127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811659"/>
                <a:ext cx="12192000" cy="602808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Latent semantic analysis (LSA): influential form of data-driven document analysis</a:t>
                </a:r>
              </a:p>
              <a:p>
                <a:r>
                  <a:rPr lang="en-US" dirty="0"/>
                  <a:t>LSA decomposes each text document into a collection of </a:t>
                </a:r>
                <a:r>
                  <a:rPr lang="en-US" i="1" dirty="0"/>
                  <a:t>topics </a:t>
                </a:r>
                <a:r>
                  <a:rPr lang="en-US" dirty="0"/>
                  <a:t>using SVD </a:t>
                </a:r>
              </a:p>
              <a:p>
                <a:r>
                  <a:rPr lang="en-US" dirty="0"/>
                  <a:t>Project documents into </a:t>
                </a:r>
                <a:r>
                  <a:rPr lang="en-US" i="1" dirty="0"/>
                  <a:t>topic space</a:t>
                </a:r>
                <a:r>
                  <a:rPr lang="en-US" dirty="0"/>
                  <a:t>, to compare semantic structure across docs</a:t>
                </a:r>
              </a:p>
              <a:p>
                <a:r>
                  <a:rPr lang="en-US" dirty="0"/>
                  <a:t>Latent Dirichlet Allocation is a related model, uses Hierarchical Bayesian approach</a:t>
                </a:r>
              </a:p>
              <a:p>
                <a:r>
                  <a:rPr lang="en-US" dirty="0"/>
                  <a:t>Let us examine relationship between LSA and SVD</a:t>
                </a:r>
              </a:p>
              <a:p>
                <a:r>
                  <a:rPr lang="en-US" dirty="0"/>
                  <a:t>Consider term by document matrix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dirty="0"/>
                  <a:t>, t rows and d columns</a:t>
                </a:r>
              </a:p>
              <a:p>
                <a:r>
                  <a:rPr lang="en-US" dirty="0"/>
                  <a:t>Each element contains number of times word associated with row occurs in document associated with column</a:t>
                </a:r>
              </a:p>
              <a:p>
                <a:r>
                  <a:rPr lang="en-US" dirty="0"/>
                  <a:t>LSA decomposes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into product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𝑼𝑺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have orthogonal columns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a diagonal matrix containing singular values</a:t>
                </a:r>
              </a:p>
              <a:p>
                <a:r>
                  <a:rPr lang="en-US" dirty="0"/>
                  <a:t>This factorization is known as the singular value decomposition</a:t>
                </a:r>
              </a:p>
              <a:p>
                <a:r>
                  <a:rPr lang="en-US" dirty="0"/>
                  <a:t>Has property that, for every value k, if all but k largest singular values are discarded the data matrix can be reconstructed in a way that is optimal in least squares sense</a:t>
                </a:r>
              </a:p>
              <a:p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6AF50B-48EC-40AA-8662-0528C83127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11659"/>
                <a:ext cx="12192000" cy="6028086"/>
              </a:xfrm>
              <a:blipFill>
                <a:blip r:embed="rId2"/>
                <a:stretch>
                  <a:fillRect l="-900" t="-2224" r="-850" b="-2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441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99CF-EF8B-4D5E-B475-1E5461650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3852"/>
          </a:xfrm>
        </p:spPr>
        <p:txBody>
          <a:bodyPr/>
          <a:lstStyle/>
          <a:p>
            <a:r>
              <a:rPr lang="en-US" dirty="0"/>
              <a:t>Latent Semantic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AEEBD7-2856-4621-9A71-955F89F1AB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736565"/>
                <a:ext cx="12191999" cy="260832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For any given approximation level k we can write:</a:t>
                </a:r>
              </a:p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acc>
                      <m:accPr>
                        <m:chr m:val="̃"/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</m:acc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US" sz="2400" b="1" dirty="0"/>
              </a:p>
              <a:p>
                <a:r>
                  <a:rPr lang="en-US" sz="2400" dirty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 matrix can be thought of as k orthogonal ‘topics’, combined according to approximate proportions for each document, encoded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𝑘𝑥𝑑</m:t>
                    </m:r>
                  </m:oMath>
                </a14:m>
                <a:r>
                  <a:rPr lang="en-US" sz="2400" dirty="0"/>
                  <a:t> matrix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US" sz="2400" b="1" dirty="0"/>
              </a:p>
              <a:p>
                <a:r>
                  <a:rPr lang="en-US" sz="2400" dirty="0"/>
                  <a:t>Matrix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represents activity level of topics associated with each doc.</a:t>
                </a:r>
              </a:p>
              <a:p>
                <a:r>
                  <a:rPr lang="en-US" sz="2400" dirty="0"/>
                  <a:t>Thus, LSA learning phase is just to perform SVD on data matrix.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AEEBD7-2856-4621-9A71-955F89F1AB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36565"/>
                <a:ext cx="12191999" cy="2608329"/>
              </a:xfrm>
              <a:blipFill>
                <a:blip r:embed="rId2"/>
                <a:stretch>
                  <a:fillRect l="-650" t="-4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3949B7B-E71C-402E-B444-AADB259DE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623" y="3236328"/>
            <a:ext cx="5470186" cy="2608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52DA2B6-5C59-4D11-AFF3-408B072FC661}"/>
                  </a:ext>
                </a:extLst>
              </p:cNvPr>
              <p:cNvSpPr txBox="1"/>
              <p:nvPr/>
            </p:nvSpPr>
            <p:spPr>
              <a:xfrm>
                <a:off x="0" y="3236328"/>
                <a:ext cx="6431622" cy="3964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Dot product of any two columns of data matrix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acc>
                  </m:oMath>
                </a14:m>
                <a:r>
                  <a:rPr lang="en-US" sz="2400" dirty="0"/>
                  <a:t> provides measure of similarity of term usages in two documents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Dot products between all pairs of documents used to compute SVD are: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acc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̃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Can analyze new document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2400" dirty="0"/>
                  <a:t> by projecting it into semantic space of topic activity defined by model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52DA2B6-5C59-4D11-AFF3-408B072FC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236328"/>
                <a:ext cx="6431622" cy="3964868"/>
              </a:xfrm>
              <a:prstGeom prst="rect">
                <a:avLst/>
              </a:prstGeom>
              <a:blipFill>
                <a:blip r:embed="rId4"/>
                <a:stretch>
                  <a:fillRect l="-1232" t="-1231" r="-1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897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37217-869C-4E6B-B1B2-BB4E50CA9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81037"/>
          </a:xfrm>
        </p:spPr>
        <p:txBody>
          <a:bodyPr>
            <a:normAutofit fontScale="90000"/>
          </a:bodyPr>
          <a:lstStyle/>
          <a:p>
            <a:r>
              <a:rPr lang="en-US" dirty="0"/>
              <a:t>Plate notation reminder: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FB4B2E-C35A-4A00-AFE5-DBB647EFE1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554803"/>
                <a:ext cx="12192000" cy="3291119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Simple two-cluster Gaussian mixture model can be illustrated in form of Bayesian network</a:t>
                </a:r>
              </a:p>
              <a:p>
                <a:r>
                  <a:rPr lang="en-US" dirty="0"/>
                  <a:t>A) Bayesian network for two-cluster mixture model,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Binary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for cluster membership</a:t>
                </a:r>
              </a:p>
              <a:p>
                <a:pPr lvl="1"/>
                <a:r>
                  <a:rPr lang="en-US" dirty="0"/>
                  <a:t>Continuous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for real-valued attribute</a:t>
                </a:r>
              </a:p>
              <a:p>
                <a:pPr lvl="1"/>
                <a:r>
                  <a:rPr lang="en-US" dirty="0"/>
                  <a:t>For each state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a different Gaussian is used for conditional distribution of continuous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B) Probability model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observations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Visualizes underlying joint likelihood resulting when parameter estimation is performed</a:t>
                </a:r>
              </a:p>
              <a:p>
                <a:pPr lvl="1"/>
                <a:r>
                  <a:rPr lang="en-US" dirty="0">
                    <a:highlight>
                      <a:srgbClr val="C0C0C0"/>
                    </a:highlight>
                  </a:rPr>
                  <a:t>Shaded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random variable at that node is </a:t>
                </a:r>
                <a:r>
                  <a:rPr lang="en-US" i="1" dirty="0"/>
                  <a:t>observed</a:t>
                </a:r>
                <a:endParaRPr lang="en-US" dirty="0"/>
              </a:p>
              <a:p>
                <a:r>
                  <a:rPr lang="en-US" dirty="0"/>
                  <a:t>C) plate notation version of (B)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FB4B2E-C35A-4A00-AFE5-DBB647EFE1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554803"/>
                <a:ext cx="12192000" cy="3291119"/>
              </a:xfrm>
              <a:blipFill>
                <a:blip r:embed="rId2"/>
                <a:stretch>
                  <a:fillRect l="-650" t="-3519" b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019CED8-B71A-471E-B463-A29AB2D6B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400" y="3434847"/>
            <a:ext cx="1089017" cy="34053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EE930C-F337-45AA-8A12-7550443EBF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393566"/>
            <a:ext cx="3388049" cy="34226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D6B1AA-9072-490C-9BE1-3D47532574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38122" y="3301100"/>
            <a:ext cx="1866884" cy="35263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73F446-F9E3-44E8-BBDC-9E432AE3AF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837" y="3873356"/>
            <a:ext cx="4553563" cy="21186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413F8F-5E1F-4B62-9582-51DDEF28980A}"/>
              </a:ext>
            </a:extLst>
          </p:cNvPr>
          <p:cNvSpPr txBox="1"/>
          <p:nvPr/>
        </p:nvSpPr>
        <p:spPr>
          <a:xfrm>
            <a:off x="570554" y="6019461"/>
            <a:ext cx="38528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Two-cluster mixture model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4681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99CF-EF8B-4D5E-B475-1E5461650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3852"/>
          </a:xfrm>
        </p:spPr>
        <p:txBody>
          <a:bodyPr/>
          <a:lstStyle/>
          <a:p>
            <a:r>
              <a:rPr lang="en-US" dirty="0"/>
              <a:t>Probabilistic LSA (</a:t>
            </a:r>
            <a:r>
              <a:rPr lang="en-US" dirty="0" err="1"/>
              <a:t>pLSA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AEEBD7-2856-4621-9A71-955F89F1AB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942049"/>
                <a:ext cx="9688530" cy="591595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pLSA framework: index of each document considered as being encoded using observations of discrete random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documents</a:t>
                </a:r>
              </a:p>
              <a:p>
                <a:r>
                  <a:rPr lang="en-US" dirty="0"/>
                  <a:t>Each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states, one observation of variable for each state over documents</a:t>
                </a:r>
              </a:p>
              <a:p>
                <a:r>
                  <a:rPr lang="en-US" dirty="0"/>
                  <a:t>Topics represented with discrete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, words with random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words associated with each document, each word associated with a topic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nary>
                          <m:naryPr>
                            <m:chr m:val="∏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sup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is a set of random variables for the document index observations,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a set of random variables for all words observed across all documents</a:t>
                </a:r>
              </a:p>
              <a:p>
                <a:r>
                  <a:rPr lang="en-US" dirty="0"/>
                  <a:t>EM algorithm can be used to estimate parameters and obtain representation of each document in terms of its distribution over topic variables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AEEBD7-2856-4621-9A71-955F89F1AB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42049"/>
                <a:ext cx="9688530" cy="5915950"/>
              </a:xfrm>
              <a:blipFill>
                <a:blip r:embed="rId2"/>
                <a:stretch>
                  <a:fillRect l="-944" t="-2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7181115-261E-40BA-9446-66226CD8A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8613" y="309067"/>
            <a:ext cx="2603387" cy="623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102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99CF-EF8B-4D5E-B475-1E5461650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3852"/>
          </a:xfrm>
        </p:spPr>
        <p:txBody>
          <a:bodyPr/>
          <a:lstStyle/>
          <a:p>
            <a:r>
              <a:rPr lang="en-US" dirty="0"/>
              <a:t>Latent Dirichlet Allocation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AEEBD7-2856-4621-9A71-955F89F1AB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729465"/>
                <a:ext cx="9359758" cy="6128534"/>
              </a:xfrm>
            </p:spPr>
            <p:txBody>
              <a:bodyPr/>
              <a:lstStyle/>
              <a:p>
                <a:r>
                  <a:rPr lang="en-US" dirty="0"/>
                  <a:t>pLSA can be extended into a hierarchical Bayesian model with three levels</a:t>
                </a:r>
              </a:p>
              <a:p>
                <a:r>
                  <a:rPr lang="en-US" dirty="0"/>
                  <a:t>This is known as Latent Dirichlet Allocation </a:t>
                </a:r>
              </a:p>
              <a:p>
                <a:r>
                  <a:rPr lang="en-US" dirty="0"/>
                  <a:t>Latent Dirichlet Allocation is a hierarchical Bayesian model that reformulates </a:t>
                </a:r>
                <a:r>
                  <a:rPr lang="en-US" dirty="0" err="1"/>
                  <a:t>pLSA</a:t>
                </a:r>
                <a:r>
                  <a:rPr lang="en-US" dirty="0"/>
                  <a:t> by replacing document index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with random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a vector of multinomial parameters for the documents</a:t>
                </a:r>
              </a:p>
              <a:p>
                <a:r>
                  <a:rPr lang="en-US" dirty="0"/>
                  <a:t>Distribution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influenced by Dirichlet prior with hyperparameter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(a vector)</a:t>
                </a:r>
              </a:p>
              <a:p>
                <a:r>
                  <a:rPr lang="en-US" dirty="0"/>
                  <a:t>Relationship between discrete topic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and words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given by explicit dependence on another hyperparameter, the matrix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AEEBD7-2856-4621-9A71-955F89F1AB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729465"/>
                <a:ext cx="9359758" cy="6128534"/>
              </a:xfrm>
              <a:blipFill>
                <a:blip r:embed="rId2"/>
                <a:stretch>
                  <a:fillRect l="-1173" t="-1692" r="-19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0064E30B-0451-444D-908F-CF13C024A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1512" y="123288"/>
            <a:ext cx="2910214" cy="59159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F29075-D544-4AE3-82FF-48E8896AE100}"/>
              </a:ext>
            </a:extLst>
          </p:cNvPr>
          <p:cNvSpPr txBox="1"/>
          <p:nvPr/>
        </p:nvSpPr>
        <p:spPr>
          <a:xfrm>
            <a:off x="9421402" y="6059785"/>
            <a:ext cx="2770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Graphical model for Latent Dirichlet Allocation</a:t>
            </a:r>
          </a:p>
        </p:txBody>
      </p:sp>
    </p:spTree>
    <p:extLst>
      <p:ext uri="{BB962C8B-B14F-4D97-AF65-F5344CB8AC3E}">
        <p14:creationId xmlns:p14="http://schemas.microsoft.com/office/powerpoint/2010/main" val="3524607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99CF-EF8B-4D5E-B475-1E5461650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3852"/>
          </a:xfrm>
        </p:spPr>
        <p:txBody>
          <a:bodyPr/>
          <a:lstStyle/>
          <a:p>
            <a:r>
              <a:rPr lang="en-US" dirty="0"/>
              <a:t>Latent Dirichlet Allocation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AEEBD7-2856-4621-9A71-955F89F1AB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965768"/>
                <a:ext cx="9281785" cy="5527497"/>
              </a:xfrm>
            </p:spPr>
            <p:txBody>
              <a:bodyPr/>
              <a:lstStyle/>
              <a:p>
                <a:r>
                  <a:rPr lang="en-US" dirty="0"/>
                  <a:t>Probability model for set of all observed words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is: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∏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</m:sub>
                                      <m:sup/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𝑧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𝑖𝑗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𝜽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𝑤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𝑖𝑗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𝑧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  <m:t>𝑩</m:t>
                                            </m:r>
                                          </m:e>
                                        </m:d>
                                      </m:e>
                                    </m:nary>
                                  </m:e>
                                </m:nary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∏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  <m:t>𝜽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𝑩</m:t>
                                        </m:r>
                                      </m:e>
                                    </m:d>
                                  </m:e>
                                </m:nary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This marginalizes out uncertainty associated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given by k-dimensional Dirichlet distribution, which also leads to k-dimensional topic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For a vocabulary of size V,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encodes the probability of each word given each topic, with prior information captured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𝑘𝑥𝑉</m:t>
                    </m:r>
                  </m:oMath>
                </a14:m>
                <a:r>
                  <a:rPr lang="en-US" dirty="0"/>
                  <a:t> dimensional matrix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AEEBD7-2856-4621-9A71-955F89F1AB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965768"/>
                <a:ext cx="9281785" cy="5527497"/>
              </a:xfrm>
              <a:blipFill>
                <a:blip r:embed="rId2"/>
                <a:stretch>
                  <a:fillRect l="-1182" t="-1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A9D0802-B134-43BB-93AD-52D55545A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1786" y="0"/>
            <a:ext cx="2910214" cy="59159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D5AE55-38BF-470E-BECE-F8F203A55E0A}"/>
              </a:ext>
            </a:extLst>
          </p:cNvPr>
          <p:cNvSpPr txBox="1"/>
          <p:nvPr/>
        </p:nvSpPr>
        <p:spPr>
          <a:xfrm>
            <a:off x="9421402" y="5915949"/>
            <a:ext cx="2770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Graphical model for Latent Dirichlet Allocation</a:t>
            </a:r>
          </a:p>
        </p:txBody>
      </p:sp>
    </p:spTree>
    <p:extLst>
      <p:ext uri="{BB962C8B-B14F-4D97-AF65-F5344CB8AC3E}">
        <p14:creationId xmlns:p14="http://schemas.microsoft.com/office/powerpoint/2010/main" val="359296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</TotalTime>
  <Words>2935</Words>
  <Application>Microsoft Office PowerPoint</Application>
  <PresentationFormat>Widescreen</PresentationFormat>
  <Paragraphs>221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Office Theme</vt:lpstr>
      <vt:lpstr>CS405/505 Data Mining</vt:lpstr>
      <vt:lpstr>PowerPoint Presentation</vt:lpstr>
      <vt:lpstr>Today:</vt:lpstr>
      <vt:lpstr>Latent Semantic Analysis</vt:lpstr>
      <vt:lpstr>Latent Semantic Analysis</vt:lpstr>
      <vt:lpstr>Plate notation reminder:</vt:lpstr>
      <vt:lpstr>Probabilistic LSA (pLSA)</vt:lpstr>
      <vt:lpstr>Latent Dirichlet Allocation</vt:lpstr>
      <vt:lpstr>Latent Dirichlet Allocation</vt:lpstr>
      <vt:lpstr>Latent Dirichlet Allocation</vt:lpstr>
      <vt:lpstr>Latent Dirichlet Allocation</vt:lpstr>
      <vt:lpstr>Latent Dirichlet Allocation</vt:lpstr>
      <vt:lpstr>9.8 Sequential and Temporal Models</vt:lpstr>
      <vt:lpstr>Hidden Markov Models (HMMs)</vt:lpstr>
      <vt:lpstr>Hidden Markov Models</vt:lpstr>
      <vt:lpstr>Markov Random Field</vt:lpstr>
      <vt:lpstr>Markov Random Field</vt:lpstr>
      <vt:lpstr>Markov Random Field</vt:lpstr>
      <vt:lpstr>10.5 Stochastic Deep Networks</vt:lpstr>
      <vt:lpstr>Boltzmann Machines</vt:lpstr>
      <vt:lpstr>Boltzmann Machines</vt:lpstr>
      <vt:lpstr>Boltzmann Machines</vt:lpstr>
      <vt:lpstr>Restricted Boltzmann Machine</vt:lpstr>
      <vt:lpstr>Restricted Boltzmann Machine</vt:lpstr>
      <vt:lpstr>Deep Boltzmann machine</vt:lpstr>
      <vt:lpstr>Deep Boltzmann Machines</vt:lpstr>
      <vt:lpstr>Deep Boltzmann Machine</vt:lpstr>
      <vt:lpstr>End of course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CS405/505 Data Mining</dc:title>
  <dc:creator>Russell Butler</dc:creator>
  <cp:lastModifiedBy>Russell Butler</cp:lastModifiedBy>
  <cp:revision>84</cp:revision>
  <dcterms:created xsi:type="dcterms:W3CDTF">2019-11-22T18:26:34Z</dcterms:created>
  <dcterms:modified xsi:type="dcterms:W3CDTF">2019-11-25T17:22:10Z</dcterms:modified>
</cp:coreProperties>
</file>