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3" r:id="rId16"/>
    <p:sldId id="269" r:id="rId17"/>
    <p:sldId id="270" r:id="rId18"/>
    <p:sldId id="271" r:id="rId19"/>
    <p:sldId id="272" r:id="rId20"/>
    <p:sldId id="274" r:id="rId21"/>
    <p:sldId id="277" r:id="rId22"/>
    <p:sldId id="275" r:id="rId23"/>
    <p:sldId id="276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08E97-DB51-4512-92CF-88D70D293DB7}" type="datetimeFigureOut">
              <a:rPr lang="en-CA" smtClean="0"/>
              <a:t>2019-09-30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5C0AE-39FA-41E0-AE59-4302557F3F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203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5C0AE-39FA-41E0-AE59-4302557F3FAD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424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BB96-A94C-4934-BA46-E168E0E6ED4B}" type="datetimeFigureOut">
              <a:rPr lang="en-CA" smtClean="0"/>
              <a:t>2019-09-30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A774-7206-403A-A78D-16284617C6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99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BB96-A94C-4934-BA46-E168E0E6ED4B}" type="datetimeFigureOut">
              <a:rPr lang="en-CA" smtClean="0"/>
              <a:t>2019-09-30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A774-7206-403A-A78D-16284617C6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411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BB96-A94C-4934-BA46-E168E0E6ED4B}" type="datetimeFigureOut">
              <a:rPr lang="en-CA" smtClean="0"/>
              <a:t>2019-09-30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A774-7206-403A-A78D-16284617C6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628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BB96-A94C-4934-BA46-E168E0E6ED4B}" type="datetimeFigureOut">
              <a:rPr lang="en-CA" smtClean="0"/>
              <a:t>2019-09-30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A774-7206-403A-A78D-16284617C6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782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BB96-A94C-4934-BA46-E168E0E6ED4B}" type="datetimeFigureOut">
              <a:rPr lang="en-CA" smtClean="0"/>
              <a:t>2019-09-30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A774-7206-403A-A78D-16284617C6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967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BB96-A94C-4934-BA46-E168E0E6ED4B}" type="datetimeFigureOut">
              <a:rPr lang="en-CA" smtClean="0"/>
              <a:t>2019-09-30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A774-7206-403A-A78D-16284617C6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42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BB96-A94C-4934-BA46-E168E0E6ED4B}" type="datetimeFigureOut">
              <a:rPr lang="en-CA" smtClean="0"/>
              <a:t>2019-09-30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A774-7206-403A-A78D-16284617C6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21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BB96-A94C-4934-BA46-E168E0E6ED4B}" type="datetimeFigureOut">
              <a:rPr lang="en-CA" smtClean="0"/>
              <a:t>2019-09-30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A774-7206-403A-A78D-16284617C6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680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BB96-A94C-4934-BA46-E168E0E6ED4B}" type="datetimeFigureOut">
              <a:rPr lang="en-CA" smtClean="0"/>
              <a:t>2019-09-30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A774-7206-403A-A78D-16284617C6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447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BB96-A94C-4934-BA46-E168E0E6ED4B}" type="datetimeFigureOut">
              <a:rPr lang="en-CA" smtClean="0"/>
              <a:t>2019-09-30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A774-7206-403A-A78D-16284617C6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32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BB96-A94C-4934-BA46-E168E0E6ED4B}" type="datetimeFigureOut">
              <a:rPr lang="en-CA" smtClean="0"/>
              <a:t>2019-09-30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A774-7206-403A-A78D-16284617C6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495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8BB96-A94C-4934-BA46-E168E0E6ED4B}" type="datetimeFigureOut">
              <a:rPr lang="en-CA" smtClean="0"/>
              <a:t>2019-09-30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0A774-7206-403A-A78D-16284617C6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096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uto_examples/svm/plot_separating_hyperplane_unbalanced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scikit-learn.org/stable/modules/generated/sklearn.metrics.roc_auc_score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lct14558/imbalanced-data-why-you-should-not-use-roc-curv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CS405/505</a:t>
            </a:r>
            <a:br>
              <a:rPr lang="en-CA" dirty="0" smtClean="0"/>
            </a:br>
            <a:r>
              <a:rPr lang="en-CA" dirty="0" smtClean="0"/>
              <a:t>Data Mining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Lecture 12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866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57093"/>
          </a:xfrm>
        </p:spPr>
        <p:txBody>
          <a:bodyPr/>
          <a:lstStyle/>
          <a:p>
            <a:r>
              <a:rPr lang="en-CA" dirty="0" smtClean="0"/>
              <a:t>5.8 Counting the cost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757094"/>
                <a:ext cx="12192000" cy="610090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CA" dirty="0" smtClean="0"/>
                  <a:t>Quadratic and informational loss don’t account for cost of making wrong decision</a:t>
                </a:r>
              </a:p>
              <a:p>
                <a:r>
                  <a:rPr lang="en-CA" dirty="0" smtClean="0"/>
                  <a:t>Optimizing classification rate without considering the cost </a:t>
                </a:r>
                <a:r>
                  <a:rPr lang="en-CA" dirty="0" smtClean="0"/>
                  <a:t>of wrong decision can lead to strange results:</a:t>
                </a:r>
              </a:p>
              <a:p>
                <a:r>
                  <a:rPr lang="en-CA" b="1" dirty="0" err="1" smtClean="0"/>
                  <a:t>Flinks</a:t>
                </a:r>
                <a:r>
                  <a:rPr lang="en-CA" b="1" dirty="0" smtClean="0"/>
                  <a:t> example: predicting who will default on a loan</a:t>
                </a:r>
                <a:r>
                  <a:rPr lang="en-CA" dirty="0" smtClean="0"/>
                  <a:t>. 80% of people always pay back the loan. If we care only about accuracy, we will just assume everyone pays back the loan (giving us 80% accuracy)</a:t>
                </a:r>
              </a:p>
              <a:p>
                <a:r>
                  <a:rPr lang="en-CA" dirty="0" smtClean="0"/>
                  <a:t>However, what we’re </a:t>
                </a:r>
                <a:r>
                  <a:rPr lang="en-CA" i="1" dirty="0" smtClean="0"/>
                  <a:t>actually</a:t>
                </a:r>
                <a:r>
                  <a:rPr lang="en-CA" dirty="0" smtClean="0"/>
                  <a:t> interested in is who DOESN’T pay back the loan </a:t>
                </a:r>
              </a:p>
              <a:p>
                <a:r>
                  <a:rPr lang="en-CA" dirty="0" smtClean="0"/>
                  <a:t>In a two class case (yes/no) there are four possibilities:</a:t>
                </a:r>
              </a:p>
              <a:p>
                <a:r>
                  <a:rPr lang="en-CA" b="1" dirty="0" smtClean="0"/>
                  <a:t>True positive (TP) </a:t>
                </a:r>
                <a:r>
                  <a:rPr lang="en-CA" dirty="0" smtClean="0"/>
                  <a:t>(correct classification)</a:t>
                </a:r>
              </a:p>
              <a:p>
                <a:r>
                  <a:rPr lang="en-CA" b="1" dirty="0" smtClean="0"/>
                  <a:t>True negative (TN)</a:t>
                </a:r>
                <a:r>
                  <a:rPr lang="en-CA" dirty="0" smtClean="0"/>
                  <a:t> (correct classification)</a:t>
                </a:r>
              </a:p>
              <a:p>
                <a:r>
                  <a:rPr lang="en-CA" b="1" dirty="0" smtClean="0"/>
                  <a:t>False positive (FP) </a:t>
                </a:r>
                <a:r>
                  <a:rPr lang="en-CA" dirty="0" smtClean="0"/>
                  <a:t>(incorrectly predicted yes)</a:t>
                </a:r>
              </a:p>
              <a:p>
                <a:r>
                  <a:rPr lang="en-CA" b="1" dirty="0" smtClean="0"/>
                  <a:t>False negative (FN) </a:t>
                </a:r>
                <a:r>
                  <a:rPr lang="en-CA" dirty="0" smtClean="0"/>
                  <a:t>(incorrectly predicted no)</a:t>
                </a:r>
              </a:p>
              <a:p>
                <a:r>
                  <a:rPr lang="en-CA" dirty="0" smtClean="0"/>
                  <a:t>Overall success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CA" dirty="0" smtClean="0"/>
              </a:p>
              <a:p>
                <a:pPr marL="457200" lvl="1" indent="0">
                  <a:buNone/>
                </a:pPr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57094"/>
                <a:ext cx="12192000" cy="6100906"/>
              </a:xfrm>
              <a:blipFill>
                <a:blip r:embed="rId2"/>
                <a:stretch>
                  <a:fillRect l="-900" t="-2198" r="-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512" y="4217409"/>
            <a:ext cx="5079646" cy="201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4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5"/>
          </a:xfrm>
        </p:spPr>
        <p:txBody>
          <a:bodyPr>
            <a:normAutofit/>
          </a:bodyPr>
          <a:lstStyle/>
          <a:p>
            <a:r>
              <a:rPr lang="en-CA" dirty="0" smtClean="0"/>
              <a:t>Confusion matrix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48145"/>
            <a:ext cx="12192000" cy="6109855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In multiclass prediction, result on a test set is displayed as two-dimensional confusion matrix, with a row and column for each class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Good results correspond to large numbers on the diagonal and zero off-diagonals</a:t>
            </a:r>
          </a:p>
          <a:p>
            <a:r>
              <a:rPr lang="en-CA" dirty="0" smtClean="0"/>
              <a:t>In A), there are 3 classes, 200 instances, 140 predicted correctly, 70% success rate</a:t>
            </a:r>
          </a:p>
          <a:p>
            <a:r>
              <a:rPr lang="en-CA" dirty="0" smtClean="0"/>
              <a:t>Seems good, but how many correct predictions would we expect by chance?</a:t>
            </a:r>
          </a:p>
          <a:p>
            <a:r>
              <a:rPr lang="en-CA" dirty="0" smtClean="0"/>
              <a:t>In B), results from random predictor (dividing instances according to proportion)</a:t>
            </a:r>
          </a:p>
          <a:p>
            <a:r>
              <a:rPr lang="en-CA" dirty="0" smtClean="0"/>
              <a:t>This random predictor gets 82 instances correct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84" y="1463675"/>
            <a:ext cx="8355100" cy="284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1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06475"/>
          </a:xfrm>
        </p:spPr>
        <p:txBody>
          <a:bodyPr/>
          <a:lstStyle/>
          <a:p>
            <a:r>
              <a:rPr lang="en-CA" dirty="0" smtClean="0"/>
              <a:t>Kappa statistic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6474"/>
            <a:ext cx="12192000" cy="5851525"/>
          </a:xfrm>
        </p:spPr>
        <p:txBody>
          <a:bodyPr/>
          <a:lstStyle/>
          <a:p>
            <a:r>
              <a:rPr lang="en-CA" dirty="0" smtClean="0"/>
              <a:t>Kappa statistic takes random predictor results into account by deducting #successes achieved randomly from predictor’s #successes:</a:t>
            </a:r>
          </a:p>
          <a:p>
            <a:r>
              <a:rPr lang="en-CA" dirty="0" smtClean="0"/>
              <a:t>For this example, our predictor (A) achieved 140 </a:t>
            </a:r>
            <a:r>
              <a:rPr lang="en-CA" dirty="0" smtClean="0"/>
              <a:t>successes (88+40+12), </a:t>
            </a:r>
            <a:endParaRPr lang="en-CA" dirty="0" smtClean="0"/>
          </a:p>
          <a:p>
            <a:r>
              <a:rPr lang="en-CA" dirty="0" smtClean="0"/>
              <a:t>Random predictor achieved 82 successes </a:t>
            </a:r>
            <a:r>
              <a:rPr lang="en-CA" dirty="0" smtClean="0"/>
              <a:t>(60+18+4)</a:t>
            </a:r>
            <a:endParaRPr lang="en-CA" dirty="0" smtClean="0"/>
          </a:p>
          <a:p>
            <a:r>
              <a:rPr lang="en-CA" dirty="0" smtClean="0"/>
              <a:t>140-82 = 58 extra successes (above what we expect by chance) </a:t>
            </a:r>
            <a:r>
              <a:rPr lang="en-CA" dirty="0" smtClean="0"/>
              <a:t>out </a:t>
            </a:r>
            <a:r>
              <a:rPr lang="en-CA" dirty="0" smtClean="0"/>
              <a:t>of a possible total of 200-82=118, for a 49.2% Kappa statistic </a:t>
            </a:r>
            <a:r>
              <a:rPr lang="en-CA" dirty="0" smtClean="0"/>
              <a:t>(58/118)</a:t>
            </a:r>
            <a:endParaRPr lang="en-CA" dirty="0" smtClean="0"/>
          </a:p>
          <a:p>
            <a:r>
              <a:rPr lang="en-CA" dirty="0" smtClean="0"/>
              <a:t>Maximum Kappa value is 100%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316" y="4382527"/>
            <a:ext cx="7266706" cy="247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4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27114"/>
          </a:xfrm>
        </p:spPr>
        <p:txBody>
          <a:bodyPr/>
          <a:lstStyle/>
          <a:p>
            <a:r>
              <a:rPr lang="en-CA" dirty="0" smtClean="0"/>
              <a:t>Cost-sensitive classification, cost matrix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6533"/>
            <a:ext cx="12192000" cy="6071467"/>
          </a:xfrm>
        </p:spPr>
        <p:txBody>
          <a:bodyPr/>
          <a:lstStyle/>
          <a:p>
            <a:r>
              <a:rPr lang="en-CA" dirty="0" smtClean="0"/>
              <a:t>We can assign different costs/benefits to classification outcomes (FP, FN, TP, TN)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A) assigning cost of 1 to FP and FN (two-class situation)</a:t>
            </a:r>
          </a:p>
          <a:p>
            <a:r>
              <a:rPr lang="en-CA" dirty="0" smtClean="0"/>
              <a:t>B) assigning cost of 1 to FP and FN (multi-class situation) (cost matrix)</a:t>
            </a:r>
          </a:p>
          <a:p>
            <a:r>
              <a:rPr lang="en-CA" dirty="0" smtClean="0"/>
              <a:t>Cost matrix replaces success rate by average cost per decision</a:t>
            </a:r>
          </a:p>
          <a:p>
            <a:r>
              <a:rPr lang="en-CA" dirty="0" smtClean="0"/>
              <a:t>Can calculate the cost of a learned model on a test set by summing the relevant element of cost matrix across all predictions</a:t>
            </a:r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1176572"/>
            <a:ext cx="6899563" cy="269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1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34184"/>
          </a:xfrm>
        </p:spPr>
        <p:txBody>
          <a:bodyPr/>
          <a:lstStyle/>
          <a:p>
            <a:r>
              <a:rPr lang="en-CA" dirty="0" smtClean="0"/>
              <a:t>Cost-sensitive learning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4136"/>
            <a:ext cx="12192000" cy="4677064"/>
          </a:xfrm>
        </p:spPr>
        <p:txBody>
          <a:bodyPr/>
          <a:lstStyle/>
          <a:p>
            <a:r>
              <a:rPr lang="en-CA" dirty="0" smtClean="0"/>
              <a:t>Previously, we ignored cost at training time, using cost matrix only on test set</a:t>
            </a:r>
          </a:p>
          <a:p>
            <a:r>
              <a:rPr lang="en-CA" dirty="0" smtClean="0"/>
              <a:t>Can use cost matrix during training, training the classifier according to cost matrix</a:t>
            </a:r>
          </a:p>
          <a:p>
            <a:r>
              <a:rPr lang="en-CA" dirty="0" smtClean="0"/>
              <a:t>Simplest technique is to artificially vary proportion of classes in training set:</a:t>
            </a:r>
          </a:p>
          <a:p>
            <a:r>
              <a:rPr lang="en-CA" b="1" dirty="0" err="1" smtClean="0"/>
              <a:t>Flinks</a:t>
            </a:r>
            <a:r>
              <a:rPr lang="en-CA" b="1" dirty="0" smtClean="0"/>
              <a:t> </a:t>
            </a:r>
            <a:r>
              <a:rPr lang="en-CA" b="1" dirty="0"/>
              <a:t>e</a:t>
            </a:r>
            <a:r>
              <a:rPr lang="en-CA" b="1" dirty="0" smtClean="0"/>
              <a:t>xample: </a:t>
            </a:r>
            <a:r>
              <a:rPr lang="en-CA" dirty="0" smtClean="0"/>
              <a:t>80% pay back, 20% don’t pay back. Train on a 50:50 split instead of the full dataset </a:t>
            </a:r>
          </a:p>
          <a:p>
            <a:r>
              <a:rPr lang="en-CA" dirty="0" smtClean="0"/>
              <a:t>Can do this several ways:</a:t>
            </a:r>
            <a:endParaRPr lang="en-CA" dirty="0"/>
          </a:p>
          <a:p>
            <a:r>
              <a:rPr lang="en-CA" dirty="0" smtClean="0"/>
              <a:t>1) Duplicate instances of the class you want to enhance</a:t>
            </a:r>
          </a:p>
          <a:p>
            <a:r>
              <a:rPr lang="en-CA" dirty="0" smtClean="0"/>
              <a:t>2) </a:t>
            </a:r>
            <a:r>
              <a:rPr lang="en-CA" dirty="0" smtClean="0"/>
              <a:t>Leave </a:t>
            </a:r>
            <a:r>
              <a:rPr lang="en-CA" dirty="0" smtClean="0"/>
              <a:t>out instances of classes other than the one you want to enhance</a:t>
            </a:r>
          </a:p>
          <a:p>
            <a:r>
              <a:rPr lang="en-CA" dirty="0" smtClean="0"/>
              <a:t>3) </a:t>
            </a:r>
            <a:r>
              <a:rPr lang="en-CA" dirty="0" smtClean="0"/>
              <a:t>Assign </a:t>
            </a:r>
            <a:r>
              <a:rPr lang="en-CA" dirty="0" smtClean="0"/>
              <a:t>weights to different classes</a:t>
            </a:r>
          </a:p>
        </p:txBody>
      </p:sp>
    </p:spTree>
    <p:extLst>
      <p:ext uri="{BB962C8B-B14F-4D97-AF65-F5344CB8AC3E}">
        <p14:creationId xmlns:p14="http://schemas.microsoft.com/office/powerpoint/2010/main" val="314699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../../_images/sphx_glr_plot_separating_hyperplane_unbalanced_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484" y="1071192"/>
            <a:ext cx="7173480" cy="538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654" y="281998"/>
            <a:ext cx="10515600" cy="1325563"/>
          </a:xfrm>
        </p:spPr>
        <p:txBody>
          <a:bodyPr/>
          <a:lstStyle/>
          <a:p>
            <a:r>
              <a:rPr lang="en-CA" dirty="0" smtClean="0"/>
              <a:t>Example of effects of weighting on decision boundary learning: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235528" y="6451302"/>
            <a:ext cx="1165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3"/>
              </a:rPr>
              <a:t>https://scikit-learn.org/stable/auto_examples/svm/plot_separating_hyperplane_unbalanced.html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8271164" y="1773382"/>
            <a:ext cx="27293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Blue = class 1</a:t>
            </a:r>
          </a:p>
          <a:p>
            <a:r>
              <a:rPr lang="en-CA" dirty="0" smtClean="0"/>
              <a:t>Brown = class 2</a:t>
            </a:r>
          </a:p>
          <a:p>
            <a:endParaRPr lang="en-CA" dirty="0"/>
          </a:p>
          <a:p>
            <a:r>
              <a:rPr lang="en-CA" dirty="0" smtClean="0"/>
              <a:t>Fewer brown instances, but we care more about classifying them correctly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829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530"/>
          </a:xfrm>
        </p:spPr>
        <p:txBody>
          <a:bodyPr/>
          <a:lstStyle/>
          <a:p>
            <a:r>
              <a:rPr lang="en-CA" dirty="0" smtClean="0"/>
              <a:t>Lift charts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5530"/>
            <a:ext cx="12192000" cy="6142470"/>
          </a:xfrm>
        </p:spPr>
        <p:txBody>
          <a:bodyPr/>
          <a:lstStyle/>
          <a:p>
            <a:r>
              <a:rPr lang="en-CA" dirty="0" smtClean="0"/>
              <a:t>Use lift charts when you don’t know the cost and want to examine different cases</a:t>
            </a:r>
          </a:p>
          <a:p>
            <a:r>
              <a:rPr lang="en-CA" dirty="0" smtClean="0"/>
              <a:t>Example: direct mailing business contemplating a mass </a:t>
            </a:r>
            <a:r>
              <a:rPr lang="en-CA" dirty="0" err="1" smtClean="0"/>
              <a:t>mailout</a:t>
            </a:r>
            <a:r>
              <a:rPr lang="en-CA" dirty="0" smtClean="0"/>
              <a:t> of a promotional offer to 1,000,000 households across America</a:t>
            </a:r>
          </a:p>
          <a:p>
            <a:r>
              <a:rPr lang="en-CA" dirty="0" smtClean="0"/>
              <a:t>Most will not respond, based on previous promotions, may 0.1% (1,000 people)</a:t>
            </a:r>
          </a:p>
          <a:p>
            <a:r>
              <a:rPr lang="en-CA" dirty="0" smtClean="0"/>
              <a:t>Suppose, using data mining we can identify a subset of 100,000 </a:t>
            </a:r>
            <a:r>
              <a:rPr lang="en-CA" dirty="0" smtClean="0"/>
              <a:t>households </a:t>
            </a:r>
            <a:r>
              <a:rPr lang="en-CA" dirty="0" smtClean="0"/>
              <a:t>with 0.4% response rate (400 people)</a:t>
            </a:r>
          </a:p>
          <a:p>
            <a:r>
              <a:rPr lang="en-CA" dirty="0" smtClean="0"/>
              <a:t>Should we mail to everyone, or only the subset of 100,000? </a:t>
            </a:r>
          </a:p>
          <a:p>
            <a:r>
              <a:rPr lang="en-CA" dirty="0" smtClean="0"/>
              <a:t>Depends on cost of mailing compared with return gained from each response</a:t>
            </a:r>
          </a:p>
          <a:p>
            <a:r>
              <a:rPr lang="en-CA" dirty="0" smtClean="0"/>
              <a:t>Lift factor is the increase in response rate obtained by targeting a subset (4x here)</a:t>
            </a:r>
          </a:p>
          <a:p>
            <a:r>
              <a:rPr lang="en-CA" dirty="0" smtClean="0"/>
              <a:t>May want to evaluate other possibilities (400,000 households @ 0.2% response)</a:t>
            </a:r>
          </a:p>
        </p:txBody>
      </p:sp>
    </p:spTree>
    <p:extLst>
      <p:ext uri="{BB962C8B-B14F-4D97-AF65-F5344CB8AC3E}">
        <p14:creationId xmlns:p14="http://schemas.microsoft.com/office/powerpoint/2010/main" val="400152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639"/>
          </a:xfrm>
        </p:spPr>
        <p:txBody>
          <a:bodyPr/>
          <a:lstStyle/>
          <a:p>
            <a:r>
              <a:rPr lang="en-CA" dirty="0" smtClean="0"/>
              <a:t>Lift charts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9713"/>
            <a:ext cx="12192000" cy="1947880"/>
          </a:xfrm>
        </p:spPr>
        <p:txBody>
          <a:bodyPr>
            <a:normAutofit fontScale="77500" lnSpcReduction="20000"/>
          </a:bodyPr>
          <a:lstStyle/>
          <a:p>
            <a:r>
              <a:rPr lang="en-CA" dirty="0" smtClean="0"/>
              <a:t>Can use probabilistic predictions to sort test instances</a:t>
            </a:r>
          </a:p>
          <a:p>
            <a:r>
              <a:rPr lang="en-CA" dirty="0" smtClean="0"/>
              <a:t>Example: small dataset with 120 instances, 60=yes, </a:t>
            </a:r>
            <a:r>
              <a:rPr lang="en-CA" dirty="0" smtClean="0"/>
              <a:t>60=no</a:t>
            </a:r>
          </a:p>
          <a:p>
            <a:r>
              <a:rPr lang="en-CA" dirty="0" smtClean="0"/>
              <a:t>Example lift chart: sort candidates for mailing campaign, plot number of responses vs sample size</a:t>
            </a:r>
          </a:p>
          <a:p>
            <a:r>
              <a:rPr lang="en-CA" dirty="0" smtClean="0"/>
              <a:t>Want </a:t>
            </a:r>
            <a:r>
              <a:rPr lang="en-CA" dirty="0" smtClean="0"/>
              <a:t>to be in the upper left hand side of this lift chart (1000 respondents for 1000 mail outs) </a:t>
            </a:r>
          </a:p>
          <a:p>
            <a:r>
              <a:rPr lang="en-CA" dirty="0" smtClean="0"/>
              <a:t>Definitely need to be above diagonal (</a:t>
            </a:r>
            <a:r>
              <a:rPr lang="fr-CA" dirty="0" err="1" smtClean="0"/>
              <a:t>response</a:t>
            </a:r>
            <a:r>
              <a:rPr lang="fr-CA" dirty="0" smtClean="0"/>
              <a:t> </a:t>
            </a:r>
            <a:r>
              <a:rPr lang="fr-CA" dirty="0" err="1" smtClean="0"/>
              <a:t>from</a:t>
            </a:r>
            <a:r>
              <a:rPr lang="fr-CA" dirty="0" smtClean="0"/>
              <a:t> </a:t>
            </a:r>
            <a:r>
              <a:rPr lang="fr-CA" dirty="0" err="1" smtClean="0"/>
              <a:t>random</a:t>
            </a:r>
            <a:r>
              <a:rPr lang="fr-CA" dirty="0" smtClean="0"/>
              <a:t> </a:t>
            </a:r>
            <a:r>
              <a:rPr lang="fr-CA" dirty="0" err="1" smtClean="0"/>
              <a:t>sampling</a:t>
            </a:r>
            <a:r>
              <a:rPr lang="fr-CA" dirty="0" smtClean="0"/>
              <a:t>)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654462"/>
            <a:ext cx="4696691" cy="42035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199" y="2654462"/>
            <a:ext cx="6475701" cy="398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3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4" y="0"/>
            <a:ext cx="10515600" cy="867930"/>
          </a:xfrm>
        </p:spPr>
        <p:txBody>
          <a:bodyPr/>
          <a:lstStyle/>
          <a:p>
            <a:r>
              <a:rPr lang="en-CA" dirty="0" smtClean="0"/>
              <a:t>Real world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867929"/>
            <a:ext cx="12067309" cy="2415598"/>
          </a:xfrm>
        </p:spPr>
        <p:txBody>
          <a:bodyPr>
            <a:normAutofit/>
          </a:bodyPr>
          <a:lstStyle/>
          <a:p>
            <a:r>
              <a:rPr lang="en-CA" dirty="0" smtClean="0"/>
              <a:t>A) cost of mailing = $0.50, benefit of response = $15.00, better to mail to the entire population</a:t>
            </a:r>
          </a:p>
          <a:p>
            <a:r>
              <a:rPr lang="en-CA" dirty="0" smtClean="0"/>
              <a:t>B) cost of mailing = $0.80, benefit of response = $15.00, better to mail to only top ~46% of population most likely to respond</a:t>
            </a:r>
          </a:p>
          <a:p>
            <a:r>
              <a:rPr lang="en-CA" dirty="0" smtClean="0"/>
              <a:t>Lift charts are a valuable tool, widely used in marketing applications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967498"/>
            <a:ext cx="6012058" cy="25071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888" y="3967498"/>
            <a:ext cx="6064112" cy="24551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3569915"/>
            <a:ext cx="512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A)</a:t>
            </a:r>
            <a:endParaRPr lang="en-CA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127888" y="3528352"/>
            <a:ext cx="512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B)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09003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782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ROC curves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7820"/>
            <a:ext cx="12192000" cy="2618459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ROC receiver operating characteristics a term from signal detection</a:t>
            </a:r>
          </a:p>
          <a:p>
            <a:r>
              <a:rPr lang="en-CA" dirty="0" smtClean="0"/>
              <a:t>Used when learner wants to select samples of test instances with higher proportion of positives</a:t>
            </a:r>
          </a:p>
          <a:p>
            <a:r>
              <a:rPr lang="en-CA" dirty="0" smtClean="0"/>
              <a:t>Plots true positive (TP) rate on y-axis, false positive (FP) rate on x-axis</a:t>
            </a:r>
          </a:p>
          <a:p>
            <a:r>
              <a:rPr lang="en-CA" dirty="0" smtClean="0"/>
              <a:t>Jagged </a:t>
            </a:r>
            <a:r>
              <a:rPr lang="en-CA" dirty="0" smtClean="0"/>
              <a:t>line plotted directly </a:t>
            </a:r>
            <a:r>
              <a:rPr lang="en-CA" dirty="0" smtClean="0"/>
              <a:t>from the table, </a:t>
            </a:r>
            <a:r>
              <a:rPr lang="en-CA" dirty="0" smtClean="0"/>
              <a:t>smooth dotted line </a:t>
            </a:r>
            <a:r>
              <a:rPr lang="en-CA" dirty="0" smtClean="0"/>
              <a:t>hypothetical average obtained by 10-fold cross-validation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364" y="3373711"/>
            <a:ext cx="4738254" cy="30242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3805043"/>
                <a:ext cx="4064989" cy="616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b="0" dirty="0" smtClean="0"/>
                  <a:t>Y-axis: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𝑇𝑃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CA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05043"/>
                <a:ext cx="4064989" cy="616707"/>
              </a:xfrm>
              <a:prstGeom prst="rect">
                <a:avLst/>
              </a:prstGeom>
              <a:blipFill>
                <a:blip r:embed="rId4"/>
                <a:stretch>
                  <a:fillRect l="-2249" b="-99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8248" y="4618471"/>
                <a:ext cx="3643746" cy="616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b="0" dirty="0" smtClean="0"/>
                  <a:t>X-axis: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𝐹𝑃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CA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48" y="4618471"/>
                <a:ext cx="3643746" cy="616707"/>
              </a:xfrm>
              <a:prstGeom prst="rect">
                <a:avLst/>
              </a:prstGeom>
              <a:blipFill>
                <a:blip r:embed="rId5"/>
                <a:stretch>
                  <a:fillRect l="-2680" b="-99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1907" y="3306279"/>
            <a:ext cx="3849255" cy="344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4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Assignment hint: first level of tree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4627417" y="1828800"/>
            <a:ext cx="1856509" cy="1537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200" dirty="0" smtClean="0"/>
              <a:t>waist</a:t>
            </a:r>
            <a:endParaRPr lang="en-CA" sz="2200" dirty="0"/>
          </a:p>
        </p:txBody>
      </p:sp>
      <p:sp>
        <p:nvSpPr>
          <p:cNvPr id="6" name="Oval 5"/>
          <p:cNvSpPr/>
          <p:nvPr/>
        </p:nvSpPr>
        <p:spPr>
          <a:xfrm>
            <a:off x="2840181" y="3671454"/>
            <a:ext cx="1856509" cy="1537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200" dirty="0" smtClean="0"/>
              <a:t>heartrate</a:t>
            </a:r>
            <a:endParaRPr lang="en-CA" sz="2200" dirty="0"/>
          </a:p>
        </p:txBody>
      </p:sp>
      <p:sp>
        <p:nvSpPr>
          <p:cNvPr id="7" name="Oval 6"/>
          <p:cNvSpPr/>
          <p:nvPr/>
        </p:nvSpPr>
        <p:spPr>
          <a:xfrm>
            <a:off x="6483926" y="3671454"/>
            <a:ext cx="1856509" cy="1537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200" dirty="0" smtClean="0"/>
              <a:t>heartrate</a:t>
            </a:r>
            <a:endParaRPr lang="en-CA" sz="2200" dirty="0"/>
          </a:p>
        </p:txBody>
      </p:sp>
      <p:cxnSp>
        <p:nvCxnSpPr>
          <p:cNvPr id="9" name="Straight Arrow Connector 8"/>
          <p:cNvCxnSpPr>
            <a:stCxn id="4" idx="3"/>
            <a:endCxn id="6" idx="7"/>
          </p:cNvCxnSpPr>
          <p:nvPr/>
        </p:nvCxnSpPr>
        <p:spPr>
          <a:xfrm flipH="1">
            <a:off x="4424811" y="3141441"/>
            <a:ext cx="474485" cy="75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5"/>
            <a:endCxn id="7" idx="1"/>
          </p:cNvCxnSpPr>
          <p:nvPr/>
        </p:nvCxnSpPr>
        <p:spPr>
          <a:xfrm>
            <a:off x="6212047" y="3141441"/>
            <a:ext cx="543758" cy="75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25077" y="315175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thin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4031259" y="3181989"/>
            <a:ext cx="78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wide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402014" y="5652655"/>
            <a:ext cx="8707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dirty="0" smtClean="0"/>
              <a:t>Practice exam with solutions will be released this Wednesday evening on </a:t>
            </a:r>
            <a:r>
              <a:rPr lang="en-CA" sz="3000" dirty="0"/>
              <a:t>M</a:t>
            </a:r>
            <a:r>
              <a:rPr lang="en-CA" sz="3000" dirty="0" smtClean="0"/>
              <a:t>oodle</a:t>
            </a:r>
            <a:endParaRPr lang="en-CA" sz="3000" dirty="0"/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 flipH="1">
            <a:off x="2687782" y="4984095"/>
            <a:ext cx="424278" cy="54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5"/>
          </p:cNvCxnSpPr>
          <p:nvPr/>
        </p:nvCxnSpPr>
        <p:spPr>
          <a:xfrm>
            <a:off x="4424811" y="4984095"/>
            <a:ext cx="202606" cy="54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</p:cNvCxnSpPr>
          <p:nvPr/>
        </p:nvCxnSpPr>
        <p:spPr>
          <a:xfrm flipH="1">
            <a:off x="6425077" y="4984095"/>
            <a:ext cx="330728" cy="4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049491" y="4827722"/>
            <a:ext cx="429491" cy="560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05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5236"/>
          </a:xfrm>
        </p:spPr>
        <p:txBody>
          <a:bodyPr/>
          <a:lstStyle/>
          <a:p>
            <a:r>
              <a:rPr lang="en-CA" dirty="0" smtClean="0"/>
              <a:t>ROC curves obtained from different learning schemes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302" y="1274618"/>
            <a:ext cx="5070764" cy="5181600"/>
          </a:xfrm>
        </p:spPr>
        <p:txBody>
          <a:bodyPr/>
          <a:lstStyle/>
          <a:p>
            <a:r>
              <a:rPr lang="en-CA" dirty="0" smtClean="0"/>
              <a:t>Some learning schemes are better at targeting a small, focused sample of instances (A)</a:t>
            </a:r>
          </a:p>
          <a:p>
            <a:r>
              <a:rPr lang="en-CA" dirty="0" smtClean="0"/>
              <a:t>Others perform better when you want to use more of your data (B)</a:t>
            </a:r>
          </a:p>
          <a:p>
            <a:r>
              <a:rPr lang="en-CA" dirty="0" smtClean="0"/>
              <a:t>Can combine algorithms A and B if you want to operate in the shaded middle region (arrow)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066" y="1177635"/>
            <a:ext cx="6967934" cy="444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6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5"/>
          </a:xfrm>
        </p:spPr>
        <p:txBody>
          <a:bodyPr/>
          <a:lstStyle/>
          <a:p>
            <a:r>
              <a:rPr lang="en-CA" dirty="0" smtClean="0"/>
              <a:t>Area under ROC (Final project evaluation)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130877"/>
            <a:ext cx="5805056" cy="4978978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Area under ROC summarizes the ROC curve in a single quantity</a:t>
            </a:r>
          </a:p>
          <a:p>
            <a:r>
              <a:rPr lang="en-CA" dirty="0" smtClean="0"/>
              <a:t>The </a:t>
            </a:r>
            <a:r>
              <a:rPr lang="en-CA" dirty="0" smtClean="0"/>
              <a:t>larger the area, the better the model</a:t>
            </a:r>
          </a:p>
          <a:p>
            <a:r>
              <a:rPr lang="en-CA" dirty="0" smtClean="0"/>
              <a:t>Can interpret the area as the probability that your classifier ranks a randomly chosen positive instance above a randomly chosen negative instance</a:t>
            </a:r>
          </a:p>
          <a:p>
            <a:r>
              <a:rPr lang="en-CA" dirty="0" smtClean="0"/>
              <a:t>“your goal is to build a model that predicts the probability that a given customer will default on a loan, the quality of your predictions will be assessed using the </a:t>
            </a:r>
            <a:r>
              <a:rPr lang="en-CA" b="1" dirty="0" smtClean="0"/>
              <a:t>Area Under the Curve</a:t>
            </a:r>
            <a:r>
              <a:rPr lang="en-CA" dirty="0" smtClean="0"/>
              <a:t>”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90943" y="6109855"/>
            <a:ext cx="1170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https://scikit-learn.org/stable/modules/generated/sklearn.metrics.roc_auc_score.html</a:t>
            </a:r>
            <a:endParaRPr lang="en-CA" dirty="0"/>
          </a:p>
        </p:txBody>
      </p:sp>
      <p:pic>
        <p:nvPicPr>
          <p:cNvPr id="5123" name="Picture 3" descr="Image result for area under roc cur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145" y="854074"/>
            <a:ext cx="6472828" cy="489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18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6313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Recall-Precision curves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734290"/>
                <a:ext cx="12192000" cy="612370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CA" dirty="0" smtClean="0"/>
                  <a:t>Information retrieval is an example of fundamental </a:t>
                </a:r>
                <a:r>
                  <a:rPr lang="en-CA" dirty="0" err="1" smtClean="0"/>
                  <a:t>tradeoff</a:t>
                </a:r>
                <a:r>
                  <a:rPr lang="en-CA" dirty="0" smtClean="0"/>
                  <a:t> visualized through ROC curves and lift charts</a:t>
                </a:r>
              </a:p>
              <a:p>
                <a:r>
                  <a:rPr lang="en-CA" dirty="0" smtClean="0"/>
                  <a:t>Given a web query, different search engines return results relevant to query:</a:t>
                </a:r>
              </a:p>
              <a:p>
                <a:r>
                  <a:rPr lang="en-CA" dirty="0" smtClean="0"/>
                  <a:t>Search engine 1: locates 100 documents, 40 of which are relevant to query</a:t>
                </a:r>
              </a:p>
              <a:p>
                <a:r>
                  <a:rPr lang="en-CA" dirty="0" smtClean="0"/>
                  <a:t>Search engine 2: locates 400 documents, 80 of which are relevant to query</a:t>
                </a:r>
              </a:p>
              <a:p>
                <a:r>
                  <a:rPr lang="en-CA" dirty="0" smtClean="0"/>
                  <a:t>Which is better? </a:t>
                </a:r>
              </a:p>
              <a:p>
                <a:r>
                  <a:rPr lang="en-CA" dirty="0" smtClean="0"/>
                  <a:t>Use ROC/lift chart to decide (assuming you know cost of FP and FN)</a:t>
                </a:r>
              </a:p>
              <a:p>
                <a:r>
                  <a:rPr lang="en-CA" dirty="0" smtClean="0"/>
                  <a:t>Information retrieval researchers define parameters </a:t>
                </a:r>
                <a:r>
                  <a:rPr lang="en-CA" i="1" dirty="0" smtClean="0"/>
                  <a:t>recall</a:t>
                </a:r>
                <a:r>
                  <a:rPr lang="en-CA" dirty="0" smtClean="0"/>
                  <a:t> and </a:t>
                </a:r>
                <a:r>
                  <a:rPr lang="en-CA" i="1" dirty="0" smtClean="0"/>
                  <a:t>precision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𝑟𝑒𝑐𝑎𝑙𝑙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𝑟𝑒𝑙𝑒𝑣𝑎𝑛𝑡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𝑑𝑜𝑐𝑢𝑚𝑒𝑛𝑡𝑠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𝑟𝑒𝑡𝑟𝑖𝑒𝑣𝑒𝑑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𝑟𝑒𝑙𝑒𝑣𝑎𝑛𝑡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𝑑𝑜𝑐𝑢𝑚𝑒𝑛𝑡𝑠</m:t>
                        </m:r>
                      </m:den>
                    </m:f>
                  </m:oMath>
                </a14:m>
                <a:endParaRPr lang="en-CA" dirty="0" smtClean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𝑝𝑟𝑒𝑐𝑖𝑠𝑖𝑜𝑛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𝑟𝑒𝑙𝑒𝑣𝑎𝑛𝑡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𝑑𝑜𝑐𝑢𝑚𝑒𝑛𝑡𝑠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𝑟𝑒𝑡𝑟𝑖𝑒𝑣𝑒𝑑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𝑑𝑜𝑐𝑢𝑚𝑒𝑛𝑡𝑠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𝑟𝑒𝑡𝑟𝑖𝑒𝑣𝑒𝑑</m:t>
                        </m:r>
                      </m:den>
                    </m:f>
                  </m:oMath>
                </a14:m>
                <a:endParaRPr lang="en-CA" dirty="0" smtClean="0"/>
              </a:p>
              <a:p>
                <a:r>
                  <a:rPr lang="en-CA" dirty="0" smtClean="0"/>
                  <a:t>Information retrieval experts plot recall-precision </a:t>
                </a:r>
                <a:r>
                  <a:rPr lang="en-CA" dirty="0" smtClean="0"/>
                  <a:t>curves, want both high precision and high recall</a:t>
                </a:r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34290"/>
                <a:ext cx="12192000" cy="6123709"/>
              </a:xfrm>
              <a:blipFill>
                <a:blip r:embed="rId2"/>
                <a:stretch>
                  <a:fillRect l="-900" t="-21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60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09599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Domain specific applications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12192000" cy="2575217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3 basic ways of evaluating same </a:t>
            </a:r>
            <a:r>
              <a:rPr lang="en-CA" dirty="0" err="1" smtClean="0"/>
              <a:t>tradeoff</a:t>
            </a:r>
            <a:endParaRPr lang="en-CA" dirty="0" smtClean="0"/>
          </a:p>
          <a:p>
            <a:r>
              <a:rPr lang="en-CA" dirty="0" smtClean="0"/>
              <a:t>Basic goal is to choose a set of instances that has a high proportion of success, and also contains a high proportion of all successes in the dataset (coverage)</a:t>
            </a:r>
          </a:p>
          <a:p>
            <a:r>
              <a:rPr lang="en-CA" dirty="0" smtClean="0"/>
              <a:t>Different techniques give different </a:t>
            </a:r>
            <a:r>
              <a:rPr lang="en-CA" dirty="0" err="1" smtClean="0"/>
              <a:t>tradeoffs</a:t>
            </a:r>
            <a:endParaRPr lang="en-CA" dirty="0" smtClean="0"/>
          </a:p>
          <a:p>
            <a:r>
              <a:rPr lang="en-CA" dirty="0" smtClean="0"/>
              <a:t>Medical professionals talk about </a:t>
            </a:r>
            <a:r>
              <a:rPr lang="en-CA" i="1" dirty="0" smtClean="0"/>
              <a:t>sensitivity </a:t>
            </a:r>
            <a:r>
              <a:rPr lang="en-CA" dirty="0" smtClean="0"/>
              <a:t>of various techniques (proportion of people with disease and also test positive for disease, TP) and </a:t>
            </a:r>
            <a:r>
              <a:rPr lang="en-CA" i="1" dirty="0" smtClean="0"/>
              <a:t>specificity </a:t>
            </a:r>
            <a:r>
              <a:rPr lang="en-CA" dirty="0" smtClean="0"/>
              <a:t>(proportion of people without the disease who have a negative result (1-FP). 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300" y="3184817"/>
            <a:ext cx="9283410" cy="363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7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</a:t>
            </a:r>
            <a:r>
              <a:rPr lang="en-CA" dirty="0" smtClean="0"/>
              <a:t>oss function to evaluate probabilistic predictions</a:t>
            </a:r>
          </a:p>
          <a:p>
            <a:r>
              <a:rPr lang="en-CA" dirty="0" smtClean="0"/>
              <a:t>Cost-sensitive learning</a:t>
            </a:r>
            <a:endParaRPr lang="en-CA" dirty="0" smtClean="0"/>
          </a:p>
          <a:p>
            <a:r>
              <a:rPr lang="en-CA" dirty="0" smtClean="0"/>
              <a:t>Lift chart, ROC, recall-precision curves</a:t>
            </a:r>
          </a:p>
          <a:p>
            <a:r>
              <a:rPr lang="en-CA" dirty="0" smtClean="0"/>
              <a:t>Next class: cost curves and the MDL principle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11900"/>
            <a:ext cx="1007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https://www.kaggle.com/lct14558/imbalanced-data-why-you-should-not-use-roc-curve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942568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Evaluating credit card fraud prediction on unbalanced data using ROC and precision-recall curves: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489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Recap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r>
              <a:rPr lang="en-CA" dirty="0" smtClean="0"/>
              <a:t>Our main goal was to predict future performance of our algorithm</a:t>
            </a:r>
          </a:p>
          <a:p>
            <a:r>
              <a:rPr lang="en-CA" dirty="0" smtClean="0"/>
              <a:t>Cross-validation, leave-one-out, bootstrap (test set, training set)</a:t>
            </a:r>
          </a:p>
          <a:p>
            <a:r>
              <a:rPr lang="en-CA" dirty="0" err="1" smtClean="0"/>
              <a:t>Hyperparameter</a:t>
            </a:r>
            <a:r>
              <a:rPr lang="en-CA" dirty="0" smtClean="0"/>
              <a:t> tuning (test set, training set, validation set)</a:t>
            </a:r>
          </a:p>
          <a:p>
            <a:r>
              <a:rPr lang="en-CA" dirty="0" smtClean="0"/>
              <a:t>We were concerned mainly with </a:t>
            </a:r>
            <a:r>
              <a:rPr lang="en-CA" b="1" dirty="0" smtClean="0"/>
              <a:t>classification accuracy </a:t>
            </a:r>
            <a:r>
              <a:rPr lang="en-CA" dirty="0" smtClean="0"/>
              <a:t>on test set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105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56818" cy="1325563"/>
          </a:xfrm>
        </p:spPr>
        <p:txBody>
          <a:bodyPr/>
          <a:lstStyle/>
          <a:p>
            <a:r>
              <a:rPr lang="en-CA" dirty="0" smtClean="0"/>
              <a:t>5.7 Predicting </a:t>
            </a:r>
            <a:r>
              <a:rPr lang="en-CA" dirty="0" smtClean="0"/>
              <a:t>probabilities and the loss function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r>
              <a:rPr lang="en-CA" dirty="0" smtClean="0"/>
              <a:t>Classification accuracy (correct or incorrect) can be seen as 0-1 </a:t>
            </a:r>
            <a:r>
              <a:rPr lang="en-CA" i="1" dirty="0" smtClean="0"/>
              <a:t>loss function</a:t>
            </a:r>
            <a:endParaRPr lang="en-CA" dirty="0" smtClean="0"/>
          </a:p>
          <a:p>
            <a:r>
              <a:rPr lang="en-CA" dirty="0" smtClean="0"/>
              <a:t>Loss is 1 if incorrect, 0 if correct</a:t>
            </a:r>
          </a:p>
          <a:p>
            <a:r>
              <a:rPr lang="en-CA" dirty="0" smtClean="0"/>
              <a:t>Most learning schemes can associate a probability to predictions (Naïve Bayes)</a:t>
            </a:r>
          </a:p>
          <a:p>
            <a:r>
              <a:rPr lang="en-CA" dirty="0" smtClean="0"/>
              <a:t>If we are 99% sure our answer is correct but we get it wrong, should matter more</a:t>
            </a:r>
          </a:p>
          <a:p>
            <a:r>
              <a:rPr lang="en-CA" dirty="0" smtClean="0"/>
              <a:t>Similarly, if we are only 51% sure, and we get it wrong, should matter less</a:t>
            </a:r>
          </a:p>
          <a:p>
            <a:r>
              <a:rPr lang="en-CA" dirty="0"/>
              <a:t>W</a:t>
            </a:r>
            <a:r>
              <a:rPr lang="en-CA" dirty="0" smtClean="0"/>
              <a:t>e will examine several different loss functions that can account for this</a:t>
            </a:r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5858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Quadratic loss function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r>
                  <a:rPr lang="en-CA" dirty="0" smtClean="0"/>
                  <a:t>Suppose we are working with a learning scheme that outputs probabilities</a:t>
                </a:r>
              </a:p>
              <a:p>
                <a:r>
                  <a:rPr lang="en-CA" dirty="0" smtClean="0"/>
                  <a:t>Dataset has k possible outcomes, or classes</a:t>
                </a:r>
              </a:p>
              <a:p>
                <a:r>
                  <a:rPr lang="en-CA" dirty="0" smtClean="0"/>
                  <a:t>Given a new instance, learning scheme outputs probability vector:</a:t>
                </a:r>
                <a:br>
                  <a:rPr lang="en-CA" dirty="0" smtClean="0"/>
                </a:br>
                <a:r>
                  <a:rPr lang="en-CA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CA" dirty="0" smtClean="0"/>
                  <a:t> where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CA" dirty="0" smtClean="0"/>
              </a:p>
              <a:p>
                <a:r>
                  <a:rPr lang="en-CA" dirty="0" smtClean="0"/>
                  <a:t>The known outcome for the instance can be expressed as vector:</a:t>
                </a:r>
                <a:r>
                  <a:rPr lang="en-CA" dirty="0"/>
                  <a:t/>
                </a:r>
                <a:br>
                  <a:rPr lang="en-CA" dirty="0"/>
                </a:br>
                <a:r>
                  <a:rPr lang="en-CA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CA" dirty="0" smtClean="0"/>
                  <a:t> where </a:t>
                </a:r>
                <a:r>
                  <a:rPr lang="en-CA" dirty="0" err="1"/>
                  <a:t>j</a:t>
                </a:r>
                <a:r>
                  <a:rPr lang="en-CA" baseline="30000" dirty="0" err="1" smtClean="0"/>
                  <a:t>th</a:t>
                </a:r>
                <a:r>
                  <a:rPr lang="en-CA" dirty="0" smtClean="0"/>
                  <a:t>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A" dirty="0" smtClean="0"/>
                  <a:t> if </a:t>
                </a:r>
                <a:r>
                  <a:rPr lang="en-CA" dirty="0"/>
                  <a:t>j</a:t>
                </a:r>
                <a:r>
                  <a:rPr lang="en-CA" dirty="0" smtClean="0"/>
                  <a:t> is correct class,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dirty="0" smtClean="0"/>
                  <a:t> otherwise</a:t>
                </a:r>
              </a:p>
              <a:p>
                <a:r>
                  <a:rPr lang="en-CA" dirty="0" smtClean="0"/>
                  <a:t>Quadratic loss function is then:</a:t>
                </a:r>
                <a:br>
                  <a:rPr lang="en-CA" dirty="0" smtClean="0"/>
                </a:br>
                <a:r>
                  <a:rPr lang="en-CA" dirty="0" smtClean="0"/>
                  <a:t>	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CA" dirty="0" smtClean="0"/>
                  <a:t> (for a single instance)</a:t>
                </a:r>
              </a:p>
              <a:p>
                <a:r>
                  <a:rPr lang="en-CA" dirty="0" smtClean="0"/>
                  <a:t>Which can be written as: </a:t>
                </a:r>
                <a:br>
                  <a:rPr lang="en-CA" dirty="0" smtClean="0"/>
                </a:br>
                <a:r>
                  <a:rPr lang="en-CA" dirty="0" smtClean="0"/>
                  <a:t>				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1−2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CA" dirty="0" smtClean="0"/>
                  <a:t> where </a:t>
                </a:r>
                <a:r>
                  <a:rPr lang="en-CA" i="1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i</a:t>
                </a:r>
                <a:r>
                  <a:rPr lang="en-CA" dirty="0" smtClean="0"/>
                  <a:t> is the correct class</a:t>
                </a:r>
              </a:p>
              <a:p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900" t="-19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58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4129"/>
            <a:ext cx="10515600" cy="613641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Quadratic loss function example: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890157" y="1335809"/>
            <a:ext cx="581891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0.1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485902" y="1335809"/>
            <a:ext cx="581891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0.5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2081647" y="1335809"/>
            <a:ext cx="581891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0.1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2663538" y="1335809"/>
            <a:ext cx="581891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0.2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3245429" y="1335809"/>
            <a:ext cx="581891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0.1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876303" y="2555015"/>
            <a:ext cx="581891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0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1472048" y="2555015"/>
            <a:ext cx="581891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67793" y="2555015"/>
            <a:ext cx="581891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0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2649684" y="2555015"/>
            <a:ext cx="581891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0</a:t>
            </a:r>
            <a:endParaRPr lang="en-CA" dirty="0"/>
          </a:p>
        </p:txBody>
      </p:sp>
      <p:sp>
        <p:nvSpPr>
          <p:cNvPr id="13" name="Rectangle 12"/>
          <p:cNvSpPr/>
          <p:nvPr/>
        </p:nvSpPr>
        <p:spPr>
          <a:xfrm>
            <a:off x="3231575" y="2555015"/>
            <a:ext cx="581891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0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4738255" y="1333798"/>
            <a:ext cx="202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Here, </a:t>
            </a:r>
            <a:r>
              <a:rPr lang="en-CA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 </a:t>
            </a:r>
            <a:r>
              <a:rPr lang="en-CA" dirty="0" smtClean="0"/>
              <a:t>= 5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22569" y="964911"/>
                <a:ext cx="58743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Class probabilities output by predictive model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CA" dirty="0" smtClean="0"/>
                  <a:t>)</a:t>
                </a:r>
                <a:endParaRPr lang="en-CA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69" y="964911"/>
                <a:ext cx="5874326" cy="369332"/>
              </a:xfrm>
              <a:prstGeom prst="rect">
                <a:avLst/>
              </a:prstGeom>
              <a:blipFill>
                <a:blip r:embed="rId2"/>
                <a:stretch>
                  <a:fillRect l="-830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20885" y="2153278"/>
                <a:ext cx="3671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Known outcome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CA" dirty="0"/>
                  <a:t> )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85" y="2153278"/>
                <a:ext cx="3671455" cy="369332"/>
              </a:xfrm>
              <a:prstGeom prst="rect">
                <a:avLst/>
              </a:prstGeom>
              <a:blipFill>
                <a:blip r:embed="rId3"/>
                <a:stretch>
                  <a:fillRect l="-1495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678882" y="1502069"/>
                <a:ext cx="1826141" cy="795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1−2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882" y="1502069"/>
                <a:ext cx="1826141" cy="7958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7100457" y="1131171"/>
            <a:ext cx="377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Quadratic loss function: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100457" y="2352834"/>
                <a:ext cx="4578925" cy="456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1−2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+(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457" y="2352834"/>
                <a:ext cx="4578925" cy="456215"/>
              </a:xfrm>
              <a:prstGeom prst="rect">
                <a:avLst/>
              </a:prstGeom>
              <a:blipFill>
                <a:blip r:embed="rId5"/>
                <a:stretch>
                  <a:fillRect l="-1731" t="-36000" b="-5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32071" y="2721275"/>
                <a:ext cx="4405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 smtClean="0"/>
                  <a:t> 0.07</a:t>
                </a:r>
                <a:endParaRPr lang="en-CA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071" y="2721275"/>
                <a:ext cx="4405746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890157" y="3090607"/>
            <a:ext cx="31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(correct class is a</a:t>
            </a:r>
            <a:r>
              <a:rPr lang="en-CA" baseline="-25000" dirty="0" smtClean="0"/>
              <a:t>2</a:t>
            </a:r>
            <a:r>
              <a:rPr lang="en-CA" dirty="0" smtClean="0"/>
              <a:t> here)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585856" y="4555707"/>
                <a:ext cx="4578925" cy="456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1−2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+(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856" y="4555707"/>
                <a:ext cx="4578925" cy="456215"/>
              </a:xfrm>
              <a:prstGeom prst="rect">
                <a:avLst/>
              </a:prstGeom>
              <a:blipFill>
                <a:blip r:embed="rId7"/>
                <a:stretch>
                  <a:fillRect l="-1598" t="-36000" b="-5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717470" y="4924148"/>
                <a:ext cx="4405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 smtClean="0"/>
                  <a:t> 1.11</a:t>
                </a:r>
                <a:endParaRPr lang="en-CA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470" y="4924148"/>
                <a:ext cx="4405746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485902" y="3863017"/>
            <a:ext cx="8371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If instead, the correct class was a</a:t>
            </a:r>
            <a:r>
              <a:rPr lang="en-CA" sz="2400" baseline="-25000" dirty="0" smtClean="0"/>
              <a:t>1</a:t>
            </a:r>
            <a:r>
              <a:rPr lang="en-CA" sz="2400" dirty="0" smtClean="0"/>
              <a:t> (but predictions remain the same) we would have:</a:t>
            </a:r>
            <a:endParaRPr lang="en-CA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22569" y="5661921"/>
                <a:ext cx="11409213" cy="931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 smtClean="0"/>
                  <a:t>1.11 </a:t>
                </a:r>
                <a:r>
                  <a:rPr lang="en-CA" sz="2400" b="1" dirty="0" smtClean="0"/>
                  <a:t>&gt;</a:t>
                </a:r>
                <a:r>
                  <a:rPr lang="en-CA" sz="2400" dirty="0" smtClean="0"/>
                  <a:t> 0.07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CA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CA" sz="2400" dirty="0" smtClean="0"/>
                  <a:t> quadratic loss function increases when correct class assigned low probability</a:t>
                </a:r>
              </a:p>
              <a:p>
                <a:r>
                  <a:rPr lang="en-CA" sz="2400" dirty="0" smtClean="0"/>
                  <a:t>Quadratic loss function frequently used as criterion of success in probabilistic modeling</a:t>
                </a:r>
                <a:endParaRPr lang="en-CA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69" y="5661921"/>
                <a:ext cx="11409213" cy="931602"/>
              </a:xfrm>
              <a:prstGeom prst="rect">
                <a:avLst/>
              </a:prstGeom>
              <a:blipFill>
                <a:blip r:embed="rId9"/>
                <a:stretch>
                  <a:fillRect l="-801" t="-20261" r="-534" b="-137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763993" y="1131171"/>
                <a:ext cx="227560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 smtClean="0"/>
                  <a:t> is the probability of the correct class)</a:t>
                </a:r>
                <a:endParaRPr lang="en-CA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993" y="1131171"/>
                <a:ext cx="2275607" cy="923330"/>
              </a:xfrm>
              <a:prstGeom prst="rect">
                <a:avLst/>
              </a:prstGeom>
              <a:blipFill>
                <a:blip r:embed="rId10"/>
                <a:stretch>
                  <a:fillRect l="-2413" t="-3974" b="-993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02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51057"/>
          </a:xfrm>
        </p:spPr>
        <p:txBody>
          <a:bodyPr/>
          <a:lstStyle/>
          <a:p>
            <a:r>
              <a:rPr lang="en-CA" dirty="0" smtClean="0"/>
              <a:t>Quadratic loss function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845126"/>
                <a:ext cx="12192000" cy="6012873"/>
              </a:xfrm>
            </p:spPr>
            <p:txBody>
              <a:bodyPr>
                <a:normAutofit/>
              </a:bodyPr>
              <a:lstStyle/>
              <a:p>
                <a:r>
                  <a:rPr lang="en-CA" dirty="0" smtClean="0"/>
                  <a:t>Theoretically, quadratic loss function is minimized when p vector contains actual probabilities of different outcomes:</a:t>
                </a:r>
                <a:br>
                  <a:rPr lang="en-CA" dirty="0" smtClean="0"/>
                </a:br>
                <a:r>
                  <a:rPr lang="en-CA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𝑐𝑙𝑎𝑠𝑠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 smtClean="0"/>
              </a:p>
              <a:p>
                <a:r>
                  <a:rPr lang="en-CA" dirty="0" smtClean="0"/>
                  <a:t>The true probabilities (if known) will be best values for </a:t>
                </a:r>
                <a:r>
                  <a:rPr lang="en-CA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</a:p>
              <a:p>
                <a:r>
                  <a:rPr lang="en-CA" dirty="0" smtClean="0">
                    <a:ea typeface="Cambria Math" panose="02040503050406030204" pitchFamily="18" charset="0"/>
                  </a:rPr>
                  <a:t>Proof: 	</a:t>
                </a:r>
                <a:br>
                  <a:rPr lang="en-CA" dirty="0" smtClean="0">
                    <a:ea typeface="Cambria Math" panose="02040503050406030204" pitchFamily="18" charset="0"/>
                  </a:rPr>
                </a:br>
                <a:r>
                  <a:rPr lang="en-CA" dirty="0" smtClean="0">
                    <a:ea typeface="Cambria Math" panose="02040503050406030204" pitchFamily="18" charset="0"/>
                  </a:rPr>
                  <a:t>	Let true probabilities be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CA" dirty="0" smtClean="0">
                    <a:ea typeface="Cambria Math" panose="02040503050406030204" pitchFamily="18" charset="0"/>
                  </a:rPr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𝑐𝑙𝑎𝑠𝑠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==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CA" dirty="0" smtClean="0">
                    <a:ea typeface="Cambria Math" panose="02040503050406030204" pitchFamily="18" charset="0"/>
                  </a:rPr>
                  <a:t/>
                </a:r>
                <a:br>
                  <a:rPr lang="en-CA" dirty="0" smtClean="0">
                    <a:ea typeface="Cambria Math" panose="02040503050406030204" pitchFamily="18" charset="0"/>
                  </a:rPr>
                </a:br>
                <a:r>
                  <a:rPr lang="en-CA" dirty="0" smtClean="0">
                    <a:ea typeface="Cambria Math" panose="02040503050406030204" pitchFamily="18" charset="0"/>
                  </a:rPr>
                  <a:t>	Then, expected value of quadratic loss function over </a:t>
                </a:r>
                <a:r>
                  <a:rPr lang="en-CA" dirty="0" smtClean="0">
                    <a:ea typeface="Cambria Math" panose="02040503050406030204" pitchFamily="18" charset="0"/>
                  </a:rPr>
                  <a:t>test instance </a:t>
                </a:r>
                <a:r>
                  <a:rPr lang="en-CA" dirty="0" smtClean="0">
                    <a:ea typeface="Cambria Math" panose="02040503050406030204" pitchFamily="18" charset="0"/>
                  </a:rPr>
                  <a:t>is:</a:t>
                </a:r>
              </a:p>
              <a:p>
                <a:pPr marL="0" indent="0">
                  <a:buNone/>
                </a:pPr>
                <a:r>
                  <a:rPr lang="en-CA" dirty="0" smtClean="0">
                    <a:ea typeface="Cambria Math" panose="02040503050406030204" pitchFamily="18" charset="0"/>
                  </a:rPr>
                  <a:t/>
                </a:r>
                <a:br>
                  <a:rPr lang="en-CA" dirty="0" smtClean="0">
                    <a:ea typeface="Cambria Math" panose="02040503050406030204" pitchFamily="18" charset="0"/>
                  </a:rPr>
                </a:br>
                <a:r>
                  <a:rPr lang="en-CA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bSup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])</m:t>
                        </m:r>
                      </m:e>
                    </m:nary>
                  </m:oMath>
                </a14:m>
                <a:r>
                  <a:rPr lang="en-CA" dirty="0" smtClean="0">
                    <a:ea typeface="Cambria Math" panose="02040503050406030204" pitchFamily="18" charset="0"/>
                  </a:rPr>
                  <a:t/>
                </a:r>
                <a:br>
                  <a:rPr lang="en-CA" dirty="0" smtClean="0">
                    <a:ea typeface="Cambria Math" panose="02040503050406030204" pitchFamily="18" charset="0"/>
                  </a:rPr>
                </a:br>
                <a:r>
                  <a:rPr lang="en-CA" dirty="0" smtClean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bSup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sSubSup>
                              <m:sSub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))</m:t>
                            </m:r>
                          </m:e>
                        </m:nary>
                      </m:e>
                    </m:nary>
                  </m:oMath>
                </a14:m>
                <a:r>
                  <a:rPr lang="en-CA" dirty="0" smtClean="0">
                    <a:ea typeface="Cambria Math" panose="02040503050406030204" pitchFamily="18" charset="0"/>
                  </a:rPr>
                  <a:t>.</a:t>
                </a:r>
              </a:p>
              <a:p>
                <a:endParaRPr lang="en-CA" dirty="0" smtClean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CA" dirty="0" smtClean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CA" dirty="0" smtClean="0">
                    <a:ea typeface="Cambria Math" panose="02040503050406030204" pitchFamily="18" charset="0"/>
                  </a:rPr>
                  <a:t> is a constant, </a:t>
                </a:r>
                <a:r>
                  <a:rPr lang="en-CA" dirty="0" smtClean="0">
                    <a:ea typeface="Cambria Math" panose="02040503050406030204" pitchFamily="18" charset="0"/>
                  </a:rPr>
                  <a:t>the expected value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CA" dirty="0" smtClean="0"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CA" dirty="0" smtClean="0">
                    <a:ea typeface="Cambria Math" panose="02040503050406030204" pitchFamily="18" charset="0"/>
                  </a:rPr>
                  <a:t>, and because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CA" dirty="0" smtClean="0">
                    <a:ea typeface="Cambria Math" panose="02040503050406030204" pitchFamily="18" charset="0"/>
                  </a:rPr>
                  <a:t> is either 0 or 1,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CA" dirty="0" smtClean="0"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CA" dirty="0" smtClean="0">
                    <a:ea typeface="Cambria Math" panose="02040503050406030204" pitchFamily="18" charset="0"/>
                  </a:rPr>
                  <a:t/>
                </a:r>
                <a:br>
                  <a:rPr lang="en-CA" dirty="0" smtClean="0">
                    <a:ea typeface="Cambria Math" panose="02040503050406030204" pitchFamily="18" charset="0"/>
                  </a:rPr>
                </a:br>
                <a:r>
                  <a:rPr lang="en-CA" dirty="0" smtClean="0">
                    <a:ea typeface="Cambria Math" panose="02040503050406030204" pitchFamily="18" charset="0"/>
                  </a:rPr>
                  <a:t>	To minimize the last sum choose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CA" dirty="0" smtClean="0"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CA" dirty="0" smtClean="0">
                    <a:ea typeface="Cambria Math" panose="02040503050406030204" pitchFamily="18" charset="0"/>
                  </a:rPr>
                  <a:t>, so squared term disappears</a:t>
                </a:r>
              </a:p>
              <a:p>
                <a:endParaRPr lang="en-CA" i="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45126"/>
                <a:ext cx="12192000" cy="6012873"/>
              </a:xfrm>
              <a:blipFill>
                <a:blip r:embed="rId2"/>
                <a:stretch>
                  <a:fillRect l="-900" t="-1724" b="-13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76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639"/>
          </a:xfrm>
        </p:spPr>
        <p:txBody>
          <a:bodyPr/>
          <a:lstStyle/>
          <a:p>
            <a:r>
              <a:rPr lang="en-CA" dirty="0" smtClean="0"/>
              <a:t>Informational loss function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895638"/>
                <a:ext cx="12192000" cy="596236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CA" dirty="0" smtClean="0"/>
                  <a:t>Another popular criterion for evaluation of probabilistic predictions is the </a:t>
                </a:r>
                <a:r>
                  <a:rPr lang="en-CA" i="1" dirty="0" smtClean="0"/>
                  <a:t>informational loss function</a:t>
                </a:r>
                <a:r>
                  <a:rPr lang="en-CA" dirty="0" smtClean="0"/>
                  <a:t>: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/>
                  <a:t> where </a:t>
                </a:r>
                <a:r>
                  <a:rPr lang="en-CA" dirty="0" err="1" smtClean="0"/>
                  <a:t>i</a:t>
                </a:r>
                <a:r>
                  <a:rPr lang="en-CA" baseline="30000" dirty="0" err="1" smtClean="0"/>
                  <a:t>th</a:t>
                </a:r>
                <a:r>
                  <a:rPr lang="en-CA" dirty="0" smtClean="0"/>
                  <a:t> prediction is correct</a:t>
                </a:r>
              </a:p>
              <a:p>
                <a:r>
                  <a:rPr lang="en-CA" dirty="0" smtClean="0"/>
                  <a:t>Takes into account only the probability assigned to correct class</a:t>
                </a:r>
              </a:p>
              <a:p>
                <a:r>
                  <a:rPr lang="en-CA" dirty="0" smtClean="0"/>
                  <a:t>Represents information (bits) required to express correct class </a:t>
                </a:r>
                <a:r>
                  <a:rPr lang="en-CA" dirty="0" err="1" smtClean="0"/>
                  <a:t>i</a:t>
                </a:r>
                <a:r>
                  <a:rPr lang="en-CA" dirty="0"/>
                  <a:t> </a:t>
                </a:r>
                <a:r>
                  <a:rPr lang="en-CA" dirty="0" smtClean="0"/>
                  <a:t>with respect to the probability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CA" dirty="0" smtClean="0"/>
              </a:p>
              <a:p>
                <a:r>
                  <a:rPr lang="en-CA" dirty="0" smtClean="0"/>
                  <a:t>Expected value of informational loss function, given true probabilities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CA" b="0" i="1" smtClean="0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CA" dirty="0" smtClean="0"/>
                  <a:t>: </a:t>
                </a:r>
                <a:r>
                  <a:rPr lang="en-CA" dirty="0" smtClean="0"/>
                  <a:t>	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CA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−…−</m:t>
                    </m:r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CA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CA" dirty="0" smtClean="0"/>
                  <a:t/>
                </a:r>
                <a:br>
                  <a:rPr lang="en-CA" dirty="0" smtClean="0"/>
                </a:br>
                <a:r>
                  <a:rPr lang="en-CA" dirty="0" smtClean="0"/>
                  <a:t>			</a:t>
                </a:r>
              </a:p>
              <a:p>
                <a:pPr marL="0" indent="0">
                  <a:buNone/>
                </a:pPr>
                <a:r>
                  <a:rPr lang="en-CA" dirty="0"/>
                  <a:t>	</a:t>
                </a:r>
                <a:r>
                  <a:rPr lang="en-CA" dirty="0" smtClean="0"/>
                  <a:t>		which is minimized by choosing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CA" dirty="0" smtClean="0"/>
                  <a:t>, which gives:</a:t>
                </a:r>
              </a:p>
              <a:p>
                <a:pPr marL="0" indent="0">
                  <a:buNone/>
                </a:pPr>
                <a:r>
                  <a:rPr lang="en-CA" dirty="0" smtClean="0"/>
                  <a:t/>
                </a:r>
                <a:br>
                  <a:rPr lang="en-CA" dirty="0" smtClean="0"/>
                </a:br>
                <a:r>
                  <a:rPr lang="en-CA" dirty="0" smtClean="0"/>
                  <a:t>				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CA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CA" b="0" i="1" smtClean="0">
                        <a:latin typeface="Cambria Math" panose="02040503050406030204" pitchFamily="18" charset="0"/>
                      </a:rPr>
                      <m:t>−…−</m:t>
                    </m:r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CA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CA" dirty="0" smtClean="0"/>
                  <a:t/>
                </a:r>
                <a:br>
                  <a:rPr lang="en-CA" dirty="0" smtClean="0"/>
                </a:br>
                <a:r>
                  <a:rPr lang="en-CA" dirty="0" smtClean="0"/>
                  <a:t>			</a:t>
                </a:r>
              </a:p>
              <a:p>
                <a:pPr marL="0" indent="0">
                  <a:buNone/>
                </a:pPr>
                <a:r>
                  <a:rPr lang="en-CA" dirty="0"/>
                  <a:t>	</a:t>
                </a:r>
                <a:r>
                  <a:rPr lang="en-CA" dirty="0" smtClean="0"/>
                  <a:t>		which is the entropy of the true distribution</a:t>
                </a:r>
              </a:p>
              <a:p>
                <a:pPr marL="0" indent="0">
                  <a:buNone/>
                </a:pPr>
                <a:r>
                  <a:rPr lang="en-CA" dirty="0" smtClean="0"/>
                  <a:t>One problem is if p=0 is assigned to a value that occurs, function’s value is infinite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95638"/>
                <a:ext cx="12192000" cy="5962361"/>
              </a:xfrm>
              <a:blipFill>
                <a:blip r:embed="rId2"/>
                <a:stretch>
                  <a:fillRect l="-900" t="-2045" r="-11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5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Which loss function to use?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r>
              <a:rPr lang="en-CA" dirty="0"/>
              <a:t>B</a:t>
            </a:r>
            <a:r>
              <a:rPr lang="en-CA" dirty="0" smtClean="0"/>
              <a:t>oth give maximum reward to predictors capable of predicting true probabilities accurately, however there are some differences:</a:t>
            </a:r>
          </a:p>
          <a:p>
            <a:r>
              <a:rPr lang="en-CA" dirty="0" smtClean="0"/>
              <a:t>Quadratic loss function considers probabilities assigned to ALL classes</a:t>
            </a:r>
          </a:p>
          <a:p>
            <a:r>
              <a:rPr lang="en-CA" dirty="0" smtClean="0"/>
              <a:t>Informational loss function considers only probability assigned to correct class</a:t>
            </a:r>
          </a:p>
          <a:p>
            <a:r>
              <a:rPr lang="en-CA" dirty="0" smtClean="0"/>
              <a:t>Informational loss function gives massive penalties if you assign low probability to correct class (infinite penalty if you assign p=0 to correct class)</a:t>
            </a:r>
          </a:p>
          <a:p>
            <a:r>
              <a:rPr lang="en-CA" dirty="0" smtClean="0"/>
              <a:t>Quadratic loss function is more forgiving (can never exceed penalty of 2)</a:t>
            </a:r>
          </a:p>
          <a:p>
            <a:r>
              <a:rPr lang="en-CA" dirty="0" smtClean="0"/>
              <a:t>Informational loss function combines well with minimum descriptor length principle (MDL) because it is also measured in bits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852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1678</Words>
  <Application>Microsoft Office PowerPoint</Application>
  <PresentationFormat>Widescreen</PresentationFormat>
  <Paragraphs>197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</vt:lpstr>
      <vt:lpstr>Cambria Math</vt:lpstr>
      <vt:lpstr>Office Theme</vt:lpstr>
      <vt:lpstr>CS405/505 Data Mining</vt:lpstr>
      <vt:lpstr>Assignment hint: first level of tree</vt:lpstr>
      <vt:lpstr>Recap  </vt:lpstr>
      <vt:lpstr>5.7 Predicting probabilities and the loss function </vt:lpstr>
      <vt:lpstr>Quadratic loss function</vt:lpstr>
      <vt:lpstr>Quadratic loss function example:</vt:lpstr>
      <vt:lpstr>Quadratic loss function</vt:lpstr>
      <vt:lpstr>Informational loss function</vt:lpstr>
      <vt:lpstr>Which loss function to use?</vt:lpstr>
      <vt:lpstr>5.8 Counting the cost</vt:lpstr>
      <vt:lpstr>Confusion matrix</vt:lpstr>
      <vt:lpstr>Kappa statistic</vt:lpstr>
      <vt:lpstr>Cost-sensitive classification, cost matrix</vt:lpstr>
      <vt:lpstr>Cost-sensitive learning</vt:lpstr>
      <vt:lpstr>Example of effects of weighting on decision boundary learning:</vt:lpstr>
      <vt:lpstr>Lift charts</vt:lpstr>
      <vt:lpstr>Lift charts</vt:lpstr>
      <vt:lpstr>Real world example</vt:lpstr>
      <vt:lpstr>ROC curves</vt:lpstr>
      <vt:lpstr>ROC curves obtained from different learning schemes</vt:lpstr>
      <vt:lpstr>Area under ROC (Final project evaluation)</vt:lpstr>
      <vt:lpstr>Recall-Precision curves</vt:lpstr>
      <vt:lpstr>Domain specific applications</vt:lpstr>
      <vt:lpstr>Summary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CS405/505 Data Mining</dc:title>
  <dc:creator>Russell Butler</dc:creator>
  <cp:lastModifiedBy>Russell Butler</cp:lastModifiedBy>
  <cp:revision>132</cp:revision>
  <dcterms:created xsi:type="dcterms:W3CDTF">2019-09-29T00:22:21Z</dcterms:created>
  <dcterms:modified xsi:type="dcterms:W3CDTF">2019-09-30T14:16:47Z</dcterms:modified>
</cp:coreProperties>
</file>