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A98C-6173-441D-9702-798FADA1C944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5032-126C-4B79-81F4-EE05F190A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4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2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4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7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0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72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25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47E1-F293-45D7-B021-E06F9AC3DC9A}" type="datetimeFigureOut">
              <a:rPr lang="en-CA" smtClean="0"/>
              <a:t>2019-09-15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9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14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6475"/>
          </a:xfrm>
        </p:spPr>
        <p:txBody>
          <a:bodyPr/>
          <a:lstStyle/>
          <a:p>
            <a:r>
              <a:rPr lang="en-CA" dirty="0" smtClean="0"/>
              <a:t>Rules vs Decision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1952"/>
            <a:ext cx="12053455" cy="3342121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It may seem that PRISM creates a decision list (because instances covered by a completed rule are removed from instance set)</a:t>
            </a:r>
          </a:p>
          <a:p>
            <a:pPr lvl="1"/>
            <a:r>
              <a:rPr lang="en-CA" dirty="0" smtClean="0"/>
              <a:t>Thus subsequent rules are designed for instances not covered previously</a:t>
            </a:r>
          </a:p>
          <a:p>
            <a:r>
              <a:rPr lang="en-CA" dirty="0" smtClean="0"/>
              <a:t>However, we do not have to check the rules in turn (PRISM does not produce a decision list). Why not? Because all rules in the “list” predict the same class</a:t>
            </a:r>
          </a:p>
          <a:p>
            <a:r>
              <a:rPr lang="en-CA" dirty="0" smtClean="0"/>
              <a:t>Also, the outer ‘For’ loop (For each class C) can be executed in any order</a:t>
            </a:r>
          </a:p>
          <a:p>
            <a:r>
              <a:rPr lang="en-CA" dirty="0" smtClean="0"/>
              <a:t>We call methods such as PRISM “</a:t>
            </a:r>
            <a:r>
              <a:rPr lang="en-CA" b="1" dirty="0" smtClean="0"/>
              <a:t>separate and conquer</a:t>
            </a:r>
            <a:r>
              <a:rPr lang="en-CA" dirty="0" smtClean="0"/>
              <a:t>” because we separate out the instances covered by our rule as we proceed. </a:t>
            </a:r>
          </a:p>
          <a:p>
            <a:r>
              <a:rPr lang="en-CA" dirty="0" smtClean="0"/>
              <a:t>This contrasts with the “</a:t>
            </a:r>
            <a:r>
              <a:rPr lang="en-CA" b="1" dirty="0" smtClean="0"/>
              <a:t>divide and conquer approach</a:t>
            </a:r>
            <a:r>
              <a:rPr lang="en-CA" dirty="0" smtClean="0"/>
              <a:t>” of Decision trees, which divides the instances by splitting on some condition at each node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35" y="4306827"/>
            <a:ext cx="9932410" cy="25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Mining Association Rules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740"/>
            <a:ext cx="6864927" cy="472757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You could use PRISM to find association rules, by replacing the class with some other attribute (or combination of attributes)</a:t>
            </a:r>
          </a:p>
          <a:p>
            <a:r>
              <a:rPr lang="en-CA" dirty="0" smtClean="0"/>
              <a:t>However, this would generate a massive number of rules, which would then need to be pruned down (computationally infeasible)</a:t>
            </a:r>
          </a:p>
          <a:p>
            <a:r>
              <a:rPr lang="en-CA" dirty="0" smtClean="0"/>
              <a:t>Instead we will capitalize on the fact we are interested only in association rules with high coverage/accuracy, or frequent item sets </a:t>
            </a:r>
          </a:p>
          <a:p>
            <a:r>
              <a:rPr lang="en-CA" dirty="0" smtClean="0"/>
              <a:t>An attribute-value pair is an item</a:t>
            </a:r>
          </a:p>
          <a:p>
            <a:r>
              <a:rPr lang="en-CA" dirty="0" smtClean="0"/>
              <a:t>Example: market basket analysis where supermarket owner wants to find associations between item purchases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9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42"/>
            <a:ext cx="11491415" cy="52420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Item Sets from weather data with coverage &gt;= 2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19098"/>
              </p:ext>
            </p:extLst>
          </p:nvPr>
        </p:nvGraphicFramePr>
        <p:xfrm>
          <a:off x="1" y="565146"/>
          <a:ext cx="12191998" cy="6411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398">
                  <a:extLst>
                    <a:ext uri="{9D8B030D-6E8A-4147-A177-3AD203B41FA5}">
                      <a16:colId xmlns:a16="http://schemas.microsoft.com/office/drawing/2014/main" val="2246623368"/>
                    </a:ext>
                  </a:extLst>
                </a:gridCol>
                <a:gridCol w="1513418">
                  <a:extLst>
                    <a:ext uri="{9D8B030D-6E8A-4147-A177-3AD203B41FA5}">
                      <a16:colId xmlns:a16="http://schemas.microsoft.com/office/drawing/2014/main" val="2063950202"/>
                    </a:ext>
                  </a:extLst>
                </a:gridCol>
                <a:gridCol w="158054">
                  <a:extLst>
                    <a:ext uri="{9D8B030D-6E8A-4147-A177-3AD203B41FA5}">
                      <a16:colId xmlns:a16="http://schemas.microsoft.com/office/drawing/2014/main" val="2462651971"/>
                    </a:ext>
                  </a:extLst>
                </a:gridCol>
                <a:gridCol w="2700809">
                  <a:extLst>
                    <a:ext uri="{9D8B030D-6E8A-4147-A177-3AD203B41FA5}">
                      <a16:colId xmlns:a16="http://schemas.microsoft.com/office/drawing/2014/main" val="3341182111"/>
                    </a:ext>
                  </a:extLst>
                </a:gridCol>
                <a:gridCol w="147550">
                  <a:extLst>
                    <a:ext uri="{9D8B030D-6E8A-4147-A177-3AD203B41FA5}">
                      <a16:colId xmlns:a16="http://schemas.microsoft.com/office/drawing/2014/main" val="2575436525"/>
                    </a:ext>
                  </a:extLst>
                </a:gridCol>
                <a:gridCol w="3934674">
                  <a:extLst>
                    <a:ext uri="{9D8B030D-6E8A-4147-A177-3AD203B41FA5}">
                      <a16:colId xmlns:a16="http://schemas.microsoft.com/office/drawing/2014/main" val="2193542787"/>
                    </a:ext>
                  </a:extLst>
                </a:gridCol>
                <a:gridCol w="170200">
                  <a:extLst>
                    <a:ext uri="{9D8B030D-6E8A-4147-A177-3AD203B41FA5}">
                      <a16:colId xmlns:a16="http://schemas.microsoft.com/office/drawing/2014/main" val="307503917"/>
                    </a:ext>
                  </a:extLst>
                </a:gridCol>
                <a:gridCol w="3115728">
                  <a:extLst>
                    <a:ext uri="{9D8B030D-6E8A-4147-A177-3AD203B41FA5}">
                      <a16:colId xmlns:a16="http://schemas.microsoft.com/office/drawing/2014/main" val="4053871854"/>
                    </a:ext>
                  </a:extLst>
                </a:gridCol>
                <a:gridCol w="163167">
                  <a:extLst>
                    <a:ext uri="{9D8B030D-6E8A-4147-A177-3AD203B41FA5}">
                      <a16:colId xmlns:a16="http://schemas.microsoft.com/office/drawing/2014/main" val="1145731155"/>
                    </a:ext>
                  </a:extLst>
                </a:gridCol>
              </a:tblGrid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One-Item Sets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Two-Item Sets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Three-Item Sets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Four-Item Sets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807189100"/>
                  </a:ext>
                </a:extLst>
              </a:tr>
              <a:tr h="416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temperature=mild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temperature=hot 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Outlook=sunny temperature=hot humidity=high play=no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2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594444057"/>
                  </a:ext>
                </a:extLst>
              </a:tr>
              <a:tr h="416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temperature=hot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temperature=hot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 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2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544597170"/>
                  </a:ext>
                </a:extLst>
              </a:tr>
              <a:tr h="416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humidity=normal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762338746"/>
                  </a:ext>
                </a:extLst>
              </a:tr>
              <a:tr h="416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Temperature=cool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 temperature=mild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98247810"/>
                  </a:ext>
                </a:extLst>
              </a:tr>
              <a:tr h="416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Temperature=mild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 humidity=normal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528583612"/>
                  </a:ext>
                </a:extLst>
              </a:tr>
              <a:tr h="416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Temperature=hot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Temperature=cool humidity=normal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967096646"/>
                  </a:ext>
                </a:extLst>
              </a:tr>
              <a:tr h="407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39386137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8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060575180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9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humidity=normal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3005178055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10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8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humidity=high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932429191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11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9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windy=true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705470051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663557068"/>
                  </a:ext>
                </a:extLst>
              </a:tr>
              <a:tr h="33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 temperature=cool 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4185525449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714278465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38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291519908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39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Humidity=high 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3470475578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40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Humidity=high 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436023195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152716484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425250566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65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116704" y="3780430"/>
            <a:ext cx="2879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Assume we seek association rules with min. coverage = 2</a:t>
            </a:r>
          </a:p>
          <a:p>
            <a:endParaRPr lang="en-CA" b="1" dirty="0" smtClean="0">
              <a:solidFill>
                <a:srgbClr val="FF0000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CA" b="1" dirty="0" smtClean="0">
                <a:solidFill>
                  <a:srgbClr val="FF0000"/>
                </a:solidFill>
              </a:rPr>
              <a:t>Discard any item sets that apply to &lt;2 instances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This leaves 47 two-item sets, 39 three-item sets, and 6 four-item sets</a:t>
            </a:r>
            <a:endParaRPr lang="en-CA" b="1" dirty="0">
              <a:solidFill>
                <a:srgbClr val="FF0000"/>
              </a:solidFill>
            </a:endParaRPr>
          </a:p>
          <a:p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642" cy="1325563"/>
          </a:xfrm>
        </p:spPr>
        <p:txBody>
          <a:bodyPr/>
          <a:lstStyle/>
          <a:p>
            <a:r>
              <a:rPr lang="en-CA" dirty="0" smtClean="0"/>
              <a:t>Association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825625"/>
            <a:ext cx="7014949" cy="4351338"/>
          </a:xfrm>
        </p:spPr>
        <p:txBody>
          <a:bodyPr/>
          <a:lstStyle/>
          <a:p>
            <a:r>
              <a:rPr lang="en-CA" dirty="0" smtClean="0"/>
              <a:t>Once the items sets with &gt;= minimum coverage have been generated, next step is to convert them into rules with &gt;= minimum accuracy</a:t>
            </a:r>
          </a:p>
          <a:p>
            <a:r>
              <a:rPr lang="en-CA" dirty="0" smtClean="0"/>
              <a:t>Some items sets will produce more than one rule, others will produce none.</a:t>
            </a:r>
          </a:p>
          <a:p>
            <a:r>
              <a:rPr lang="en-CA" dirty="0" smtClean="0"/>
              <a:t>Example: a 3-item set: humidity=normal, windy=false, play=yes</a:t>
            </a:r>
          </a:p>
          <a:p>
            <a:pPr lvl="1"/>
            <a:r>
              <a:rPr lang="en-CA" dirty="0" smtClean="0"/>
              <a:t>Leads to 7 potential rules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1" y="1989398"/>
            <a:ext cx="4657725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2740" y="12243"/>
            <a:ext cx="2379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Number of instances for which all three conditions are true (coverage) divided by number of instances for which antecedent is true</a:t>
            </a:r>
            <a:endParaRPr lang="en-CA" sz="16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11002370" y="1581903"/>
            <a:ext cx="611875" cy="40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8173" y="5896496"/>
            <a:ext cx="349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Interpreted as fraction, these numbers represent the proportion of instances on which the rule is correct (accuracy)</a:t>
            </a:r>
            <a:endParaRPr lang="en-CA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02370" y="5732723"/>
            <a:ext cx="707409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3" y="136477"/>
            <a:ext cx="11859905" cy="1255595"/>
          </a:xfrm>
        </p:spPr>
        <p:txBody>
          <a:bodyPr>
            <a:normAutofit fontScale="90000"/>
          </a:bodyPr>
          <a:lstStyle/>
          <a:p>
            <a:r>
              <a:rPr lang="en-CA" dirty="0"/>
              <a:t>F</a:t>
            </a:r>
            <a:r>
              <a:rPr lang="en-CA" dirty="0" smtClean="0"/>
              <a:t>inal rule set for weather data with minimum coverage 2 and minimum accuracy 100% 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90988" y="1146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44" y="1603375"/>
            <a:ext cx="7655761" cy="4172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8059" y="5775946"/>
            <a:ext cx="18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 58 total rules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4051" y="1609274"/>
            <a:ext cx="4115937" cy="5037186"/>
          </a:xfrm>
        </p:spPr>
        <p:txBody>
          <a:bodyPr/>
          <a:lstStyle/>
          <a:p>
            <a:r>
              <a:rPr lang="en-CA" dirty="0" smtClean="0"/>
              <a:t>58 total rules</a:t>
            </a:r>
          </a:p>
          <a:p>
            <a:r>
              <a:rPr lang="en-CA" dirty="0" smtClean="0"/>
              <a:t>3 with coverage 4, 5 with coverage 3, 50 with coverage 2</a:t>
            </a:r>
          </a:p>
          <a:p>
            <a:r>
              <a:rPr lang="en-CA" dirty="0" smtClean="0"/>
              <a:t>Only 7 have two conditions in the consequent, and none has more than 2</a:t>
            </a:r>
          </a:p>
        </p:txBody>
      </p:sp>
    </p:spTree>
    <p:extLst>
      <p:ext uri="{BB962C8B-B14F-4D97-AF65-F5344CB8AC3E}">
        <p14:creationId xmlns:p14="http://schemas.microsoft.com/office/powerpoint/2010/main" val="24974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Rules Efficiently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now consider a detailed algorithm for producing association rules with pre-specified minimum coverage and accuracy</a:t>
            </a:r>
          </a:p>
          <a:p>
            <a:r>
              <a:rPr lang="en-CA" dirty="0" smtClean="0"/>
              <a:t>Two stages:</a:t>
            </a:r>
          </a:p>
          <a:p>
            <a:pPr lvl="1"/>
            <a:r>
              <a:rPr lang="en-CA" dirty="0" smtClean="0"/>
              <a:t>1) generate item sets with minimum coverage</a:t>
            </a:r>
          </a:p>
          <a:p>
            <a:pPr lvl="1"/>
            <a:r>
              <a:rPr lang="en-CA" dirty="0" smtClean="0"/>
              <a:t>2) for each item set, determine rules with specified minimum accuracy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1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 1: Generating Item Sets with minimum coverage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825625"/>
            <a:ext cx="11108140" cy="4351338"/>
          </a:xfrm>
        </p:spPr>
        <p:txBody>
          <a:bodyPr/>
          <a:lstStyle/>
          <a:p>
            <a:r>
              <a:rPr lang="en-CA" dirty="0" smtClean="0"/>
              <a:t>Operation 1: start by generating all 1-item sets with minimum coverage</a:t>
            </a:r>
          </a:p>
          <a:p>
            <a:r>
              <a:rPr lang="en-CA" dirty="0" smtClean="0"/>
              <a:t>Operation 2: </a:t>
            </a:r>
            <a:r>
              <a:rPr lang="en-CA" dirty="0" smtClean="0"/>
              <a:t>use the 1-item sets to generate 2-item sets, </a:t>
            </a:r>
          </a:p>
          <a:p>
            <a:r>
              <a:rPr lang="en-CA" dirty="0" smtClean="0"/>
              <a:t>Operation 3: </a:t>
            </a:r>
            <a:r>
              <a:rPr lang="en-CA" dirty="0" smtClean="0"/>
              <a:t>use 2-item sets to generate 3-item sets,</a:t>
            </a:r>
          </a:p>
          <a:p>
            <a:r>
              <a:rPr lang="en-CA" dirty="0" smtClean="0"/>
              <a:t>Etc. </a:t>
            </a:r>
            <a:r>
              <a:rPr lang="en-CA" dirty="0" smtClean="0"/>
              <a:t> </a:t>
            </a:r>
          </a:p>
          <a:p>
            <a:r>
              <a:rPr lang="en-CA" dirty="0" smtClean="0"/>
              <a:t>Each operation involves a pass through the dataset to count the number of instances, storing surviving item sets in a hash table</a:t>
            </a:r>
          </a:p>
          <a:p>
            <a:r>
              <a:rPr lang="en-CA" dirty="0" smtClean="0"/>
              <a:t>Candidate 2-item sets are simply all possible pairs of surviving 1-item sets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7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7" y="0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Hash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7" y="658457"/>
            <a:ext cx="7777651" cy="6199543"/>
          </a:xfrm>
        </p:spPr>
        <p:txBody>
          <a:bodyPr>
            <a:normAutofit/>
          </a:bodyPr>
          <a:lstStyle/>
          <a:p>
            <a:r>
              <a:rPr lang="en-CA" dirty="0" smtClean="0"/>
              <a:t>A hash table is a data structure that maps keys to values</a:t>
            </a:r>
          </a:p>
          <a:p>
            <a:r>
              <a:rPr lang="en-CA" dirty="0" smtClean="0"/>
              <a:t>A hash table uses a hash function to compute an index into an array </a:t>
            </a:r>
          </a:p>
          <a:p>
            <a:r>
              <a:rPr lang="en-CA" dirty="0" smtClean="0"/>
              <a:t>One of the most powerful features of hash tables is that they allow to rapidly determine if an item already exists in an array</a:t>
            </a:r>
          </a:p>
          <a:p>
            <a:r>
              <a:rPr lang="en-CA" dirty="0" smtClean="0"/>
              <a:t>Example of hash function to place strings into a hash table</a:t>
            </a:r>
          </a:p>
          <a:p>
            <a:r>
              <a:rPr lang="en-CA" dirty="0" smtClean="0"/>
              <a:t>Strings: “ABC”, “ABD”, “ACD”, “ACE”, “BCD”</a:t>
            </a:r>
          </a:p>
          <a:p>
            <a:r>
              <a:rPr lang="en-CA" dirty="0" smtClean="0"/>
              <a:t>Define hash function: sum of </a:t>
            </a:r>
            <a:r>
              <a:rPr lang="en-CA" dirty="0" err="1" smtClean="0"/>
              <a:t>ascii</a:t>
            </a:r>
            <a:r>
              <a:rPr lang="en-CA" dirty="0" smtClean="0"/>
              <a:t> values for each character modulo 293, or sum(chars)%293</a:t>
            </a:r>
          </a:p>
          <a:p>
            <a:pPr lvl="1"/>
            <a:r>
              <a:rPr lang="en-CA" dirty="0" smtClean="0"/>
              <a:t>So, for ABC we have 97+98+99 % 293 = 1</a:t>
            </a:r>
          </a:p>
          <a:p>
            <a:pPr lvl="1"/>
            <a:r>
              <a:rPr lang="en-CA" dirty="0" smtClean="0"/>
              <a:t>For ABD we have 97+98+100 % 293 = 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485194" y="4993949"/>
            <a:ext cx="2388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ascii</a:t>
            </a:r>
            <a:r>
              <a:rPr lang="en-CA" dirty="0" smtClean="0"/>
              <a:t> lookup table:</a:t>
            </a:r>
          </a:p>
          <a:p>
            <a:r>
              <a:rPr lang="en-CA" dirty="0" smtClean="0"/>
              <a:t>A = 97</a:t>
            </a:r>
          </a:p>
          <a:p>
            <a:r>
              <a:rPr lang="en-CA" dirty="0" smtClean="0"/>
              <a:t>B = 98</a:t>
            </a:r>
          </a:p>
          <a:p>
            <a:r>
              <a:rPr lang="en-CA" dirty="0" smtClean="0"/>
              <a:t>C = 99</a:t>
            </a:r>
          </a:p>
          <a:p>
            <a:r>
              <a:rPr lang="en-CA" dirty="0" smtClean="0"/>
              <a:t>D = 100</a:t>
            </a:r>
          </a:p>
          <a:p>
            <a:r>
              <a:rPr lang="en-CA" dirty="0" smtClean="0"/>
              <a:t>E = 101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376012" y="3516621"/>
            <a:ext cx="2815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ascii</a:t>
            </a:r>
            <a:r>
              <a:rPr lang="en-CA" dirty="0" smtClean="0"/>
              <a:t> is a character encoding standard for electronic communication that encodes alphabet characters into numbers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048" y="30710"/>
            <a:ext cx="4188094" cy="33761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707272" y="1050878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07272" y="1312460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07272" y="1640006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07272" y="1926609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707272" y="2199565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17457" y="832513"/>
            <a:ext cx="379897" cy="4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51928" y="1792703"/>
            <a:ext cx="44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17457" y="2679809"/>
            <a:ext cx="379897" cy="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17457" y="1300857"/>
            <a:ext cx="379897" cy="4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17457" y="2199565"/>
            <a:ext cx="379897" cy="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0818" y="706396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0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0442226" y="112779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0442226" y="1566748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2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10442226" y="2004957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3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0477190" y="248401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4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10017457" y="3417"/>
            <a:ext cx="188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Schematic of mapping a string to an index using hash function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958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3174"/>
          </a:xfrm>
        </p:spPr>
        <p:txBody>
          <a:bodyPr/>
          <a:lstStyle/>
          <a:p>
            <a:r>
              <a:rPr lang="en-CA" dirty="0" smtClean="0"/>
              <a:t>Example: generating candidate item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0" y="764274"/>
            <a:ext cx="10898875" cy="5977720"/>
          </a:xfrm>
        </p:spPr>
        <p:txBody>
          <a:bodyPr/>
          <a:lstStyle/>
          <a:p>
            <a:r>
              <a:rPr lang="en-CA" dirty="0" smtClean="0"/>
              <a:t>Suppose we have five 3-item sets: </a:t>
            </a:r>
          </a:p>
          <a:p>
            <a:r>
              <a:rPr lang="en-CA" dirty="0" smtClean="0"/>
              <a:t>(A B C), (A B D), (A C D), (A C E), (B C D)</a:t>
            </a:r>
          </a:p>
          <a:p>
            <a:pPr lvl="1"/>
            <a:r>
              <a:rPr lang="en-CA" dirty="0" smtClean="0"/>
              <a:t>Remember each ‘item’ is an attribute-value pair </a:t>
            </a:r>
            <a:r>
              <a:rPr lang="en-CA" dirty="0" err="1" smtClean="0"/>
              <a:t>ie</a:t>
            </a:r>
            <a:r>
              <a:rPr lang="en-CA" dirty="0" smtClean="0"/>
              <a:t> outlook=sunny</a:t>
            </a:r>
          </a:p>
          <a:p>
            <a:r>
              <a:rPr lang="en-CA" dirty="0" smtClean="0"/>
              <a:t>Union of first two sets = Union(ABC,ABD) = ABCD</a:t>
            </a:r>
          </a:p>
          <a:p>
            <a:pPr lvl="1"/>
            <a:r>
              <a:rPr lang="en-CA" dirty="0" smtClean="0"/>
              <a:t>This is a candidate 4-item set because all its 3-item subsets have &gt;min. coverage</a:t>
            </a:r>
          </a:p>
          <a:p>
            <a:r>
              <a:rPr lang="en-CA" dirty="0" smtClean="0"/>
              <a:t>If the 3-item sets are sorted alphabetically (as they are here) we need only consider pairs whose first two members are the same</a:t>
            </a:r>
          </a:p>
          <a:p>
            <a:pPr lvl="1"/>
            <a:r>
              <a:rPr lang="en-CA" dirty="0" smtClean="0"/>
              <a:t>Example: don’t need to consider Union(ACD,BCD) because ABCD can also be generated from ABC and ABD, and if ABC and ABD don’t both belong to 3-item set, ABCD cannot be a candidate 4-item set</a:t>
            </a:r>
          </a:p>
          <a:p>
            <a:r>
              <a:rPr lang="en-CA" dirty="0" smtClean="0"/>
              <a:t>Question: is Union(ACD, ACE) = ACDE a candidate 4-item set?</a:t>
            </a:r>
          </a:p>
          <a:p>
            <a:r>
              <a:rPr lang="en-CA" dirty="0" smtClean="0"/>
              <a:t>We can check using our Hash Table</a:t>
            </a:r>
          </a:p>
          <a:p>
            <a:pPr lvl="1"/>
            <a:r>
              <a:rPr lang="en-CA" dirty="0" smtClean="0"/>
              <a:t>Compute H(ACD), H(ACE), and H(ADE), H(CDE) – if we find an empty index, we know that ACDE is not a candidate 4-item set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4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696"/>
          </a:xfrm>
        </p:spPr>
        <p:txBody>
          <a:bodyPr/>
          <a:lstStyle/>
          <a:p>
            <a:r>
              <a:rPr lang="en-CA" dirty="0" smtClean="0"/>
              <a:t>Stage 2: Generating Rules from item sets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26696"/>
                <a:ext cx="10830636" cy="6131304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We will now take all of our n-item sets, generate rules for each one, and discard all the rules with &lt;min. accuracy</a:t>
                </a:r>
              </a:p>
              <a:p>
                <a:r>
                  <a:rPr lang="en-CA" dirty="0" smtClean="0"/>
                  <a:t>We are interested in association rules with multiple tests in the consequent, </a:t>
                </a:r>
                <a:r>
                  <a:rPr lang="en-CA" dirty="0" err="1" smtClean="0"/>
                  <a:t>ie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Therefore, we need to try placing each subset of the n-item set in the consequent, leaving the remaining items in the antecedent </a:t>
                </a:r>
              </a:p>
              <a:p>
                <a:r>
                  <a:rPr lang="en-CA" dirty="0" smtClean="0"/>
                  <a:t>Number of possible subsets for N-item set is 2</a:t>
                </a:r>
                <a:r>
                  <a:rPr lang="en-CA" baseline="30000" dirty="0" smtClean="0"/>
                  <a:t>N</a:t>
                </a:r>
                <a:r>
                  <a:rPr lang="en-CA" dirty="0" smtClean="0"/>
                  <a:t>-1 (grows exponentially)</a:t>
                </a:r>
              </a:p>
              <a:p>
                <a:r>
                  <a:rPr lang="en-CA" dirty="0" smtClean="0"/>
                  <a:t>We can build up our rules in the same way we built or N-item sets: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𝑤𝑖𝑛𝑑𝑦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𝑜𝑢𝑡𝑙𝑜𝑜𝑘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h𝑖𝑔h</m:t>
                    </m:r>
                  </m:oMath>
                </a14:m>
                <a:endParaRPr lang="en-CA" sz="2000" b="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𝑤𝑖𝑛𝑑𝑦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𝑜𝑢𝑡𝑙𝑜𝑜𝑘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𝑠𝑢𝑛𝑛𝑦</m:t>
                    </m:r>
                  </m:oMath>
                </a14:m>
                <a:r>
                  <a:rPr lang="en-CA" sz="2000" b="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𝑤𝑖𝑛𝑑𝑦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CA" sz="2000" b="0" dirty="0" smtClean="0"/>
                  <a:t> </a:t>
                </a:r>
              </a:p>
              <a:p>
                <a:r>
                  <a:rPr lang="en-CA" sz="2000" dirty="0" smtClean="0"/>
                  <a:t>Build up from single consequent rules to candidate double-consequent ones, from double consequent rules to candidate triple consequent, etc. (while using hash table to verify accuracy)</a:t>
                </a:r>
                <a:endParaRPr lang="en-CA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6696"/>
                <a:ext cx="10830636" cy="6131304"/>
              </a:xfrm>
              <a:blipFill>
                <a:blip r:embed="rId2"/>
                <a:stretch>
                  <a:fillRect l="-1013" t="-1590" r="-12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825625"/>
            <a:ext cx="11457709" cy="4351338"/>
          </a:xfrm>
        </p:spPr>
        <p:txBody>
          <a:bodyPr/>
          <a:lstStyle/>
          <a:p>
            <a:r>
              <a:rPr lang="en-CA" dirty="0" smtClean="0"/>
              <a:t>Assignment now on Moodle (due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Chapters 1-4 (</a:t>
            </a:r>
            <a:r>
              <a:rPr lang="en-CA" i="1" dirty="0" smtClean="0"/>
              <a:t>Input, Output, 1R, Naïve Bayes</a:t>
            </a:r>
            <a:r>
              <a:rPr lang="en-CA" dirty="0" smtClean="0"/>
              <a:t>)</a:t>
            </a:r>
          </a:p>
          <a:p>
            <a:r>
              <a:rPr lang="en-CA" dirty="0" smtClean="0"/>
              <a:t>Midterm will be very similar (Wednesday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6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53887" cy="15967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Pseudocode for Association Rule Mining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4" y="1852920"/>
            <a:ext cx="4320654" cy="4879735"/>
          </a:xfrm>
        </p:spPr>
        <p:txBody>
          <a:bodyPr/>
          <a:lstStyle/>
          <a:p>
            <a:r>
              <a:rPr lang="en-CA" dirty="0" smtClean="0"/>
              <a:t>A) find all N-item sets with sufficient coverage</a:t>
            </a:r>
          </a:p>
          <a:p>
            <a:r>
              <a:rPr lang="en-CA" dirty="0" smtClean="0"/>
              <a:t>B) find all rules that are sufficiently accurate (given a single N-item set from A)</a:t>
            </a:r>
          </a:p>
          <a:p>
            <a:r>
              <a:rPr lang="en-CA" dirty="0" smtClean="0"/>
              <a:t>Part B relies only on hash tables generated in part A (doesn’t use raw data)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11" y="0"/>
            <a:ext cx="7263309" cy="67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Rules vs Trees</a:t>
            </a:r>
          </a:p>
          <a:p>
            <a:r>
              <a:rPr lang="en-CA" dirty="0" smtClean="0"/>
              <a:t>Simple Covering Algorithm (PRISM)</a:t>
            </a:r>
          </a:p>
          <a:p>
            <a:r>
              <a:rPr lang="en-CA" dirty="0" smtClean="0"/>
              <a:t>Mining association rules</a:t>
            </a:r>
          </a:p>
          <a:p>
            <a:r>
              <a:rPr lang="en-CA" dirty="0" smtClean="0"/>
              <a:t>Next class: Linear models, instance-based learning, clustering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06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4.4 Covering Algorithms: Constructing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23" y="1690688"/>
            <a:ext cx="4856019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Decision tree algorithms are based on a divide and conquer approach</a:t>
            </a:r>
          </a:p>
          <a:p>
            <a:r>
              <a:rPr lang="en-CA" dirty="0" smtClean="0"/>
              <a:t>An alternative approach is to take each class in turn and look for a rule that covers all instances belonging to that class</a:t>
            </a:r>
          </a:p>
          <a:p>
            <a:pPr lvl="1"/>
            <a:r>
              <a:rPr lang="en-CA" dirty="0" smtClean="0"/>
              <a:t>Called “covering” approach</a:t>
            </a:r>
          </a:p>
          <a:p>
            <a:r>
              <a:rPr lang="en-CA" dirty="0" smtClean="0"/>
              <a:t>Covering approach leads to set of rules rather than a Decision tree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18" y="1581656"/>
            <a:ext cx="2377198" cy="2096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94" y="1603267"/>
            <a:ext cx="2404211" cy="2053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850" y="1547736"/>
            <a:ext cx="2512266" cy="2063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9741" y="3677912"/>
            <a:ext cx="250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seek a rule covering the ‘a’ instances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592290" y="3677912"/>
            <a:ext cx="221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First test in rule splits space vertically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864605" y="3681123"/>
            <a:ext cx="238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 test splits subspace horizontally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34686" y="4665051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86" y="4665051"/>
                <a:ext cx="652549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34685" y="4965621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&lt;2.4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85" y="4965621"/>
                <a:ext cx="65254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34684" y="5850336"/>
                <a:ext cx="6525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≤2.6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84" y="5850336"/>
                <a:ext cx="6525491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889673" y="5988835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Covering b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0889673" y="4817451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Covering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vs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3764" cy="4351338"/>
          </a:xfrm>
        </p:spPr>
        <p:txBody>
          <a:bodyPr/>
          <a:lstStyle/>
          <a:p>
            <a:r>
              <a:rPr lang="en-CA" dirty="0" smtClean="0"/>
              <a:t>Top down divide and conquer approach of Decision trees is superficially similar to a covering algorithm (especially in this example)</a:t>
            </a:r>
          </a:p>
          <a:p>
            <a:r>
              <a:rPr lang="en-CA" dirty="0" smtClean="0"/>
              <a:t>However, covering algorithms work by examining each class in turn, whereas divide and conquer algorithms create a single concept description applying to all classes</a:t>
            </a:r>
          </a:p>
          <a:p>
            <a:r>
              <a:rPr lang="en-CA" dirty="0" smtClean="0"/>
              <a:t>Example: replicated subtree problem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862" y="38054"/>
            <a:ext cx="2495679" cy="2814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10" y="2966676"/>
            <a:ext cx="4166058" cy="3232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27958" y="6127234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58" y="6127234"/>
                <a:ext cx="652549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27957" y="6427804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&lt;2.4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57" y="6427804"/>
                <a:ext cx="652549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vs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621849"/>
            <a:ext cx="5922818" cy="4893829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Covering algorithms operate by adding tests to the rule under construction, trying to create a rule with maximum accuracy</a:t>
            </a:r>
          </a:p>
          <a:p>
            <a:r>
              <a:rPr lang="en-CA" dirty="0" smtClean="0"/>
              <a:t>Divide and conquer algorithms (Decision trees) operate by adding tests to the tree under construction, trying to maximize the separation between classes</a:t>
            </a:r>
          </a:p>
          <a:p>
            <a:r>
              <a:rPr lang="en-CA" dirty="0" smtClean="0"/>
              <a:t>Both procedures involve finding an attribute to split on</a:t>
            </a:r>
          </a:p>
          <a:p>
            <a:r>
              <a:rPr lang="en-CA" dirty="0" smtClean="0"/>
              <a:t>Criterion for best attribute is different in each case</a:t>
            </a:r>
          </a:p>
          <a:p>
            <a:r>
              <a:rPr lang="en-CA" dirty="0" smtClean="0"/>
              <a:t>Divide and conquer: select attribute maximizing information gain</a:t>
            </a:r>
          </a:p>
          <a:p>
            <a:r>
              <a:rPr lang="en-CA" dirty="0" smtClean="0"/>
              <a:t>Covering algorithm: choose attribute-value pair maximizing the probability of desired classification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30" y="1856942"/>
            <a:ext cx="5819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covering algorithm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37913"/>
                <a:ext cx="8433243" cy="4895395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Contact lens data has 3 classes (Recommended Lenses): </a:t>
                </a:r>
                <a:r>
                  <a:rPr lang="en-CA" b="1" dirty="0" smtClean="0"/>
                  <a:t>None, Soft, Hard</a:t>
                </a:r>
              </a:p>
              <a:p>
                <a:r>
                  <a:rPr lang="en-CA" dirty="0" smtClean="0"/>
                  <a:t>We want to cover each class in turn by constructing rules: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𝐻𝑎𝑟𝑑</m:t>
                    </m:r>
                  </m:oMath>
                </a14:m>
                <a:endParaRPr lang="en-CA" sz="2400" dirty="0" smtClean="0"/>
              </a:p>
              <a:p>
                <a:r>
                  <a:rPr lang="en-CA" dirty="0" smtClean="0"/>
                  <a:t>We have nine choices for the ‘?’ :</a:t>
                </a:r>
              </a:p>
              <a:p>
                <a:r>
                  <a:rPr lang="en-CA" dirty="0" smtClean="0"/>
                  <a:t>Select the most accurate (largest fraction) by arbitrarily choosing between 7</a:t>
                </a:r>
                <a:r>
                  <a:rPr lang="en-CA" baseline="30000" dirty="0" smtClean="0"/>
                  <a:t>th</a:t>
                </a:r>
                <a:r>
                  <a:rPr lang="en-CA" dirty="0" smtClean="0"/>
                  <a:t> and 9</a:t>
                </a:r>
                <a:r>
                  <a:rPr lang="en-CA" baseline="30000" dirty="0" smtClean="0"/>
                  <a:t>th</a:t>
                </a:r>
                <a:r>
                  <a:rPr lang="en-CA" dirty="0" smtClean="0"/>
                  <a:t> rows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400" dirty="0" smtClean="0"/>
              </a:p>
              <a:p>
                <a:r>
                  <a:rPr lang="en-CA" dirty="0" smtClean="0"/>
                  <a:t>Inaccurate (only 4/12 correct), so refine further: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37913"/>
                <a:ext cx="8433243" cy="4895395"/>
              </a:xfrm>
              <a:blipFill>
                <a:blip r:embed="rId2"/>
                <a:stretch>
                  <a:fillRect l="-1302" t="-1990" r="-14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42" y="2438455"/>
            <a:ext cx="3710267" cy="30524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75273" y="365125"/>
            <a:ext cx="2168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Fraction of correct instances singled out by the rule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1059391" y="1288455"/>
            <a:ext cx="786245" cy="11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2436" y="1468582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Choice of rule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9102436" y="1837914"/>
            <a:ext cx="852055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79606" y="5490946"/>
            <a:ext cx="341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(this table applies to the instances with Recommendation=Hard)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covering algorithm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7783858" cy="48661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CA" sz="2000" b="1" i="1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000" dirty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𝑡𝑒𝑎𝑟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𝑡𝑒𝑎𝑟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𝑠𝑝𝑒𝑐𝑡𝑎𝑐𝑙𝑒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𝑝𝑒𝑟𝑠𝑐𝑟𝑖𝑝𝑡𝑖𝑜𝑛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𝑚𝑦𝑜𝑝𝑒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r>
                  <a:rPr lang="en-CA" sz="2000" dirty="0" smtClean="0"/>
                  <a:t> </a:t>
                </a:r>
              </a:p>
              <a:p>
                <a:r>
                  <a:rPr lang="en-CA" sz="2000" dirty="0" smtClean="0"/>
                  <a:t>This rule only covers 3 of the 4 ‘hard’ recommendations</a:t>
                </a:r>
              </a:p>
              <a:p>
                <a:r>
                  <a:rPr lang="en-CA" sz="2000" dirty="0" smtClean="0"/>
                  <a:t>Delete those instances from example set, start again, obtaining a second rule: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𝑦𝑜𝑢𝑛𝑔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𝑡𝑒𝑎𝑟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000" dirty="0" smtClean="0"/>
              </a:p>
              <a:p>
                <a:r>
                  <a:rPr lang="en-CA" sz="2000" dirty="0" smtClean="0"/>
                  <a:t>Do the same for other two classes (</a:t>
                </a:r>
                <a:r>
                  <a:rPr lang="en-CA" sz="2000" b="1" dirty="0" smtClean="0"/>
                  <a:t>soft</a:t>
                </a:r>
                <a:r>
                  <a:rPr lang="en-CA" sz="2000" dirty="0" smtClean="0"/>
                  <a:t> and </a:t>
                </a:r>
                <a:r>
                  <a:rPr lang="en-CA" sz="2000" b="1" dirty="0" smtClean="0"/>
                  <a:t>none</a:t>
                </a:r>
                <a:r>
                  <a:rPr lang="en-CA" sz="2000" dirty="0" smtClean="0"/>
                  <a:t>)</a:t>
                </a:r>
              </a:p>
              <a:p>
                <a:r>
                  <a:rPr lang="en-CA" sz="2000" dirty="0" smtClean="0"/>
                  <a:t>This is the PRISM method – add clauses until each rule is perfect</a:t>
                </a:r>
                <a:endParaRPr lang="en-CA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7783858" cy="4866120"/>
              </a:xfrm>
              <a:blipFill>
                <a:blip r:embed="rId2"/>
                <a:stretch>
                  <a:fillRect l="-705" t="-1001" b="-6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851" y="701315"/>
            <a:ext cx="4387149" cy="2831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851" y="4116318"/>
            <a:ext cx="4302048" cy="2060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3858" y="365125"/>
            <a:ext cx="440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Possibilities for 2</a:t>
            </a:r>
            <a:r>
              <a:rPr lang="en-CA" baseline="30000" dirty="0" smtClean="0"/>
              <a:t>nd</a:t>
            </a:r>
            <a:r>
              <a:rPr lang="en-CA" dirty="0" smtClean="0"/>
              <a:t> clause in rule antecedent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703130" y="3816628"/>
            <a:ext cx="445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Possibilities for 3</a:t>
            </a:r>
            <a:r>
              <a:rPr lang="en-CA" baseline="30000" dirty="0" smtClean="0"/>
              <a:t>rd</a:t>
            </a:r>
            <a:r>
              <a:rPr lang="en-CA" dirty="0" smtClean="0"/>
              <a:t>  clause in rule antecedent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58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PRISM algorithm pseudocode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1" y="4477183"/>
            <a:ext cx="11801475" cy="2159144"/>
          </a:xfrm>
        </p:spPr>
        <p:txBody>
          <a:bodyPr/>
          <a:lstStyle/>
          <a:p>
            <a:r>
              <a:rPr lang="en-CA" dirty="0" smtClean="0"/>
              <a:t>Outer ‘For’ loop iterates over the classes (For each class C)</a:t>
            </a:r>
          </a:p>
          <a:p>
            <a:r>
              <a:rPr lang="en-CA" dirty="0" smtClean="0"/>
              <a:t>‘While’ loop repeats until we have covered all instances of a given class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420832"/>
            <a:ext cx="11801475" cy="3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38546"/>
            <a:ext cx="8742307" cy="5527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761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(available on Moodle)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252759" y="5011340"/>
            <a:ext cx="2939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“PRISM produces its results as a set of modular rules which are maximally general when the training set is a complete one”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16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2046</Words>
  <Application>Microsoft Office PowerPoint</Application>
  <PresentationFormat>Widescreen</PresentationFormat>
  <Paragraphs>335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CS405/505 Data Mining</vt:lpstr>
      <vt:lpstr>Administrative slide</vt:lpstr>
      <vt:lpstr>4.4 Covering Algorithms: Constructing Rules</vt:lpstr>
      <vt:lpstr>Rules vs Trees</vt:lpstr>
      <vt:lpstr>Rules vs Trees</vt:lpstr>
      <vt:lpstr>A simple covering algorithm</vt:lpstr>
      <vt:lpstr>A simple covering algorithm</vt:lpstr>
      <vt:lpstr>PRISM algorithm pseudocode</vt:lpstr>
      <vt:lpstr>PowerPoint Presentation</vt:lpstr>
      <vt:lpstr>Rules vs Decision Lists</vt:lpstr>
      <vt:lpstr>Mining Association Rules </vt:lpstr>
      <vt:lpstr>Item Sets from weather data with coverage &gt;= 2</vt:lpstr>
      <vt:lpstr>Association Rules</vt:lpstr>
      <vt:lpstr>Final rule set for weather data with minimum coverage 2 and minimum accuracy 100% </vt:lpstr>
      <vt:lpstr>Generating Rules Efficiently</vt:lpstr>
      <vt:lpstr>Stage 1: Generating Item Sets with minimum coverage</vt:lpstr>
      <vt:lpstr>Hash Table</vt:lpstr>
      <vt:lpstr>Example: generating candidate item sets</vt:lpstr>
      <vt:lpstr>Stage 2: Generating Rules from item sets </vt:lpstr>
      <vt:lpstr>Pseudocode for Association Rule Mining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82</cp:revision>
  <dcterms:created xsi:type="dcterms:W3CDTF">2019-09-15T12:23:24Z</dcterms:created>
  <dcterms:modified xsi:type="dcterms:W3CDTF">2019-09-15T21:22:23Z</dcterms:modified>
</cp:coreProperties>
</file>