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E989FDC-5E7E-46DE-9CB8-D3A69958DE60}" type="datetimeFigureOut">
              <a:rPr lang="en-CA" smtClean="0"/>
              <a:t>2019-09-08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146617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989FDC-5E7E-46DE-9CB8-D3A69958DE60}" type="datetimeFigureOut">
              <a:rPr lang="en-CA" smtClean="0"/>
              <a:t>2019-09-08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319960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989FDC-5E7E-46DE-9CB8-D3A69958DE60}" type="datetimeFigureOut">
              <a:rPr lang="en-CA" smtClean="0"/>
              <a:t>2019-09-08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279887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989FDC-5E7E-46DE-9CB8-D3A69958DE60}" type="datetimeFigureOut">
              <a:rPr lang="en-CA" smtClean="0"/>
              <a:t>2019-09-08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182991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989FDC-5E7E-46DE-9CB8-D3A69958DE60}" type="datetimeFigureOut">
              <a:rPr lang="en-CA" smtClean="0"/>
              <a:t>2019-09-08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344934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E989FDC-5E7E-46DE-9CB8-D3A69958DE60}" type="datetimeFigureOut">
              <a:rPr lang="en-CA" smtClean="0"/>
              <a:t>2019-09-08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20101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E989FDC-5E7E-46DE-9CB8-D3A69958DE60}" type="datetimeFigureOut">
              <a:rPr lang="en-CA" smtClean="0"/>
              <a:t>2019-09-08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357214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E989FDC-5E7E-46DE-9CB8-D3A69958DE60}" type="datetimeFigureOut">
              <a:rPr lang="en-CA" smtClean="0"/>
              <a:t>2019-09-08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318622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89FDC-5E7E-46DE-9CB8-D3A69958DE60}" type="datetimeFigureOut">
              <a:rPr lang="en-CA" smtClean="0"/>
              <a:t>2019-09-08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162049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989FDC-5E7E-46DE-9CB8-D3A69958DE60}" type="datetimeFigureOut">
              <a:rPr lang="en-CA" smtClean="0"/>
              <a:t>2019-09-08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139089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989FDC-5E7E-46DE-9CB8-D3A69958DE60}" type="datetimeFigureOut">
              <a:rPr lang="en-CA" smtClean="0"/>
              <a:t>2019-09-08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281624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89FDC-5E7E-46DE-9CB8-D3A69958DE60}" type="datetimeFigureOut">
              <a:rPr lang="en-CA" smtClean="0"/>
              <a:t>2019-09-08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D7497-8B48-4BCB-80DA-FDA015222C5E}" type="slidenum">
              <a:rPr lang="en-CA" smtClean="0"/>
              <a:t>‹#›</a:t>
            </a:fld>
            <a:endParaRPr lang="en-CA"/>
          </a:p>
        </p:txBody>
      </p:sp>
    </p:spTree>
    <p:extLst>
      <p:ext uri="{BB962C8B-B14F-4D97-AF65-F5344CB8AC3E}">
        <p14:creationId xmlns:p14="http://schemas.microsoft.com/office/powerpoint/2010/main" val="7217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Data Mining</a:t>
            </a:r>
            <a:br>
              <a:rPr lang="en-CA" dirty="0" smtClean="0"/>
            </a:br>
            <a:r>
              <a:rPr lang="en-CA" dirty="0" smtClean="0"/>
              <a:t>CS 405/505</a:t>
            </a:r>
            <a:endParaRPr lang="en-CA" dirty="0"/>
          </a:p>
        </p:txBody>
      </p:sp>
      <p:sp>
        <p:nvSpPr>
          <p:cNvPr id="3" name="Subtitle 2"/>
          <p:cNvSpPr>
            <a:spLocks noGrp="1"/>
          </p:cNvSpPr>
          <p:nvPr>
            <p:ph type="subTitle" idx="1"/>
          </p:nvPr>
        </p:nvSpPr>
        <p:spPr/>
        <p:txBody>
          <a:bodyPr/>
          <a:lstStyle/>
          <a:p>
            <a:r>
              <a:rPr lang="en-CA" dirty="0" smtClean="0"/>
              <a:t>Lecture 3</a:t>
            </a:r>
          </a:p>
          <a:p>
            <a:r>
              <a:rPr lang="en-CA" dirty="0" smtClean="0"/>
              <a:t>Monday, September 9</a:t>
            </a:r>
            <a:r>
              <a:rPr lang="en-CA" baseline="30000" dirty="0" smtClean="0"/>
              <a:t>th</a:t>
            </a:r>
            <a:r>
              <a:rPr lang="en-CA" dirty="0" smtClean="0"/>
              <a:t> 2019</a:t>
            </a:r>
            <a:endParaRPr lang="en-CA" dirty="0"/>
          </a:p>
        </p:txBody>
      </p:sp>
    </p:spTree>
    <p:extLst>
      <p:ext uri="{BB962C8B-B14F-4D97-AF65-F5344CB8AC3E}">
        <p14:creationId xmlns:p14="http://schemas.microsoft.com/office/powerpoint/2010/main" val="2560478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 Tree example:</a:t>
            </a:r>
            <a:endParaRPr lang="en-CA" dirty="0"/>
          </a:p>
        </p:txBody>
      </p:sp>
      <p:sp>
        <p:nvSpPr>
          <p:cNvPr id="3" name="Content Placeholder 2"/>
          <p:cNvSpPr>
            <a:spLocks noGrp="1"/>
          </p:cNvSpPr>
          <p:nvPr>
            <p:ph idx="1"/>
          </p:nvPr>
        </p:nvSpPr>
        <p:spPr>
          <a:xfrm>
            <a:off x="838200" y="1825625"/>
            <a:ext cx="4135582" cy="4351338"/>
          </a:xfrm>
        </p:spPr>
        <p:txBody>
          <a:bodyPr/>
          <a:lstStyle/>
          <a:p>
            <a:r>
              <a:rPr lang="en-CA" dirty="0" smtClean="0"/>
              <a:t>Combine regression equation with regression tree</a:t>
            </a:r>
          </a:p>
          <a:p>
            <a:r>
              <a:rPr lang="en-CA" dirty="0" smtClean="0"/>
              <a:t>Model tree approximates continuous functions by linear patches</a:t>
            </a:r>
            <a:endParaRPr lang="en-CA" dirty="0"/>
          </a:p>
        </p:txBody>
      </p:sp>
      <p:pic>
        <p:nvPicPr>
          <p:cNvPr id="1026" name="Picture 2" descr="Image result for model tree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768" y="1591108"/>
            <a:ext cx="7066031" cy="458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07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3.4 Rules</a:t>
            </a:r>
            <a:endParaRPr lang="en-CA" dirty="0"/>
          </a:p>
        </p:txBody>
      </p:sp>
      <p:sp>
        <p:nvSpPr>
          <p:cNvPr id="3" name="Content Placeholder 2"/>
          <p:cNvSpPr>
            <a:spLocks noGrp="1"/>
          </p:cNvSpPr>
          <p:nvPr>
            <p:ph idx="1"/>
          </p:nvPr>
        </p:nvSpPr>
        <p:spPr/>
        <p:txBody>
          <a:bodyPr/>
          <a:lstStyle/>
          <a:p>
            <a:r>
              <a:rPr lang="en-CA" dirty="0" smtClean="0"/>
              <a:t>Popular alternative to decision trees</a:t>
            </a:r>
          </a:p>
          <a:p>
            <a:r>
              <a:rPr lang="en-CA" dirty="0" smtClean="0"/>
              <a:t>Antecedent and consequent</a:t>
            </a:r>
          </a:p>
          <a:p>
            <a:endParaRPr lang="en-CA" dirty="0"/>
          </a:p>
        </p:txBody>
      </p:sp>
      <p:pic>
        <p:nvPicPr>
          <p:cNvPr id="4" name="Picture 3"/>
          <p:cNvPicPr>
            <a:picLocks noChangeAspect="1"/>
          </p:cNvPicPr>
          <p:nvPr/>
        </p:nvPicPr>
        <p:blipFill>
          <a:blip r:embed="rId2"/>
          <a:stretch>
            <a:fillRect/>
          </a:stretch>
        </p:blipFill>
        <p:spPr>
          <a:xfrm>
            <a:off x="1182398" y="3216419"/>
            <a:ext cx="10104652" cy="745981"/>
          </a:xfrm>
          <a:prstGeom prst="rect">
            <a:avLst/>
          </a:prstGeom>
        </p:spPr>
      </p:pic>
      <p:sp>
        <p:nvSpPr>
          <p:cNvPr id="6" name="Left Brace 5"/>
          <p:cNvSpPr/>
          <p:nvPr/>
        </p:nvSpPr>
        <p:spPr>
          <a:xfrm rot="16200000">
            <a:off x="4646129" y="1171408"/>
            <a:ext cx="685678" cy="6537533"/>
          </a:xfrm>
          <a:prstGeom prst="leftBrace">
            <a:avLst/>
          </a:prstGeom>
          <a:noFill/>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Left Brace 6"/>
          <p:cNvSpPr/>
          <p:nvPr/>
        </p:nvSpPr>
        <p:spPr>
          <a:xfrm rot="16200000">
            <a:off x="9979424" y="3362846"/>
            <a:ext cx="689576" cy="1925678"/>
          </a:xfrm>
          <a:prstGeom prst="leftBrace">
            <a:avLst/>
          </a:prstGeom>
          <a:noFill/>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TextBox 7"/>
          <p:cNvSpPr txBox="1"/>
          <p:nvPr/>
        </p:nvSpPr>
        <p:spPr>
          <a:xfrm>
            <a:off x="4362995" y="5168528"/>
            <a:ext cx="1605439" cy="461665"/>
          </a:xfrm>
          <a:prstGeom prst="rect">
            <a:avLst/>
          </a:prstGeom>
          <a:noFill/>
        </p:spPr>
        <p:txBody>
          <a:bodyPr wrap="none" rtlCol="0">
            <a:spAutoFit/>
          </a:bodyPr>
          <a:lstStyle/>
          <a:p>
            <a:r>
              <a:rPr lang="en-CA" sz="2400" dirty="0" smtClean="0"/>
              <a:t>antecedent</a:t>
            </a:r>
            <a:endParaRPr lang="en-CA" sz="2400" dirty="0"/>
          </a:p>
        </p:txBody>
      </p:sp>
      <p:sp>
        <p:nvSpPr>
          <p:cNvPr id="9" name="TextBox 8"/>
          <p:cNvSpPr txBox="1"/>
          <p:nvPr/>
        </p:nvSpPr>
        <p:spPr>
          <a:xfrm>
            <a:off x="9580099" y="5168528"/>
            <a:ext cx="2110154" cy="461665"/>
          </a:xfrm>
          <a:prstGeom prst="rect">
            <a:avLst/>
          </a:prstGeom>
          <a:noFill/>
        </p:spPr>
        <p:txBody>
          <a:bodyPr wrap="square" rtlCol="0">
            <a:spAutoFit/>
          </a:bodyPr>
          <a:lstStyle/>
          <a:p>
            <a:r>
              <a:rPr lang="en-CA" sz="2400" dirty="0" smtClean="0"/>
              <a:t>consequent</a:t>
            </a:r>
            <a:endParaRPr lang="en-CA" sz="2400" dirty="0"/>
          </a:p>
        </p:txBody>
      </p:sp>
    </p:spTree>
    <p:extLst>
      <p:ext uri="{BB962C8B-B14F-4D97-AF65-F5344CB8AC3E}">
        <p14:creationId xmlns:p14="http://schemas.microsoft.com/office/powerpoint/2010/main" val="90097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Classification Rules</a:t>
            </a:r>
            <a:endParaRPr lang="en-CA" dirty="0"/>
          </a:p>
        </p:txBody>
      </p:sp>
      <p:pic>
        <p:nvPicPr>
          <p:cNvPr id="4" name="Picture 3"/>
          <p:cNvPicPr>
            <a:picLocks noChangeAspect="1"/>
          </p:cNvPicPr>
          <p:nvPr/>
        </p:nvPicPr>
        <p:blipFill>
          <a:blip r:embed="rId2"/>
          <a:stretch>
            <a:fillRect/>
          </a:stretch>
        </p:blipFill>
        <p:spPr>
          <a:xfrm>
            <a:off x="9591675" y="5305425"/>
            <a:ext cx="2600325" cy="1552575"/>
          </a:xfrm>
          <a:prstGeom prst="rect">
            <a:avLst/>
          </a:prstGeom>
        </p:spPr>
      </p:pic>
      <p:pic>
        <p:nvPicPr>
          <p:cNvPr id="5" name="Picture 4"/>
          <p:cNvPicPr>
            <a:picLocks noChangeAspect="1"/>
          </p:cNvPicPr>
          <p:nvPr/>
        </p:nvPicPr>
        <p:blipFill>
          <a:blip r:embed="rId3"/>
          <a:stretch>
            <a:fillRect/>
          </a:stretch>
        </p:blipFill>
        <p:spPr>
          <a:xfrm>
            <a:off x="8005998" y="-1"/>
            <a:ext cx="4186002" cy="3823855"/>
          </a:xfrm>
          <a:prstGeom prst="rect">
            <a:avLst/>
          </a:prstGeom>
        </p:spPr>
      </p:pic>
      <p:sp>
        <p:nvSpPr>
          <p:cNvPr id="3" name="Content Placeholder 2"/>
          <p:cNvSpPr>
            <a:spLocks noGrp="1"/>
          </p:cNvSpPr>
          <p:nvPr>
            <p:ph idx="1"/>
          </p:nvPr>
        </p:nvSpPr>
        <p:spPr>
          <a:xfrm>
            <a:off x="838201" y="1825625"/>
            <a:ext cx="8264236" cy="4351338"/>
          </a:xfrm>
        </p:spPr>
        <p:txBody>
          <a:bodyPr>
            <a:normAutofit fontScale="92500" lnSpcReduction="20000"/>
          </a:bodyPr>
          <a:lstStyle/>
          <a:p>
            <a:r>
              <a:rPr lang="en-CA" dirty="0" smtClean="0"/>
              <a:t>Easy to read set of classification rules off a decision tree (one rule per leaf)</a:t>
            </a:r>
          </a:p>
          <a:p>
            <a:pPr lvl="1"/>
            <a:r>
              <a:rPr lang="en-CA" dirty="0" smtClean="0"/>
              <a:t>Antecedent = tests on nodes leading up to leaf</a:t>
            </a:r>
          </a:p>
          <a:p>
            <a:pPr lvl="1"/>
            <a:r>
              <a:rPr lang="en-CA" dirty="0" smtClean="0"/>
              <a:t>Consequent = </a:t>
            </a:r>
            <a:r>
              <a:rPr lang="en-CA" dirty="0" smtClean="0"/>
              <a:t>class assigned by the leaf</a:t>
            </a:r>
          </a:p>
          <a:p>
            <a:r>
              <a:rPr lang="en-CA" dirty="0" smtClean="0"/>
              <a:t>Order in which rules are read off tree is irrelevant (unambiguous)</a:t>
            </a:r>
          </a:p>
          <a:p>
            <a:r>
              <a:rPr lang="en-CA" dirty="0" smtClean="0"/>
              <a:t>In general, rules read directly off decision tree are overly complex</a:t>
            </a:r>
          </a:p>
          <a:p>
            <a:r>
              <a:rPr lang="en-CA" dirty="0" smtClean="0"/>
              <a:t>Decision trees cannot easily express disjunction (“or”) implied among different rules in a set</a:t>
            </a:r>
          </a:p>
          <a:p>
            <a:r>
              <a:rPr lang="en-CA" dirty="0" smtClean="0"/>
              <a:t>Going from rules to tree? </a:t>
            </a:r>
            <a:r>
              <a:rPr lang="en-CA" dirty="0" smtClean="0"/>
              <a:t>Difficult to transform a given set of rules into a decision tree</a:t>
            </a:r>
          </a:p>
          <a:p>
            <a:endParaRPr lang="en-CA" dirty="0"/>
          </a:p>
        </p:txBody>
      </p:sp>
    </p:spTree>
    <p:extLst>
      <p:ext uri="{BB962C8B-B14F-4D97-AF65-F5344CB8AC3E}">
        <p14:creationId xmlns:p14="http://schemas.microsoft.com/office/powerpoint/2010/main" val="298177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a:t>
            </a:r>
            <a:endParaRPr lang="en-CA" dirty="0"/>
          </a:p>
        </p:txBody>
      </p:sp>
      <p:sp>
        <p:nvSpPr>
          <p:cNvPr id="3" name="Content Placeholder 2"/>
          <p:cNvSpPr>
            <a:spLocks noGrp="1"/>
          </p:cNvSpPr>
          <p:nvPr>
            <p:ph idx="1"/>
          </p:nvPr>
        </p:nvSpPr>
        <p:spPr>
          <a:xfrm>
            <a:off x="838199" y="1814945"/>
            <a:ext cx="4218709" cy="4362018"/>
          </a:xfrm>
        </p:spPr>
        <p:txBody>
          <a:bodyPr>
            <a:normAutofit lnSpcReduction="10000"/>
          </a:bodyPr>
          <a:lstStyle/>
          <a:p>
            <a:r>
              <a:rPr lang="en-CA" dirty="0" smtClean="0"/>
              <a:t>Take an example where two rules have the same structure but different attributes</a:t>
            </a:r>
          </a:p>
          <a:p>
            <a:r>
              <a:rPr lang="en-CA" dirty="0" smtClean="0"/>
              <a:t>Need to choose a single test for root node</a:t>
            </a:r>
          </a:p>
          <a:p>
            <a:r>
              <a:rPr lang="en-CA" dirty="0" smtClean="0"/>
              <a:t>If we choose ‘a’ as root node, the second rule must be repeated twice in the tree (</a:t>
            </a:r>
            <a:r>
              <a:rPr lang="en-CA" b="1" dirty="0" smtClean="0"/>
              <a:t>replicated subtree problem</a:t>
            </a:r>
            <a:r>
              <a:rPr lang="en-CA" dirty="0" smtClean="0"/>
              <a:t>)</a:t>
            </a:r>
            <a:endParaRPr lang="en-CA" dirty="0"/>
          </a:p>
        </p:txBody>
      </p:sp>
      <p:pic>
        <p:nvPicPr>
          <p:cNvPr id="6" name="Picture 5"/>
          <p:cNvPicPr>
            <a:picLocks noChangeAspect="1"/>
          </p:cNvPicPr>
          <p:nvPr/>
        </p:nvPicPr>
        <p:blipFill>
          <a:blip r:embed="rId2"/>
          <a:stretch>
            <a:fillRect/>
          </a:stretch>
        </p:blipFill>
        <p:spPr>
          <a:xfrm>
            <a:off x="7217418" y="759322"/>
            <a:ext cx="4708762" cy="5960133"/>
          </a:xfrm>
          <a:prstGeom prst="rect">
            <a:avLst/>
          </a:prstGeom>
        </p:spPr>
      </p:pic>
      <p:pic>
        <p:nvPicPr>
          <p:cNvPr id="4" name="Picture 3"/>
          <p:cNvPicPr>
            <a:picLocks noChangeAspect="1"/>
          </p:cNvPicPr>
          <p:nvPr/>
        </p:nvPicPr>
        <p:blipFill>
          <a:blip r:embed="rId3"/>
          <a:stretch>
            <a:fillRect/>
          </a:stretch>
        </p:blipFill>
        <p:spPr>
          <a:xfrm>
            <a:off x="5323552" y="1027906"/>
            <a:ext cx="3217963" cy="1194693"/>
          </a:xfrm>
          <a:prstGeom prst="rect">
            <a:avLst/>
          </a:prstGeom>
        </p:spPr>
      </p:pic>
      <p:sp>
        <p:nvSpPr>
          <p:cNvPr id="7" name="TextBox 6"/>
          <p:cNvSpPr txBox="1"/>
          <p:nvPr/>
        </p:nvSpPr>
        <p:spPr>
          <a:xfrm>
            <a:off x="4553789" y="843240"/>
            <a:ext cx="769763" cy="369332"/>
          </a:xfrm>
          <a:prstGeom prst="rect">
            <a:avLst/>
          </a:prstGeom>
          <a:noFill/>
        </p:spPr>
        <p:txBody>
          <a:bodyPr wrap="none" rtlCol="0">
            <a:spAutoFit/>
          </a:bodyPr>
          <a:lstStyle/>
          <a:p>
            <a:r>
              <a:rPr lang="en-CA" dirty="0" smtClean="0"/>
              <a:t>Rule 1</a:t>
            </a:r>
            <a:endParaRPr lang="en-CA" dirty="0"/>
          </a:p>
        </p:txBody>
      </p:sp>
      <p:sp>
        <p:nvSpPr>
          <p:cNvPr id="8" name="TextBox 7"/>
          <p:cNvSpPr txBox="1"/>
          <p:nvPr/>
        </p:nvSpPr>
        <p:spPr>
          <a:xfrm>
            <a:off x="4589861" y="1625252"/>
            <a:ext cx="769763" cy="369332"/>
          </a:xfrm>
          <a:prstGeom prst="rect">
            <a:avLst/>
          </a:prstGeom>
          <a:noFill/>
        </p:spPr>
        <p:txBody>
          <a:bodyPr wrap="none" rtlCol="0">
            <a:spAutoFit/>
          </a:bodyPr>
          <a:lstStyle/>
          <a:p>
            <a:r>
              <a:rPr lang="en-CA" dirty="0" smtClean="0"/>
              <a:t>Rule 2</a:t>
            </a:r>
            <a:endParaRPr lang="en-CA" dirty="0"/>
          </a:p>
        </p:txBody>
      </p:sp>
    </p:spTree>
    <p:extLst>
      <p:ext uri="{BB962C8B-B14F-4D97-AF65-F5344CB8AC3E}">
        <p14:creationId xmlns:p14="http://schemas.microsoft.com/office/powerpoint/2010/main" val="143375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Replicated subtree problem</a:t>
            </a:r>
            <a:endParaRPr lang="en-CA" dirty="0"/>
          </a:p>
        </p:txBody>
      </p:sp>
      <p:sp>
        <p:nvSpPr>
          <p:cNvPr id="3" name="Content Placeholder 2"/>
          <p:cNvSpPr>
            <a:spLocks noGrp="1"/>
          </p:cNvSpPr>
          <p:nvPr>
            <p:ph idx="1"/>
          </p:nvPr>
        </p:nvSpPr>
        <p:spPr>
          <a:xfrm>
            <a:off x="713508" y="1607994"/>
            <a:ext cx="11326091" cy="1398442"/>
          </a:xfrm>
        </p:spPr>
        <p:txBody>
          <a:bodyPr>
            <a:normAutofit fontScale="85000" lnSpcReduction="20000"/>
          </a:bodyPr>
          <a:lstStyle/>
          <a:p>
            <a:r>
              <a:rPr lang="en-CA" dirty="0" smtClean="0"/>
              <a:t>Take XOR (exclusive-or) function, for example </a:t>
            </a:r>
          </a:p>
          <a:p>
            <a:r>
              <a:rPr lang="en-CA" dirty="0" smtClean="0"/>
              <a:t>Tree does not reflect true symmetry of problem</a:t>
            </a:r>
          </a:p>
          <a:p>
            <a:r>
              <a:rPr lang="en-CA" dirty="0" smtClean="0"/>
              <a:t>Rules are not notably more compact here, but in other situations rules are much more compact than trees </a:t>
            </a:r>
            <a:endParaRPr lang="en-CA" dirty="0"/>
          </a:p>
        </p:txBody>
      </p:sp>
      <p:pic>
        <p:nvPicPr>
          <p:cNvPr id="4" name="Picture 3"/>
          <p:cNvPicPr>
            <a:picLocks noChangeAspect="1"/>
          </p:cNvPicPr>
          <p:nvPr/>
        </p:nvPicPr>
        <p:blipFill>
          <a:blip r:embed="rId2"/>
          <a:stretch>
            <a:fillRect/>
          </a:stretch>
        </p:blipFill>
        <p:spPr>
          <a:xfrm>
            <a:off x="1310433" y="3006436"/>
            <a:ext cx="10132239" cy="3851564"/>
          </a:xfrm>
          <a:prstGeom prst="rect">
            <a:avLst/>
          </a:prstGeom>
        </p:spPr>
      </p:pic>
    </p:spTree>
    <p:extLst>
      <p:ext uri="{BB962C8B-B14F-4D97-AF65-F5344CB8AC3E}">
        <p14:creationId xmlns:p14="http://schemas.microsoft.com/office/powerpoint/2010/main" val="262676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72608" y="55420"/>
            <a:ext cx="8277827" cy="6747164"/>
          </a:xfrm>
          <a:prstGeom prst="rect">
            <a:avLst/>
          </a:prstGeom>
        </p:spPr>
      </p:pic>
      <p:sp>
        <p:nvSpPr>
          <p:cNvPr id="2" name="Title 1"/>
          <p:cNvSpPr>
            <a:spLocks noGrp="1"/>
          </p:cNvSpPr>
          <p:nvPr>
            <p:ph type="title"/>
          </p:nvPr>
        </p:nvSpPr>
        <p:spPr/>
        <p:txBody>
          <a:bodyPr/>
          <a:lstStyle/>
          <a:p>
            <a:r>
              <a:rPr lang="en-CA" dirty="0" smtClean="0"/>
              <a:t>Replicated subtree</a:t>
            </a:r>
            <a:endParaRPr lang="en-CA" dirty="0"/>
          </a:p>
        </p:txBody>
      </p:sp>
      <p:sp>
        <p:nvSpPr>
          <p:cNvPr id="3" name="Content Placeholder 2"/>
          <p:cNvSpPr>
            <a:spLocks noGrp="1"/>
          </p:cNvSpPr>
          <p:nvPr>
            <p:ph idx="1"/>
          </p:nvPr>
        </p:nvSpPr>
        <p:spPr>
          <a:xfrm>
            <a:off x="838198" y="1825625"/>
            <a:ext cx="3034409" cy="4351338"/>
          </a:xfrm>
        </p:spPr>
        <p:txBody>
          <a:bodyPr/>
          <a:lstStyle/>
          <a:p>
            <a:r>
              <a:rPr lang="en-CA" dirty="0" smtClean="0"/>
              <a:t>x, y, z, w can take  values 1, 2, or 3</a:t>
            </a:r>
            <a:endParaRPr lang="en-CA" dirty="0"/>
          </a:p>
          <a:p>
            <a:r>
              <a:rPr lang="en-CA" dirty="0" smtClean="0"/>
              <a:t>Default rules</a:t>
            </a:r>
          </a:p>
          <a:p>
            <a:r>
              <a:rPr lang="en-CA" dirty="0" smtClean="0"/>
              <a:t>Each small gray triangle contains the entire 3 level subtree in gray (child of node y)</a:t>
            </a:r>
          </a:p>
          <a:p>
            <a:r>
              <a:rPr lang="en-CA" dirty="0" smtClean="0"/>
              <a:t>Extreme example</a:t>
            </a:r>
          </a:p>
          <a:p>
            <a:endParaRPr lang="en-CA" dirty="0"/>
          </a:p>
        </p:txBody>
      </p:sp>
    </p:spTree>
    <p:extLst>
      <p:ext uri="{BB962C8B-B14F-4D97-AF65-F5344CB8AC3E}">
        <p14:creationId xmlns:p14="http://schemas.microsoft.com/office/powerpoint/2010/main" val="138147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about rules:</a:t>
            </a:r>
            <a:endParaRPr lang="en-CA" dirty="0"/>
          </a:p>
        </p:txBody>
      </p:sp>
      <p:sp>
        <p:nvSpPr>
          <p:cNvPr id="3" name="Content Placeholder 2"/>
          <p:cNvSpPr>
            <a:spLocks noGrp="1"/>
          </p:cNvSpPr>
          <p:nvPr>
            <p:ph idx="1"/>
          </p:nvPr>
        </p:nvSpPr>
        <p:spPr>
          <a:xfrm>
            <a:off x="838200" y="1825625"/>
            <a:ext cx="7363691" cy="4351338"/>
          </a:xfrm>
        </p:spPr>
        <p:txBody>
          <a:bodyPr>
            <a:normAutofit fontScale="92500" lnSpcReduction="10000"/>
          </a:bodyPr>
          <a:lstStyle/>
          <a:p>
            <a:r>
              <a:rPr lang="en-CA" dirty="0"/>
              <a:t>R</a:t>
            </a:r>
            <a:r>
              <a:rPr lang="en-CA" dirty="0" smtClean="0"/>
              <a:t>ules are popular because each rule seems to represent an independent “nugget” of knowledge</a:t>
            </a:r>
          </a:p>
          <a:p>
            <a:pPr lvl="1"/>
            <a:r>
              <a:rPr lang="en-CA" dirty="0" smtClean="0"/>
              <a:t>New rules can be added to existing rule set without disturbing pre-existing rules, whereas adding to a tree may require reshaping the entire tree</a:t>
            </a:r>
          </a:p>
          <a:p>
            <a:r>
              <a:rPr lang="en-CA" dirty="0" smtClean="0"/>
              <a:t>However, this ignores the fact that some rule sets are to be interpreted in order (decision list)</a:t>
            </a:r>
          </a:p>
          <a:p>
            <a:r>
              <a:rPr lang="en-CA" dirty="0" smtClean="0"/>
              <a:t>Sometimes, different rules will classify the same instance differently (this never happens for decision trees)</a:t>
            </a:r>
          </a:p>
          <a:p>
            <a:r>
              <a:rPr lang="en-CA" dirty="0" smtClean="0"/>
              <a:t>Machine learning algorithms that generate rules invariably produce ordered rule sets (Decision lists)</a:t>
            </a:r>
          </a:p>
          <a:p>
            <a:endParaRPr lang="en-CA" dirty="0"/>
          </a:p>
        </p:txBody>
      </p:sp>
      <p:pic>
        <p:nvPicPr>
          <p:cNvPr id="5" name="Picture 4"/>
          <p:cNvPicPr>
            <a:picLocks noChangeAspect="1"/>
          </p:cNvPicPr>
          <p:nvPr/>
        </p:nvPicPr>
        <p:blipFill>
          <a:blip r:embed="rId2"/>
          <a:stretch>
            <a:fillRect/>
          </a:stretch>
        </p:blipFill>
        <p:spPr>
          <a:xfrm>
            <a:off x="9136078" y="0"/>
            <a:ext cx="3055922" cy="2400732"/>
          </a:xfrm>
          <a:prstGeom prst="rect">
            <a:avLst/>
          </a:prstGeom>
        </p:spPr>
      </p:pic>
      <p:sp>
        <p:nvSpPr>
          <p:cNvPr id="6" name="TextBox 5"/>
          <p:cNvSpPr txBox="1"/>
          <p:nvPr/>
        </p:nvSpPr>
        <p:spPr>
          <a:xfrm>
            <a:off x="9136078" y="2400732"/>
            <a:ext cx="3055922" cy="369332"/>
          </a:xfrm>
          <a:prstGeom prst="rect">
            <a:avLst/>
          </a:prstGeom>
          <a:noFill/>
        </p:spPr>
        <p:txBody>
          <a:bodyPr wrap="square" rtlCol="0">
            <a:spAutoFit/>
          </a:bodyPr>
          <a:lstStyle/>
          <a:p>
            <a:r>
              <a:rPr lang="en-CA" dirty="0" smtClean="0"/>
              <a:t>Chicken nugget</a:t>
            </a:r>
            <a:endParaRPr lang="en-CA" dirty="0"/>
          </a:p>
        </p:txBody>
      </p:sp>
    </p:spTree>
    <p:extLst>
      <p:ext uri="{BB962C8B-B14F-4D97-AF65-F5344CB8AC3E}">
        <p14:creationId xmlns:p14="http://schemas.microsoft.com/office/powerpoint/2010/main" val="376818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Association rules</a:t>
            </a:r>
            <a:endParaRPr lang="en-CA" dirty="0"/>
          </a:p>
        </p:txBody>
      </p:sp>
      <p:sp>
        <p:nvSpPr>
          <p:cNvPr id="3" name="Content Placeholder 2"/>
          <p:cNvSpPr>
            <a:spLocks noGrp="1"/>
          </p:cNvSpPr>
          <p:nvPr>
            <p:ph idx="1"/>
          </p:nvPr>
        </p:nvSpPr>
        <p:spPr>
          <a:xfrm>
            <a:off x="838200" y="1825625"/>
            <a:ext cx="10515600" cy="3677660"/>
          </a:xfrm>
        </p:spPr>
        <p:txBody>
          <a:bodyPr>
            <a:normAutofit lnSpcReduction="10000"/>
          </a:bodyPr>
          <a:lstStyle/>
          <a:p>
            <a:r>
              <a:rPr lang="en-CA" dirty="0" smtClean="0"/>
              <a:t>Association rules predict any attribute (not just class) </a:t>
            </a:r>
          </a:p>
          <a:p>
            <a:r>
              <a:rPr lang="en-CA" dirty="0" smtClean="0"/>
              <a:t>Can predict combinations of attributes</a:t>
            </a:r>
          </a:p>
          <a:p>
            <a:r>
              <a:rPr lang="en-CA" dirty="0" smtClean="0"/>
              <a:t>Not intended to be used together as a set (as with classification rules)</a:t>
            </a:r>
          </a:p>
          <a:p>
            <a:r>
              <a:rPr lang="en-CA" dirty="0" smtClean="0"/>
              <a:t>Express regularities underlying the dataset</a:t>
            </a:r>
          </a:p>
          <a:p>
            <a:r>
              <a:rPr lang="en-CA" dirty="0" smtClean="0"/>
              <a:t>Coverage – number of instances predicted correctly, or the proportion of all instances covered by the rules</a:t>
            </a:r>
          </a:p>
          <a:p>
            <a:r>
              <a:rPr lang="en-CA" dirty="0" smtClean="0"/>
              <a:t>Accuracy  - number of instances predicted correctly, expressed as a proportion of all instances to which it applies</a:t>
            </a:r>
            <a:endParaRPr lang="en-CA" dirty="0"/>
          </a:p>
        </p:txBody>
      </p:sp>
      <p:pic>
        <p:nvPicPr>
          <p:cNvPr id="4" name="Picture 3"/>
          <p:cNvPicPr>
            <a:picLocks noChangeAspect="1"/>
          </p:cNvPicPr>
          <p:nvPr/>
        </p:nvPicPr>
        <p:blipFill>
          <a:blip r:embed="rId2"/>
          <a:stretch>
            <a:fillRect/>
          </a:stretch>
        </p:blipFill>
        <p:spPr>
          <a:xfrm>
            <a:off x="1148826" y="5301383"/>
            <a:ext cx="10204974" cy="673678"/>
          </a:xfrm>
          <a:prstGeom prst="rect">
            <a:avLst/>
          </a:prstGeom>
        </p:spPr>
      </p:pic>
      <p:sp>
        <p:nvSpPr>
          <p:cNvPr id="5" name="TextBox 4"/>
          <p:cNvSpPr txBox="1"/>
          <p:nvPr/>
        </p:nvSpPr>
        <p:spPr>
          <a:xfrm>
            <a:off x="1155555" y="6176963"/>
            <a:ext cx="10204974" cy="646331"/>
          </a:xfrm>
          <a:prstGeom prst="rect">
            <a:avLst/>
          </a:prstGeom>
          <a:noFill/>
        </p:spPr>
        <p:txBody>
          <a:bodyPr wrap="square" rtlCol="0">
            <a:spAutoFit/>
          </a:bodyPr>
          <a:lstStyle/>
          <a:p>
            <a:r>
              <a:rPr lang="en-CA" dirty="0" smtClean="0"/>
              <a:t>Coverage = number of days that are both cool, and have normal humidity</a:t>
            </a:r>
          </a:p>
          <a:p>
            <a:r>
              <a:rPr lang="en-CA" dirty="0" smtClean="0"/>
              <a:t>Accuracy = proportion of cool days with normal humidity</a:t>
            </a:r>
            <a:endParaRPr lang="en-CA" dirty="0"/>
          </a:p>
        </p:txBody>
      </p:sp>
    </p:spTree>
    <p:extLst>
      <p:ext uri="{BB962C8B-B14F-4D97-AF65-F5344CB8AC3E}">
        <p14:creationId xmlns:p14="http://schemas.microsoft.com/office/powerpoint/2010/main" val="319915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Rules with exceptions</a:t>
            </a:r>
            <a:endParaRPr lang="en-CA" dirty="0"/>
          </a:p>
        </p:txBody>
      </p:sp>
      <p:sp>
        <p:nvSpPr>
          <p:cNvPr id="3" name="Content Placeholder 2"/>
          <p:cNvSpPr>
            <a:spLocks noGrp="1"/>
          </p:cNvSpPr>
          <p:nvPr>
            <p:ph idx="1"/>
          </p:nvPr>
        </p:nvSpPr>
        <p:spPr>
          <a:xfrm>
            <a:off x="838200" y="1811771"/>
            <a:ext cx="4260273" cy="4351338"/>
          </a:xfrm>
        </p:spPr>
        <p:txBody>
          <a:bodyPr>
            <a:normAutofit fontScale="92500" lnSpcReduction="20000"/>
          </a:bodyPr>
          <a:lstStyle/>
          <a:p>
            <a:r>
              <a:rPr lang="en-CA" dirty="0" smtClean="0"/>
              <a:t>Allowing classification rules to have exceptions, means we can make incremental modifications to rule set without reengineering entire set</a:t>
            </a:r>
          </a:p>
          <a:p>
            <a:r>
              <a:rPr lang="en-CA" dirty="0" smtClean="0"/>
              <a:t>Consider the iris problem, we find a new flower, classed by expert as I. </a:t>
            </a:r>
            <a:r>
              <a:rPr lang="en-CA" dirty="0" err="1" smtClean="0"/>
              <a:t>setosa</a:t>
            </a:r>
            <a:endParaRPr lang="en-CA" dirty="0" smtClean="0"/>
          </a:p>
          <a:p>
            <a:r>
              <a:rPr lang="en-CA" dirty="0" smtClean="0"/>
              <a:t>Misclassified by two of the rules found earlier</a:t>
            </a:r>
          </a:p>
          <a:p>
            <a:pPr lvl="1"/>
            <a:r>
              <a:rPr lang="en-CA" dirty="0" smtClean="0"/>
              <a:t>Change bounds of existing rules?</a:t>
            </a:r>
          </a:p>
          <a:p>
            <a:r>
              <a:rPr lang="en-CA" dirty="0" smtClean="0"/>
              <a:t>Solution: add an exception!</a:t>
            </a:r>
          </a:p>
          <a:p>
            <a:endParaRPr lang="en-CA" dirty="0" smtClean="0"/>
          </a:p>
        </p:txBody>
      </p:sp>
      <p:pic>
        <p:nvPicPr>
          <p:cNvPr id="4" name="Picture 3"/>
          <p:cNvPicPr>
            <a:picLocks noChangeAspect="1"/>
          </p:cNvPicPr>
          <p:nvPr/>
        </p:nvPicPr>
        <p:blipFill>
          <a:blip r:embed="rId2"/>
          <a:stretch>
            <a:fillRect/>
          </a:stretch>
        </p:blipFill>
        <p:spPr>
          <a:xfrm>
            <a:off x="5551776" y="1548534"/>
            <a:ext cx="6640224" cy="3145369"/>
          </a:xfrm>
          <a:prstGeom prst="rect">
            <a:avLst/>
          </a:prstGeom>
        </p:spPr>
      </p:pic>
      <p:pic>
        <p:nvPicPr>
          <p:cNvPr id="5" name="Picture 4"/>
          <p:cNvPicPr>
            <a:picLocks noChangeAspect="1"/>
          </p:cNvPicPr>
          <p:nvPr/>
        </p:nvPicPr>
        <p:blipFill>
          <a:blip r:embed="rId3"/>
          <a:stretch>
            <a:fillRect/>
          </a:stretch>
        </p:blipFill>
        <p:spPr>
          <a:xfrm>
            <a:off x="5551776" y="5192210"/>
            <a:ext cx="6434464" cy="100748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406113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Full rule set with exceptions for iris dataset</a:t>
            </a:r>
            <a:endParaRPr lang="en-CA" dirty="0"/>
          </a:p>
        </p:txBody>
      </p:sp>
      <p:sp>
        <p:nvSpPr>
          <p:cNvPr id="3" name="Content Placeholder 2"/>
          <p:cNvSpPr>
            <a:spLocks noGrp="1"/>
          </p:cNvSpPr>
          <p:nvPr>
            <p:ph idx="1"/>
          </p:nvPr>
        </p:nvSpPr>
        <p:spPr>
          <a:xfrm>
            <a:off x="838200" y="5264727"/>
            <a:ext cx="10515600" cy="1496291"/>
          </a:xfrm>
        </p:spPr>
        <p:txBody>
          <a:bodyPr>
            <a:normAutofit fontScale="70000" lnSpcReduction="20000"/>
          </a:bodyPr>
          <a:lstStyle/>
          <a:p>
            <a:r>
              <a:rPr lang="en-CA" dirty="0" smtClean="0"/>
              <a:t>Default outcome: I. </a:t>
            </a:r>
            <a:r>
              <a:rPr lang="en-CA" dirty="0" err="1" smtClean="0"/>
              <a:t>setosa</a:t>
            </a:r>
            <a:r>
              <a:rPr lang="en-CA" dirty="0" smtClean="0"/>
              <a:t> (normally choose most frequent class)</a:t>
            </a:r>
          </a:p>
          <a:p>
            <a:r>
              <a:rPr lang="en-CA" dirty="0" smtClean="0"/>
              <a:t>Mirrors how we think of real problems in our heads (more comprehensible than if…then…else)</a:t>
            </a:r>
          </a:p>
          <a:p>
            <a:r>
              <a:rPr lang="en-CA" dirty="0" smtClean="0"/>
              <a:t>Scales up well (locality property) – each individual statement needs only be considered in context of rules/exceptions that lead to it, whereas with decision lists, all prior rules need to be reviewed to determine the precise effect of an individual rule, crucial for understanding large rule sets</a:t>
            </a:r>
          </a:p>
          <a:p>
            <a:endParaRPr lang="en-CA" dirty="0"/>
          </a:p>
        </p:txBody>
      </p:sp>
      <p:pic>
        <p:nvPicPr>
          <p:cNvPr id="5" name="Picture 4"/>
          <p:cNvPicPr>
            <a:picLocks noChangeAspect="1"/>
          </p:cNvPicPr>
          <p:nvPr/>
        </p:nvPicPr>
        <p:blipFill>
          <a:blip r:embed="rId2"/>
          <a:stretch>
            <a:fillRect/>
          </a:stretch>
        </p:blipFill>
        <p:spPr>
          <a:xfrm>
            <a:off x="173182" y="1378527"/>
            <a:ext cx="11830050" cy="3771900"/>
          </a:xfrm>
          <a:prstGeom prst="rect">
            <a:avLst/>
          </a:prstGeom>
        </p:spPr>
      </p:pic>
    </p:spTree>
    <p:extLst>
      <p:ext uri="{BB962C8B-B14F-4D97-AF65-F5344CB8AC3E}">
        <p14:creationId xmlns:p14="http://schemas.microsoft.com/office/powerpoint/2010/main" val="14116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a:t>
            </a:r>
            <a:endParaRPr lang="en-CA" dirty="0"/>
          </a:p>
        </p:txBody>
      </p:sp>
      <p:sp>
        <p:nvSpPr>
          <p:cNvPr id="3" name="Content Placeholder 2"/>
          <p:cNvSpPr>
            <a:spLocks noGrp="1"/>
          </p:cNvSpPr>
          <p:nvPr>
            <p:ph idx="1"/>
          </p:nvPr>
        </p:nvSpPr>
        <p:spPr>
          <a:xfrm>
            <a:off x="838200" y="1825625"/>
            <a:ext cx="5867400" cy="4351338"/>
          </a:xfrm>
        </p:spPr>
        <p:txBody>
          <a:bodyPr/>
          <a:lstStyle/>
          <a:p>
            <a:r>
              <a:rPr lang="en-CA" dirty="0" smtClean="0"/>
              <a:t>Instances and attributes (features) are the input</a:t>
            </a:r>
          </a:p>
          <a:p>
            <a:r>
              <a:rPr lang="en-CA" b="1" dirty="0" smtClean="0"/>
              <a:t>The m</a:t>
            </a:r>
            <a:r>
              <a:rPr lang="en-CA" b="1" dirty="0" smtClean="0"/>
              <a:t>odel </a:t>
            </a:r>
            <a:r>
              <a:rPr lang="en-CA" b="1" dirty="0" smtClean="0"/>
              <a:t>produced by </a:t>
            </a:r>
            <a:r>
              <a:rPr lang="en-CA" b="1" dirty="0" smtClean="0"/>
              <a:t>the machine </a:t>
            </a:r>
            <a:r>
              <a:rPr lang="en-CA" b="1" dirty="0" smtClean="0"/>
              <a:t>learning algorithm is the output (concept)</a:t>
            </a:r>
          </a:p>
          <a:p>
            <a:r>
              <a:rPr lang="en-CA" dirty="0" smtClean="0"/>
              <a:t>Output of the model is the concept description</a:t>
            </a:r>
          </a:p>
          <a:p>
            <a:endParaRPr lang="en-CA" dirty="0"/>
          </a:p>
        </p:txBody>
      </p:sp>
      <p:pic>
        <p:nvPicPr>
          <p:cNvPr id="4" name="Picture 3"/>
          <p:cNvPicPr>
            <a:picLocks noChangeAspect="1"/>
          </p:cNvPicPr>
          <p:nvPr/>
        </p:nvPicPr>
        <p:blipFill>
          <a:blip r:embed="rId2"/>
          <a:stretch>
            <a:fillRect/>
          </a:stretch>
        </p:blipFill>
        <p:spPr>
          <a:xfrm>
            <a:off x="7506567" y="87312"/>
            <a:ext cx="4581525" cy="3476625"/>
          </a:xfrm>
          <a:prstGeom prst="rect">
            <a:avLst/>
          </a:prstGeom>
        </p:spPr>
      </p:pic>
      <p:pic>
        <p:nvPicPr>
          <p:cNvPr id="5" name="Picture 4"/>
          <p:cNvPicPr>
            <a:picLocks noChangeAspect="1"/>
          </p:cNvPicPr>
          <p:nvPr/>
        </p:nvPicPr>
        <p:blipFill>
          <a:blip r:embed="rId3"/>
          <a:stretch>
            <a:fillRect/>
          </a:stretch>
        </p:blipFill>
        <p:spPr>
          <a:xfrm>
            <a:off x="9002613" y="4031673"/>
            <a:ext cx="3085479" cy="2507674"/>
          </a:xfrm>
          <a:prstGeom prst="rect">
            <a:avLst/>
          </a:prstGeom>
        </p:spPr>
      </p:pic>
    </p:spTree>
    <p:extLst>
      <p:ext uri="{BB962C8B-B14F-4D97-AF65-F5344CB8AC3E}">
        <p14:creationId xmlns:p14="http://schemas.microsoft.com/office/powerpoint/2010/main" val="2218332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 y="35682"/>
            <a:ext cx="6369412" cy="793823"/>
          </a:xfrm>
        </p:spPr>
        <p:txBody>
          <a:bodyPr/>
          <a:lstStyle/>
          <a:p>
            <a:r>
              <a:rPr lang="en-CA" dirty="0" smtClean="0"/>
              <a:t>More expressive rules</a:t>
            </a:r>
            <a:endParaRPr lang="en-CA" dirty="0"/>
          </a:p>
        </p:txBody>
      </p:sp>
      <p:sp>
        <p:nvSpPr>
          <p:cNvPr id="3" name="Content Placeholder 2"/>
          <p:cNvSpPr>
            <a:spLocks noGrp="1"/>
          </p:cNvSpPr>
          <p:nvPr>
            <p:ph idx="1"/>
          </p:nvPr>
        </p:nvSpPr>
        <p:spPr>
          <a:xfrm>
            <a:off x="45243" y="832523"/>
            <a:ext cx="6147739" cy="2354022"/>
          </a:xfrm>
        </p:spPr>
        <p:txBody>
          <a:bodyPr>
            <a:normAutofit fontScale="92500" lnSpcReduction="10000"/>
          </a:bodyPr>
          <a:lstStyle/>
          <a:p>
            <a:r>
              <a:rPr lang="en-CA" dirty="0" smtClean="0"/>
              <a:t>Until now, we have only tested rules against a constant (iris dataset)</a:t>
            </a:r>
          </a:p>
          <a:p>
            <a:r>
              <a:rPr lang="en-CA" dirty="0" smtClean="0"/>
              <a:t>Suppose we have 8 blocks, and we wish to learn “standing” concept</a:t>
            </a:r>
          </a:p>
          <a:p>
            <a:r>
              <a:rPr lang="en-CA" dirty="0" smtClean="0"/>
              <a:t>Learning algorithm is given </a:t>
            </a:r>
            <a:r>
              <a:rPr lang="en-CA" i="1" dirty="0" smtClean="0"/>
              <a:t>width</a:t>
            </a:r>
            <a:r>
              <a:rPr lang="en-CA" dirty="0" smtClean="0"/>
              <a:t>, </a:t>
            </a:r>
            <a:r>
              <a:rPr lang="en-CA" i="1" dirty="0" smtClean="0"/>
              <a:t>height</a:t>
            </a:r>
            <a:r>
              <a:rPr lang="en-CA" dirty="0" smtClean="0"/>
              <a:t>, and </a:t>
            </a:r>
            <a:r>
              <a:rPr lang="en-CA" i="1" dirty="0" smtClean="0"/>
              <a:t>number of sides</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651163" y="3307628"/>
            <a:ext cx="8486341" cy="3561399"/>
          </a:xfrm>
          <a:prstGeom prst="rect">
            <a:avLst/>
          </a:prstGeom>
        </p:spPr>
      </p:pic>
      <p:pic>
        <p:nvPicPr>
          <p:cNvPr id="5" name="Picture 4"/>
          <p:cNvPicPr>
            <a:picLocks noChangeAspect="1"/>
          </p:cNvPicPr>
          <p:nvPr/>
        </p:nvPicPr>
        <p:blipFill>
          <a:blip r:embed="rId3"/>
          <a:stretch>
            <a:fillRect/>
          </a:stretch>
        </p:blipFill>
        <p:spPr>
          <a:xfrm>
            <a:off x="9137504" y="3307628"/>
            <a:ext cx="2846678" cy="3522602"/>
          </a:xfrm>
          <a:prstGeom prst="rect">
            <a:avLst/>
          </a:prstGeom>
        </p:spPr>
      </p:pic>
      <p:pic>
        <p:nvPicPr>
          <p:cNvPr id="6" name="Picture 5"/>
          <p:cNvPicPr>
            <a:picLocks noChangeAspect="1"/>
          </p:cNvPicPr>
          <p:nvPr/>
        </p:nvPicPr>
        <p:blipFill>
          <a:blip r:embed="rId4"/>
          <a:stretch>
            <a:fillRect/>
          </a:stretch>
        </p:blipFill>
        <p:spPr>
          <a:xfrm>
            <a:off x="6414655" y="90208"/>
            <a:ext cx="5690526" cy="475411"/>
          </a:xfrm>
          <a:prstGeom prst="rect">
            <a:avLst/>
          </a:prstGeom>
        </p:spPr>
      </p:pic>
      <p:pic>
        <p:nvPicPr>
          <p:cNvPr id="8" name="Picture 7"/>
          <p:cNvPicPr>
            <a:picLocks noChangeAspect="1"/>
          </p:cNvPicPr>
          <p:nvPr/>
        </p:nvPicPr>
        <p:blipFill>
          <a:blip r:embed="rId5"/>
          <a:stretch>
            <a:fillRect/>
          </a:stretch>
        </p:blipFill>
        <p:spPr>
          <a:xfrm>
            <a:off x="6562582" y="519870"/>
            <a:ext cx="3846509" cy="504224"/>
          </a:xfrm>
          <a:prstGeom prst="rect">
            <a:avLst/>
          </a:prstGeom>
        </p:spPr>
      </p:pic>
      <p:pic>
        <p:nvPicPr>
          <p:cNvPr id="9" name="Picture 8"/>
          <p:cNvPicPr>
            <a:picLocks noChangeAspect="1"/>
          </p:cNvPicPr>
          <p:nvPr/>
        </p:nvPicPr>
        <p:blipFill>
          <a:blip r:embed="rId6"/>
          <a:stretch>
            <a:fillRect/>
          </a:stretch>
        </p:blipFill>
        <p:spPr>
          <a:xfrm>
            <a:off x="7896658" y="1474427"/>
            <a:ext cx="3662066" cy="866991"/>
          </a:xfrm>
          <a:prstGeom prst="rect">
            <a:avLst/>
          </a:prstGeom>
        </p:spPr>
      </p:pic>
      <p:sp>
        <p:nvSpPr>
          <p:cNvPr id="10" name="TextBox 9"/>
          <p:cNvSpPr txBox="1"/>
          <p:nvPr/>
        </p:nvSpPr>
        <p:spPr>
          <a:xfrm>
            <a:off x="6414655" y="2507673"/>
            <a:ext cx="5569527" cy="646331"/>
          </a:xfrm>
          <a:prstGeom prst="rect">
            <a:avLst/>
          </a:prstGeom>
          <a:noFill/>
        </p:spPr>
        <p:txBody>
          <a:bodyPr wrap="square" rtlCol="0">
            <a:spAutoFit/>
          </a:bodyPr>
          <a:lstStyle/>
          <a:p>
            <a:r>
              <a:rPr lang="en-CA" dirty="0" smtClean="0"/>
              <a:t>We can augment existing datasets by adding attributes such as  width&gt;height (</a:t>
            </a:r>
            <a:r>
              <a:rPr lang="en-CA" dirty="0" err="1" smtClean="0"/>
              <a:t>Flinks</a:t>
            </a:r>
            <a:r>
              <a:rPr lang="en-CA" dirty="0" smtClean="0"/>
              <a:t> example) - preprocessing</a:t>
            </a:r>
            <a:endParaRPr lang="en-CA" dirty="0"/>
          </a:p>
        </p:txBody>
      </p:sp>
    </p:spTree>
    <p:extLst>
      <p:ext uri="{BB962C8B-B14F-4D97-AF65-F5344CB8AC3E}">
        <p14:creationId xmlns:p14="http://schemas.microsoft.com/office/powerpoint/2010/main" val="63313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Recap</a:t>
            </a:r>
            <a:endParaRPr lang="en-CA" dirty="0"/>
          </a:p>
        </p:txBody>
      </p:sp>
      <p:sp>
        <p:nvSpPr>
          <p:cNvPr id="3" name="Content Placeholder 2"/>
          <p:cNvSpPr>
            <a:spLocks noGrp="1"/>
          </p:cNvSpPr>
          <p:nvPr>
            <p:ph idx="1"/>
          </p:nvPr>
        </p:nvSpPr>
        <p:spPr/>
        <p:txBody>
          <a:bodyPr/>
          <a:lstStyle/>
          <a:p>
            <a:r>
              <a:rPr lang="en-CA" dirty="0" smtClean="0"/>
              <a:t>Linear models</a:t>
            </a:r>
          </a:p>
          <a:p>
            <a:r>
              <a:rPr lang="en-CA" dirty="0" smtClean="0"/>
              <a:t>Decision trees</a:t>
            </a:r>
          </a:p>
          <a:p>
            <a:r>
              <a:rPr lang="en-CA" dirty="0" smtClean="0"/>
              <a:t>Rules </a:t>
            </a:r>
          </a:p>
          <a:p>
            <a:r>
              <a:rPr lang="en-CA" dirty="0" smtClean="0"/>
              <a:t>Next class: instance-based representation </a:t>
            </a:r>
            <a:endParaRPr lang="en-CA" dirty="0"/>
          </a:p>
        </p:txBody>
      </p:sp>
    </p:spTree>
    <p:extLst>
      <p:ext uri="{BB962C8B-B14F-4D97-AF65-F5344CB8AC3E}">
        <p14:creationId xmlns:p14="http://schemas.microsoft.com/office/powerpoint/2010/main" val="189748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idx="1"/>
          </p:nvPr>
        </p:nvSpPr>
        <p:spPr>
          <a:xfrm>
            <a:off x="838200" y="1690688"/>
            <a:ext cx="10515600" cy="4351338"/>
          </a:xfrm>
        </p:spPr>
        <p:txBody>
          <a:bodyPr/>
          <a:lstStyle/>
          <a:p>
            <a:r>
              <a:rPr lang="en-CA" dirty="0" smtClean="0"/>
              <a:t>High level overview of different types of </a:t>
            </a:r>
            <a:r>
              <a:rPr lang="en-CA" dirty="0" smtClean="0"/>
              <a:t>output </a:t>
            </a:r>
            <a:endParaRPr lang="en-CA" dirty="0" smtClean="0"/>
          </a:p>
          <a:p>
            <a:r>
              <a:rPr lang="en-CA" dirty="0" smtClean="0"/>
              <a:t>Basic knowledge representation (decision tables)</a:t>
            </a:r>
          </a:p>
          <a:p>
            <a:r>
              <a:rPr lang="en-CA" dirty="0" smtClean="0"/>
              <a:t>Linear models</a:t>
            </a:r>
          </a:p>
          <a:p>
            <a:r>
              <a:rPr lang="en-CA" b="1" dirty="0" smtClean="0"/>
              <a:t>Decision trees</a:t>
            </a:r>
          </a:p>
          <a:p>
            <a:r>
              <a:rPr lang="en-CA" b="1" dirty="0" smtClean="0"/>
              <a:t>Rule sets (classification rules, association rules, exceptions to rules)</a:t>
            </a:r>
          </a:p>
          <a:p>
            <a:r>
              <a:rPr lang="en-CA" dirty="0" smtClean="0"/>
              <a:t>Instance-based learning</a:t>
            </a:r>
          </a:p>
          <a:p>
            <a:r>
              <a:rPr lang="fr-CA" dirty="0" err="1" smtClean="0"/>
              <a:t>Clustering</a:t>
            </a:r>
            <a:r>
              <a:rPr lang="fr-CA" dirty="0" smtClean="0"/>
              <a:t> </a:t>
            </a:r>
            <a:r>
              <a:rPr lang="fr-CA" dirty="0" err="1" smtClean="0"/>
              <a:t>algorithm</a:t>
            </a:r>
            <a:r>
              <a:rPr lang="fr-CA" dirty="0" smtClean="0"/>
              <a:t> output (flat clusters, </a:t>
            </a:r>
            <a:r>
              <a:rPr lang="fr-CA" dirty="0" err="1" smtClean="0"/>
              <a:t>dendrograms</a:t>
            </a:r>
            <a:r>
              <a:rPr lang="fr-CA" dirty="0" smtClean="0"/>
              <a:t>)</a:t>
            </a:r>
            <a:endParaRPr lang="en-CA" dirty="0" smtClean="0"/>
          </a:p>
          <a:p>
            <a:endParaRPr lang="en-CA" dirty="0" smtClean="0"/>
          </a:p>
          <a:p>
            <a:endParaRPr lang="en-CA" dirty="0"/>
          </a:p>
        </p:txBody>
      </p:sp>
    </p:spTree>
    <p:extLst>
      <p:ext uri="{BB962C8B-B14F-4D97-AF65-F5344CB8AC3E}">
        <p14:creationId xmlns:p14="http://schemas.microsoft.com/office/powerpoint/2010/main" val="229089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lstStyle/>
          <a:p>
            <a:r>
              <a:rPr lang="en-CA" dirty="0" smtClean="0"/>
              <a:t>Many techniques we will cover produce easily comprehensible descriptions of structural patterns in data</a:t>
            </a:r>
          </a:p>
          <a:p>
            <a:r>
              <a:rPr lang="en-CA" dirty="0" smtClean="0"/>
              <a:t>Before examining these techniques in depth, need to see how structural patterns can be expressed</a:t>
            </a:r>
          </a:p>
          <a:p>
            <a:pPr lvl="1"/>
            <a:r>
              <a:rPr lang="en-CA" dirty="0" smtClean="0"/>
              <a:t>Know where you’re going to see how to get there</a:t>
            </a:r>
          </a:p>
          <a:p>
            <a:endParaRPr lang="en-CA" dirty="0"/>
          </a:p>
        </p:txBody>
      </p:sp>
    </p:spTree>
    <p:extLst>
      <p:ext uri="{BB962C8B-B14F-4D97-AF65-F5344CB8AC3E}">
        <p14:creationId xmlns:p14="http://schemas.microsoft.com/office/powerpoint/2010/main" val="298674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Tables</a:t>
            </a:r>
            <a:endParaRPr lang="en-CA" dirty="0"/>
          </a:p>
        </p:txBody>
      </p:sp>
      <p:sp>
        <p:nvSpPr>
          <p:cNvPr id="3" name="Content Placeholder 2"/>
          <p:cNvSpPr>
            <a:spLocks noGrp="1"/>
          </p:cNvSpPr>
          <p:nvPr>
            <p:ph idx="1"/>
          </p:nvPr>
        </p:nvSpPr>
        <p:spPr>
          <a:xfrm>
            <a:off x="838200" y="1825625"/>
            <a:ext cx="4232564" cy="4351338"/>
          </a:xfrm>
        </p:spPr>
        <p:txBody>
          <a:bodyPr/>
          <a:lstStyle/>
          <a:p>
            <a:r>
              <a:rPr lang="en-CA" dirty="0" smtClean="0"/>
              <a:t>Output is the same as the input</a:t>
            </a:r>
          </a:p>
          <a:p>
            <a:r>
              <a:rPr lang="en-CA" dirty="0" smtClean="0"/>
              <a:t>Table 1.2 (decision table for weather data)</a:t>
            </a:r>
          </a:p>
          <a:p>
            <a:r>
              <a:rPr lang="en-CA" dirty="0" smtClean="0"/>
              <a:t>Attribute selection (leave some out of table) (Chapter 8)</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748867303"/>
              </p:ext>
            </p:extLst>
          </p:nvPr>
        </p:nvGraphicFramePr>
        <p:xfrm>
          <a:off x="5547449" y="67100"/>
          <a:ext cx="6608620" cy="6719460"/>
        </p:xfrm>
        <a:graphic>
          <a:graphicData uri="http://schemas.openxmlformats.org/drawingml/2006/table">
            <a:tbl>
              <a:tblPr firstRow="1" firstCol="1" bandRow="1">
                <a:tableStyleId>{5C22544A-7EE6-4342-B048-85BDC9FD1C3A}</a:tableStyleId>
              </a:tblPr>
              <a:tblGrid>
                <a:gridCol w="1321724">
                  <a:extLst>
                    <a:ext uri="{9D8B030D-6E8A-4147-A177-3AD203B41FA5}">
                      <a16:colId xmlns:a16="http://schemas.microsoft.com/office/drawing/2014/main" val="2316273983"/>
                    </a:ext>
                  </a:extLst>
                </a:gridCol>
                <a:gridCol w="1321724">
                  <a:extLst>
                    <a:ext uri="{9D8B030D-6E8A-4147-A177-3AD203B41FA5}">
                      <a16:colId xmlns:a16="http://schemas.microsoft.com/office/drawing/2014/main" val="265443370"/>
                    </a:ext>
                  </a:extLst>
                </a:gridCol>
                <a:gridCol w="1321724">
                  <a:extLst>
                    <a:ext uri="{9D8B030D-6E8A-4147-A177-3AD203B41FA5}">
                      <a16:colId xmlns:a16="http://schemas.microsoft.com/office/drawing/2014/main" val="1338186882"/>
                    </a:ext>
                  </a:extLst>
                </a:gridCol>
                <a:gridCol w="1321724">
                  <a:extLst>
                    <a:ext uri="{9D8B030D-6E8A-4147-A177-3AD203B41FA5}">
                      <a16:colId xmlns:a16="http://schemas.microsoft.com/office/drawing/2014/main" val="3043099467"/>
                    </a:ext>
                  </a:extLst>
                </a:gridCol>
                <a:gridCol w="1321724">
                  <a:extLst>
                    <a:ext uri="{9D8B030D-6E8A-4147-A177-3AD203B41FA5}">
                      <a16:colId xmlns:a16="http://schemas.microsoft.com/office/drawing/2014/main" val="3936291445"/>
                    </a:ext>
                  </a:extLst>
                </a:gridCol>
              </a:tblGrid>
              <a:tr h="569526">
                <a:tc>
                  <a:txBody>
                    <a:bodyPr/>
                    <a:lstStyle/>
                    <a:p>
                      <a:pPr indent="-128270">
                        <a:lnSpc>
                          <a:spcPts val="1515"/>
                        </a:lnSpc>
                        <a:spcAft>
                          <a:spcPts val="0"/>
                        </a:spcAft>
                      </a:pPr>
                      <a:r>
                        <a:rPr lang="en-CA" sz="1600" b="1" dirty="0">
                          <a:solidFill>
                            <a:schemeClr val="tx1"/>
                          </a:solidFill>
                          <a:effectLst/>
                        </a:rPr>
                        <a:t>Outlook</a:t>
                      </a:r>
                      <a:endParaRPr lang="en-CA"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tc>
                  <a:txBody>
                    <a:bodyPr/>
                    <a:lstStyle/>
                    <a:p>
                      <a:pPr indent="-128270">
                        <a:lnSpc>
                          <a:spcPts val="1515"/>
                        </a:lnSpc>
                        <a:spcAft>
                          <a:spcPts val="0"/>
                        </a:spcAft>
                      </a:pPr>
                      <a:r>
                        <a:rPr lang="en-CA" sz="1600" b="1">
                          <a:solidFill>
                            <a:schemeClr val="tx1"/>
                          </a:solidFill>
                          <a:effectLst/>
                        </a:rPr>
                        <a:t>Temperature</a:t>
                      </a:r>
                      <a:endParaRPr lang="en-CA"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tc>
                  <a:txBody>
                    <a:bodyPr/>
                    <a:lstStyle/>
                    <a:p>
                      <a:pPr indent="-128270">
                        <a:lnSpc>
                          <a:spcPts val="1515"/>
                        </a:lnSpc>
                        <a:spcAft>
                          <a:spcPts val="0"/>
                        </a:spcAft>
                      </a:pPr>
                      <a:r>
                        <a:rPr lang="en-CA" sz="1600" b="1" dirty="0">
                          <a:solidFill>
                            <a:schemeClr val="tx1"/>
                          </a:solidFill>
                          <a:effectLst/>
                        </a:rPr>
                        <a:t>Humidity</a:t>
                      </a:r>
                      <a:endParaRPr lang="en-CA"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tc>
                  <a:txBody>
                    <a:bodyPr/>
                    <a:lstStyle/>
                    <a:p>
                      <a:pPr indent="-128270">
                        <a:lnSpc>
                          <a:spcPts val="1515"/>
                        </a:lnSpc>
                        <a:spcAft>
                          <a:spcPts val="0"/>
                        </a:spcAft>
                      </a:pPr>
                      <a:r>
                        <a:rPr lang="en-CA" sz="1600" b="1">
                          <a:solidFill>
                            <a:schemeClr val="tx1"/>
                          </a:solidFill>
                          <a:effectLst/>
                        </a:rPr>
                        <a:t>Windy</a:t>
                      </a:r>
                      <a:endParaRPr lang="en-CA"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tc>
                  <a:txBody>
                    <a:bodyPr/>
                    <a:lstStyle/>
                    <a:p>
                      <a:pPr indent="-128270">
                        <a:lnSpc>
                          <a:spcPts val="1515"/>
                        </a:lnSpc>
                        <a:spcAft>
                          <a:spcPts val="0"/>
                        </a:spcAft>
                      </a:pPr>
                      <a:r>
                        <a:rPr lang="en-CA" sz="1600" b="1" dirty="0">
                          <a:solidFill>
                            <a:schemeClr val="tx1"/>
                          </a:solidFill>
                          <a:effectLst/>
                        </a:rPr>
                        <a:t>Play</a:t>
                      </a:r>
                      <a:endParaRPr lang="en-CA"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extLst>
                  <a:ext uri="{0D108BD9-81ED-4DB2-BD59-A6C34878D82A}">
                    <a16:rowId xmlns:a16="http://schemas.microsoft.com/office/drawing/2014/main" val="1160506949"/>
                  </a:ext>
                </a:extLst>
              </a:tr>
              <a:tr h="439281">
                <a:tc>
                  <a:txBody>
                    <a:bodyPr/>
                    <a:lstStyle/>
                    <a:p>
                      <a:pPr indent="-192405">
                        <a:lnSpc>
                          <a:spcPts val="1515"/>
                        </a:lnSpc>
                        <a:spcAft>
                          <a:spcPts val="0"/>
                        </a:spcAft>
                      </a:pPr>
                      <a:r>
                        <a:rPr lang="en-CA" sz="1600" b="0">
                          <a:solidFill>
                            <a:schemeClr val="tx1"/>
                          </a:solidFill>
                          <a:effectLst/>
                        </a:rPr>
                        <a:t>Sunny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Hot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3786413865"/>
                  </a:ext>
                </a:extLst>
              </a:tr>
              <a:tr h="439281">
                <a:tc>
                  <a:txBody>
                    <a:bodyPr/>
                    <a:lstStyle/>
                    <a:p>
                      <a:pPr indent="-192405">
                        <a:lnSpc>
                          <a:spcPts val="1515"/>
                        </a:lnSpc>
                        <a:spcAft>
                          <a:spcPts val="0"/>
                        </a:spcAft>
                      </a:pPr>
                      <a:r>
                        <a:rPr lang="en-CA" sz="1600" b="0">
                          <a:solidFill>
                            <a:schemeClr val="tx1"/>
                          </a:solidFill>
                          <a:effectLst/>
                        </a:rPr>
                        <a:t>Sunny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dirty="0">
                          <a:solidFill>
                            <a:schemeClr val="tx1"/>
                          </a:solidFill>
                          <a:effectLst/>
                        </a:rPr>
                        <a:t>Hot</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658815990"/>
                  </a:ext>
                </a:extLst>
              </a:tr>
              <a:tr h="439281">
                <a:tc>
                  <a:txBody>
                    <a:bodyPr/>
                    <a:lstStyle/>
                    <a:p>
                      <a:pPr indent="-192405">
                        <a:lnSpc>
                          <a:spcPts val="1515"/>
                        </a:lnSpc>
                        <a:spcAft>
                          <a:spcPts val="0"/>
                        </a:spcAft>
                      </a:pPr>
                      <a:r>
                        <a:rPr lang="en-CA" sz="1600" b="0">
                          <a:solidFill>
                            <a:schemeClr val="tx1"/>
                          </a:solidFill>
                          <a:effectLst/>
                        </a:rPr>
                        <a:t>Overcast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Hot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3182050358"/>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2873097485"/>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Cool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731533119"/>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Cool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094702979"/>
                  </a:ext>
                </a:extLst>
              </a:tr>
              <a:tr h="439281">
                <a:tc>
                  <a:txBody>
                    <a:bodyPr/>
                    <a:lstStyle/>
                    <a:p>
                      <a:pPr indent="-192405">
                        <a:lnSpc>
                          <a:spcPts val="1515"/>
                        </a:lnSpc>
                        <a:spcAft>
                          <a:spcPts val="0"/>
                        </a:spcAft>
                      </a:pPr>
                      <a:r>
                        <a:rPr lang="en-CA" sz="1600" b="0">
                          <a:solidFill>
                            <a:schemeClr val="tx1"/>
                          </a:solidFill>
                          <a:effectLst/>
                        </a:rPr>
                        <a:t>Overcast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Cool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402388871"/>
                  </a:ext>
                </a:extLst>
              </a:tr>
              <a:tr h="439281">
                <a:tc>
                  <a:txBody>
                    <a:bodyPr/>
                    <a:lstStyle/>
                    <a:p>
                      <a:pPr indent="-192405">
                        <a:lnSpc>
                          <a:spcPts val="1515"/>
                        </a:lnSpc>
                        <a:spcAft>
                          <a:spcPts val="0"/>
                        </a:spcAft>
                      </a:pPr>
                      <a:r>
                        <a:rPr lang="en-CA" sz="1600" b="0">
                          <a:solidFill>
                            <a:schemeClr val="tx1"/>
                          </a:solidFill>
                          <a:effectLst/>
                        </a:rPr>
                        <a:t>Sunny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dirty="0">
                          <a:solidFill>
                            <a:schemeClr val="tx1"/>
                          </a:solidFill>
                          <a:effectLst/>
                        </a:rPr>
                        <a:t>Mild</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2044260058"/>
                  </a:ext>
                </a:extLst>
              </a:tr>
              <a:tr h="439281">
                <a:tc>
                  <a:txBody>
                    <a:bodyPr/>
                    <a:lstStyle/>
                    <a:p>
                      <a:pPr indent="-192405">
                        <a:lnSpc>
                          <a:spcPts val="1515"/>
                        </a:lnSpc>
                        <a:spcAft>
                          <a:spcPts val="0"/>
                        </a:spcAft>
                      </a:pPr>
                      <a:r>
                        <a:rPr lang="en-CA" sz="1600" b="0" dirty="0">
                          <a:solidFill>
                            <a:schemeClr val="tx1"/>
                          </a:solidFill>
                          <a:effectLst/>
                        </a:rPr>
                        <a:t>Sunny</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Cool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2948734293"/>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3834425842"/>
                  </a:ext>
                </a:extLst>
              </a:tr>
              <a:tr h="439281">
                <a:tc>
                  <a:txBody>
                    <a:bodyPr/>
                    <a:lstStyle/>
                    <a:p>
                      <a:pPr indent="-192405">
                        <a:lnSpc>
                          <a:spcPts val="1515"/>
                        </a:lnSpc>
                        <a:spcAft>
                          <a:spcPts val="0"/>
                        </a:spcAft>
                      </a:pPr>
                      <a:r>
                        <a:rPr lang="en-CA" sz="1600" b="0" dirty="0">
                          <a:solidFill>
                            <a:schemeClr val="tx1"/>
                          </a:solidFill>
                          <a:effectLst/>
                        </a:rPr>
                        <a:t>Sunny</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587015908"/>
                  </a:ext>
                </a:extLst>
              </a:tr>
              <a:tr h="439281">
                <a:tc>
                  <a:txBody>
                    <a:bodyPr/>
                    <a:lstStyle/>
                    <a:p>
                      <a:pPr indent="-192405">
                        <a:lnSpc>
                          <a:spcPts val="1515"/>
                        </a:lnSpc>
                        <a:spcAft>
                          <a:spcPts val="0"/>
                        </a:spcAft>
                      </a:pPr>
                      <a:r>
                        <a:rPr lang="en-CA" sz="1600" b="0">
                          <a:solidFill>
                            <a:schemeClr val="tx1"/>
                          </a:solidFill>
                          <a:effectLst/>
                        </a:rPr>
                        <a:t>Overcast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96966686"/>
                  </a:ext>
                </a:extLst>
              </a:tr>
              <a:tr h="439281">
                <a:tc>
                  <a:txBody>
                    <a:bodyPr/>
                    <a:lstStyle/>
                    <a:p>
                      <a:pPr indent="-192405">
                        <a:lnSpc>
                          <a:spcPts val="1515"/>
                        </a:lnSpc>
                        <a:spcAft>
                          <a:spcPts val="0"/>
                        </a:spcAft>
                      </a:pPr>
                      <a:r>
                        <a:rPr lang="en-CA" sz="1600" b="0">
                          <a:solidFill>
                            <a:schemeClr val="tx1"/>
                          </a:solidFill>
                          <a:effectLst/>
                        </a:rPr>
                        <a:t>Overcast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Hot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2839661719"/>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dirty="0">
                          <a:solidFill>
                            <a:schemeClr val="tx1"/>
                          </a:solidFill>
                          <a:effectLst/>
                        </a:rPr>
                        <a:t>No</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4283103004"/>
                  </a:ext>
                </a:extLst>
              </a:tr>
            </a:tbl>
          </a:graphicData>
        </a:graphic>
      </p:graphicFrame>
    </p:spTree>
    <p:extLst>
      <p:ext uri="{BB962C8B-B14F-4D97-AF65-F5344CB8AC3E}">
        <p14:creationId xmlns:p14="http://schemas.microsoft.com/office/powerpoint/2010/main" val="378667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3.2 Linear Models</a:t>
            </a:r>
            <a:endParaRPr lang="en-CA" dirty="0"/>
          </a:p>
        </p:txBody>
      </p:sp>
      <p:sp>
        <p:nvSpPr>
          <p:cNvPr id="3" name="Content Placeholder 2"/>
          <p:cNvSpPr>
            <a:spLocks noGrp="1"/>
          </p:cNvSpPr>
          <p:nvPr>
            <p:ph idx="1"/>
          </p:nvPr>
        </p:nvSpPr>
        <p:spPr>
          <a:xfrm>
            <a:off x="838200" y="1825625"/>
            <a:ext cx="5424055" cy="4351338"/>
          </a:xfrm>
        </p:spPr>
        <p:txBody>
          <a:bodyPr/>
          <a:lstStyle/>
          <a:p>
            <a:r>
              <a:rPr lang="en-CA" dirty="0" smtClean="0"/>
              <a:t>Output is sum of weighted attribute values</a:t>
            </a:r>
          </a:p>
          <a:p>
            <a:r>
              <a:rPr lang="en-CA" dirty="0" smtClean="0"/>
              <a:t>Easiest to visualize in 2 dimensions</a:t>
            </a:r>
          </a:p>
          <a:p>
            <a:r>
              <a:rPr lang="en-CA" dirty="0" smtClean="0"/>
              <a:t>Generate prediction by plugging observed value of CACH into expression to obtain a value for performance</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6247583" y="1690688"/>
            <a:ext cx="5944417" cy="4349894"/>
          </a:xfrm>
          <a:prstGeom prst="rect">
            <a:avLst/>
          </a:prstGeom>
        </p:spPr>
      </p:pic>
      <p:pic>
        <p:nvPicPr>
          <p:cNvPr id="6" name="Picture 5"/>
          <p:cNvPicPr>
            <a:picLocks noChangeAspect="1"/>
          </p:cNvPicPr>
          <p:nvPr/>
        </p:nvPicPr>
        <p:blipFill>
          <a:blip r:embed="rId3"/>
          <a:stretch>
            <a:fillRect/>
          </a:stretch>
        </p:blipFill>
        <p:spPr>
          <a:xfrm>
            <a:off x="7015065" y="1027906"/>
            <a:ext cx="4422645" cy="294843"/>
          </a:xfrm>
          <a:prstGeom prst="rect">
            <a:avLst/>
          </a:prstGeom>
        </p:spPr>
      </p:pic>
    </p:spTree>
    <p:extLst>
      <p:ext uri="{BB962C8B-B14F-4D97-AF65-F5344CB8AC3E}">
        <p14:creationId xmlns:p14="http://schemas.microsoft.com/office/powerpoint/2010/main" val="23010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models for decision boundary</a:t>
            </a:r>
            <a:endParaRPr lang="en-CA" dirty="0"/>
          </a:p>
        </p:txBody>
      </p:sp>
      <p:sp>
        <p:nvSpPr>
          <p:cNvPr id="3" name="Content Placeholder 2"/>
          <p:cNvSpPr>
            <a:spLocks noGrp="1"/>
          </p:cNvSpPr>
          <p:nvPr>
            <p:ph idx="1"/>
          </p:nvPr>
        </p:nvSpPr>
        <p:spPr>
          <a:xfrm>
            <a:off x="838200" y="1825625"/>
            <a:ext cx="5022273" cy="4351338"/>
          </a:xfrm>
        </p:spPr>
        <p:txBody>
          <a:bodyPr>
            <a:normAutofit fontScale="85000" lnSpcReduction="20000"/>
          </a:bodyPr>
          <a:lstStyle/>
          <a:p>
            <a:r>
              <a:rPr lang="en-CA" dirty="0" smtClean="0"/>
              <a:t>Line produced by the model separates the two classes</a:t>
            </a:r>
          </a:p>
          <a:p>
            <a:pPr lvl="1"/>
            <a:r>
              <a:rPr lang="en-CA" dirty="0" smtClean="0"/>
              <a:t>Defines where decision changes from one class to another</a:t>
            </a:r>
          </a:p>
          <a:p>
            <a:r>
              <a:rPr lang="en-CA" dirty="0" smtClean="0"/>
              <a:t>Decision boundary</a:t>
            </a:r>
          </a:p>
          <a:p>
            <a:r>
              <a:rPr lang="en-CA" dirty="0" smtClean="0"/>
              <a:t>Points lying on the line given by equation</a:t>
            </a:r>
          </a:p>
          <a:p>
            <a:r>
              <a:rPr lang="en-CA" dirty="0" smtClean="0"/>
              <a:t>Given a test instance, prediction is produced by plugging observed values of attributes in question into expression, and checking if &gt;0 or &lt;0</a:t>
            </a:r>
          </a:p>
          <a:p>
            <a:r>
              <a:rPr lang="en-CA" dirty="0" smtClean="0"/>
              <a:t>Extending model to multiple attributes results in hyperplane</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5860473" y="1381703"/>
            <a:ext cx="6194577" cy="4629582"/>
          </a:xfrm>
          <a:prstGeom prst="rect">
            <a:avLst/>
          </a:prstGeom>
        </p:spPr>
      </p:pic>
      <p:pic>
        <p:nvPicPr>
          <p:cNvPr id="5" name="Picture 4"/>
          <p:cNvPicPr>
            <a:picLocks noChangeAspect="1"/>
          </p:cNvPicPr>
          <p:nvPr/>
        </p:nvPicPr>
        <p:blipFill>
          <a:blip r:embed="rId3"/>
          <a:stretch>
            <a:fillRect/>
          </a:stretch>
        </p:blipFill>
        <p:spPr>
          <a:xfrm>
            <a:off x="2853186" y="6311900"/>
            <a:ext cx="7191360" cy="239712"/>
          </a:xfrm>
          <a:prstGeom prst="rect">
            <a:avLst/>
          </a:prstGeom>
        </p:spPr>
      </p:pic>
    </p:spTree>
    <p:extLst>
      <p:ext uri="{BB962C8B-B14F-4D97-AF65-F5344CB8AC3E}">
        <p14:creationId xmlns:p14="http://schemas.microsoft.com/office/powerpoint/2010/main" val="405349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3.3 Trees</a:t>
            </a:r>
            <a:endParaRPr lang="en-CA" dirty="0"/>
          </a:p>
        </p:txBody>
      </p:sp>
      <p:sp>
        <p:nvSpPr>
          <p:cNvPr id="3" name="Content Placeholder 2"/>
          <p:cNvSpPr>
            <a:spLocks noGrp="1"/>
          </p:cNvSpPr>
          <p:nvPr>
            <p:ph idx="1"/>
          </p:nvPr>
        </p:nvSpPr>
        <p:spPr>
          <a:xfrm>
            <a:off x="838200" y="1825624"/>
            <a:ext cx="5801751" cy="4727575"/>
          </a:xfrm>
        </p:spPr>
        <p:txBody>
          <a:bodyPr>
            <a:normAutofit fontScale="70000" lnSpcReduction="20000"/>
          </a:bodyPr>
          <a:lstStyle/>
          <a:p>
            <a:r>
              <a:rPr lang="en-CA" dirty="0" smtClean="0"/>
              <a:t>Divide and conquer approach </a:t>
            </a:r>
            <a:endParaRPr lang="en-CA" dirty="0" smtClean="0"/>
          </a:p>
          <a:p>
            <a:r>
              <a:rPr lang="en-CA" dirty="0" smtClean="0"/>
              <a:t>Example</a:t>
            </a:r>
            <a:r>
              <a:rPr lang="en-CA" dirty="0" smtClean="0"/>
              <a:t>: contact lens data</a:t>
            </a:r>
          </a:p>
          <a:p>
            <a:r>
              <a:rPr lang="en-CA" dirty="0" smtClean="0"/>
              <a:t>Each node tests a given attribute, comparing it to a constant</a:t>
            </a:r>
          </a:p>
          <a:p>
            <a:r>
              <a:rPr lang="en-CA" dirty="0" smtClean="0"/>
              <a:t>Leaf nodes give a classification that applies to all instances that reach the leaf</a:t>
            </a:r>
          </a:p>
          <a:p>
            <a:r>
              <a:rPr lang="en-CA" dirty="0" smtClean="0"/>
              <a:t>Unknown instances are routed down the tree according to value of attributes until a leaf is reached</a:t>
            </a:r>
          </a:p>
          <a:p>
            <a:r>
              <a:rPr lang="en-CA" dirty="0" smtClean="0"/>
              <a:t>Nominal attributes: number of children = number of possible values</a:t>
            </a:r>
          </a:p>
          <a:p>
            <a:r>
              <a:rPr lang="en-CA" dirty="0" smtClean="0"/>
              <a:t>Numerical attributes: two-way or three-way split (below, within, above)</a:t>
            </a:r>
          </a:p>
          <a:p>
            <a:pPr lvl="1"/>
            <a:r>
              <a:rPr lang="en-CA" dirty="0" smtClean="0"/>
              <a:t>Can also split on a combination of attributes, or by comparing attributes</a:t>
            </a:r>
          </a:p>
          <a:p>
            <a:r>
              <a:rPr lang="en-CA" dirty="0" smtClean="0"/>
              <a:t>Construct a decision tree by hand</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6922054" y="1343891"/>
            <a:ext cx="5290800" cy="4833072"/>
          </a:xfrm>
          <a:prstGeom prst="rect">
            <a:avLst/>
          </a:prstGeom>
        </p:spPr>
      </p:pic>
    </p:spTree>
    <p:extLst>
      <p:ext uri="{BB962C8B-B14F-4D97-AF65-F5344CB8AC3E}">
        <p14:creationId xmlns:p14="http://schemas.microsoft.com/office/powerpoint/2010/main" val="214678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98036" cy="790575"/>
          </a:xfrm>
        </p:spPr>
        <p:txBody>
          <a:bodyPr/>
          <a:lstStyle/>
          <a:p>
            <a:r>
              <a:rPr lang="en-CA" dirty="0" smtClean="0"/>
              <a:t>Linear regression vs regression tree vs model tree</a:t>
            </a:r>
            <a:endParaRPr lang="en-CA" dirty="0"/>
          </a:p>
        </p:txBody>
      </p:sp>
      <p:pic>
        <p:nvPicPr>
          <p:cNvPr id="4" name="Picture 3"/>
          <p:cNvPicPr>
            <a:picLocks noChangeAspect="1"/>
          </p:cNvPicPr>
          <p:nvPr/>
        </p:nvPicPr>
        <p:blipFill>
          <a:blip r:embed="rId2"/>
          <a:stretch>
            <a:fillRect/>
          </a:stretch>
        </p:blipFill>
        <p:spPr>
          <a:xfrm>
            <a:off x="0" y="765171"/>
            <a:ext cx="12192000" cy="6072188"/>
          </a:xfrm>
          <a:prstGeom prst="rect">
            <a:avLst/>
          </a:prstGeom>
        </p:spPr>
      </p:pic>
      <p:sp>
        <p:nvSpPr>
          <p:cNvPr id="3" name="TextBox 2"/>
          <p:cNvSpPr txBox="1"/>
          <p:nvPr/>
        </p:nvSpPr>
        <p:spPr>
          <a:xfrm>
            <a:off x="0" y="3283527"/>
            <a:ext cx="1856509" cy="1200329"/>
          </a:xfrm>
          <a:prstGeom prst="rect">
            <a:avLst/>
          </a:prstGeom>
          <a:noFill/>
        </p:spPr>
        <p:txBody>
          <a:bodyPr wrap="square" rtlCol="0">
            <a:spAutoFit/>
          </a:bodyPr>
          <a:lstStyle/>
          <a:p>
            <a:r>
              <a:rPr lang="en-CA" dirty="0" smtClean="0"/>
              <a:t>A) Regression equation for</a:t>
            </a:r>
          </a:p>
          <a:p>
            <a:r>
              <a:rPr lang="en-CA" dirty="0" smtClean="0"/>
              <a:t>CPU performance</a:t>
            </a:r>
          </a:p>
          <a:p>
            <a:r>
              <a:rPr lang="en-CA" dirty="0" smtClean="0"/>
              <a:t>data</a:t>
            </a:r>
            <a:endParaRPr lang="en-CA" dirty="0"/>
          </a:p>
        </p:txBody>
      </p:sp>
      <p:sp>
        <p:nvSpPr>
          <p:cNvPr id="5" name="TextBox 4"/>
          <p:cNvSpPr txBox="1"/>
          <p:nvPr/>
        </p:nvSpPr>
        <p:spPr>
          <a:xfrm>
            <a:off x="1856509" y="5070763"/>
            <a:ext cx="5624945" cy="1477328"/>
          </a:xfrm>
          <a:prstGeom prst="rect">
            <a:avLst/>
          </a:prstGeom>
          <a:noFill/>
        </p:spPr>
        <p:txBody>
          <a:bodyPr wrap="square" rtlCol="0">
            <a:spAutoFit/>
          </a:bodyPr>
          <a:lstStyle/>
          <a:p>
            <a:r>
              <a:rPr lang="en-CA" dirty="0" smtClean="0"/>
              <a:t>B) Regression tree for CPU performance data. Leaves of tree are numbers that represent the average outcome for instances that reach the leaf.</a:t>
            </a:r>
          </a:p>
          <a:p>
            <a:r>
              <a:rPr lang="en-CA" dirty="0" smtClean="0"/>
              <a:t>Larger, more complex than regression equation, but also more accurate than regression equation.</a:t>
            </a:r>
            <a:endParaRPr lang="en-CA" dirty="0"/>
          </a:p>
        </p:txBody>
      </p:sp>
      <p:sp>
        <p:nvSpPr>
          <p:cNvPr id="6" name="TextBox 5"/>
          <p:cNvSpPr txBox="1"/>
          <p:nvPr/>
        </p:nvSpPr>
        <p:spPr>
          <a:xfrm>
            <a:off x="8188036" y="6488668"/>
            <a:ext cx="4516582" cy="338554"/>
          </a:xfrm>
          <a:prstGeom prst="rect">
            <a:avLst/>
          </a:prstGeom>
          <a:noFill/>
        </p:spPr>
        <p:txBody>
          <a:bodyPr wrap="square" rtlCol="0">
            <a:spAutoFit/>
          </a:bodyPr>
          <a:lstStyle/>
          <a:p>
            <a:r>
              <a:rPr lang="en-CA" sz="1600" dirty="0" smtClean="0"/>
              <a:t>Model tree (leaves contain linear expressions)</a:t>
            </a:r>
            <a:endParaRPr lang="en-CA" sz="1600" dirty="0"/>
          </a:p>
        </p:txBody>
      </p:sp>
    </p:spTree>
    <p:extLst>
      <p:ext uri="{BB962C8B-B14F-4D97-AF65-F5344CB8AC3E}">
        <p14:creationId xmlns:p14="http://schemas.microsoft.com/office/powerpoint/2010/main" val="86039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1172</Words>
  <Application>Microsoft Office PowerPoint</Application>
  <PresentationFormat>Widescreen</PresentationFormat>
  <Paragraphs>193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Data Mining CS 405/505</vt:lpstr>
      <vt:lpstr>Review</vt:lpstr>
      <vt:lpstr>Outline:</vt:lpstr>
      <vt:lpstr>Overview</vt:lpstr>
      <vt:lpstr>Tables</vt:lpstr>
      <vt:lpstr>3.2 Linear Models</vt:lpstr>
      <vt:lpstr>Linear models for decision boundary</vt:lpstr>
      <vt:lpstr>3.3 Trees</vt:lpstr>
      <vt:lpstr>Linear regression vs regression tree vs model tree</vt:lpstr>
      <vt:lpstr>Model Tree example:</vt:lpstr>
      <vt:lpstr>3.4 Rules</vt:lpstr>
      <vt:lpstr>Classification Rules</vt:lpstr>
      <vt:lpstr>Example: </vt:lpstr>
      <vt:lpstr>Replicated subtree problem</vt:lpstr>
      <vt:lpstr>Replicated subtree</vt:lpstr>
      <vt:lpstr>More about rules:</vt:lpstr>
      <vt:lpstr>Association rules</vt:lpstr>
      <vt:lpstr>Rules with exceptions</vt:lpstr>
      <vt:lpstr>Full rule set with exceptions for iris dataset</vt:lpstr>
      <vt:lpstr>More expressive rules</vt:lpstr>
      <vt:lpstr>Recap</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CS 405/505</dc:title>
  <dc:creator>Russell Butler</dc:creator>
  <cp:lastModifiedBy>Russell Butler</cp:lastModifiedBy>
  <cp:revision>43</cp:revision>
  <dcterms:created xsi:type="dcterms:W3CDTF">2019-09-06T14:12:45Z</dcterms:created>
  <dcterms:modified xsi:type="dcterms:W3CDTF">2019-09-08T17:20:06Z</dcterms:modified>
</cp:coreProperties>
</file>