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2B1D-D0AD-4242-A351-924F7BB2B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0EB3F-A94F-46B5-9893-5A7855311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CEF9-7ADA-492D-AC7C-D3CD73E1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01A0-F673-42C8-9BF3-5D259698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9E1D-36AF-4D55-BB96-EA322077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6AAB-DA16-46FC-A397-F0EDECB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8D8EA-AAFB-4B83-9F07-0C786EE3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339A-909E-4192-95BE-BC3EEB23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B6AC-BBF0-44F7-A655-58C67F84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62A50-7F09-4F7E-AC08-FB339711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6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22F1F-3D9A-459C-B12D-9BCD0C657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3816F-B5C8-4B3D-8ED0-DC4059464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9492-BB5F-4C78-A5D4-1EB84183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71A2-ADF0-45CD-8780-638295E4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CCAC-A0C1-49EC-9EA3-DD24F9DD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2497-E59D-44E1-8D46-65ACCB21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3331-41D8-443E-A8BF-F2B259F0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32FB-8559-4EF8-9EBF-C5C1F9D1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6C5F-469D-4B5C-B0A2-38EF0B42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F0E2-3DFA-4677-9F73-557CB539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0939-4D9F-419A-AB7C-B09C261E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4B931-B4FD-492F-87D7-97814FFA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89EF-9FD4-4B00-9AAC-35118C7E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8A761-8626-48B8-9167-152372EA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384F-6E5F-4F27-BF1D-FEF98AE9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E939-9F5C-41BC-8494-BA594278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71B6-91D7-4B83-BC3F-D6C4415B9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180E1-1E9C-422A-95C5-188B91E95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B83F-42CD-47E2-ABC7-331F2140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5A4D-E5EA-4AAB-8D0C-3ECE0400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FDDE4-F0D9-4A0A-8855-D3AF511C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997A-909D-4C81-8134-BECEE128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048F5-8327-4935-B744-57780EC0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049AE-2DD6-41B9-8DE4-68268394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F58E7-C7F8-4E2D-813C-F584F6403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1D10C-DACF-41C1-93DE-23C6CB94F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70CCD-2D80-40EE-880E-2B02419E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6F54B-9FAE-4A9C-9097-73BC1E7E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883D6-D99E-49CE-A62C-DA0B8555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FE6-FFFC-4A4F-995C-5C43E000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C6639-9F98-49EF-AD9F-E46CF600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18793-28F4-4A2B-A9B0-753A8C63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5562-4061-4414-984A-80EAE3E4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A6076-D8B8-487D-B53E-8127CEE8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D38FE-129A-4AC1-A678-60ED7D67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20E92-330A-4568-83AE-3134E5A3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5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501-1CF3-4E97-9FDE-80C75457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C0C2-B8AB-4D7F-A801-8B5CC795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E228D-D33E-4968-B10B-65732EFFB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3F5DE-FB1B-4FC7-8905-828B4421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DBB71-A458-4813-8A70-C4B7B887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D90B-84BB-41D2-946B-7CB40F24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DE46-0F08-4AEE-A611-BD164405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6CEF8-D83F-4EE7-8B0C-D9EB91FC3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597A3-0D6C-4CF8-859D-018B8D405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0FF6-DB57-43F8-B1A4-7747AA7F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CE21-7B8A-4D7C-9127-0816E82C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92313-27E1-4894-94DF-0942AD63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877B3-8D50-4BB1-A4C6-4767E806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2EBE-D4FB-4452-BD57-22276F62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0A98-067B-42B8-B490-B99DB3FAB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FEECB-F788-451F-B011-933C33F2FE70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4B1E-AF57-428D-A9D6-E4210C324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67A4-9EF9-45BF-BEF1-22C1FE248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02F9-F46F-4BC0-8B43-D3984A94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s-local-stream://EpubReader_6DBBDB1A4688BC42B5DB0526BC0C30A536B01B7B94359D757506DAC8EDF066/Content/OEBPS/xhtml/bib001.xhtml#fur501" TargetMode="External"/><Relationship Id="rId3" Type="http://schemas.openxmlformats.org/officeDocument/2006/relationships/hyperlink" Target="ms-local-stream://EpubReader_6DBBDB1A4688BC42B5DB0526BC0C30A536B01B7B94359D757506DAC8EDF066/Content/OEBPS/xhtml/bib001.xhtml#fur301" TargetMode="External"/><Relationship Id="rId7" Type="http://schemas.openxmlformats.org/officeDocument/2006/relationships/hyperlink" Target="ms-local-stream://EpubReader_6DBBDB1A4688BC42B5DB0526BC0C30A536B01B7B94359D757506DAC8EDF066/Content/OEBPS/xhtml/bib001.xhtml#fur500" TargetMode="External"/><Relationship Id="rId2" Type="http://schemas.openxmlformats.org/officeDocument/2006/relationships/hyperlink" Target="ms-local-stream://EpubReader_6DBBDB1A4688BC42B5DB0526BC0C30A536B01B7B94359D757506DAC8EDF066/Content/OEBPS/xhtml/bib001.xhtml#fur3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s-local-stream://EpubReader_6DBBDB1A4688BC42B5DB0526BC0C30A536B01B7B94359D757506DAC8EDF066/Content/OEBPS/xhtml/bib001.xhtml#fur499" TargetMode="External"/><Relationship Id="rId5" Type="http://schemas.openxmlformats.org/officeDocument/2006/relationships/hyperlink" Target="ms-local-stream://EpubReader_6DBBDB1A4688BC42B5DB0526BC0C30A536B01B7B94359D757506DAC8EDF066/Content/OEBPS/xhtml/bib001.xhtml#fur509" TargetMode="External"/><Relationship Id="rId4" Type="http://schemas.openxmlformats.org/officeDocument/2006/relationships/hyperlink" Target="ms-local-stream://EpubReader_6DBBDB1A4688BC42B5DB0526BC0C30A536B01B7B94359D757506DAC8EDF066/Content/OEBPS/xhtml/bib001.xhtml#fur50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binary-cross-entropy-log-loss-a-visual-explanation-a3ac6025181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AE6A-68C8-4CB5-B03C-B24742D61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EF59-028E-4272-9DA4-02EB716C5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20</a:t>
            </a:r>
          </a:p>
        </p:txBody>
      </p:sp>
    </p:spTree>
    <p:extLst>
      <p:ext uri="{BB962C8B-B14F-4D97-AF65-F5344CB8AC3E}">
        <p14:creationId xmlns:p14="http://schemas.microsoft.com/office/powerpoint/2010/main" val="354817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Losses and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A682-2755-4D43-A4ED-2B53BC623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23502"/>
                <a:ext cx="12192000" cy="6034498"/>
              </a:xfrm>
            </p:spPr>
            <p:txBody>
              <a:bodyPr/>
              <a:lstStyle/>
              <a:p>
                <a:r>
                  <a:rPr lang="en-US" dirty="0"/>
                  <a:t>Logistic regression as a neural network with no hidden units:</a:t>
                </a:r>
              </a:p>
              <a:p>
                <a:r>
                  <a:rPr lang="en-US" dirty="0"/>
                  <a:t>Underling optimization criterion for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parameters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consisting of a matrix of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and bias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:</a:t>
                </a:r>
                <a:endParaRPr lang="en-US" sz="3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𝑙𝑜𝑔𝑝</m:t>
                          </m:r>
                          <m:d>
                            <m:d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sz="3500" dirty="0"/>
                </a:br>
                <a:endParaRPr lang="en-US" sz="3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3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50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negative conditional log-likelihood (loss),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weighted </a:t>
                </a:r>
                <a:r>
                  <a:rPr lang="en-US" dirty="0" err="1"/>
                  <a:t>regularizer</a:t>
                </a:r>
                <a:r>
                  <a:rPr lang="en-US" dirty="0"/>
                  <a:t> used to prevent overfitting</a:t>
                </a:r>
              </a:p>
              <a:p>
                <a:r>
                  <a:rPr lang="en-US" dirty="0"/>
                  <a:t>This formulation as loss-based and </a:t>
                </a:r>
                <a:r>
                  <a:rPr lang="en-US" dirty="0" err="1"/>
                  <a:t>regularizer</a:t>
                </a:r>
                <a:r>
                  <a:rPr lang="en-US" dirty="0"/>
                  <a:t>-based objective function gives us the freedom to choose either probabilistic losses or other loss functions dictated by needs of the application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A682-2755-4D43-A4ED-2B53BC623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23502"/>
                <a:ext cx="12192000" cy="6034498"/>
              </a:xfrm>
              <a:blipFill>
                <a:blip r:embed="rId2"/>
                <a:stretch>
                  <a:fillRect l="-900" t="-1616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73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Losses and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A682-2755-4D43-A4ED-2B53BC623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23502"/>
                <a:ext cx="12192000" cy="6034498"/>
              </a:xfrm>
            </p:spPr>
            <p:txBody>
              <a:bodyPr/>
              <a:lstStyle/>
              <a:p>
                <a:r>
                  <a:rPr lang="en-US" dirty="0"/>
                  <a:t>Using the average loss over training data (also called ‘empirical risk’) leads to the following formulation of optimization problem posed by training a deep model: </a:t>
                </a:r>
                <a:r>
                  <a:rPr lang="en-US" i="1" dirty="0"/>
                  <a:t>Minimize the empirical risk plus a regularization term: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sz="3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3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3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33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3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30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to compare average loss across training and validation sets</a:t>
                </a:r>
              </a:p>
              <a:p>
                <a:r>
                  <a:rPr lang="en-US" dirty="0"/>
                  <a:t>To see how deep networks learn, consider composing the final output function of a network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applied to input activation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input frequently comprises a computation of 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takes a vector argument and returns vector as result,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just one of the elements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A682-2755-4D43-A4ED-2B53BC623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23502"/>
                <a:ext cx="12192000" cy="6034498"/>
              </a:xfrm>
              <a:blipFill>
                <a:blip r:embed="rId2"/>
                <a:stretch>
                  <a:fillRect l="-900" t="-1616" r="-1150" b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11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78984" cy="1058238"/>
          </a:xfrm>
        </p:spPr>
        <p:txBody>
          <a:bodyPr>
            <a:normAutofit/>
          </a:bodyPr>
          <a:lstStyle/>
          <a:p>
            <a:r>
              <a:rPr lang="en-US" sz="3500" dirty="0"/>
              <a:t>Commonly used loss functions, output activation functions, and underlying distributions from which they derive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37666A-5A69-4B4B-A854-210CCAA178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799271"/>
                  </p:ext>
                </p:extLst>
              </p:nvPr>
            </p:nvGraphicFramePr>
            <p:xfrm>
              <a:off x="0" y="1058238"/>
              <a:ext cx="12192000" cy="579976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66486035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25014202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747185782"/>
                        </a:ext>
                      </a:extLst>
                    </a:gridCol>
                  </a:tblGrid>
                  <a:tr h="1449941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b="0" dirty="0"/>
                            <a:t>Loss name:</a:t>
                          </a:r>
                          <a:br>
                            <a:rPr lang="en-US" b="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Distribution name: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Output activation function: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800" b="0" dirty="0"/>
                        </a:p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700637"/>
                      </a:ext>
                    </a:extLst>
                  </a:tr>
                  <a:tr h="144994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Squared error,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Gaussian,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func>
                                      <m:func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8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8447204"/>
                      </a:ext>
                    </a:extLst>
                  </a:tr>
                  <a:tr h="144994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entropy,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Bernoulli,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𝐵𝑒𝑟𝑛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func>
                                      <m:func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8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0956679"/>
                      </a:ext>
                    </a:extLst>
                  </a:tr>
                  <a:tr h="144994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Softmax,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Discrete or categorical,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𝐶𝑎𝑡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954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37666A-5A69-4B4B-A854-210CCAA178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799271"/>
                  </p:ext>
                </p:extLst>
              </p:nvPr>
            </p:nvGraphicFramePr>
            <p:xfrm>
              <a:off x="0" y="1058238"/>
              <a:ext cx="12192000" cy="579976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664860351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25014202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747185782"/>
                        </a:ext>
                      </a:extLst>
                    </a:gridCol>
                  </a:tblGrid>
                  <a:tr h="14499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" t="-2101" r="-200600" b="-301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101" r="-100901" b="-301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50" t="-2101" r="-750" b="-301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700637"/>
                      </a:ext>
                    </a:extLst>
                  </a:tr>
                  <a:tr h="14499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" t="-101674" r="-2006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1674" r="-10090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50" t="-101674" r="-75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8447204"/>
                      </a:ext>
                    </a:extLst>
                  </a:tr>
                  <a:tr h="14499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" t="-202521" r="-20060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02521" r="-100901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50" t="-202521" r="-750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0956679"/>
                      </a:ext>
                    </a:extLst>
                  </a:tr>
                  <a:tr h="14499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" t="-302521" r="-200600" b="-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302521" r="-100901" b="-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150" t="-302521" r="-750" b="-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9547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43BE49D-A9CB-4FD4-80F3-468768675B0E}"/>
              </a:ext>
            </a:extLst>
          </p:cNvPr>
          <p:cNvSpPr txBox="1"/>
          <p:nvPr/>
        </p:nvSpPr>
        <p:spPr>
          <a:xfrm>
            <a:off x="154112" y="4767211"/>
            <a:ext cx="380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Commonly used in deep learning classification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5064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b="1" dirty="0"/>
              <a:t>Deep layered network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A682-2755-4D43-A4ED-2B53BC623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23502"/>
                <a:ext cx="12192000" cy="6034498"/>
              </a:xfrm>
            </p:spPr>
            <p:txBody>
              <a:bodyPr/>
              <a:lstStyle/>
              <a:p>
                <a:r>
                  <a:rPr lang="en-US" dirty="0"/>
                  <a:t>Deep neural networks compose computations performed by many layers</a:t>
                </a:r>
              </a:p>
              <a:p>
                <a:r>
                  <a:rPr lang="en-US" dirty="0"/>
                  <a:t>Denoting output of hidden layer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the computation for a network with L hidden layers is: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(…(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)))))))))</a:t>
                </a:r>
              </a:p>
              <a:p>
                <a:r>
                  <a:rPr lang="en-US" dirty="0"/>
                  <a:t>Each </a:t>
                </a:r>
                <a:r>
                  <a:rPr lang="en-US" dirty="0" err="1"/>
                  <a:t>preactivation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typically a linear operator with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bias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which can be combined into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b="1" dirty="0"/>
                </a:br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hat notation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indicates that 1 has been appended to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Hidden layer activation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often have the same form at each level</a:t>
                </a:r>
              </a:p>
              <a:p>
                <a:pPr lvl="1"/>
                <a:r>
                  <a:rPr lang="en-US" dirty="0"/>
                  <a:t>Can use different activation functions if you want (sigmoid, </a:t>
                </a:r>
                <a:r>
                  <a:rPr lang="en-US" dirty="0" err="1"/>
                  <a:t>ReLu</a:t>
                </a:r>
                <a:r>
                  <a:rPr lang="en-US" dirty="0"/>
                  <a:t>, etc.)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A682-2755-4D43-A4ED-2B53BC623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23502"/>
                <a:ext cx="12192000" cy="6034498"/>
              </a:xfrm>
              <a:blipFill>
                <a:blip r:embed="rId2"/>
                <a:stretch>
                  <a:fillRect l="-900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6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Example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682-2755-4D43-A4ED-2B53BC6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502"/>
            <a:ext cx="4171307" cy="6034498"/>
          </a:xfrm>
        </p:spPr>
        <p:txBody>
          <a:bodyPr/>
          <a:lstStyle/>
          <a:p>
            <a:r>
              <a:rPr lang="en-US" dirty="0"/>
              <a:t>Example network</a:t>
            </a:r>
          </a:p>
          <a:p>
            <a:r>
              <a:rPr lang="en-US" dirty="0"/>
              <a:t>In contrast to graphical models such as Bayesian networks, hidden units here are intermediate deterministic computations, which is why they are not represented as circles</a:t>
            </a:r>
          </a:p>
          <a:p>
            <a:r>
              <a:rPr lang="en-US" dirty="0"/>
              <a:t>However, output variables are drawn as circles because they can be formulated probabilistically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E28A2-FEA5-4559-81A2-762094A5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16" y="0"/>
            <a:ext cx="7730891" cy="599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A60D2F-FE4C-4C8D-AF36-7DD72771364F}"/>
                  </a:ext>
                </a:extLst>
              </p:cNvPr>
              <p:cNvSpPr/>
              <p:nvPr/>
            </p:nvSpPr>
            <p:spPr>
              <a:xfrm>
                <a:off x="4079071" y="6224817"/>
                <a:ext cx="7883248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(…(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)))))))))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A60D2F-FE4C-4C8D-AF36-7DD727713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071" y="6224817"/>
                <a:ext cx="7883248" cy="486672"/>
              </a:xfrm>
              <a:prstGeom prst="rect">
                <a:avLst/>
              </a:prstGeom>
              <a:blipFill>
                <a:blip r:embed="rId3"/>
                <a:stretch>
                  <a:fillRect t="-5000" r="-232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682-2755-4D43-A4ED-2B53BC6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0488"/>
            <a:ext cx="12192000" cy="20006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Activation functions operate on </a:t>
            </a:r>
            <a:r>
              <a:rPr lang="en-US" dirty="0" err="1"/>
              <a:t>preactivation</a:t>
            </a:r>
            <a:r>
              <a:rPr lang="en-US" dirty="0"/>
              <a:t> vectors in elementwise fashion</a:t>
            </a:r>
          </a:p>
          <a:p>
            <a:r>
              <a:rPr lang="en-US" dirty="0"/>
              <a:t>Sigmoid functions have been popular, but tanh is sometimes preferred because it has a steady state at 0</a:t>
            </a:r>
          </a:p>
          <a:p>
            <a:r>
              <a:rPr lang="en-US" dirty="0"/>
              <a:t>More recently, rectified linear functions (</a:t>
            </a:r>
            <a:r>
              <a:rPr lang="en-US" b="1" dirty="0" err="1"/>
              <a:t>ReLUs</a:t>
            </a:r>
            <a:r>
              <a:rPr lang="en-US" dirty="0"/>
              <a:t>) have been found to yield superior results in many different settings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is 0 for negative values, so some units will output 0, giving a ‘sparseness’ property that is useful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has simple gradient (0 or 1), helps address the vanishing/exploding gradient problem (more on that later)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4C973-94EB-4D09-8E48-92C593E1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3" y="2942259"/>
            <a:ext cx="3326582" cy="2172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4E852C-702C-4004-9E90-133B9210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62" y="2881721"/>
            <a:ext cx="3616063" cy="2294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8D610-8AEE-4AD0-8479-ED364D91F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1" y="2723293"/>
            <a:ext cx="3510360" cy="2523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B17A7-931E-49AF-AC73-16F303F96404}"/>
                  </a:ext>
                </a:extLst>
              </p:cNvPr>
              <p:cNvSpPr txBox="1"/>
              <p:nvPr/>
            </p:nvSpPr>
            <p:spPr>
              <a:xfrm>
                <a:off x="236283" y="5233381"/>
                <a:ext cx="3326582" cy="149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Derivative: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B17A7-931E-49AF-AC73-16F303F96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3" y="5233381"/>
                <a:ext cx="3326582" cy="1492909"/>
              </a:xfrm>
              <a:prstGeom prst="rect">
                <a:avLst/>
              </a:prstGeom>
              <a:blipFill>
                <a:blip r:embed="rId5"/>
                <a:stretch>
                  <a:fillRect l="-1651" t="-204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5091A-1FEA-4783-BAB1-54692F1193E6}"/>
                  </a:ext>
                </a:extLst>
              </p:cNvPr>
              <p:cNvSpPr txBox="1"/>
              <p:nvPr/>
            </p:nvSpPr>
            <p:spPr>
              <a:xfrm>
                <a:off x="3955551" y="5233381"/>
                <a:ext cx="3692674" cy="1510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Derivative: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5091A-1FEA-4783-BAB1-54692F119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551" y="5233381"/>
                <a:ext cx="3692674" cy="1510029"/>
              </a:xfrm>
              <a:prstGeom prst="rect">
                <a:avLst/>
              </a:prstGeom>
              <a:blipFill>
                <a:blip r:embed="rId6"/>
                <a:stretch>
                  <a:fillRect l="-1485" t="-201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57EC2-445D-4B72-9555-36E6D7AD6752}"/>
                  </a:ext>
                </a:extLst>
              </p:cNvPr>
              <p:cNvSpPr txBox="1"/>
              <p:nvPr/>
            </p:nvSpPr>
            <p:spPr>
              <a:xfrm>
                <a:off x="7900827" y="5219270"/>
                <a:ext cx="4054890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Derivative: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A57EC2-445D-4B72-9555-36E6D7AD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827" y="5219270"/>
                <a:ext cx="4054890" cy="1541191"/>
              </a:xfrm>
              <a:prstGeom prst="rect">
                <a:avLst/>
              </a:prstGeom>
              <a:blipFill>
                <a:blip r:embed="rId7"/>
                <a:stretch>
                  <a:fillRect l="-1203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5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806129"/>
          </a:xfrm>
        </p:spPr>
        <p:txBody>
          <a:bodyPr/>
          <a:lstStyle/>
          <a:p>
            <a:r>
              <a:rPr lang="en-US" dirty="0"/>
              <a:t>Computation graph showing forward propagation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A682-2755-4D43-A4ED-2B53BC623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23502"/>
                <a:ext cx="12192000" cy="184067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Computation graph showing general form of a canonical deep network architecture with several hidden layers</a:t>
                </a:r>
              </a:p>
              <a:p>
                <a:r>
                  <a:rPr lang="en-US" dirty="0"/>
                  <a:t>Illustrates how predictions are computed, how loss L is obtained, and how the forward pass of backpropagation algorithm is computed</a:t>
                </a:r>
              </a:p>
              <a:p>
                <a:r>
                  <a:rPr lang="en-US" dirty="0"/>
                  <a:t>Hidden layer activation functions are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final layer activation function is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A682-2755-4D43-A4ED-2B53BC623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23502"/>
                <a:ext cx="12192000" cy="1840673"/>
              </a:xfrm>
              <a:blipFill>
                <a:blip r:embed="rId2"/>
                <a:stretch>
                  <a:fillRect l="-550" t="-6954" r="-550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64C44D7-20F7-4263-8AA4-B569BD3D7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4175"/>
            <a:ext cx="12192000" cy="41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demo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682-2755-4D43-A4ED-2B53BC6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502"/>
            <a:ext cx="12192000" cy="6034498"/>
          </a:xfrm>
        </p:spPr>
        <p:txBody>
          <a:bodyPr/>
          <a:lstStyle/>
          <a:p>
            <a:r>
              <a:rPr lang="en-US" dirty="0"/>
              <a:t>Simple feedforward network on MNIST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8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Deep learning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682-2755-4D43-A4ED-2B53BC6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502"/>
            <a:ext cx="12192000" cy="6034498"/>
          </a:xfrm>
        </p:spPr>
        <p:txBody>
          <a:bodyPr/>
          <a:lstStyle/>
          <a:p>
            <a:r>
              <a:rPr lang="en-US" dirty="0"/>
              <a:t>One of the most striking developments in machine learning is the rise of deep learning, which is now at the forefront of current research</a:t>
            </a:r>
          </a:p>
          <a:p>
            <a:r>
              <a:rPr lang="en-US" dirty="0"/>
              <a:t>We will look at key differences between traditional neural network architectures and those that have become popular with deep learning</a:t>
            </a:r>
          </a:p>
          <a:p>
            <a:r>
              <a:rPr lang="en-US" dirty="0"/>
              <a:t>Detailed derivation of backpropagation in matrix-vector form</a:t>
            </a:r>
          </a:p>
          <a:p>
            <a:r>
              <a:rPr lang="en-US" dirty="0"/>
              <a:t>Deep convolutional networks, autoencoders, recurrent neural networks, and stochastic approaches based on Boltzmann machines</a:t>
            </a:r>
          </a:p>
          <a:p>
            <a:r>
              <a:rPr lang="en-US" dirty="0"/>
              <a:t>Practical aspects of training models on large datasets</a:t>
            </a:r>
          </a:p>
          <a:p>
            <a:r>
              <a:rPr lang="en-US" dirty="0"/>
              <a:t>Role of GPU computing</a:t>
            </a:r>
          </a:p>
        </p:txBody>
      </p:sp>
    </p:spTree>
    <p:extLst>
      <p:ext uri="{BB962C8B-B14F-4D97-AF65-F5344CB8AC3E}">
        <p14:creationId xmlns:p14="http://schemas.microsoft.com/office/powerpoint/2010/main" val="20407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Deep learning 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682-2755-4D43-A4ED-2B53BC6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502"/>
            <a:ext cx="12192000" cy="6034498"/>
          </a:xfrm>
        </p:spPr>
        <p:txBody>
          <a:bodyPr/>
          <a:lstStyle/>
          <a:p>
            <a:r>
              <a:rPr lang="en-US" dirty="0"/>
              <a:t>Major impact: speech recognition, computer vision, natural language processing</a:t>
            </a:r>
          </a:p>
          <a:p>
            <a:pPr lvl="1"/>
            <a:r>
              <a:rPr lang="en-US" dirty="0"/>
              <a:t>Google translate seq2seq model</a:t>
            </a:r>
          </a:p>
          <a:p>
            <a:r>
              <a:rPr lang="en-US" dirty="0"/>
              <a:t>Key to success is use of much larger quantities of data than before, deep neural networks are high-capacity models (many parameters) </a:t>
            </a:r>
          </a:p>
          <a:p>
            <a:r>
              <a:rPr lang="en-US" dirty="0"/>
              <a:t>Three approaches to making predictions from data using machine learning:</a:t>
            </a:r>
          </a:p>
          <a:p>
            <a:r>
              <a:rPr lang="en-US" dirty="0"/>
              <a:t>1) </a:t>
            </a:r>
            <a:r>
              <a:rPr lang="en-US" i="1" dirty="0"/>
              <a:t>classical techniques</a:t>
            </a:r>
            <a:r>
              <a:rPr lang="en-US" dirty="0"/>
              <a:t>: predicting directly from a set of features pre-specified by the user</a:t>
            </a:r>
          </a:p>
          <a:p>
            <a:r>
              <a:rPr lang="en-US" dirty="0"/>
              <a:t>2) </a:t>
            </a:r>
            <a:r>
              <a:rPr lang="en-US" i="1" dirty="0"/>
              <a:t>representation learning techniques</a:t>
            </a:r>
            <a:r>
              <a:rPr lang="en-US" dirty="0"/>
              <a:t>: transform features into some intermediate representation prior to mapping them to final predictions</a:t>
            </a:r>
          </a:p>
          <a:p>
            <a:pPr lvl="1"/>
            <a:r>
              <a:rPr lang="en-US" dirty="0"/>
              <a:t>Example: PCA followed by nearest-neighbor classifier</a:t>
            </a:r>
          </a:p>
          <a:p>
            <a:r>
              <a:rPr lang="en-US" dirty="0"/>
              <a:t>3) </a:t>
            </a:r>
            <a:r>
              <a:rPr lang="en-US" i="1" dirty="0"/>
              <a:t>deep learning techniques</a:t>
            </a:r>
            <a:r>
              <a:rPr lang="en-US" dirty="0"/>
              <a:t>: a form of representation learning using multiple transformation steps to create very complex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Deep learning 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682-2755-4D43-A4ED-2B53BC6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502"/>
            <a:ext cx="12192000" cy="6034498"/>
          </a:xfrm>
        </p:spPr>
        <p:txBody>
          <a:bodyPr/>
          <a:lstStyle/>
          <a:p>
            <a:r>
              <a:rPr lang="en-US" dirty="0"/>
              <a:t>A simple 3-layer perceptron learns representation by adapting hidden layer to the task of interest</a:t>
            </a:r>
          </a:p>
          <a:p>
            <a:r>
              <a:rPr lang="en-US" dirty="0"/>
              <a:t>Making a network ‘deep’ by adding further hidden layers subjects features to a sequence of transformations</a:t>
            </a:r>
          </a:p>
          <a:p>
            <a:r>
              <a:rPr lang="en-US" dirty="0"/>
              <a:t>Each layer’s transformation is a kind of inference</a:t>
            </a:r>
          </a:p>
          <a:p>
            <a:r>
              <a:rPr lang="en-US" dirty="0"/>
              <a:t>Complex inferences can be modeled as a series of computational steps</a:t>
            </a:r>
          </a:p>
          <a:p>
            <a:r>
              <a:rPr lang="en-US" dirty="0"/>
              <a:t>Most deep learning methods use multilayer </a:t>
            </a:r>
            <a:r>
              <a:rPr lang="en-US" dirty="0" err="1"/>
              <a:t>perceptrons</a:t>
            </a:r>
            <a:r>
              <a:rPr lang="en-US" dirty="0"/>
              <a:t> as building blocks</a:t>
            </a:r>
          </a:p>
          <a:p>
            <a:r>
              <a:rPr lang="en-US" dirty="0"/>
              <a:t>Main reason for using deep learning is its empirical effectiveness</a:t>
            </a:r>
          </a:p>
          <a:p>
            <a:pPr lvl="1"/>
            <a:r>
              <a:rPr lang="en-US" dirty="0"/>
              <a:t>Outperforms state-of-the-art alternatives</a:t>
            </a:r>
          </a:p>
          <a:p>
            <a:r>
              <a:rPr lang="en-US" dirty="0"/>
              <a:t>Some networks also implement soft variants of logic functions, and can behave like logic gates (</a:t>
            </a:r>
            <a:r>
              <a:rPr lang="en-US" dirty="0" err="1"/>
              <a:t>xor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Functions that can be compactly represented by multilevel networks may require far more elements (neurons) when expressed as shallower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952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Deep learning 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682-2755-4D43-A4ED-2B53BC6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502"/>
            <a:ext cx="12192000" cy="6034498"/>
          </a:xfrm>
        </p:spPr>
        <p:txBody>
          <a:bodyPr/>
          <a:lstStyle/>
          <a:p>
            <a:r>
              <a:rPr lang="en-US" dirty="0"/>
              <a:t>Deep learning methods frequently based on backpropagation</a:t>
            </a:r>
          </a:p>
          <a:p>
            <a:r>
              <a:rPr lang="en-US" dirty="0"/>
              <a:t>A variation of stochastic gradient descent called ‘mini batch’ training</a:t>
            </a:r>
          </a:p>
          <a:p>
            <a:r>
              <a:rPr lang="en-US" dirty="0"/>
              <a:t>Deep learning renaissance sparked by successes on key benchmark problems:</a:t>
            </a:r>
          </a:p>
          <a:p>
            <a:r>
              <a:rPr lang="en-US" dirty="0"/>
              <a:t>ImageNet</a:t>
            </a:r>
          </a:p>
          <a:p>
            <a:pPr lvl="1"/>
            <a:r>
              <a:rPr lang="en-US" i="1" dirty="0"/>
              <a:t>Large scale visual recognition </a:t>
            </a:r>
            <a:r>
              <a:rPr lang="en-US" dirty="0"/>
              <a:t>challenge</a:t>
            </a:r>
          </a:p>
          <a:p>
            <a:pPr lvl="1"/>
            <a:r>
              <a:rPr lang="en-US" i="1" dirty="0"/>
              <a:t>Labeled faces in the wild </a:t>
            </a:r>
            <a:r>
              <a:rPr lang="en-US" dirty="0"/>
              <a:t>challenge</a:t>
            </a:r>
          </a:p>
          <a:p>
            <a:r>
              <a:rPr lang="en-US" dirty="0"/>
              <a:t>Easy availability of high-speed computation using GPUs has been critical to success of deep learning </a:t>
            </a:r>
          </a:p>
          <a:p>
            <a:r>
              <a:rPr lang="en-US" dirty="0"/>
              <a:t>When formulated in matrix-vector form, computation can be accelerated using optimized graphics libraries and hardware (NVIDEA GPU -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r>
              <a:rPr lang="en-US" dirty="0"/>
              <a:t>As network models become more complex, some quantities can only be represented using </a:t>
            </a:r>
            <a:r>
              <a:rPr lang="en-US" b="1" dirty="0"/>
              <a:t>tensors</a:t>
            </a:r>
            <a:r>
              <a:rPr lang="en-US" dirty="0"/>
              <a:t>, a generalization of matrices permitting an arbitrary number of indices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9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10.1 Deep feedforward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682-2755-4D43-A4ED-2B53BC6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502"/>
            <a:ext cx="12192000" cy="6034498"/>
          </a:xfrm>
        </p:spPr>
        <p:txBody>
          <a:bodyPr/>
          <a:lstStyle/>
          <a:p>
            <a:r>
              <a:rPr lang="en-US" dirty="0"/>
              <a:t>Four key developments have played a role in the resurgence of neural networks:</a:t>
            </a:r>
          </a:p>
          <a:p>
            <a:r>
              <a:rPr lang="en-US" dirty="0"/>
              <a:t>1) proper evaluation of machine learning methods</a:t>
            </a:r>
          </a:p>
          <a:p>
            <a:r>
              <a:rPr lang="en-US" dirty="0"/>
              <a:t>2) vastly increased amounts of data</a:t>
            </a:r>
          </a:p>
          <a:p>
            <a:r>
              <a:rPr lang="en-US" dirty="0"/>
              <a:t>3) deeper and larger network architectures</a:t>
            </a:r>
          </a:p>
          <a:p>
            <a:r>
              <a:rPr lang="en-US" dirty="0"/>
              <a:t>4) accelerated training using GPU techniques</a:t>
            </a:r>
          </a:p>
          <a:p>
            <a:r>
              <a:rPr lang="en-US" dirty="0"/>
              <a:t>Regarding #1 – machine learning challenges with large test sets ensure results from different labs are directly comparable</a:t>
            </a:r>
          </a:p>
          <a:p>
            <a:r>
              <a:rPr lang="en-US" dirty="0"/>
              <a:t>The MNIST evaluation: database of handwritten digits, 60,000 training instances and 10,000 test instances, encoded as 28x28 pixel grayscale images</a:t>
            </a:r>
          </a:p>
        </p:txBody>
      </p:sp>
    </p:spTree>
    <p:extLst>
      <p:ext uri="{BB962C8B-B14F-4D97-AF65-F5344CB8AC3E}">
        <p14:creationId xmlns:p14="http://schemas.microsoft.com/office/powerpoint/2010/main" val="37884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nist">
            <a:extLst>
              <a:ext uri="{FF2B5EF4-FFF2-40B4-BE49-F238E27FC236}">
                <a16:creationId xmlns:a16="http://schemas.microsoft.com/office/drawing/2014/main" id="{50083E58-9DFB-4183-BEA3-5F06C7F8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188"/>
            <a:ext cx="12192000" cy="63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30380B-C574-44B0-B066-06C1F4001AB7}"/>
              </a:ext>
            </a:extLst>
          </p:cNvPr>
          <p:cNvSpPr txBox="1"/>
          <p:nvPr/>
        </p:nvSpPr>
        <p:spPr>
          <a:xfrm>
            <a:off x="2065106" y="0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28*28=784 features</a:t>
            </a:r>
          </a:p>
        </p:txBody>
      </p:sp>
    </p:spTree>
    <p:extLst>
      <p:ext uri="{BB962C8B-B14F-4D97-AF65-F5344CB8AC3E}">
        <p14:creationId xmlns:p14="http://schemas.microsoft.com/office/powerpoint/2010/main" val="322079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9CAAD7-A34C-47B9-A487-2F6D79224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81360"/>
              </p:ext>
            </p:extLst>
          </p:nvPr>
        </p:nvGraphicFramePr>
        <p:xfrm>
          <a:off x="466819" y="82968"/>
          <a:ext cx="7460256" cy="3228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52">
                  <a:extLst>
                    <a:ext uri="{9D8B030D-6E8A-4147-A177-3AD203B41FA5}">
                      <a16:colId xmlns:a16="http://schemas.microsoft.com/office/drawing/2014/main" val="1534399735"/>
                    </a:ext>
                  </a:extLst>
                </a:gridCol>
                <a:gridCol w="2486752">
                  <a:extLst>
                    <a:ext uri="{9D8B030D-6E8A-4147-A177-3AD203B41FA5}">
                      <a16:colId xmlns:a16="http://schemas.microsoft.com/office/drawing/2014/main" val="3373389903"/>
                    </a:ext>
                  </a:extLst>
                </a:gridCol>
                <a:gridCol w="2486752">
                  <a:extLst>
                    <a:ext uri="{9D8B030D-6E8A-4147-A177-3AD203B41FA5}">
                      <a16:colId xmlns:a16="http://schemas.microsoft.com/office/drawing/2014/main" val="318719313"/>
                    </a:ext>
                  </a:extLst>
                </a:gridCol>
              </a:tblGrid>
              <a:tr h="493808">
                <a:tc>
                  <a:txBody>
                    <a:bodyPr/>
                    <a:lstStyle/>
                    <a:p>
                      <a:pPr marL="0" marR="0" indent="-152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</a:endParaRPr>
                    </a:p>
                    <a:p>
                      <a:pPr marL="0" marR="0" indent="-152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Classifier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6200" marT="76200" marB="76200" anchor="ctr"/>
                </a:tc>
                <a:tc>
                  <a:txBody>
                    <a:bodyPr/>
                    <a:lstStyle/>
                    <a:p>
                      <a:pPr marL="0" marR="0" indent="-152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Test Error Rate (%)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6200" marT="76200" marB="76200" anchor="ctr"/>
                </a:tc>
                <a:tc>
                  <a:txBody>
                    <a:bodyPr/>
                    <a:lstStyle/>
                    <a:p>
                      <a:pPr marL="0" marR="0" indent="-1524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References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288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53670630"/>
                  </a:ext>
                </a:extLst>
              </a:tr>
              <a:tr h="451323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Linear classifier (1-layer neural net)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12.0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u="sng">
                          <a:effectLst/>
                          <a:hlinkClick r:id="rId2"/>
                        </a:rPr>
                        <a:t>LeCun et al. (1998)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2403499880"/>
                  </a:ext>
                </a:extLst>
              </a:tr>
              <a:tr h="451323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K-nearest-neighbors, Euclidean (L2)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5.0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u="sng">
                          <a:effectLst/>
                          <a:hlinkClick r:id="rId3"/>
                        </a:rPr>
                        <a:t>LeCun et al. (1998)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1266171868"/>
                  </a:ext>
                </a:extLst>
              </a:tr>
              <a:tr h="637581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2-Layer neural net, 300 hidden units, mean square error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4.7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u="sng">
                          <a:effectLst/>
                          <a:hlinkClick r:id="rId2"/>
                        </a:rPr>
                        <a:t>LeCun et al. (1998)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2196148219"/>
                  </a:ext>
                </a:extLst>
              </a:tr>
              <a:tr h="451323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Support vector machine, Gaussian kernel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1.4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MNIST Website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2688272740"/>
                  </a:ext>
                </a:extLst>
              </a:tr>
              <a:tr h="451323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Convolutional net, LeNet-5 (no distortions)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0.95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u="sng" dirty="0" err="1">
                          <a:effectLst/>
                          <a:hlinkClick r:id="rId3"/>
                        </a:rPr>
                        <a:t>LeCun</a:t>
                      </a:r>
                      <a:r>
                        <a:rPr lang="en-US" sz="1300" u="sng" dirty="0">
                          <a:effectLst/>
                          <a:hlinkClick r:id="rId3"/>
                        </a:rPr>
                        <a:t> et al. (1998)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32089682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B054B0E-6D90-4966-91FF-F3E8D70D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31" y="1625796"/>
            <a:ext cx="74602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E5038A-C816-4737-B1E0-BD8A3B45E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17932"/>
              </p:ext>
            </p:extLst>
          </p:nvPr>
        </p:nvGraphicFramePr>
        <p:xfrm>
          <a:off x="466820" y="3546652"/>
          <a:ext cx="7460256" cy="2953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752">
                  <a:extLst>
                    <a:ext uri="{9D8B030D-6E8A-4147-A177-3AD203B41FA5}">
                      <a16:colId xmlns:a16="http://schemas.microsoft.com/office/drawing/2014/main" val="1211338117"/>
                    </a:ext>
                  </a:extLst>
                </a:gridCol>
                <a:gridCol w="2486752">
                  <a:extLst>
                    <a:ext uri="{9D8B030D-6E8A-4147-A177-3AD203B41FA5}">
                      <a16:colId xmlns:a16="http://schemas.microsoft.com/office/drawing/2014/main" val="370131623"/>
                    </a:ext>
                  </a:extLst>
                </a:gridCol>
                <a:gridCol w="2486752">
                  <a:extLst>
                    <a:ext uri="{9D8B030D-6E8A-4147-A177-3AD203B41FA5}">
                      <a16:colId xmlns:a16="http://schemas.microsoft.com/office/drawing/2014/main" val="3653657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Virtual support vector machine, deg-9 polynomial, (2-pixel jittered and deskewing)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0.56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u="sng" dirty="0" err="1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DeCoste</a:t>
                      </a:r>
                      <a:r>
                        <a:rPr lang="en-US" sz="1300" u="sng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and </a:t>
                      </a:r>
                      <a:r>
                        <a:rPr lang="en-US" sz="1300" u="sng" dirty="0" err="1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Scholkopf</a:t>
                      </a:r>
                      <a:r>
                        <a:rPr lang="en-US" sz="1300" u="sng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(2002)</a:t>
                      </a:r>
                      <a:endParaRPr lang="en-US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152672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Convolutional neural net (elastic distortions)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0.4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u="sng">
                          <a:effectLst/>
                          <a:hlinkClick r:id="rId5"/>
                        </a:rPr>
                        <a:t>Simard, Steinkraus, and Platt (2003)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66176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6-Layer feedforward neural net (on GPU) (elastic distortions)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dirty="0">
                          <a:effectLst/>
                        </a:rPr>
                        <a:t>0.35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u="sng">
                          <a:effectLst/>
                          <a:hlinkClick r:id="rId6"/>
                        </a:rPr>
                        <a:t>Ciresan, Meier, Gambardella, and Schmidhuber (2010)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229416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Large/deep convolutional neural net (elastic distortions)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0.35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u="sng">
                          <a:effectLst/>
                          <a:hlinkClick r:id="rId7"/>
                        </a:rPr>
                        <a:t>Ciresan, Meier, Masci, Maria Gambardella, and Schmidhuber (2011)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228926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Committee of 35 convolutional networks (elastic distortions)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>
                          <a:effectLst/>
                        </a:rPr>
                        <a:t>0.23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300" u="sng" dirty="0" err="1">
                          <a:effectLst/>
                          <a:hlinkClick r:id="rId8"/>
                        </a:rPr>
                        <a:t>Ciresan</a:t>
                      </a:r>
                      <a:r>
                        <a:rPr lang="en-US" sz="1300" u="sng" dirty="0">
                          <a:effectLst/>
                          <a:hlinkClick r:id="rId8"/>
                        </a:rPr>
                        <a:t>, Meier, and </a:t>
                      </a:r>
                      <a:r>
                        <a:rPr lang="en-US" sz="1300" u="sng" dirty="0" err="1">
                          <a:effectLst/>
                          <a:hlinkClick r:id="rId8"/>
                        </a:rPr>
                        <a:t>Schmidhuber</a:t>
                      </a:r>
                      <a:r>
                        <a:rPr lang="en-US" sz="1300" u="sng" dirty="0">
                          <a:effectLst/>
                          <a:hlinkClick r:id="rId8"/>
                        </a:rPr>
                        <a:t> (2012)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0" marR="45720"/>
                </a:tc>
                <a:extLst>
                  <a:ext uri="{0D108BD9-81ED-4DB2-BD59-A6C34878D82A}">
                    <a16:rowId xmlns:a16="http://schemas.microsoft.com/office/drawing/2014/main" val="9200260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B76E50-A4D3-4B47-B718-1B6AD538429B}"/>
              </a:ext>
            </a:extLst>
          </p:cNvPr>
          <p:cNvSpPr txBox="1"/>
          <p:nvPr/>
        </p:nvSpPr>
        <p:spPr>
          <a:xfrm>
            <a:off x="7927075" y="82968"/>
            <a:ext cx="348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Methods not using distortions of original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4C669-BABC-4F3E-9785-28CF650EF095}"/>
              </a:ext>
            </a:extLst>
          </p:cNvPr>
          <p:cNvSpPr txBox="1"/>
          <p:nvPr/>
        </p:nvSpPr>
        <p:spPr>
          <a:xfrm>
            <a:off x="7927075" y="3513599"/>
            <a:ext cx="4124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Methods using distortions of original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transformations to extend size of dataset an important technique in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Plausible synthetic distortion of data multiplies the amount of data available, prevents overfitting, and helps network to generalize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Ensembles are used to achieve top performance in many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7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E84-DABE-4EA7-9A01-7F66A6C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6129"/>
          </a:xfrm>
        </p:spPr>
        <p:txBody>
          <a:bodyPr/>
          <a:lstStyle/>
          <a:p>
            <a:r>
              <a:rPr lang="en-US" dirty="0"/>
              <a:t>Losses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682-2755-4D43-A4ED-2B53BC62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3502"/>
            <a:ext cx="12192000" cy="6034498"/>
          </a:xfrm>
        </p:spPr>
        <p:txBody>
          <a:bodyPr/>
          <a:lstStyle/>
          <a:p>
            <a:r>
              <a:rPr lang="en-US" dirty="0"/>
              <a:t>Different activation functions can be used for multilayer </a:t>
            </a:r>
            <a:r>
              <a:rPr lang="en-US" dirty="0" err="1"/>
              <a:t>perceptrons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Sigmoid, linear, step function, etc.</a:t>
            </a:r>
          </a:p>
          <a:p>
            <a:r>
              <a:rPr lang="en-US" dirty="0"/>
              <a:t>In the past, was common practice to use sigmoid as output activation function and base final-layer loss function on squared error</a:t>
            </a:r>
          </a:p>
          <a:p>
            <a:r>
              <a:rPr lang="en-US" dirty="0"/>
              <a:t>Later designs embraced the natural probabilistic encoding for a given data type by defining output activation functions as the negative log of distribution functions used to make probabilistic predictions</a:t>
            </a:r>
          </a:p>
          <a:p>
            <a:r>
              <a:rPr lang="en-US" dirty="0"/>
              <a:t>Predictions can then correspond precisely to underlying probability models defined by Bernoulli or Gaussian distributions, as in linear/logistic regression</a:t>
            </a:r>
          </a:p>
          <a:p>
            <a:r>
              <a:rPr lang="en-US" dirty="0"/>
              <a:t>Viewed in this way, logistic regression is a neural network with no hidden units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CEB99-4F95-4512-BEFB-2A8B8D60BA97}"/>
              </a:ext>
            </a:extLst>
          </p:cNvPr>
          <p:cNvSpPr txBox="1"/>
          <p:nvPr/>
        </p:nvSpPr>
        <p:spPr>
          <a:xfrm>
            <a:off x="0" y="6210257"/>
            <a:ext cx="1173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explanation of binary cross entropy loss and sigmoid (with </a:t>
            </a:r>
            <a:r>
              <a:rPr lang="en-US" dirty="0" err="1"/>
              <a:t>numpy</a:t>
            </a:r>
            <a:r>
              <a:rPr lang="en-US" dirty="0"/>
              <a:t> code):</a:t>
            </a:r>
            <a:br>
              <a:rPr lang="en-US" dirty="0"/>
            </a:br>
            <a:r>
              <a:rPr lang="en-US" dirty="0">
                <a:hlinkClick r:id="rId2"/>
              </a:rPr>
              <a:t>https://towardsdatascience.com/understanding-binary-cross-entropy-log-loss-a-visual-explanation-a3ac6025181a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1467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CS405/505 Data Mining</vt:lpstr>
      <vt:lpstr>Deep learning overview</vt:lpstr>
      <vt:lpstr>Deep learning preface</vt:lpstr>
      <vt:lpstr>Deep learning preface</vt:lpstr>
      <vt:lpstr>Deep learning preface</vt:lpstr>
      <vt:lpstr>10.1 Deep feedforward networks</vt:lpstr>
      <vt:lpstr>PowerPoint Presentation</vt:lpstr>
      <vt:lpstr>PowerPoint Presentation</vt:lpstr>
      <vt:lpstr>Losses and regularization</vt:lpstr>
      <vt:lpstr>Losses and regularization</vt:lpstr>
      <vt:lpstr>Losses and regularization</vt:lpstr>
      <vt:lpstr>Commonly used loss functions, output activation functions, and underlying distributions from which they derive</vt:lpstr>
      <vt:lpstr>Deep layered network architecture</vt:lpstr>
      <vt:lpstr>Example network</vt:lpstr>
      <vt:lpstr>Activation functions</vt:lpstr>
      <vt:lpstr>Computation graph showing forward propagation  </vt:lpstr>
      <vt:lpstr>Keras demo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56</cp:revision>
  <dcterms:created xsi:type="dcterms:W3CDTF">2019-10-23T02:25:35Z</dcterms:created>
  <dcterms:modified xsi:type="dcterms:W3CDTF">2019-10-25T15:27:11Z</dcterms:modified>
</cp:coreProperties>
</file>