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6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4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4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9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80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22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3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F9B4D-53DE-4BD9-8C92-30C70D59891A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9B8F6-F963-4D23-8214-F9B41D9ABA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8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65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Realistic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Labor negotiations</a:t>
            </a:r>
          </a:p>
          <a:p>
            <a:r>
              <a:rPr lang="en-CA" dirty="0" smtClean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12941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Industrial 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Amazon – users who bought that, also bought this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99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Image example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Oil slick vs multiple sclerosis plaques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48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Electricity load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Diurnal, weekly, and yearly patterns</a:t>
            </a:r>
          </a:p>
          <a:p>
            <a:r>
              <a:rPr lang="en-CA" dirty="0" smtClean="0"/>
              <a:t>Heart beat </a:t>
            </a:r>
            <a:r>
              <a:rPr lang="en-CA" dirty="0" err="1" smtClean="0"/>
              <a:t>ecg</a:t>
            </a:r>
            <a:r>
              <a:rPr lang="en-CA" dirty="0" smtClean="0"/>
              <a:t> idea</a:t>
            </a:r>
          </a:p>
          <a:p>
            <a:r>
              <a:rPr lang="en-CA" dirty="0" smtClean="0"/>
              <a:t>Measuring vibrations at certain points on the machinery and	conducting </a:t>
            </a:r>
            <a:r>
              <a:rPr lang="en-CA" dirty="0" err="1" smtClean="0"/>
              <a:t>fourier</a:t>
            </a:r>
            <a:r>
              <a:rPr lang="en-CA" dirty="0" smtClean="0"/>
              <a:t> analysis</a:t>
            </a:r>
          </a:p>
          <a:p>
            <a:pPr lvl="1"/>
            <a:r>
              <a:rPr lang="en-CA" dirty="0" smtClean="0"/>
              <a:t>System put into use because </a:t>
            </a:r>
            <a:r>
              <a:rPr lang="en-CA" smtClean="0"/>
              <a:t>expert approved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8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mining process pg28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1) business understanding </a:t>
            </a:r>
          </a:p>
          <a:p>
            <a:r>
              <a:rPr lang="en-CA" dirty="0" smtClean="0"/>
              <a:t>2) data understanding</a:t>
            </a:r>
          </a:p>
          <a:p>
            <a:r>
              <a:rPr lang="en-CA" dirty="0" smtClean="0"/>
              <a:t>3)</a:t>
            </a:r>
            <a:r>
              <a:rPr lang="fr-CA" dirty="0"/>
              <a:t> </a:t>
            </a:r>
            <a:r>
              <a:rPr lang="fr-CA" dirty="0" smtClean="0"/>
              <a:t>data </a:t>
            </a:r>
            <a:r>
              <a:rPr lang="fr-CA" dirty="0" err="1" smtClean="0"/>
              <a:t>preparation</a:t>
            </a:r>
            <a:endParaRPr lang="fr-CA" dirty="0" smtClean="0"/>
          </a:p>
          <a:p>
            <a:r>
              <a:rPr lang="fr-CA" dirty="0" smtClean="0"/>
              <a:t>4) data </a:t>
            </a:r>
            <a:r>
              <a:rPr lang="fr-CA" dirty="0" err="1" smtClean="0"/>
              <a:t>modeling</a:t>
            </a:r>
            <a:endParaRPr lang="fr-CA" dirty="0" smtClean="0"/>
          </a:p>
          <a:p>
            <a:r>
              <a:rPr lang="fr-CA" dirty="0" smtClean="0"/>
              <a:t>5) data </a:t>
            </a:r>
            <a:r>
              <a:rPr lang="fr-CA" dirty="0" err="1" smtClean="0"/>
              <a:t>evaluation</a:t>
            </a:r>
            <a:endParaRPr lang="fr-CA" dirty="0" smtClean="0"/>
          </a:p>
          <a:p>
            <a:r>
              <a:rPr lang="fr-CA" dirty="0" smtClean="0"/>
              <a:t>6) </a:t>
            </a:r>
            <a:r>
              <a:rPr lang="fr-CA" dirty="0" err="1" smtClean="0"/>
              <a:t>implementation</a:t>
            </a:r>
            <a:r>
              <a:rPr lang="fr-CA" dirty="0" smtClean="0"/>
              <a:t>/</a:t>
            </a:r>
            <a:r>
              <a:rPr lang="fr-CA" dirty="0" err="1" smtClean="0"/>
              <a:t>deployment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90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Generalization as search </a:t>
            </a:r>
            <a:r>
              <a:rPr lang="en-CA" dirty="0" err="1" smtClean="0"/>
              <a:t>pg</a:t>
            </a:r>
            <a:r>
              <a:rPr lang="en-CA" dirty="0" smtClean="0"/>
              <a:t> 30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Enumerate descriptions and strike out the ones that do not fit the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Bias </a:t>
            </a:r>
            <a:r>
              <a:rPr lang="en-CA" dirty="0" err="1" smtClean="0"/>
              <a:t>pg</a:t>
            </a:r>
            <a:r>
              <a:rPr lang="en-CA" dirty="0" smtClean="0"/>
              <a:t> 32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important decisions in a machine learning system are:</a:t>
            </a:r>
          </a:p>
          <a:p>
            <a:r>
              <a:rPr lang="en-CA" dirty="0" smtClean="0"/>
              <a:t>Concept description language (language bias)</a:t>
            </a:r>
          </a:p>
          <a:p>
            <a:r>
              <a:rPr lang="en-CA" dirty="0" smtClean="0"/>
              <a:t>Order in which space is searched (search bias)</a:t>
            </a:r>
          </a:p>
          <a:p>
            <a:r>
              <a:rPr lang="en-CA" dirty="0" smtClean="0"/>
              <a:t>The way that training data overfitting is avoided (overfitting avoidance bias)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4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Input: concepts and attributes, pg43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a concept? pg44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1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Whats</a:t>
            </a:r>
            <a:r>
              <a:rPr lang="en-CA" dirty="0" smtClean="0"/>
              <a:t> in an example? pg46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Instances, not examples (more specific term)</a:t>
            </a:r>
          </a:p>
          <a:p>
            <a:r>
              <a:rPr lang="en-CA" dirty="0" smtClean="0"/>
              <a:t>Instances characterized by the values of a set of predetermined attributes</a:t>
            </a:r>
          </a:p>
          <a:p>
            <a:r>
              <a:rPr lang="en-CA" dirty="0" smtClean="0"/>
              <a:t>Family tree example</a:t>
            </a:r>
          </a:p>
          <a:p>
            <a:r>
              <a:rPr lang="en-CA" dirty="0" smtClean="0"/>
              <a:t>Multi-instance problems (molecule configuration)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79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Machine learning  = statistics + search techniques</a:t>
            </a:r>
          </a:p>
          <a:p>
            <a:r>
              <a:rPr lang="en-CA" dirty="0" smtClean="0"/>
              <a:t>Hunters seek pattern in herd migration</a:t>
            </a:r>
          </a:p>
          <a:p>
            <a:r>
              <a:rPr lang="en-CA" dirty="0" smtClean="0"/>
              <a:t>Humans seek patterns in data</a:t>
            </a:r>
          </a:p>
          <a:p>
            <a:r>
              <a:rPr lang="en-CA" dirty="0" smtClean="0"/>
              <a:t>A data scientists job is like a baby</a:t>
            </a:r>
          </a:p>
          <a:p>
            <a:r>
              <a:rPr lang="en-CA" dirty="0" smtClean="0"/>
              <a:t>Data mining at the forefront of new business technologies</a:t>
            </a:r>
          </a:p>
          <a:p>
            <a:r>
              <a:rPr lang="en-CA" dirty="0" smtClean="0"/>
              <a:t>Data mining is about solving problems by analyzing patterns already present in databases</a:t>
            </a:r>
          </a:p>
          <a:p>
            <a:r>
              <a:rPr lang="en-CA" dirty="0" smtClean="0"/>
              <a:t>Data mining is defined as the process of finding patterns in data</a:t>
            </a:r>
          </a:p>
          <a:p>
            <a:r>
              <a:rPr lang="en-CA" dirty="0" smtClean="0"/>
              <a:t>Useful patterns allow us to make non-trivial predictions on new data</a:t>
            </a:r>
          </a:p>
          <a:p>
            <a:r>
              <a:rPr lang="en-CA" dirty="0" smtClean="0"/>
              <a:t>Black box and transparent box, structural patterns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8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Whats</a:t>
            </a:r>
            <a:r>
              <a:rPr lang="fr-CA" dirty="0" smtClean="0"/>
              <a:t> in an </a:t>
            </a:r>
            <a:r>
              <a:rPr lang="fr-CA" dirty="0" err="1" smtClean="0"/>
              <a:t>attribute</a:t>
            </a:r>
            <a:r>
              <a:rPr lang="fr-CA" dirty="0" smtClean="0"/>
              <a:t>? </a:t>
            </a:r>
            <a:r>
              <a:rPr lang="fr-CA" dirty="0" err="1" smtClean="0"/>
              <a:t>Pg</a:t>
            </a:r>
            <a:r>
              <a:rPr lang="fr-CA" dirty="0" smtClean="0"/>
              <a:t> 53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Nominal, ordinal, interval, ratio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7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Preparing the input </a:t>
            </a:r>
            <a:r>
              <a:rPr lang="en-CA" dirty="0" err="1" smtClean="0"/>
              <a:t>pg</a:t>
            </a:r>
            <a:r>
              <a:rPr lang="en-CA" dirty="0" smtClean="0"/>
              <a:t> 55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Getting the data together</a:t>
            </a:r>
          </a:p>
          <a:p>
            <a:r>
              <a:rPr lang="en-CA" dirty="0" err="1" smtClean="0"/>
              <a:t>Flinks</a:t>
            </a:r>
            <a:r>
              <a:rPr lang="en-CA" dirty="0" smtClean="0"/>
              <a:t> example </a:t>
            </a:r>
          </a:p>
          <a:p>
            <a:r>
              <a:rPr lang="en-CA" dirty="0" smtClean="0"/>
              <a:t>Sparse data</a:t>
            </a:r>
          </a:p>
          <a:p>
            <a:r>
              <a:rPr lang="en-CA" dirty="0" smtClean="0"/>
              <a:t>Unbalanced data (</a:t>
            </a:r>
            <a:r>
              <a:rPr lang="en-CA" dirty="0" err="1" smtClean="0"/>
              <a:t>flinks</a:t>
            </a:r>
            <a:r>
              <a:rPr lang="en-CA" dirty="0" smtClean="0"/>
              <a:t>) (raw accuracy not always best metric)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15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Output – knowledge representation pg67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Decision tables</a:t>
            </a:r>
          </a:p>
          <a:p>
            <a:r>
              <a:rPr lang="en-CA" dirty="0" smtClean="0"/>
              <a:t>Linear models</a:t>
            </a:r>
          </a:p>
          <a:p>
            <a:r>
              <a:rPr lang="en-CA" dirty="0" smtClean="0"/>
              <a:t>Decision trees</a:t>
            </a:r>
          </a:p>
          <a:p>
            <a:r>
              <a:rPr lang="en-CA" dirty="0" smtClean="0"/>
              <a:t>Rule sets</a:t>
            </a:r>
          </a:p>
          <a:p>
            <a:r>
              <a:rPr lang="en-CA" dirty="0" smtClean="0"/>
              <a:t>Inductive logic programming</a:t>
            </a:r>
          </a:p>
          <a:p>
            <a:r>
              <a:rPr lang="en-CA" dirty="0" smtClean="0"/>
              <a:t>Instance based learning</a:t>
            </a:r>
          </a:p>
          <a:p>
            <a:r>
              <a:rPr lang="en-CA" dirty="0" smtClean="0"/>
              <a:t>Rectangular generalizations</a:t>
            </a:r>
          </a:p>
          <a:p>
            <a:r>
              <a:rPr lang="en-CA" dirty="0" smtClean="0"/>
              <a:t>Flat clusters and </a:t>
            </a:r>
            <a:r>
              <a:rPr lang="en-CA" dirty="0" err="1" smtClean="0"/>
              <a:t>dendrograms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84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model vs decision tree </a:t>
            </a:r>
            <a:r>
              <a:rPr lang="en-CA" dirty="0" err="1" smtClean="0"/>
              <a:t>pg</a:t>
            </a:r>
            <a:r>
              <a:rPr lang="en-CA" dirty="0" smtClean="0"/>
              <a:t> 72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Regression tree is more accurate because a simple linear model poorly represents the data in this problem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40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</a:t>
            </a:r>
            <a:r>
              <a:rPr lang="en-CA" dirty="0" err="1" smtClean="0"/>
              <a:t>pg</a:t>
            </a:r>
            <a:r>
              <a:rPr lang="en-CA" dirty="0"/>
              <a:t> </a:t>
            </a:r>
            <a:r>
              <a:rPr lang="en-CA" dirty="0" smtClean="0"/>
              <a:t>72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Antecedent is a series of tests</a:t>
            </a:r>
          </a:p>
          <a:p>
            <a:r>
              <a:rPr lang="en-CA" dirty="0" smtClean="0"/>
              <a:t>Consequent gives class of instance covered by rule</a:t>
            </a:r>
          </a:p>
          <a:p>
            <a:r>
              <a:rPr lang="en-CA" dirty="0" smtClean="0"/>
              <a:t>If (a &amp; b) then c</a:t>
            </a:r>
          </a:p>
          <a:p>
            <a:r>
              <a:rPr lang="en-CA" dirty="0" smtClean="0"/>
              <a:t>Easy to get rules from decision tree</a:t>
            </a:r>
          </a:p>
          <a:p>
            <a:r>
              <a:rPr lang="en-CA" dirty="0" smtClean="0"/>
              <a:t>Because decision trees cannot easily express disjunction implied among different rules in a set, transforming a general set of rules into a tree is not so straightforward</a:t>
            </a:r>
          </a:p>
          <a:p>
            <a:r>
              <a:rPr lang="en-CA" dirty="0" smtClean="0"/>
              <a:t>Replicated subtree problem</a:t>
            </a:r>
          </a:p>
          <a:p>
            <a:r>
              <a:rPr lang="en-CA" dirty="0" smtClean="0"/>
              <a:t>Redundancy of tree removes problem where if rules are taken out of order they may be incorrect</a:t>
            </a:r>
          </a:p>
          <a:p>
            <a:r>
              <a:rPr lang="en-CA" dirty="0" smtClean="0"/>
              <a:t>Some examples may be classified multiple times, or not at all with rules (this cannot happen with trees) pg78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9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Closed world assumption and rules </a:t>
            </a:r>
            <a:r>
              <a:rPr lang="en-CA" dirty="0" err="1" smtClean="0"/>
              <a:t>pg</a:t>
            </a:r>
            <a:r>
              <a:rPr lang="en-CA" dirty="0" smtClean="0"/>
              <a:t> 78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case in which rules lead to a class that is Boolean, and only rules leading to one outcome (yes) are expressed</a:t>
            </a:r>
          </a:p>
          <a:p>
            <a:r>
              <a:rPr lang="en-CA" dirty="0" smtClean="0"/>
              <a:t>These rules can be written in disjunctive normal form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5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 </a:t>
            </a:r>
            <a:r>
              <a:rPr lang="en-CA" dirty="0" err="1" smtClean="0"/>
              <a:t>pg</a:t>
            </a:r>
            <a:r>
              <a:rPr lang="en-CA" dirty="0" smtClean="0"/>
              <a:t> 78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Coverage and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18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 with exceptions </a:t>
            </a:r>
            <a:r>
              <a:rPr lang="en-CA" dirty="0" err="1" smtClean="0"/>
              <a:t>pg</a:t>
            </a:r>
            <a:r>
              <a:rPr lang="en-CA" dirty="0" smtClean="0"/>
              <a:t> 79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x and y then x except if w then v</a:t>
            </a:r>
          </a:p>
          <a:p>
            <a:r>
              <a:rPr lang="en-CA" dirty="0" smtClean="0"/>
              <a:t>Allows to avoid use of decision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6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More expressive rules pg81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Compare attributes with each other “if width &gt; height”</a:t>
            </a:r>
          </a:p>
          <a:p>
            <a:r>
              <a:rPr lang="en-CA" dirty="0" smtClean="0"/>
              <a:t>Add another attribute to instance through preprocessing (why?)</a:t>
            </a:r>
          </a:p>
          <a:p>
            <a:r>
              <a:rPr lang="en-CA" dirty="0" smtClean="0"/>
              <a:t>Recursive expressions pg84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9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Instance based representation pg84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Instead of trying to create rules, work directly from the examples themselves</a:t>
            </a:r>
          </a:p>
          <a:p>
            <a:r>
              <a:rPr lang="en-CA" dirty="0" smtClean="0"/>
              <a:t>Nearest neighbour classification</a:t>
            </a:r>
          </a:p>
          <a:p>
            <a:r>
              <a:rPr lang="en-CA" dirty="0" smtClean="0"/>
              <a:t>Given a single instance of each of two classes, nearest-neighbor rule effectively splits the instance space along the perpendicular bisector of the line joining the instances</a:t>
            </a:r>
          </a:p>
          <a:p>
            <a:r>
              <a:rPr lang="en-CA" dirty="0" smtClean="0"/>
              <a:t>Rectangular generalizations in instance space are just like rules with a special form of condition, one that tests a numeric variable against an upper and lower bound and selects the region in between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54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Elon musk </a:t>
            </a:r>
            <a:r>
              <a:rPr lang="en-CA" dirty="0" err="1" smtClean="0"/>
              <a:t>neuralink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424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Clusters </a:t>
            </a:r>
            <a:r>
              <a:rPr lang="en-CA" dirty="0" err="1" smtClean="0"/>
              <a:t>pg</a:t>
            </a:r>
            <a:r>
              <a:rPr lang="en-CA" dirty="0" smtClean="0"/>
              <a:t> 87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5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Generalize from or summarize data</a:t>
            </a:r>
          </a:p>
          <a:p>
            <a:r>
              <a:rPr lang="en-CA" dirty="0" smtClean="0"/>
              <a:t>A more real world example than the contact lenses? (complete space of all possible outcomes), maximum likelihood rules</a:t>
            </a:r>
          </a:p>
          <a:p>
            <a:r>
              <a:rPr lang="en-CA" dirty="0" smtClean="0"/>
              <a:t>Video game (league of legends)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6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change your behavior in a way that leads to improved performance</a:t>
            </a:r>
          </a:p>
          <a:p>
            <a:r>
              <a:rPr lang="en-CA" dirty="0" smtClean="0"/>
              <a:t>Skinner example (behaviorism) </a:t>
            </a:r>
          </a:p>
          <a:p>
            <a:r>
              <a:rPr lang="en-CA" dirty="0" smtClean="0"/>
              <a:t>Slipper example (intention)</a:t>
            </a:r>
          </a:p>
          <a:p>
            <a:r>
              <a:rPr lang="en-CA" dirty="0" smtClean="0"/>
              <a:t>Structural descriptions are at least as important as performance, machine learning is also used to gain knowledge – </a:t>
            </a:r>
            <a:r>
              <a:rPr lang="en-CA" dirty="0" err="1" smtClean="0"/>
              <a:t>flinks</a:t>
            </a:r>
            <a:r>
              <a:rPr lang="en-CA" dirty="0" smtClean="0"/>
              <a:t>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set of rules to be interpreted in a sequence</a:t>
            </a:r>
          </a:p>
          <a:p>
            <a:r>
              <a:rPr lang="en-CA" dirty="0" smtClean="0"/>
              <a:t>Numeric tests vs simple true/false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9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Association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0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Decision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Linked list vs tree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6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Continuous prediction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Linear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8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749</Words>
  <Application>Microsoft Office PowerPoint</Application>
  <PresentationFormat>Widescreen</PresentationFormat>
  <Paragraphs>106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 </vt:lpstr>
      <vt:lpstr>PowerPoint Presentation</vt:lpstr>
      <vt:lpstr>Elon musk neuralink</vt:lpstr>
      <vt:lpstr>rules</vt:lpstr>
      <vt:lpstr>Learning:</vt:lpstr>
      <vt:lpstr>Decision list</vt:lpstr>
      <vt:lpstr>Association rules</vt:lpstr>
      <vt:lpstr>Decision trees</vt:lpstr>
      <vt:lpstr>Continuous prediction</vt:lpstr>
      <vt:lpstr>Realistic example</vt:lpstr>
      <vt:lpstr>Industrial examples</vt:lpstr>
      <vt:lpstr>Image example </vt:lpstr>
      <vt:lpstr>Electricity load prediction</vt:lpstr>
      <vt:lpstr>Data mining process pg28</vt:lpstr>
      <vt:lpstr>Generalization as search pg 30</vt:lpstr>
      <vt:lpstr>Bias pg 32</vt:lpstr>
      <vt:lpstr>Input: concepts and attributes, pg43</vt:lpstr>
      <vt:lpstr>Whats a concept? pg44</vt:lpstr>
      <vt:lpstr>Whats in an example? pg46</vt:lpstr>
      <vt:lpstr>Whats in an attribute? Pg 53</vt:lpstr>
      <vt:lpstr>Preparing the input pg 55</vt:lpstr>
      <vt:lpstr>Output – knowledge representation pg67</vt:lpstr>
      <vt:lpstr>Linear model vs decision tree pg 72</vt:lpstr>
      <vt:lpstr>Rules pg 72</vt:lpstr>
      <vt:lpstr>Closed world assumption and rules pg 78</vt:lpstr>
      <vt:lpstr>Association rules pg 78</vt:lpstr>
      <vt:lpstr>Rules with exceptions pg 79</vt:lpstr>
      <vt:lpstr>More expressive rules pg81</vt:lpstr>
      <vt:lpstr>Instance based representation pg84</vt:lpstr>
      <vt:lpstr>Clusters pg 87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</dc:title>
  <dc:creator>Russell Butler</dc:creator>
  <cp:lastModifiedBy>Russell Butler</cp:lastModifiedBy>
  <cp:revision>38</cp:revision>
  <dcterms:created xsi:type="dcterms:W3CDTF">2019-08-16T18:41:03Z</dcterms:created>
  <dcterms:modified xsi:type="dcterms:W3CDTF">2019-08-23T20:19:43Z</dcterms:modified>
</cp:coreProperties>
</file>