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  <p:sldId id="267" r:id="rId14"/>
    <p:sldId id="268" r:id="rId15"/>
    <p:sldId id="271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4" autoAdjust="0"/>
    <p:restoredTop sz="94343" autoAdjust="0"/>
  </p:normalViewPr>
  <p:slideViewPr>
    <p:cSldViewPr snapToGrid="0">
      <p:cViewPr varScale="1">
        <p:scale>
          <a:sx n="73" d="100"/>
          <a:sy n="73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8268-5D88-4C4C-93D2-B8F1837ADC84}" type="datetimeFigureOut">
              <a:rPr lang="en-CA" smtClean="0"/>
              <a:t>2019-10-02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E059-DD80-48C1-8C79-57123D82BC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2779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8268-5D88-4C4C-93D2-B8F1837ADC84}" type="datetimeFigureOut">
              <a:rPr lang="en-CA" smtClean="0"/>
              <a:t>2019-10-02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E059-DD80-48C1-8C79-57123D82BC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3867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8268-5D88-4C4C-93D2-B8F1837ADC84}" type="datetimeFigureOut">
              <a:rPr lang="en-CA" smtClean="0"/>
              <a:t>2019-10-02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E059-DD80-48C1-8C79-57123D82BC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0510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8268-5D88-4C4C-93D2-B8F1837ADC84}" type="datetimeFigureOut">
              <a:rPr lang="en-CA" smtClean="0"/>
              <a:t>2019-10-02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E059-DD80-48C1-8C79-57123D82BC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4243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8268-5D88-4C4C-93D2-B8F1837ADC84}" type="datetimeFigureOut">
              <a:rPr lang="en-CA" smtClean="0"/>
              <a:t>2019-10-02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E059-DD80-48C1-8C79-57123D82BC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5710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8268-5D88-4C4C-93D2-B8F1837ADC84}" type="datetimeFigureOut">
              <a:rPr lang="en-CA" smtClean="0"/>
              <a:t>2019-10-02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E059-DD80-48C1-8C79-57123D82BC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0371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8268-5D88-4C4C-93D2-B8F1837ADC84}" type="datetimeFigureOut">
              <a:rPr lang="en-CA" smtClean="0"/>
              <a:t>2019-10-02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E059-DD80-48C1-8C79-57123D82BC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256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8268-5D88-4C4C-93D2-B8F1837ADC84}" type="datetimeFigureOut">
              <a:rPr lang="en-CA" smtClean="0"/>
              <a:t>2019-10-02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E059-DD80-48C1-8C79-57123D82BC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0021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8268-5D88-4C4C-93D2-B8F1837ADC84}" type="datetimeFigureOut">
              <a:rPr lang="en-CA" smtClean="0"/>
              <a:t>2019-10-02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E059-DD80-48C1-8C79-57123D82BC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1143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8268-5D88-4C4C-93D2-B8F1837ADC84}" type="datetimeFigureOut">
              <a:rPr lang="en-CA" smtClean="0"/>
              <a:t>2019-10-02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E059-DD80-48C1-8C79-57123D82BC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2152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8268-5D88-4C4C-93D2-B8F1837ADC84}" type="datetimeFigureOut">
              <a:rPr lang="en-CA" smtClean="0"/>
              <a:t>2019-10-02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E059-DD80-48C1-8C79-57123D82BC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829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48268-5D88-4C4C-93D2-B8F1837ADC84}" type="datetimeFigureOut">
              <a:rPr lang="en-CA" smtClean="0"/>
              <a:t>2019-10-02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FE059-DD80-48C1-8C79-57123D82BC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6586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datasets/index.html" TargetMode="External"/><Relationship Id="rId2" Type="http://schemas.openxmlformats.org/officeDocument/2006/relationships/hyperlink" Target="https://scikit-learn.org/stable/modules/tree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CS405/505</a:t>
            </a:r>
            <a:br>
              <a:rPr lang="en-CA" dirty="0" smtClean="0"/>
            </a:br>
            <a:r>
              <a:rPr lang="en-CA" dirty="0" smtClean="0"/>
              <a:t>Data Mining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Lecture 5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1359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695709" cy="789709"/>
          </a:xfrm>
        </p:spPr>
        <p:txBody>
          <a:bodyPr/>
          <a:lstStyle/>
          <a:p>
            <a:r>
              <a:rPr lang="en-CA" dirty="0" smtClean="0"/>
              <a:t>Final Decision Tree for weather data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436" y="1325563"/>
            <a:ext cx="4537364" cy="5089223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Ideally process will terminate when all leaf nodes are pure</a:t>
            </a:r>
          </a:p>
          <a:p>
            <a:r>
              <a:rPr lang="en-CA" dirty="0" smtClean="0"/>
              <a:t>This may not always be the case because training data may contain instances with identical attributes but different classes </a:t>
            </a:r>
          </a:p>
          <a:p>
            <a:pPr lvl="1"/>
            <a:r>
              <a:rPr lang="en-CA" dirty="0" smtClean="0"/>
              <a:t>Due to noisy data or unrecorded attributes</a:t>
            </a:r>
          </a:p>
          <a:p>
            <a:r>
              <a:rPr lang="en-CA" dirty="0" smtClean="0"/>
              <a:t>Stop when data cannot be split any further, or the information gain is zero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8472" y="1196845"/>
            <a:ext cx="6871855" cy="453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73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8472" y="1196845"/>
            <a:ext cx="6871855" cy="4539371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881878"/>
              </p:ext>
            </p:extLst>
          </p:nvPr>
        </p:nvGraphicFramePr>
        <p:xfrm>
          <a:off x="-1" y="1048298"/>
          <a:ext cx="5098470" cy="56982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9694">
                  <a:extLst>
                    <a:ext uri="{9D8B030D-6E8A-4147-A177-3AD203B41FA5}">
                      <a16:colId xmlns:a16="http://schemas.microsoft.com/office/drawing/2014/main" val="2316273983"/>
                    </a:ext>
                  </a:extLst>
                </a:gridCol>
                <a:gridCol w="1019694">
                  <a:extLst>
                    <a:ext uri="{9D8B030D-6E8A-4147-A177-3AD203B41FA5}">
                      <a16:colId xmlns:a16="http://schemas.microsoft.com/office/drawing/2014/main" val="265443370"/>
                    </a:ext>
                  </a:extLst>
                </a:gridCol>
                <a:gridCol w="1019694">
                  <a:extLst>
                    <a:ext uri="{9D8B030D-6E8A-4147-A177-3AD203B41FA5}">
                      <a16:colId xmlns:a16="http://schemas.microsoft.com/office/drawing/2014/main" val="1338186882"/>
                    </a:ext>
                  </a:extLst>
                </a:gridCol>
                <a:gridCol w="1019694">
                  <a:extLst>
                    <a:ext uri="{9D8B030D-6E8A-4147-A177-3AD203B41FA5}">
                      <a16:colId xmlns:a16="http://schemas.microsoft.com/office/drawing/2014/main" val="3043099467"/>
                    </a:ext>
                  </a:extLst>
                </a:gridCol>
                <a:gridCol w="1019694">
                  <a:extLst>
                    <a:ext uri="{9D8B030D-6E8A-4147-A177-3AD203B41FA5}">
                      <a16:colId xmlns:a16="http://schemas.microsoft.com/office/drawing/2014/main" val="3936291445"/>
                    </a:ext>
                  </a:extLst>
                </a:gridCol>
              </a:tblGrid>
              <a:tr h="496743"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chemeClr val="tx1"/>
                          </a:solidFill>
                          <a:effectLst/>
                        </a:rPr>
                        <a:t>Outlook</a:t>
                      </a:r>
                      <a:endParaRPr lang="en-CA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670" marR="64135" marT="64135" marB="6413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chemeClr val="tx1"/>
                          </a:solidFill>
                          <a:effectLst/>
                        </a:rPr>
                        <a:t>Temperature</a:t>
                      </a:r>
                      <a:endParaRPr lang="en-CA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670" marR="64135" marT="64135" marB="6413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chemeClr val="tx1"/>
                          </a:solidFill>
                          <a:effectLst/>
                        </a:rPr>
                        <a:t>Humidity</a:t>
                      </a:r>
                      <a:endParaRPr lang="en-CA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670" marR="64135" marT="64135" marB="6413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solidFill>
                            <a:schemeClr val="tx1"/>
                          </a:solidFill>
                          <a:effectLst/>
                        </a:rPr>
                        <a:t>Windy</a:t>
                      </a:r>
                      <a:endParaRPr lang="en-CA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670" marR="64135" marT="64135" marB="6413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chemeClr val="tx1"/>
                          </a:solidFill>
                          <a:effectLst/>
                        </a:rPr>
                        <a:t>Play</a:t>
                      </a:r>
                      <a:endParaRPr lang="en-CA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670" marR="64135" marT="64135" marB="6413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506949"/>
                  </a:ext>
                </a:extLst>
              </a:tr>
              <a:tr h="370642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Sunny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Hot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413865"/>
                  </a:ext>
                </a:extLst>
              </a:tr>
              <a:tr h="370642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Sunny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Hot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815990"/>
                  </a:ext>
                </a:extLst>
              </a:tr>
              <a:tr h="370642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Overcast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Hot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050358"/>
                  </a:ext>
                </a:extLst>
              </a:tr>
              <a:tr h="370642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Rainy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097485"/>
                  </a:ext>
                </a:extLst>
              </a:tr>
              <a:tr h="370642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Rainy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Cool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533119"/>
                  </a:ext>
                </a:extLst>
              </a:tr>
              <a:tr h="370642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Rainy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Cool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702979"/>
                  </a:ext>
                </a:extLst>
              </a:tr>
              <a:tr h="370642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Overcast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Cool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88871"/>
                  </a:ext>
                </a:extLst>
              </a:tr>
              <a:tr h="370642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Sunny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260058"/>
                  </a:ext>
                </a:extLst>
              </a:tr>
              <a:tr h="370642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Sunny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Cool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734293"/>
                  </a:ext>
                </a:extLst>
              </a:tr>
              <a:tr h="370642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Rainy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425842"/>
                  </a:ext>
                </a:extLst>
              </a:tr>
              <a:tr h="370642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Sunny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015908"/>
                  </a:ext>
                </a:extLst>
              </a:tr>
              <a:tr h="370642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Overcast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66686"/>
                  </a:ext>
                </a:extLst>
              </a:tr>
              <a:tr h="370642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Overcast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Hot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661719"/>
                  </a:ext>
                </a:extLst>
              </a:tr>
              <a:tr h="370642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Rainy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103004"/>
                  </a:ext>
                </a:extLst>
              </a:tr>
            </a:tbl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-1" y="0"/>
            <a:ext cx="10695709" cy="789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Final Decision Tree for weather data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3877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09" y="0"/>
            <a:ext cx="10515600" cy="576984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Highly branching attributes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908" y="576985"/>
            <a:ext cx="12088091" cy="1431924"/>
          </a:xfrm>
        </p:spPr>
        <p:txBody>
          <a:bodyPr>
            <a:normAutofit/>
          </a:bodyPr>
          <a:lstStyle/>
          <a:p>
            <a:r>
              <a:rPr lang="en-CA" dirty="0" smtClean="0"/>
              <a:t>A problem arises with the information gain calculation if some attributes have many values, giving rise to a multiway branch with many child nodes</a:t>
            </a:r>
          </a:p>
          <a:p>
            <a:r>
              <a:rPr lang="en-CA" dirty="0" smtClean="0"/>
              <a:t>Identification code example</a:t>
            </a:r>
            <a:endParaRPr lang="en-CA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833352"/>
              </p:ext>
            </p:extLst>
          </p:nvPr>
        </p:nvGraphicFramePr>
        <p:xfrm>
          <a:off x="360218" y="2008909"/>
          <a:ext cx="6045756" cy="4643668"/>
        </p:xfrm>
        <a:graphic>
          <a:graphicData uri="http://schemas.openxmlformats.org/drawingml/2006/table">
            <a:tbl>
              <a:tblPr/>
              <a:tblGrid>
                <a:gridCol w="1007626">
                  <a:extLst>
                    <a:ext uri="{9D8B030D-6E8A-4147-A177-3AD203B41FA5}">
                      <a16:colId xmlns:a16="http://schemas.microsoft.com/office/drawing/2014/main" val="2687614484"/>
                    </a:ext>
                  </a:extLst>
                </a:gridCol>
                <a:gridCol w="1007626">
                  <a:extLst>
                    <a:ext uri="{9D8B030D-6E8A-4147-A177-3AD203B41FA5}">
                      <a16:colId xmlns:a16="http://schemas.microsoft.com/office/drawing/2014/main" val="2424113165"/>
                    </a:ext>
                  </a:extLst>
                </a:gridCol>
                <a:gridCol w="1007626">
                  <a:extLst>
                    <a:ext uri="{9D8B030D-6E8A-4147-A177-3AD203B41FA5}">
                      <a16:colId xmlns:a16="http://schemas.microsoft.com/office/drawing/2014/main" val="2737072080"/>
                    </a:ext>
                  </a:extLst>
                </a:gridCol>
                <a:gridCol w="1007626">
                  <a:extLst>
                    <a:ext uri="{9D8B030D-6E8A-4147-A177-3AD203B41FA5}">
                      <a16:colId xmlns:a16="http://schemas.microsoft.com/office/drawing/2014/main" val="2203054700"/>
                    </a:ext>
                  </a:extLst>
                </a:gridCol>
                <a:gridCol w="1007626">
                  <a:extLst>
                    <a:ext uri="{9D8B030D-6E8A-4147-A177-3AD203B41FA5}">
                      <a16:colId xmlns:a16="http://schemas.microsoft.com/office/drawing/2014/main" val="114000063"/>
                    </a:ext>
                  </a:extLst>
                </a:gridCol>
                <a:gridCol w="1007626">
                  <a:extLst>
                    <a:ext uri="{9D8B030D-6E8A-4147-A177-3AD203B41FA5}">
                      <a16:colId xmlns:a16="http://schemas.microsoft.com/office/drawing/2014/main" val="3996111915"/>
                    </a:ext>
                  </a:extLst>
                </a:gridCol>
              </a:tblGrid>
              <a:tr h="501352">
                <a:tc>
                  <a:txBody>
                    <a:bodyPr/>
                    <a:lstStyle/>
                    <a:p>
                      <a:r>
                        <a:rPr lang="en-CA" sz="1500" b="1">
                          <a:solidFill>
                            <a:srgbClr val="000000"/>
                          </a:solidFill>
                          <a:effectLst/>
                        </a:rPr>
                        <a:t>ID Code</a:t>
                      </a:r>
                    </a:p>
                  </a:txBody>
                  <a:tcPr marL="125886" marR="52426" marT="52426" marB="52426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500" b="1">
                          <a:solidFill>
                            <a:srgbClr val="000000"/>
                          </a:solidFill>
                          <a:effectLst/>
                        </a:rPr>
                        <a:t>Outlook</a:t>
                      </a:r>
                    </a:p>
                  </a:txBody>
                  <a:tcPr marL="125886" marR="52426" marT="52426" marB="52426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500" b="1">
                          <a:solidFill>
                            <a:srgbClr val="000000"/>
                          </a:solidFill>
                          <a:effectLst/>
                        </a:rPr>
                        <a:t>Temperature</a:t>
                      </a:r>
                    </a:p>
                  </a:txBody>
                  <a:tcPr marL="125886" marR="52426" marT="52426" marB="52426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500" b="1">
                          <a:solidFill>
                            <a:srgbClr val="000000"/>
                          </a:solidFill>
                          <a:effectLst/>
                        </a:rPr>
                        <a:t>Humidity</a:t>
                      </a:r>
                    </a:p>
                  </a:txBody>
                  <a:tcPr marL="125886" marR="52426" marT="52426" marB="52426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500" b="1">
                          <a:solidFill>
                            <a:srgbClr val="000000"/>
                          </a:solidFill>
                          <a:effectLst/>
                        </a:rPr>
                        <a:t>Windy</a:t>
                      </a:r>
                    </a:p>
                  </a:txBody>
                  <a:tcPr marL="125886" marR="52426" marT="52426" marB="52426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500" b="1">
                          <a:solidFill>
                            <a:srgbClr val="000000"/>
                          </a:solidFill>
                          <a:effectLst/>
                        </a:rPr>
                        <a:t>Play</a:t>
                      </a:r>
                    </a:p>
                  </a:txBody>
                  <a:tcPr marL="125886" marR="52426" marT="52426" marB="52426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6461508"/>
                  </a:ext>
                </a:extLst>
              </a:tr>
              <a:tr h="260058"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Sunny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Hot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High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False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413737"/>
                  </a:ext>
                </a:extLst>
              </a:tr>
              <a:tr h="260058"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b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Sunny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Hot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High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446873"/>
                  </a:ext>
                </a:extLst>
              </a:tr>
              <a:tr h="260058"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Overcast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Hot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High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False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0665825"/>
                  </a:ext>
                </a:extLst>
              </a:tr>
              <a:tr h="260058"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d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Rainy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 dirty="0">
                          <a:solidFill>
                            <a:srgbClr val="000000"/>
                          </a:solidFill>
                          <a:effectLst/>
                        </a:rPr>
                        <a:t>Mild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High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False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3570388"/>
                  </a:ext>
                </a:extLst>
              </a:tr>
              <a:tr h="260058"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e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Rainy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Cool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Normal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False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2592664"/>
                  </a:ext>
                </a:extLst>
              </a:tr>
              <a:tr h="260058"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Rainy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Cool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Normal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2126926"/>
                  </a:ext>
                </a:extLst>
              </a:tr>
              <a:tr h="260058"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Overcast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Cool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Normal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149943"/>
                  </a:ext>
                </a:extLst>
              </a:tr>
              <a:tr h="260058"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h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Sunny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Mild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High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False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5544355"/>
                  </a:ext>
                </a:extLst>
              </a:tr>
              <a:tr h="260058"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i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Sunny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Cool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Normal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False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340749"/>
                  </a:ext>
                </a:extLst>
              </a:tr>
              <a:tr h="260058"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j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Rainy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Mild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Normal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False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2405751"/>
                  </a:ext>
                </a:extLst>
              </a:tr>
              <a:tr h="260058"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k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Sunny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Mild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Normal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8016834"/>
                  </a:ext>
                </a:extLst>
              </a:tr>
              <a:tr h="260058"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l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Overcast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Mild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High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308832"/>
                  </a:ext>
                </a:extLst>
              </a:tr>
              <a:tr h="260058"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m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Overcast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Hot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Normal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False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566837"/>
                  </a:ext>
                </a:extLst>
              </a:tr>
              <a:tr h="260058"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Rainy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Mild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High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 dirty="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6069149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490" y="2008909"/>
            <a:ext cx="5205845" cy="18406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525490" y="4330743"/>
                <a:ext cx="5541819" cy="1337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 …+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 …+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𝐸𝑛𝑡𝑟𝑜𝑝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490" y="4330743"/>
                <a:ext cx="5541819" cy="13370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6954982" y="5943600"/>
            <a:ext cx="5237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In this case, information gain will be maximal </a:t>
            </a:r>
          </a:p>
          <a:p>
            <a:r>
              <a:rPr lang="en-CA" dirty="0" smtClean="0"/>
              <a:t>(9.40 - 0 = 9.40), but ID code attribute is useless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0572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Gain ratio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CA" dirty="0" smtClean="0"/>
                  <a:t>Problem: information gain measures tend to prefer attributes with large numbers of possible values (similar to 1R)</a:t>
                </a:r>
              </a:p>
              <a:p>
                <a:r>
                  <a:rPr lang="en-CA" dirty="0" smtClean="0"/>
                  <a:t>Solution: the </a:t>
                </a:r>
                <a:r>
                  <a:rPr lang="en-CA" b="1" dirty="0" smtClean="0"/>
                  <a:t>gain ratio</a:t>
                </a:r>
                <a:r>
                  <a:rPr lang="en-CA" dirty="0" smtClean="0"/>
                  <a:t>, which takes into account the number and size of daughter nodes into which an attribute splits the dataset</a:t>
                </a:r>
                <a:endParaRPr lang="en-CA" dirty="0"/>
              </a:p>
              <a:p>
                <a:r>
                  <a:rPr lang="en-CA" dirty="0" smtClean="0"/>
                  <a:t>Id code example: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𝐸𝑛𝑡𝑟𝑜𝑝𝑦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CA" b="0" i="1" smtClean="0">
                        <a:latin typeface="Cambria Math" panose="02040503050406030204" pitchFamily="18" charset="0"/>
                      </a:rPr>
                      <m:t>=3.807</m:t>
                    </m:r>
                  </m:oMath>
                </a14:m>
                <a:endParaRPr lang="en-CA" b="0" dirty="0" smtClean="0"/>
              </a:p>
              <a:p>
                <a:r>
                  <a:rPr lang="en-CA" dirty="0" smtClean="0"/>
                  <a:t>Takes into account the number of bits needed to determine to which branch each instance is assigned, more branches = more info needed</a:t>
                </a:r>
              </a:p>
              <a:p>
                <a:r>
                  <a:rPr lang="en-CA" dirty="0" smtClean="0"/>
                  <a:t>Gain ratio is calculated by dividing original information gain (0.940 for ID code attribute) by information value of the attribute itself (3.807)</a:t>
                </a:r>
              </a:p>
              <a:p>
                <a:r>
                  <a:rPr lang="en-CA" dirty="0" smtClean="0"/>
                  <a:t>Gain ratio value for ID code attribute is then 0.940/3.807 = 0.247</a:t>
                </a:r>
              </a:p>
              <a:p>
                <a:r>
                  <a:rPr lang="en-CA" dirty="0" smtClean="0"/>
                  <a:t>Gain ratio value for Outlook is 0.247/1.577 =  0.156 (still less than ID code)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0174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Gain ratio values for different tree stumps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919" y="2521527"/>
            <a:ext cx="7195064" cy="24245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09" y="2064326"/>
            <a:ext cx="4736124" cy="454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56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Other measures of “node purity”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6255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𝐸𝑛𝑡𝑟𝑜𝑝𝑦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pHide m:val="on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CA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𝑙𝑜𝑔𝑃</m:t>
                        </m:r>
                        <m:r>
                          <a:rPr lang="en-CA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endParaRPr lang="en-CA" dirty="0" smtClean="0"/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𝐺𝑖𝑛𝑖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=1−</m:t>
                    </m:r>
                    <m:nary>
                      <m:naryPr>
                        <m:chr m:val="∑"/>
                        <m:supHide m:val="on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𝐸𝑛𝑡𝑟𝑜𝑝𝑦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num>
                          <m:den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</m:e>
                    </m:d>
                    <m:r>
                      <a:rPr lang="en-CA" i="1">
                        <a:latin typeface="Cambria Math" panose="02040503050406030204" pitchFamily="18" charset="0"/>
                      </a:rPr>
                      <m:t>=0.940</m:t>
                    </m:r>
                  </m:oMath>
                </a14:m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𝐺𝑖𝑛𝑖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CA" dirty="0" smtClean="0"/>
                  <a:t>0.4592</a:t>
                </a:r>
              </a:p>
              <a:p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𝐸𝑛𝑡𝑟𝑜𝑝𝑦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num>
                          <m:den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e>
                    </m:d>
                    <m:r>
                      <a:rPr lang="en-CA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469</m:t>
                    </m:r>
                  </m:oMath>
                </a14:m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𝐺𝑖𝑛𝑖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num>
                          <m:den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e>
                    </m:d>
                    <m:r>
                      <a:rPr lang="en-CA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CA" dirty="0" smtClean="0"/>
                  <a:t>0.18</a:t>
                </a:r>
                <a:endParaRPr lang="en-CA" dirty="0"/>
              </a:p>
              <a:p>
                <a:r>
                  <a:rPr lang="en-CA" dirty="0" smtClean="0"/>
                  <a:t>Why use Gini? Its much faster (doesn’t need to compute log)</a:t>
                </a: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62558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160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Decision Tree in scikit-learn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</a:t>
            </a:r>
            <a:r>
              <a:rPr lang="en-CA" dirty="0" smtClean="0">
                <a:hlinkClick r:id="rId2"/>
              </a:rPr>
              <a:t>scikit-learn.org/stable/modules/tree.html</a:t>
            </a:r>
            <a:endParaRPr lang="en-CA" dirty="0" smtClean="0"/>
          </a:p>
          <a:p>
            <a:r>
              <a:rPr lang="en-CA" dirty="0" smtClean="0"/>
              <a:t>Scikit-learn decision trees do not handle categorical data</a:t>
            </a:r>
          </a:p>
          <a:p>
            <a:r>
              <a:rPr lang="en-CA" dirty="0" smtClean="0"/>
              <a:t>Iris data </a:t>
            </a:r>
          </a:p>
          <a:p>
            <a:r>
              <a:rPr lang="en-CA" dirty="0" smtClean="0"/>
              <a:t>Other datasets: </a:t>
            </a:r>
            <a:r>
              <a:rPr lang="en-CA" dirty="0">
                <a:hlinkClick r:id="rId3"/>
              </a:rPr>
              <a:t>https://scikit-learn.org/stable/datasets/index.html</a:t>
            </a:r>
            <a:endParaRPr lang="en-CA" dirty="0" smtClean="0"/>
          </a:p>
          <a:p>
            <a:pPr lvl="1"/>
            <a:r>
              <a:rPr lang="en-CA" dirty="0" smtClean="0"/>
              <a:t>Iris, digits, wine, breast cancer (classification datasets)</a:t>
            </a:r>
          </a:p>
          <a:p>
            <a:r>
              <a:rPr lang="en-CA" dirty="0" smtClean="0"/>
              <a:t>Test out Decision trees on these datasets, and visualize the raw data using </a:t>
            </a:r>
            <a:r>
              <a:rPr lang="en-CA" dirty="0" err="1" smtClean="0"/>
              <a:t>matplotlib</a:t>
            </a:r>
            <a:r>
              <a:rPr lang="en-CA" dirty="0" smtClean="0"/>
              <a:t> (</a:t>
            </a:r>
            <a:r>
              <a:rPr lang="en-CA" dirty="0" err="1" smtClean="0"/>
              <a:t>pyplot.plot</a:t>
            </a:r>
            <a:r>
              <a:rPr lang="en-CA" dirty="0" smtClean="0"/>
              <a:t>) </a:t>
            </a:r>
          </a:p>
          <a:p>
            <a:pPr marL="0" indent="0">
              <a:buNone/>
            </a:pPr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8935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Administrative slide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1825625"/>
            <a:ext cx="11795760" cy="4351338"/>
          </a:xfrm>
        </p:spPr>
        <p:txBody>
          <a:bodyPr/>
          <a:lstStyle/>
          <a:p>
            <a:r>
              <a:rPr lang="en-CA" dirty="0" smtClean="0"/>
              <a:t>Assignment 1 (chapters 1-4.6 inclusive)</a:t>
            </a:r>
          </a:p>
          <a:p>
            <a:pPr lvl="1"/>
            <a:r>
              <a:rPr lang="en-CA" dirty="0" smtClean="0"/>
              <a:t>1R, Naïve Bayes, Decision Trees (today), Rules (next Monday), Linear Models (next Wed)</a:t>
            </a:r>
          </a:p>
          <a:p>
            <a:pPr lvl="1"/>
            <a:r>
              <a:rPr lang="en-CA" dirty="0" smtClean="0"/>
              <a:t>algorithmic problems with toy datasets, conceptual problems</a:t>
            </a:r>
          </a:p>
          <a:p>
            <a:pPr lvl="1"/>
            <a:r>
              <a:rPr lang="en-CA" dirty="0" smtClean="0"/>
              <a:t>Released </a:t>
            </a:r>
            <a:r>
              <a:rPr lang="en-CA" dirty="0"/>
              <a:t>M</a:t>
            </a:r>
            <a:r>
              <a:rPr lang="en-CA" dirty="0" smtClean="0"/>
              <a:t>onday September 16</a:t>
            </a:r>
            <a:r>
              <a:rPr lang="en-CA" baseline="30000" dirty="0" smtClean="0"/>
              <a:t>th</a:t>
            </a:r>
            <a:r>
              <a:rPr lang="en-CA" dirty="0" smtClean="0"/>
              <a:t> , due Wednesday October 2</a:t>
            </a:r>
            <a:r>
              <a:rPr lang="en-CA" baseline="30000" dirty="0" smtClean="0"/>
              <a:t>nd</a:t>
            </a:r>
            <a:r>
              <a:rPr lang="en-CA" dirty="0" smtClean="0"/>
              <a:t> </a:t>
            </a:r>
          </a:p>
          <a:p>
            <a:r>
              <a:rPr lang="en-CA" dirty="0" smtClean="0"/>
              <a:t>Midterm – same as Assignment 1</a:t>
            </a:r>
          </a:p>
          <a:p>
            <a:pPr lvl="1"/>
            <a:r>
              <a:rPr lang="en-CA" dirty="0" smtClean="0"/>
              <a:t>Will take place Wednesday October 9</a:t>
            </a:r>
            <a:r>
              <a:rPr lang="en-CA" baseline="30000" dirty="0" smtClean="0"/>
              <a:t>th</a:t>
            </a:r>
            <a:r>
              <a:rPr lang="en-CA" dirty="0" smtClean="0"/>
              <a:t> </a:t>
            </a:r>
          </a:p>
          <a:p>
            <a:r>
              <a:rPr lang="en-CA" dirty="0"/>
              <a:t>S</a:t>
            </a:r>
            <a:r>
              <a:rPr lang="en-CA" dirty="0" smtClean="0"/>
              <a:t>lides on Moodle after each lecture (read book if you want preview)</a:t>
            </a:r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4260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36" y="365125"/>
            <a:ext cx="11970328" cy="1325563"/>
          </a:xfrm>
        </p:spPr>
        <p:txBody>
          <a:bodyPr/>
          <a:lstStyle/>
          <a:p>
            <a:r>
              <a:rPr lang="en-CA" dirty="0" smtClean="0"/>
              <a:t>4.3 Divide and Conquer: Constructing Decision Trees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04164" cy="4755284"/>
          </a:xfrm>
        </p:spPr>
        <p:txBody>
          <a:bodyPr>
            <a:normAutofit fontScale="85000" lnSpcReduction="20000"/>
          </a:bodyPr>
          <a:lstStyle/>
          <a:p>
            <a:r>
              <a:rPr lang="en-CA" dirty="0" smtClean="0"/>
              <a:t>Problem of constructing decision tree can be expressed recursively</a:t>
            </a:r>
          </a:p>
          <a:p>
            <a:r>
              <a:rPr lang="en-CA" dirty="0" smtClean="0"/>
              <a:t>1) select an attribute to place at root node</a:t>
            </a:r>
          </a:p>
          <a:p>
            <a:r>
              <a:rPr lang="en-CA" dirty="0" smtClean="0"/>
              <a:t>2) make a branch for each possible value of the attribute </a:t>
            </a:r>
          </a:p>
          <a:p>
            <a:pPr lvl="1"/>
            <a:r>
              <a:rPr lang="en-CA" dirty="0" smtClean="0"/>
              <a:t>Splits example set into subsets, one for each value of attribute</a:t>
            </a:r>
          </a:p>
          <a:p>
            <a:r>
              <a:rPr lang="en-CA" dirty="0" smtClean="0"/>
              <a:t>3) repeat 1&amp;2 recursively (for each branch) using only those instances that actually reach the branch</a:t>
            </a:r>
          </a:p>
          <a:p>
            <a:r>
              <a:rPr lang="en-CA" dirty="0" smtClean="0"/>
              <a:t>4) stop splitting when all instances at a given node have the same classification</a:t>
            </a:r>
          </a:p>
          <a:p>
            <a:r>
              <a:rPr lang="en-CA" b="1" dirty="0" smtClean="0"/>
              <a:t>How to determine which attribute to split on?</a:t>
            </a:r>
            <a:endParaRPr lang="en-CA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2473" y="1690688"/>
            <a:ext cx="5332134" cy="454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430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572000" cy="1325563"/>
          </a:xfrm>
        </p:spPr>
        <p:txBody>
          <a:bodyPr/>
          <a:lstStyle/>
          <a:p>
            <a:r>
              <a:rPr lang="en-CA" dirty="0" smtClean="0"/>
              <a:t>Splitting the weather data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5562"/>
            <a:ext cx="4668982" cy="5532437"/>
          </a:xfrm>
        </p:spPr>
        <p:txBody>
          <a:bodyPr/>
          <a:lstStyle/>
          <a:p>
            <a:r>
              <a:rPr lang="en-CA" dirty="0" smtClean="0"/>
              <a:t>Which split is best? </a:t>
            </a:r>
          </a:p>
          <a:p>
            <a:r>
              <a:rPr lang="en-CA" dirty="0" smtClean="0"/>
              <a:t>Hint: we seek small (short) trees</a:t>
            </a:r>
          </a:p>
          <a:p>
            <a:r>
              <a:rPr lang="en-CA" dirty="0" smtClean="0"/>
              <a:t>We are interested in the “purity” of each node</a:t>
            </a:r>
          </a:p>
          <a:p>
            <a:r>
              <a:rPr lang="en-CA" dirty="0" smtClean="0"/>
              <a:t>Therefore, we should split on the attribute that produces the purest child nodes </a:t>
            </a:r>
          </a:p>
          <a:p>
            <a:r>
              <a:rPr lang="en-CA" dirty="0" smtClean="0"/>
              <a:t>How can we measure purity?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262" y="71871"/>
            <a:ext cx="7127047" cy="683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129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How to measure purity of split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673" y="1825624"/>
            <a:ext cx="11693236" cy="4921539"/>
          </a:xfrm>
        </p:spPr>
        <p:txBody>
          <a:bodyPr>
            <a:normAutofit fontScale="92500" lnSpcReduction="10000"/>
          </a:bodyPr>
          <a:lstStyle/>
          <a:p>
            <a:r>
              <a:rPr lang="en-CA" dirty="0" smtClean="0"/>
              <a:t>We want a measure of information that does the following:</a:t>
            </a:r>
          </a:p>
          <a:p>
            <a:r>
              <a:rPr lang="en-CA" i="1" dirty="0" smtClean="0"/>
              <a:t>1) when the split is pure (all one class), required info is zero</a:t>
            </a:r>
          </a:p>
          <a:p>
            <a:r>
              <a:rPr lang="en-CA" i="1" dirty="0" smtClean="0"/>
              <a:t>2) when the number of yes’s equals number of no’s, required info is maximized</a:t>
            </a:r>
          </a:p>
          <a:p>
            <a:r>
              <a:rPr lang="en-CA" i="1" dirty="0" smtClean="0"/>
              <a:t>3) applicable to multiclass situations (not just 2 classes Yes/No)</a:t>
            </a:r>
          </a:p>
          <a:p>
            <a:r>
              <a:rPr lang="en-CA" i="1" dirty="0" smtClean="0"/>
              <a:t>4) obeys the multistage property</a:t>
            </a:r>
          </a:p>
          <a:p>
            <a:r>
              <a:rPr lang="en-CA" dirty="0" smtClean="0"/>
              <a:t>Multistage property example:</a:t>
            </a:r>
          </a:p>
          <a:p>
            <a:r>
              <a:rPr lang="en-CA" dirty="0" smtClean="0"/>
              <a:t>Suppose we have an attribute with 3 values: </a:t>
            </a:r>
          </a:p>
          <a:p>
            <a:pPr lvl="1"/>
            <a:r>
              <a:rPr lang="en-CA" dirty="0" smtClean="0"/>
              <a:t>A (2 instances), </a:t>
            </a:r>
          </a:p>
          <a:p>
            <a:pPr lvl="1"/>
            <a:r>
              <a:rPr lang="en-CA" dirty="0" smtClean="0"/>
              <a:t>B (3 instances), </a:t>
            </a:r>
          </a:p>
          <a:p>
            <a:pPr lvl="1"/>
            <a:r>
              <a:rPr lang="en-CA" dirty="0" smtClean="0"/>
              <a:t>C (4 instances)</a:t>
            </a:r>
          </a:p>
          <a:p>
            <a:pPr lvl="1"/>
            <a:r>
              <a:rPr lang="en-CA" dirty="0" smtClean="0"/>
              <a:t>We can split once (one decision), or twice (two decisions) </a:t>
            </a:r>
          </a:p>
          <a:p>
            <a:pPr lvl="1"/>
            <a:r>
              <a:rPr lang="en-CA" dirty="0" smtClean="0"/>
              <a:t>Information should be the same in both cases</a:t>
            </a:r>
          </a:p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Oval 3"/>
          <p:cNvSpPr/>
          <p:nvPr/>
        </p:nvSpPr>
        <p:spPr>
          <a:xfrm>
            <a:off x="8368149" y="3967739"/>
            <a:ext cx="387927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9</a:t>
            </a:r>
            <a:endParaRPr lang="en-CA" dirty="0"/>
          </a:p>
        </p:txBody>
      </p:sp>
      <p:sp>
        <p:nvSpPr>
          <p:cNvPr id="5" name="Oval 4"/>
          <p:cNvSpPr/>
          <p:nvPr/>
        </p:nvSpPr>
        <p:spPr>
          <a:xfrm>
            <a:off x="7689276" y="4702030"/>
            <a:ext cx="387927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2</a:t>
            </a:r>
            <a:endParaRPr lang="en-CA" dirty="0"/>
          </a:p>
        </p:txBody>
      </p:sp>
      <p:sp>
        <p:nvSpPr>
          <p:cNvPr id="6" name="Oval 5"/>
          <p:cNvSpPr/>
          <p:nvPr/>
        </p:nvSpPr>
        <p:spPr>
          <a:xfrm>
            <a:off x="8368148" y="4702030"/>
            <a:ext cx="387927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3</a:t>
            </a:r>
            <a:endParaRPr lang="en-CA" dirty="0"/>
          </a:p>
        </p:txBody>
      </p:sp>
      <p:sp>
        <p:nvSpPr>
          <p:cNvPr id="7" name="Oval 6"/>
          <p:cNvSpPr/>
          <p:nvPr/>
        </p:nvSpPr>
        <p:spPr>
          <a:xfrm>
            <a:off x="9047020" y="4702030"/>
            <a:ext cx="387927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4</a:t>
            </a:r>
            <a:endParaRPr lang="en-CA" dirty="0"/>
          </a:p>
        </p:txBody>
      </p:sp>
      <p:cxnSp>
        <p:nvCxnSpPr>
          <p:cNvPr id="9" name="Straight Arrow Connector 8"/>
          <p:cNvCxnSpPr>
            <a:stCxn id="4" idx="3"/>
            <a:endCxn id="5" idx="7"/>
          </p:cNvCxnSpPr>
          <p:nvPr/>
        </p:nvCxnSpPr>
        <p:spPr>
          <a:xfrm flipH="1">
            <a:off x="8020392" y="4275204"/>
            <a:ext cx="404568" cy="479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4"/>
            <a:endCxn id="6" idx="0"/>
          </p:cNvCxnSpPr>
          <p:nvPr/>
        </p:nvCxnSpPr>
        <p:spPr>
          <a:xfrm flipH="1">
            <a:off x="8562112" y="4327957"/>
            <a:ext cx="1" cy="374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5"/>
            <a:endCxn id="7" idx="1"/>
          </p:cNvCxnSpPr>
          <p:nvPr/>
        </p:nvCxnSpPr>
        <p:spPr>
          <a:xfrm>
            <a:off x="8699265" y="4275204"/>
            <a:ext cx="404566" cy="479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0875822" y="3914986"/>
            <a:ext cx="387927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9</a:t>
            </a:r>
            <a:endParaRPr lang="en-CA" dirty="0"/>
          </a:p>
        </p:txBody>
      </p:sp>
      <p:sp>
        <p:nvSpPr>
          <p:cNvPr id="18" name="Oval 17"/>
          <p:cNvSpPr/>
          <p:nvPr/>
        </p:nvSpPr>
        <p:spPr>
          <a:xfrm>
            <a:off x="10564790" y="4596784"/>
            <a:ext cx="387927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</a:p>
        </p:txBody>
      </p:sp>
      <p:sp>
        <p:nvSpPr>
          <p:cNvPr id="19" name="Oval 18"/>
          <p:cNvSpPr/>
          <p:nvPr/>
        </p:nvSpPr>
        <p:spPr>
          <a:xfrm>
            <a:off x="11257517" y="4596784"/>
            <a:ext cx="387927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7</a:t>
            </a:r>
            <a:endParaRPr lang="en-CA" dirty="0"/>
          </a:p>
        </p:txBody>
      </p:sp>
      <p:sp>
        <p:nvSpPr>
          <p:cNvPr id="20" name="Oval 19"/>
          <p:cNvSpPr/>
          <p:nvPr/>
        </p:nvSpPr>
        <p:spPr>
          <a:xfrm>
            <a:off x="10952717" y="5191073"/>
            <a:ext cx="387927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3</a:t>
            </a:r>
            <a:endParaRPr lang="en-CA" dirty="0"/>
          </a:p>
        </p:txBody>
      </p:sp>
      <p:sp>
        <p:nvSpPr>
          <p:cNvPr id="21" name="Oval 20"/>
          <p:cNvSpPr/>
          <p:nvPr/>
        </p:nvSpPr>
        <p:spPr>
          <a:xfrm>
            <a:off x="11644051" y="5191073"/>
            <a:ext cx="387927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4</a:t>
            </a:r>
            <a:endParaRPr lang="en-CA" dirty="0"/>
          </a:p>
        </p:txBody>
      </p:sp>
      <p:cxnSp>
        <p:nvCxnSpPr>
          <p:cNvPr id="23" name="Straight Arrow Connector 22"/>
          <p:cNvCxnSpPr>
            <a:stCxn id="17" idx="4"/>
          </p:cNvCxnSpPr>
          <p:nvPr/>
        </p:nvCxnSpPr>
        <p:spPr>
          <a:xfrm flipH="1">
            <a:off x="10758753" y="4275204"/>
            <a:ext cx="311033" cy="321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4"/>
            <a:endCxn id="19" idx="0"/>
          </p:cNvCxnSpPr>
          <p:nvPr/>
        </p:nvCxnSpPr>
        <p:spPr>
          <a:xfrm>
            <a:off x="11069786" y="4275204"/>
            <a:ext cx="381695" cy="321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9" idx="4"/>
            <a:endCxn id="20" idx="0"/>
          </p:cNvCxnSpPr>
          <p:nvPr/>
        </p:nvCxnSpPr>
        <p:spPr>
          <a:xfrm flipH="1">
            <a:off x="11146681" y="4957002"/>
            <a:ext cx="304800" cy="234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9" idx="4"/>
            <a:endCxn id="21" idx="0"/>
          </p:cNvCxnSpPr>
          <p:nvPr/>
        </p:nvCxnSpPr>
        <p:spPr>
          <a:xfrm>
            <a:off x="11451481" y="4957002"/>
            <a:ext cx="386534" cy="234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749958" y="4393000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 smtClean="0"/>
              <a:t>=</a:t>
            </a:r>
            <a:endParaRPr lang="en-CA" sz="4000" dirty="0"/>
          </a:p>
        </p:txBody>
      </p:sp>
      <p:sp>
        <p:nvSpPr>
          <p:cNvPr id="31" name="TextBox 30"/>
          <p:cNvSpPr txBox="1"/>
          <p:nvPr/>
        </p:nvSpPr>
        <p:spPr>
          <a:xfrm>
            <a:off x="7830871" y="5161301"/>
            <a:ext cx="2628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(one decision)</a:t>
            </a:r>
            <a:endParaRPr lang="en-CA" dirty="0"/>
          </a:p>
        </p:txBody>
      </p:sp>
      <p:sp>
        <p:nvSpPr>
          <p:cNvPr id="32" name="TextBox 31"/>
          <p:cNvSpPr txBox="1"/>
          <p:nvPr/>
        </p:nvSpPr>
        <p:spPr>
          <a:xfrm>
            <a:off x="10459589" y="5562056"/>
            <a:ext cx="160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(two decisions)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8267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30" grpId="0"/>
      <p:bldP spid="31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635" y="241277"/>
            <a:ext cx="10515600" cy="880791"/>
          </a:xfrm>
        </p:spPr>
        <p:txBody>
          <a:bodyPr/>
          <a:lstStyle/>
          <a:p>
            <a:r>
              <a:rPr lang="en-CA" dirty="0" smtClean="0"/>
              <a:t>Entropy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5447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𝐸𝑛𝑡𝑟𝑜𝑝𝑦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CA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CA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𝑝𝑛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CA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CA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CA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CA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CA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CA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−…−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𝑝𝑛𝑙𝑜𝑔</m:t>
                    </m:r>
                    <m:r>
                      <a:rPr lang="en-CA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CA" b="0" i="1" baseline="-2500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endParaRPr lang="en-CA" dirty="0" smtClean="0"/>
              </a:p>
              <a:p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𝐸𝑛𝑡𝑟𝑜𝑝𝑦</m:t>
                    </m:r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func>
                      <m:func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func>
                      <m:func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=0.5288+0.4422=0.971 </m:t>
                    </m:r>
                  </m:oMath>
                </a14:m>
                <a:endParaRPr lang="en-CA" sz="2400" dirty="0" smtClean="0"/>
              </a:p>
              <a:p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𝐸𝑛𝑡𝑟𝑜𝑝𝑦</m:t>
                    </m:r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func>
                      <m:func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num>
                              <m:den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func>
                      <m:func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=0+0=0</m:t>
                    </m:r>
                  </m:oMath>
                </a14:m>
                <a:endParaRPr lang="en-CA" sz="2400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𝐸𝑛𝑡𝑟𝑜𝑝𝑦</m:t>
                    </m:r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</m:e>
                    </m:d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CA" sz="2400" b="0" i="0" smtClean="0">
                        <a:latin typeface="Cambria Math" panose="02040503050406030204" pitchFamily="18" charset="0"/>
                      </a:rPr>
                      <m:t>Entropy</m:t>
                    </m:r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4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CA" sz="2400" b="0" i="0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CA" sz="24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400" b="0" i="0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en-CA" sz="2400" b="0" i="0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</m:e>
                    </m:d>
                    <m:r>
                      <a:rPr lang="en-CA" sz="2400" b="0" i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400" b="0" i="0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CA" sz="2400" b="0" i="0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m:rPr>
                        <m:sty m:val="p"/>
                      </m:rPr>
                      <a:rPr lang="en-CA" sz="2400" b="0" i="0" smtClean="0">
                        <a:latin typeface="Cambria Math" panose="02040503050406030204" pitchFamily="18" charset="0"/>
                      </a:rPr>
                      <m:t>Entropy</m:t>
                    </m:r>
                    <m:r>
                      <a:rPr lang="en-CA" sz="2400" b="0" i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4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CA" sz="2400" b="0" i="0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CA" sz="2400" b="0" i="0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4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CA" sz="2400" b="0" i="0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CA" sz="24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sz="2400" dirty="0" smtClean="0"/>
              </a:p>
              <a:p>
                <a:endParaRPr lang="en-CA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5447"/>
                <a:ext cx="105156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6118" y="3386238"/>
            <a:ext cx="3496271" cy="2660799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432171" y="4484143"/>
            <a:ext cx="387927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9</a:t>
            </a:r>
            <a:endParaRPr lang="en-CA" dirty="0"/>
          </a:p>
        </p:txBody>
      </p:sp>
      <p:sp>
        <p:nvSpPr>
          <p:cNvPr id="7" name="Oval 6"/>
          <p:cNvSpPr/>
          <p:nvPr/>
        </p:nvSpPr>
        <p:spPr>
          <a:xfrm>
            <a:off x="1753298" y="5218434"/>
            <a:ext cx="387927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2</a:t>
            </a:r>
            <a:endParaRPr lang="en-CA" dirty="0"/>
          </a:p>
        </p:txBody>
      </p:sp>
      <p:sp>
        <p:nvSpPr>
          <p:cNvPr id="8" name="Oval 7"/>
          <p:cNvSpPr/>
          <p:nvPr/>
        </p:nvSpPr>
        <p:spPr>
          <a:xfrm>
            <a:off x="2432170" y="5218434"/>
            <a:ext cx="387927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3</a:t>
            </a:r>
            <a:endParaRPr lang="en-CA" dirty="0"/>
          </a:p>
        </p:txBody>
      </p:sp>
      <p:sp>
        <p:nvSpPr>
          <p:cNvPr id="9" name="Oval 8"/>
          <p:cNvSpPr/>
          <p:nvPr/>
        </p:nvSpPr>
        <p:spPr>
          <a:xfrm>
            <a:off x="3111042" y="5218434"/>
            <a:ext cx="387927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4</a:t>
            </a:r>
            <a:endParaRPr lang="en-CA" dirty="0"/>
          </a:p>
        </p:txBody>
      </p:sp>
      <p:cxnSp>
        <p:nvCxnSpPr>
          <p:cNvPr id="10" name="Straight Arrow Connector 9"/>
          <p:cNvCxnSpPr>
            <a:stCxn id="6" idx="3"/>
            <a:endCxn id="7" idx="7"/>
          </p:cNvCxnSpPr>
          <p:nvPr/>
        </p:nvCxnSpPr>
        <p:spPr>
          <a:xfrm flipH="1">
            <a:off x="2084414" y="4791608"/>
            <a:ext cx="404568" cy="479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4"/>
            <a:endCxn id="8" idx="0"/>
          </p:cNvCxnSpPr>
          <p:nvPr/>
        </p:nvCxnSpPr>
        <p:spPr>
          <a:xfrm flipH="1">
            <a:off x="2626134" y="4844361"/>
            <a:ext cx="1" cy="374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5"/>
            <a:endCxn id="9" idx="1"/>
          </p:cNvCxnSpPr>
          <p:nvPr/>
        </p:nvCxnSpPr>
        <p:spPr>
          <a:xfrm>
            <a:off x="2763287" y="4791608"/>
            <a:ext cx="404566" cy="479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939844" y="4431390"/>
            <a:ext cx="387927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9</a:t>
            </a:r>
            <a:endParaRPr lang="en-CA" dirty="0"/>
          </a:p>
        </p:txBody>
      </p:sp>
      <p:sp>
        <p:nvSpPr>
          <p:cNvPr id="14" name="Oval 13"/>
          <p:cNvSpPr/>
          <p:nvPr/>
        </p:nvSpPr>
        <p:spPr>
          <a:xfrm>
            <a:off x="4628812" y="5113188"/>
            <a:ext cx="387927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</a:p>
        </p:txBody>
      </p:sp>
      <p:sp>
        <p:nvSpPr>
          <p:cNvPr id="15" name="Oval 14"/>
          <p:cNvSpPr/>
          <p:nvPr/>
        </p:nvSpPr>
        <p:spPr>
          <a:xfrm>
            <a:off x="5321539" y="5113188"/>
            <a:ext cx="387927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7</a:t>
            </a:r>
            <a:endParaRPr lang="en-CA" dirty="0"/>
          </a:p>
        </p:txBody>
      </p:sp>
      <p:sp>
        <p:nvSpPr>
          <p:cNvPr id="16" name="Oval 15"/>
          <p:cNvSpPr/>
          <p:nvPr/>
        </p:nvSpPr>
        <p:spPr>
          <a:xfrm>
            <a:off x="5016739" y="5707477"/>
            <a:ext cx="387927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3</a:t>
            </a:r>
            <a:endParaRPr lang="en-CA" dirty="0"/>
          </a:p>
        </p:txBody>
      </p:sp>
      <p:sp>
        <p:nvSpPr>
          <p:cNvPr id="17" name="Oval 16"/>
          <p:cNvSpPr/>
          <p:nvPr/>
        </p:nvSpPr>
        <p:spPr>
          <a:xfrm>
            <a:off x="5708073" y="5707477"/>
            <a:ext cx="387927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4</a:t>
            </a:r>
            <a:endParaRPr lang="en-CA" dirty="0"/>
          </a:p>
        </p:txBody>
      </p:sp>
      <p:cxnSp>
        <p:nvCxnSpPr>
          <p:cNvPr id="18" name="Straight Arrow Connector 17"/>
          <p:cNvCxnSpPr>
            <a:stCxn id="13" idx="4"/>
          </p:cNvCxnSpPr>
          <p:nvPr/>
        </p:nvCxnSpPr>
        <p:spPr>
          <a:xfrm flipH="1">
            <a:off x="4822775" y="4791608"/>
            <a:ext cx="311033" cy="321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4"/>
            <a:endCxn id="15" idx="0"/>
          </p:cNvCxnSpPr>
          <p:nvPr/>
        </p:nvCxnSpPr>
        <p:spPr>
          <a:xfrm>
            <a:off x="5133808" y="4791608"/>
            <a:ext cx="381695" cy="321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5" idx="4"/>
            <a:endCxn id="16" idx="0"/>
          </p:cNvCxnSpPr>
          <p:nvPr/>
        </p:nvCxnSpPr>
        <p:spPr>
          <a:xfrm flipH="1">
            <a:off x="5210703" y="5473406"/>
            <a:ext cx="304800" cy="234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4"/>
            <a:endCxn id="17" idx="0"/>
          </p:cNvCxnSpPr>
          <p:nvPr/>
        </p:nvCxnSpPr>
        <p:spPr>
          <a:xfrm>
            <a:off x="5515503" y="5473406"/>
            <a:ext cx="386534" cy="234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13980" y="4909404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 smtClean="0"/>
              <a:t>=</a:t>
            </a:r>
            <a:endParaRPr lang="en-CA" sz="4000" dirty="0"/>
          </a:p>
        </p:txBody>
      </p:sp>
      <p:sp>
        <p:nvSpPr>
          <p:cNvPr id="23" name="TextBox 22"/>
          <p:cNvSpPr txBox="1"/>
          <p:nvPr/>
        </p:nvSpPr>
        <p:spPr>
          <a:xfrm>
            <a:off x="1894893" y="5677705"/>
            <a:ext cx="2628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(one decision)</a:t>
            </a:r>
            <a:endParaRPr lang="en-CA" dirty="0"/>
          </a:p>
        </p:txBody>
      </p:sp>
      <p:sp>
        <p:nvSpPr>
          <p:cNvPr id="24" name="TextBox 23"/>
          <p:cNvSpPr txBox="1"/>
          <p:nvPr/>
        </p:nvSpPr>
        <p:spPr>
          <a:xfrm>
            <a:off x="4822775" y="6134907"/>
            <a:ext cx="261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(two decisions)</a:t>
            </a:r>
            <a:endParaRPr lang="en-CA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53298" y="3740727"/>
            <a:ext cx="532702" cy="7434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293190" y="3740727"/>
            <a:ext cx="532702" cy="7434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10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2" grpId="0"/>
      <p:bldP spid="23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More about Entropy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𝐸𝑛𝑡𝑟𝑜𝑝𝑦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99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CA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99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99</m:t>
                                </m:r>
                              </m:num>
                              <m:den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CA" b="0" i="1" smtClean="0">
                        <a:latin typeface="Cambria Math" panose="02040503050406030204" pitchFamily="18" charset="0"/>
                      </a:rPr>
                      <m:t>=0.081</m:t>
                    </m:r>
                  </m:oMath>
                </a14:m>
                <a:endParaRPr lang="en-CA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𝐸𝑛𝑡𝑟𝑜𝑝𝑦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50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50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50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num>
                              <m:den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CA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50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num>
                              <m:den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CA" b="0" i="1" smtClean="0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endParaRPr lang="en-CA" dirty="0" smtClean="0"/>
              </a:p>
              <a:p>
                <a:r>
                  <a:rPr lang="en-CA" dirty="0"/>
                  <a:t>Generally, Entropy refers to the disorder or </a:t>
                </a:r>
                <a:r>
                  <a:rPr lang="en-CA" dirty="0" smtClean="0"/>
                  <a:t>uncertainty</a:t>
                </a:r>
              </a:p>
              <a:p>
                <a:r>
                  <a:rPr lang="en-CA" dirty="0" smtClean="0"/>
                  <a:t>Coin toss example – learning the outcome of a perfectly</a:t>
                </a:r>
                <a:br>
                  <a:rPr lang="en-CA" dirty="0" smtClean="0"/>
                </a:br>
                <a:r>
                  <a:rPr lang="en-CA" dirty="0" smtClean="0"/>
                  <a:t>fair coin toss gives us 1 bit of information</a:t>
                </a:r>
              </a:p>
              <a:p>
                <a:pPr lvl="1"/>
                <a:r>
                  <a:rPr lang="en-CA" dirty="0" smtClean="0"/>
                  <a:t>Entropy is measured in bits</a:t>
                </a: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0" y="6444435"/>
            <a:ext cx="9573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“A Mathematical Theory of Communication” Claude Shannon, 1948 (on Moodle) (70,000 citations)</a:t>
            </a:r>
            <a:endParaRPr lang="en-CA" dirty="0"/>
          </a:p>
        </p:txBody>
      </p:sp>
      <p:pic>
        <p:nvPicPr>
          <p:cNvPr id="1026" name="Picture 2" descr="https://upload.wikimedia.org/wikipedia/commons/thumb/2/22/Binary_entropy_plot.svg/800px-Binary_entropy_plot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5562" y="4001294"/>
            <a:ext cx="2812473" cy="281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7406" y="0"/>
            <a:ext cx="1924594" cy="194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09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372" y="78894"/>
            <a:ext cx="5831773" cy="1325563"/>
          </a:xfrm>
        </p:spPr>
        <p:txBody>
          <a:bodyPr/>
          <a:lstStyle/>
          <a:p>
            <a:r>
              <a:rPr lang="en-CA" dirty="0" smtClean="0"/>
              <a:t>Information Gain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1564" y="1349446"/>
                <a:ext cx="6040581" cy="2469284"/>
              </a:xfrm>
            </p:spPr>
            <p:txBody>
              <a:bodyPr>
                <a:normAutofit/>
              </a:bodyPr>
              <a:lstStyle/>
              <a:p>
                <a:r>
                  <a:rPr lang="en-CA" b="1" dirty="0"/>
                  <a:t>O</a:t>
                </a:r>
                <a:r>
                  <a:rPr lang="en-CA" b="1" dirty="0" smtClean="0"/>
                  <a:t>ur goal is to split in such a way that we reduce the uncertainty as much as possible </a:t>
                </a:r>
                <a:r>
                  <a:rPr lang="en-CA" dirty="0" smtClean="0"/>
                  <a:t>(greedy approach – ID3 </a:t>
                </a:r>
                <a:r>
                  <a:rPr lang="en-CA" dirty="0" err="1" smtClean="0"/>
                  <a:t>algo</a:t>
                </a:r>
                <a:r>
                  <a:rPr lang="en-CA" dirty="0" smtClean="0"/>
                  <a:t>). </a:t>
                </a:r>
              </a:p>
              <a:p>
                <a:r>
                  <a:rPr lang="en-CA" dirty="0" smtClean="0"/>
                  <a:t>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𝐸𝑛𝑡𝑟𝑜𝑝𝑦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=0.940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564" y="1349446"/>
                <a:ext cx="6040581" cy="2469284"/>
              </a:xfrm>
              <a:blipFill>
                <a:blip r:embed="rId2"/>
                <a:stretch>
                  <a:fillRect l="-1816" t="-3951" r="-272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2873" y="0"/>
            <a:ext cx="5639127" cy="16906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0" y="3864992"/>
                <a:ext cx="6335486" cy="2346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CA" b="0" i="1" dirty="0" smtClean="0">
                  <a:latin typeface="Cambria Math" panose="02040503050406030204" pitchFamily="18" charset="0"/>
                </a:endParaRPr>
              </a:p>
              <a:p>
                <a:endParaRPr lang="en-CA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0.971+0+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0.971=0.693</m:t>
                      </m:r>
                    </m:oMath>
                  </m:oMathPara>
                </a14:m>
                <a:endParaRPr lang="en-CA" b="0" i="1" dirty="0" smtClean="0">
                  <a:latin typeface="Cambria Math" panose="02040503050406030204" pitchFamily="18" charset="0"/>
                </a:endParaRPr>
              </a:p>
              <a:p>
                <a:endParaRPr lang="en-CA" b="0" i="1" dirty="0" smtClean="0">
                  <a:latin typeface="Cambria Math" panose="02040503050406030204" pitchFamily="18" charset="0"/>
                </a:endParaRPr>
              </a:p>
              <a:p>
                <a:endParaRPr lang="en-CA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64992"/>
                <a:ext cx="6335486" cy="23468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10738" y="5586863"/>
                <a:ext cx="39508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 0.940−0.693=0.247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𝑏𝑖𝑡𝑠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8" y="5586863"/>
                <a:ext cx="395088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0" name="Picture 9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9455" y="1716909"/>
            <a:ext cx="5320146" cy="5104658"/>
          </a:xfrm>
          <a:prstGeom prst="rect">
            <a:avLst/>
          </a:prstGeom>
        </p:spPr>
      </p:pic>
      <p:sp>
        <p:nvSpPr>
          <p:cNvPr id="101" name="TextBox 100"/>
          <p:cNvSpPr txBox="1"/>
          <p:nvPr/>
        </p:nvSpPr>
        <p:spPr>
          <a:xfrm>
            <a:off x="492828" y="3495660"/>
            <a:ext cx="516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Splitting on Outlook: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0279" y="5564921"/>
            <a:ext cx="2692517" cy="115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994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3" grpId="0"/>
      <p:bldP spid="94" grpId="0"/>
      <p:bldP spid="10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925291" cy="1325563"/>
          </a:xfrm>
        </p:spPr>
        <p:txBody>
          <a:bodyPr/>
          <a:lstStyle/>
          <a:p>
            <a:r>
              <a:rPr lang="en-CA" dirty="0" smtClean="0"/>
              <a:t>Further splits for weather data: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345" y="1825624"/>
            <a:ext cx="5056909" cy="4838411"/>
          </a:xfrm>
        </p:spPr>
        <p:txBody>
          <a:bodyPr>
            <a:normAutofit fontScale="92500" lnSpcReduction="10000"/>
          </a:bodyPr>
          <a:lstStyle/>
          <a:p>
            <a:r>
              <a:rPr lang="en-CA" dirty="0" smtClean="0"/>
              <a:t>We can now ignore the “Outlook” attribute (we have already split on outlook)</a:t>
            </a:r>
          </a:p>
          <a:p>
            <a:r>
              <a:rPr lang="en-CA" dirty="0" smtClean="0"/>
              <a:t>Continue recursively from the “Sunny” branch</a:t>
            </a:r>
          </a:p>
          <a:p>
            <a:pPr lvl="1"/>
            <a:r>
              <a:rPr lang="en-CA" dirty="0" smtClean="0"/>
              <a:t>Gain(Temperature)=0.571 bits</a:t>
            </a:r>
          </a:p>
          <a:p>
            <a:pPr lvl="1"/>
            <a:r>
              <a:rPr lang="en-CA" dirty="0" smtClean="0"/>
              <a:t>Gain(Humidity)=0.971 bits</a:t>
            </a:r>
          </a:p>
          <a:p>
            <a:pPr lvl="1"/>
            <a:r>
              <a:rPr lang="en-CA" dirty="0" smtClean="0"/>
              <a:t>Gain(Windy)=0.020 bits</a:t>
            </a:r>
          </a:p>
          <a:p>
            <a:r>
              <a:rPr lang="en-CA" dirty="0" smtClean="0"/>
              <a:t>Clearly, we should split on humidity next, leading to two pure leaf nodes </a:t>
            </a:r>
          </a:p>
          <a:p>
            <a:pPr lvl="1"/>
            <a:r>
              <a:rPr lang="en-CA" dirty="0" smtClean="0"/>
              <a:t>(after that, we recur back to the next value of Outlook which is “Overcast”)</a:t>
            </a:r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746" y="226580"/>
            <a:ext cx="6096000" cy="605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44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917</Words>
  <Application>Microsoft Office PowerPoint</Application>
  <PresentationFormat>Widescreen</PresentationFormat>
  <Paragraphs>294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Times New Roman</vt:lpstr>
      <vt:lpstr>Office Theme</vt:lpstr>
      <vt:lpstr>CS405/505 Data Mining</vt:lpstr>
      <vt:lpstr>Administrative slide</vt:lpstr>
      <vt:lpstr>4.3 Divide and Conquer: Constructing Decision Trees</vt:lpstr>
      <vt:lpstr>Splitting the weather data </vt:lpstr>
      <vt:lpstr>How to measure purity of split</vt:lpstr>
      <vt:lpstr>Entropy</vt:lpstr>
      <vt:lpstr>More about Entropy</vt:lpstr>
      <vt:lpstr>Information Gain</vt:lpstr>
      <vt:lpstr>Further splits for weather data:</vt:lpstr>
      <vt:lpstr>Final Decision Tree for weather data</vt:lpstr>
      <vt:lpstr>PowerPoint Presentation</vt:lpstr>
      <vt:lpstr>Highly branching attributes</vt:lpstr>
      <vt:lpstr>Gain ratio</vt:lpstr>
      <vt:lpstr>Gain ratio values for different tree stumps</vt:lpstr>
      <vt:lpstr>Other measures of “node purity”</vt:lpstr>
      <vt:lpstr>Decision Tree in scikit-learn</vt:lpstr>
    </vt:vector>
  </TitlesOfParts>
  <Company>Universite de Sherbrooke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CS405/505 Data Mining</dc:title>
  <dc:creator>Russell Butler</dc:creator>
  <cp:lastModifiedBy>Russell Butler</cp:lastModifiedBy>
  <cp:revision>110</cp:revision>
  <dcterms:created xsi:type="dcterms:W3CDTF">2019-09-11T22:44:57Z</dcterms:created>
  <dcterms:modified xsi:type="dcterms:W3CDTF">2019-10-02T14:17:36Z</dcterms:modified>
</cp:coreProperties>
</file>