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 id="264" r:id="rId9"/>
    <p:sldId id="270" r:id="rId10"/>
    <p:sldId id="263" r:id="rId11"/>
    <p:sldId id="265" r:id="rId12"/>
    <p:sldId id="266"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2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D18F7021-51EE-4504-9E8B-CA8E0F252E46}" type="datetimeFigureOut">
              <a:rPr lang="en-CA" smtClean="0"/>
              <a:t>2019-10-02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4F23473-3600-4A83-8FC2-8573DE972850}" type="slidenum">
              <a:rPr lang="en-CA" smtClean="0"/>
              <a:t>‹#›</a:t>
            </a:fld>
            <a:endParaRPr lang="en-CA"/>
          </a:p>
        </p:txBody>
      </p:sp>
    </p:spTree>
    <p:extLst>
      <p:ext uri="{BB962C8B-B14F-4D97-AF65-F5344CB8AC3E}">
        <p14:creationId xmlns:p14="http://schemas.microsoft.com/office/powerpoint/2010/main" val="2788654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18F7021-51EE-4504-9E8B-CA8E0F252E46}" type="datetimeFigureOut">
              <a:rPr lang="en-CA" smtClean="0"/>
              <a:t>2019-10-02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4F23473-3600-4A83-8FC2-8573DE972850}" type="slidenum">
              <a:rPr lang="en-CA" smtClean="0"/>
              <a:t>‹#›</a:t>
            </a:fld>
            <a:endParaRPr lang="en-CA"/>
          </a:p>
        </p:txBody>
      </p:sp>
    </p:spTree>
    <p:extLst>
      <p:ext uri="{BB962C8B-B14F-4D97-AF65-F5344CB8AC3E}">
        <p14:creationId xmlns:p14="http://schemas.microsoft.com/office/powerpoint/2010/main" val="1518146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18F7021-51EE-4504-9E8B-CA8E0F252E46}" type="datetimeFigureOut">
              <a:rPr lang="en-CA" smtClean="0"/>
              <a:t>2019-10-02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4F23473-3600-4A83-8FC2-8573DE972850}" type="slidenum">
              <a:rPr lang="en-CA" smtClean="0"/>
              <a:t>‹#›</a:t>
            </a:fld>
            <a:endParaRPr lang="en-CA"/>
          </a:p>
        </p:txBody>
      </p:sp>
    </p:spTree>
    <p:extLst>
      <p:ext uri="{BB962C8B-B14F-4D97-AF65-F5344CB8AC3E}">
        <p14:creationId xmlns:p14="http://schemas.microsoft.com/office/powerpoint/2010/main" val="1548948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18F7021-51EE-4504-9E8B-CA8E0F252E46}" type="datetimeFigureOut">
              <a:rPr lang="en-CA" smtClean="0"/>
              <a:t>2019-10-02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4F23473-3600-4A83-8FC2-8573DE972850}" type="slidenum">
              <a:rPr lang="en-CA" smtClean="0"/>
              <a:t>‹#›</a:t>
            </a:fld>
            <a:endParaRPr lang="en-CA"/>
          </a:p>
        </p:txBody>
      </p:sp>
    </p:spTree>
    <p:extLst>
      <p:ext uri="{BB962C8B-B14F-4D97-AF65-F5344CB8AC3E}">
        <p14:creationId xmlns:p14="http://schemas.microsoft.com/office/powerpoint/2010/main" val="3985677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8F7021-51EE-4504-9E8B-CA8E0F252E46}" type="datetimeFigureOut">
              <a:rPr lang="en-CA" smtClean="0"/>
              <a:t>2019-10-02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4F23473-3600-4A83-8FC2-8573DE972850}" type="slidenum">
              <a:rPr lang="en-CA" smtClean="0"/>
              <a:t>‹#›</a:t>
            </a:fld>
            <a:endParaRPr lang="en-CA"/>
          </a:p>
        </p:txBody>
      </p:sp>
    </p:spTree>
    <p:extLst>
      <p:ext uri="{BB962C8B-B14F-4D97-AF65-F5344CB8AC3E}">
        <p14:creationId xmlns:p14="http://schemas.microsoft.com/office/powerpoint/2010/main" val="247615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D18F7021-51EE-4504-9E8B-CA8E0F252E46}" type="datetimeFigureOut">
              <a:rPr lang="en-CA" smtClean="0"/>
              <a:t>2019-10-02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4F23473-3600-4A83-8FC2-8573DE972850}" type="slidenum">
              <a:rPr lang="en-CA" smtClean="0"/>
              <a:t>‹#›</a:t>
            </a:fld>
            <a:endParaRPr lang="en-CA"/>
          </a:p>
        </p:txBody>
      </p:sp>
    </p:spTree>
    <p:extLst>
      <p:ext uri="{BB962C8B-B14F-4D97-AF65-F5344CB8AC3E}">
        <p14:creationId xmlns:p14="http://schemas.microsoft.com/office/powerpoint/2010/main" val="1438214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D18F7021-51EE-4504-9E8B-CA8E0F252E46}" type="datetimeFigureOut">
              <a:rPr lang="en-CA" smtClean="0"/>
              <a:t>2019-10-02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4F23473-3600-4A83-8FC2-8573DE972850}" type="slidenum">
              <a:rPr lang="en-CA" smtClean="0"/>
              <a:t>‹#›</a:t>
            </a:fld>
            <a:endParaRPr lang="en-CA"/>
          </a:p>
        </p:txBody>
      </p:sp>
    </p:spTree>
    <p:extLst>
      <p:ext uri="{BB962C8B-B14F-4D97-AF65-F5344CB8AC3E}">
        <p14:creationId xmlns:p14="http://schemas.microsoft.com/office/powerpoint/2010/main" val="282481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D18F7021-51EE-4504-9E8B-CA8E0F252E46}" type="datetimeFigureOut">
              <a:rPr lang="en-CA" smtClean="0"/>
              <a:t>2019-10-02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4F23473-3600-4A83-8FC2-8573DE972850}" type="slidenum">
              <a:rPr lang="en-CA" smtClean="0"/>
              <a:t>‹#›</a:t>
            </a:fld>
            <a:endParaRPr lang="en-CA"/>
          </a:p>
        </p:txBody>
      </p:sp>
    </p:spTree>
    <p:extLst>
      <p:ext uri="{BB962C8B-B14F-4D97-AF65-F5344CB8AC3E}">
        <p14:creationId xmlns:p14="http://schemas.microsoft.com/office/powerpoint/2010/main" val="1381388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8F7021-51EE-4504-9E8B-CA8E0F252E46}" type="datetimeFigureOut">
              <a:rPr lang="en-CA" smtClean="0"/>
              <a:t>2019-10-02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4F23473-3600-4A83-8FC2-8573DE972850}" type="slidenum">
              <a:rPr lang="en-CA" smtClean="0"/>
              <a:t>‹#›</a:t>
            </a:fld>
            <a:endParaRPr lang="en-CA"/>
          </a:p>
        </p:txBody>
      </p:sp>
    </p:spTree>
    <p:extLst>
      <p:ext uri="{BB962C8B-B14F-4D97-AF65-F5344CB8AC3E}">
        <p14:creationId xmlns:p14="http://schemas.microsoft.com/office/powerpoint/2010/main" val="2137522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8F7021-51EE-4504-9E8B-CA8E0F252E46}" type="datetimeFigureOut">
              <a:rPr lang="en-CA" smtClean="0"/>
              <a:t>2019-10-02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4F23473-3600-4A83-8FC2-8573DE972850}" type="slidenum">
              <a:rPr lang="en-CA" smtClean="0"/>
              <a:t>‹#›</a:t>
            </a:fld>
            <a:endParaRPr lang="en-CA"/>
          </a:p>
        </p:txBody>
      </p:sp>
    </p:spTree>
    <p:extLst>
      <p:ext uri="{BB962C8B-B14F-4D97-AF65-F5344CB8AC3E}">
        <p14:creationId xmlns:p14="http://schemas.microsoft.com/office/powerpoint/2010/main" val="1129703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8F7021-51EE-4504-9E8B-CA8E0F252E46}" type="datetimeFigureOut">
              <a:rPr lang="en-CA" smtClean="0"/>
              <a:t>2019-10-02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4F23473-3600-4A83-8FC2-8573DE972850}" type="slidenum">
              <a:rPr lang="en-CA" smtClean="0"/>
              <a:t>‹#›</a:t>
            </a:fld>
            <a:endParaRPr lang="en-CA"/>
          </a:p>
        </p:txBody>
      </p:sp>
    </p:spTree>
    <p:extLst>
      <p:ext uri="{BB962C8B-B14F-4D97-AF65-F5344CB8AC3E}">
        <p14:creationId xmlns:p14="http://schemas.microsoft.com/office/powerpoint/2010/main" val="2445320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8F7021-51EE-4504-9E8B-CA8E0F252E46}" type="datetimeFigureOut">
              <a:rPr lang="en-CA" smtClean="0"/>
              <a:t>2019-10-02</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F23473-3600-4A83-8FC2-8573DE972850}" type="slidenum">
              <a:rPr lang="en-CA" smtClean="0"/>
              <a:t>‹#›</a:t>
            </a:fld>
            <a:endParaRPr lang="en-CA"/>
          </a:p>
        </p:txBody>
      </p:sp>
    </p:spTree>
    <p:extLst>
      <p:ext uri="{BB962C8B-B14F-4D97-AF65-F5344CB8AC3E}">
        <p14:creationId xmlns:p14="http://schemas.microsoft.com/office/powerpoint/2010/main" val="869297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CS405/505</a:t>
            </a:r>
            <a:br>
              <a:rPr lang="en-CA" dirty="0" smtClean="0"/>
            </a:br>
            <a:r>
              <a:rPr lang="en-CA" dirty="0" smtClean="0"/>
              <a:t>Data Mining</a:t>
            </a:r>
            <a:endParaRPr lang="en-CA" dirty="0"/>
          </a:p>
        </p:txBody>
      </p:sp>
      <p:sp>
        <p:nvSpPr>
          <p:cNvPr id="3" name="Subtitle 2"/>
          <p:cNvSpPr>
            <a:spLocks noGrp="1"/>
          </p:cNvSpPr>
          <p:nvPr>
            <p:ph type="subTitle" idx="1"/>
          </p:nvPr>
        </p:nvSpPr>
        <p:spPr/>
        <p:txBody>
          <a:bodyPr/>
          <a:lstStyle/>
          <a:p>
            <a:r>
              <a:rPr lang="en-CA" dirty="0" smtClean="0"/>
              <a:t>Lecture 13</a:t>
            </a:r>
            <a:endParaRPr lang="en-CA" dirty="0"/>
          </a:p>
        </p:txBody>
      </p:sp>
    </p:spTree>
    <p:extLst>
      <p:ext uri="{BB962C8B-B14F-4D97-AF65-F5344CB8AC3E}">
        <p14:creationId xmlns:p14="http://schemas.microsoft.com/office/powerpoint/2010/main" val="14693280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928255"/>
          </a:xfrm>
        </p:spPr>
        <p:txBody>
          <a:bodyPr/>
          <a:lstStyle/>
          <a:p>
            <a:r>
              <a:rPr lang="en-CA" dirty="0" smtClean="0"/>
              <a:t>Informational loss function and MDL</a:t>
            </a:r>
            <a:endParaRPr lang="en-CA"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928254"/>
                <a:ext cx="12192000" cy="5929745"/>
              </a:xfrm>
            </p:spPr>
            <p:txBody>
              <a:bodyPr>
                <a:normAutofit/>
              </a:bodyPr>
              <a:lstStyle/>
              <a:p>
                <a:r>
                  <a:rPr lang="en-CA" dirty="0" smtClean="0"/>
                  <a:t>Reminder: informational loss = </a:t>
                </a:r>
                <a14:m>
                  <m:oMath xmlns:m="http://schemas.openxmlformats.org/officeDocument/2006/math">
                    <m:r>
                      <a:rPr lang="en-CA" i="1">
                        <a:latin typeface="Cambria Math" panose="02040503050406030204" pitchFamily="18" charset="0"/>
                      </a:rPr>
                      <m:t>−</m:t>
                    </m:r>
                    <m:r>
                      <a:rPr lang="en-CA" i="1">
                        <a:latin typeface="Cambria Math" panose="02040503050406030204" pitchFamily="18" charset="0"/>
                      </a:rPr>
                      <m:t>𝑙𝑜𝑔</m:t>
                    </m:r>
                    <m:r>
                      <a:rPr lang="en-CA" i="1" baseline="-25000">
                        <a:latin typeface="Cambria Math" panose="02040503050406030204" pitchFamily="18" charset="0"/>
                      </a:rPr>
                      <m:t>2</m:t>
                    </m:r>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𝑝</m:t>
                        </m:r>
                      </m:e>
                      <m:sub>
                        <m:r>
                          <a:rPr lang="en-CA" i="1">
                            <a:latin typeface="Cambria Math" panose="02040503050406030204" pitchFamily="18" charset="0"/>
                          </a:rPr>
                          <m:t>𝑖</m:t>
                        </m:r>
                      </m:sub>
                    </m:sSub>
                    <m:r>
                      <a:rPr lang="en-CA" i="1">
                        <a:latin typeface="Cambria Math" panose="02040503050406030204" pitchFamily="18" charset="0"/>
                      </a:rPr>
                      <m:t>)</m:t>
                    </m:r>
                  </m:oMath>
                </a14:m>
                <a:r>
                  <a:rPr lang="en-CA" dirty="0"/>
                  <a:t> where </a:t>
                </a:r>
                <a:r>
                  <a:rPr lang="en-CA" dirty="0" err="1"/>
                  <a:t>i</a:t>
                </a:r>
                <a:r>
                  <a:rPr lang="en-CA" baseline="30000" dirty="0" err="1"/>
                  <a:t>th</a:t>
                </a:r>
                <a:r>
                  <a:rPr lang="en-CA" dirty="0"/>
                  <a:t> prediction is </a:t>
                </a:r>
                <a:r>
                  <a:rPr lang="en-CA" dirty="0" smtClean="0"/>
                  <a:t>correct</a:t>
                </a:r>
                <a:endParaRPr lang="en-CA" dirty="0"/>
              </a:p>
              <a:p>
                <a:r>
                  <a:rPr lang="en-CA" dirty="0" smtClean="0"/>
                  <a:t>Informational loss function r</a:t>
                </a:r>
                <a:r>
                  <a:rPr lang="en-CA" dirty="0" smtClean="0"/>
                  <a:t>epresents </a:t>
                </a:r>
                <a:r>
                  <a:rPr lang="en-CA" dirty="0"/>
                  <a:t>information (bits) required to express correct class </a:t>
                </a:r>
                <a:r>
                  <a:rPr lang="en-CA" dirty="0" err="1"/>
                  <a:t>i</a:t>
                </a:r>
                <a:r>
                  <a:rPr lang="en-CA" dirty="0"/>
                  <a:t> with respect to the probability distribution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𝑝</m:t>
                        </m:r>
                      </m:e>
                      <m:sub>
                        <m:r>
                          <a:rPr lang="en-CA" i="1">
                            <a:latin typeface="Cambria Math" panose="02040503050406030204" pitchFamily="18" charset="0"/>
                          </a:rPr>
                          <m:t>1</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𝑝</m:t>
                        </m:r>
                      </m:e>
                      <m:sub>
                        <m:r>
                          <a:rPr lang="en-CA" i="1">
                            <a:latin typeface="Cambria Math" panose="02040503050406030204" pitchFamily="18" charset="0"/>
                          </a:rPr>
                          <m:t>2</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𝑝</m:t>
                        </m:r>
                      </m:e>
                      <m:sub>
                        <m:r>
                          <a:rPr lang="en-CA" i="1">
                            <a:latin typeface="Cambria Math" panose="02040503050406030204" pitchFamily="18" charset="0"/>
                          </a:rPr>
                          <m:t>𝑘</m:t>
                        </m:r>
                      </m:sub>
                    </m:sSub>
                  </m:oMath>
                </a14:m>
                <a:endParaRPr lang="en-CA" dirty="0" smtClean="0"/>
              </a:p>
              <a:p>
                <a:r>
                  <a:rPr lang="en-CA" dirty="0" smtClean="0"/>
                  <a:t>According to MDL, we add the size of the theory (in bits) to number of bits required to transmit the instance’s class labels given probabilistic predictions made by the theory, to obtain overall figure for complexity. </a:t>
                </a:r>
              </a:p>
              <a:p>
                <a:r>
                  <a:rPr lang="en-CA" smtClean="0"/>
                  <a:t>MDL </a:t>
                </a:r>
                <a:r>
                  <a:rPr lang="en-CA" dirty="0" smtClean="0"/>
                  <a:t>principle refers to information required to transmit theory + training set</a:t>
                </a:r>
              </a:p>
              <a:p>
                <a:r>
                  <a:rPr lang="en-CA" dirty="0" smtClean="0"/>
                  <a:t>Overfitting is penalized (complex theory requires more information to transmit)</a:t>
                </a:r>
              </a:p>
              <a:p>
                <a:r>
                  <a:rPr lang="en-CA" dirty="0" smtClean="0"/>
                  <a:t>Null theory (no prediction) is penalized (will have to transmit entire training set)</a:t>
                </a:r>
              </a:p>
              <a:p>
                <a:r>
                  <a:rPr lang="en-CA" dirty="0" smtClean="0"/>
                  <a:t>MDL allows us to select the optimal theory </a:t>
                </a:r>
              </a:p>
              <a:p>
                <a:pPr lvl="1"/>
                <a:r>
                  <a:rPr lang="en-CA" dirty="0" smtClean="0"/>
                  <a:t>Small and elegant (takes little information to transmit weights/tree/rules etc.)</a:t>
                </a:r>
              </a:p>
              <a:p>
                <a:pPr lvl="1"/>
                <a:r>
                  <a:rPr lang="en-CA" dirty="0" smtClean="0"/>
                  <a:t>Gives good predictions (don’t need to transmit too many training exceptions)</a:t>
                </a:r>
              </a:p>
              <a:p>
                <a:pPr lvl="1"/>
                <a:r>
                  <a:rPr lang="en-CA" dirty="0" smtClean="0"/>
                  <a:t>The holy grail? (works on training set alone)</a:t>
                </a:r>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0" y="928254"/>
                <a:ext cx="12192000" cy="5929745"/>
              </a:xfrm>
              <a:blipFill>
                <a:blip r:embed="rId2"/>
                <a:stretch>
                  <a:fillRect l="-900" t="-1644" b="-1336"/>
                </a:stretch>
              </a:blipFill>
            </p:spPr>
            <p:txBody>
              <a:bodyPr/>
              <a:lstStyle/>
              <a:p>
                <a:r>
                  <a:rPr lang="en-CA">
                    <a:noFill/>
                  </a:rPr>
                  <a:t> </a:t>
                </a:r>
              </a:p>
            </p:txBody>
          </p:sp>
        </mc:Fallback>
      </mc:AlternateContent>
    </p:spTree>
    <p:extLst>
      <p:ext uri="{BB962C8B-B14F-4D97-AF65-F5344CB8AC3E}">
        <p14:creationId xmlns:p14="http://schemas.microsoft.com/office/powerpoint/2010/main" val="301921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928255"/>
          </a:xfrm>
        </p:spPr>
        <p:txBody>
          <a:bodyPr/>
          <a:lstStyle/>
          <a:p>
            <a:r>
              <a:rPr lang="en-CA" dirty="0" smtClean="0"/>
              <a:t>MDL and probability theory</a:t>
            </a:r>
            <a:endParaRPr lang="en-CA"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928254"/>
                <a:ext cx="12192000" cy="5929745"/>
              </a:xfrm>
            </p:spPr>
            <p:txBody>
              <a:bodyPr>
                <a:normAutofit lnSpcReduction="10000"/>
              </a:bodyPr>
              <a:lstStyle/>
              <a:p>
                <a:r>
                  <a:rPr lang="en-CA" dirty="0" smtClean="0"/>
                  <a:t>Given training set E we seek ‘most likely’ theory T, or the theory maximizing the posterior probability P(T|E), the probability after the examples have been seen</a:t>
                </a:r>
              </a:p>
              <a:p>
                <a:r>
                  <a:rPr lang="en-CA" dirty="0" smtClean="0"/>
                  <a:t>Bayes’ Rule: </a:t>
                </a:r>
                <a14:m>
                  <m:oMath xmlns:m="http://schemas.openxmlformats.org/officeDocument/2006/math">
                    <m:r>
                      <a:rPr lang="en-CA" b="0" i="1" smtClean="0">
                        <a:latin typeface="Cambria Math" panose="02040503050406030204" pitchFamily="18" charset="0"/>
                      </a:rPr>
                      <m:t>𝑃</m:t>
                    </m:r>
                    <m:d>
                      <m:dPr>
                        <m:ctrlPr>
                          <a:rPr lang="en-CA" b="0" i="1" smtClean="0">
                            <a:latin typeface="Cambria Math" panose="02040503050406030204" pitchFamily="18" charset="0"/>
                          </a:rPr>
                        </m:ctrlPr>
                      </m:dPr>
                      <m:e>
                        <m:r>
                          <a:rPr lang="en-CA" b="0" i="1" smtClean="0">
                            <a:latin typeface="Cambria Math" panose="02040503050406030204" pitchFamily="18" charset="0"/>
                          </a:rPr>
                          <m:t>𝑇</m:t>
                        </m:r>
                      </m:e>
                      <m:e>
                        <m:r>
                          <a:rPr lang="en-CA" b="0" i="1" smtClean="0">
                            <a:latin typeface="Cambria Math" panose="02040503050406030204" pitchFamily="18" charset="0"/>
                          </a:rPr>
                          <m:t>𝐸</m:t>
                        </m:r>
                      </m:e>
                    </m:d>
                    <m:r>
                      <a:rPr lang="en-CA" b="0" i="1" smtClean="0">
                        <a:latin typeface="Cambria Math" panose="02040503050406030204" pitchFamily="18" charset="0"/>
                      </a:rPr>
                      <m:t>= </m:t>
                    </m:r>
                    <m:f>
                      <m:fPr>
                        <m:ctrlPr>
                          <a:rPr lang="en-CA" b="0" i="1" smtClean="0">
                            <a:latin typeface="Cambria Math" panose="02040503050406030204" pitchFamily="18" charset="0"/>
                          </a:rPr>
                        </m:ctrlPr>
                      </m:fPr>
                      <m:num>
                        <m:r>
                          <a:rPr lang="en-CA" b="0" i="1" smtClean="0">
                            <a:latin typeface="Cambria Math" panose="02040503050406030204" pitchFamily="18" charset="0"/>
                          </a:rPr>
                          <m:t>𝑃</m:t>
                        </m:r>
                        <m:d>
                          <m:dPr>
                            <m:ctrlPr>
                              <a:rPr lang="en-CA" b="0" i="1" smtClean="0">
                                <a:latin typeface="Cambria Math" panose="02040503050406030204" pitchFamily="18" charset="0"/>
                              </a:rPr>
                            </m:ctrlPr>
                          </m:dPr>
                          <m:e>
                            <m:r>
                              <a:rPr lang="en-CA" b="0" i="1" smtClean="0">
                                <a:latin typeface="Cambria Math" panose="02040503050406030204" pitchFamily="18" charset="0"/>
                              </a:rPr>
                              <m:t>𝐸</m:t>
                            </m:r>
                          </m:e>
                          <m:e>
                            <m:r>
                              <a:rPr lang="en-CA" b="0" i="1" smtClean="0">
                                <a:latin typeface="Cambria Math" panose="02040503050406030204" pitchFamily="18" charset="0"/>
                              </a:rPr>
                              <m:t>𝑇</m:t>
                            </m:r>
                          </m:e>
                        </m:d>
                        <m:r>
                          <a:rPr lang="en-CA" b="0" i="1" smtClean="0">
                            <a:latin typeface="Cambria Math" panose="02040503050406030204" pitchFamily="18" charset="0"/>
                          </a:rPr>
                          <m:t>𝑃</m:t>
                        </m:r>
                        <m:r>
                          <a:rPr lang="en-CA" b="0" i="1" smtClean="0">
                            <a:latin typeface="Cambria Math" panose="02040503050406030204" pitchFamily="18" charset="0"/>
                          </a:rPr>
                          <m:t>(</m:t>
                        </m:r>
                        <m:r>
                          <a:rPr lang="en-CA" b="0" i="1" smtClean="0">
                            <a:latin typeface="Cambria Math" panose="02040503050406030204" pitchFamily="18" charset="0"/>
                          </a:rPr>
                          <m:t>𝑇</m:t>
                        </m:r>
                        <m:r>
                          <a:rPr lang="en-CA" b="0" i="1" smtClean="0">
                            <a:latin typeface="Cambria Math" panose="02040503050406030204" pitchFamily="18" charset="0"/>
                          </a:rPr>
                          <m:t>)</m:t>
                        </m:r>
                      </m:num>
                      <m:den>
                        <m:r>
                          <a:rPr lang="en-CA" b="0" i="1" smtClean="0">
                            <a:latin typeface="Cambria Math" panose="02040503050406030204" pitchFamily="18" charset="0"/>
                          </a:rPr>
                          <m:t>𝑃</m:t>
                        </m:r>
                        <m:r>
                          <a:rPr lang="en-CA" b="0" i="1" smtClean="0">
                            <a:latin typeface="Cambria Math" panose="02040503050406030204" pitchFamily="18" charset="0"/>
                          </a:rPr>
                          <m:t>(</m:t>
                        </m:r>
                        <m:r>
                          <a:rPr lang="en-CA" b="0" i="1" smtClean="0">
                            <a:latin typeface="Cambria Math" panose="02040503050406030204" pitchFamily="18" charset="0"/>
                          </a:rPr>
                          <m:t>𝐸</m:t>
                        </m:r>
                        <m:r>
                          <a:rPr lang="en-CA" b="0" i="1" smtClean="0">
                            <a:latin typeface="Cambria Math" panose="02040503050406030204" pitchFamily="18" charset="0"/>
                          </a:rPr>
                          <m:t>)</m:t>
                        </m:r>
                      </m:den>
                    </m:f>
                  </m:oMath>
                </a14:m>
                <a:r>
                  <a:rPr lang="en-CA" dirty="0" smtClean="0"/>
                  <a:t> </a:t>
                </a:r>
              </a:p>
              <a:p>
                <a:r>
                  <a:rPr lang="en-CA" dirty="0" smtClean="0"/>
                  <a:t>Negative log Bayes’ Rule: </a:t>
                </a:r>
                <a14:m>
                  <m:oMath xmlns:m="http://schemas.openxmlformats.org/officeDocument/2006/math">
                    <m:r>
                      <a:rPr lang="en-CA" b="0" i="1" smtClean="0">
                        <a:latin typeface="Cambria Math" panose="02040503050406030204" pitchFamily="18" charset="0"/>
                      </a:rPr>
                      <m:t>−</m:t>
                    </m:r>
                    <m:func>
                      <m:funcPr>
                        <m:ctrlPr>
                          <a:rPr lang="en-CA" b="0" i="1" smtClean="0">
                            <a:latin typeface="Cambria Math" panose="02040503050406030204" pitchFamily="18" charset="0"/>
                          </a:rPr>
                        </m:ctrlPr>
                      </m:funcPr>
                      <m:fName>
                        <m:r>
                          <m:rPr>
                            <m:sty m:val="p"/>
                          </m:rPr>
                          <a:rPr lang="en-CA" b="0" i="0" smtClean="0">
                            <a:latin typeface="Cambria Math" panose="02040503050406030204" pitchFamily="18" charset="0"/>
                          </a:rPr>
                          <m:t>log</m:t>
                        </m:r>
                      </m:fName>
                      <m:e>
                        <m:r>
                          <a:rPr lang="en-CA" b="0" i="1" smtClean="0">
                            <a:latin typeface="Cambria Math" panose="02040503050406030204" pitchFamily="18" charset="0"/>
                          </a:rPr>
                          <m:t>𝑃</m:t>
                        </m:r>
                        <m:d>
                          <m:dPr>
                            <m:ctrlPr>
                              <a:rPr lang="en-CA" b="0" i="1" smtClean="0">
                                <a:latin typeface="Cambria Math" panose="02040503050406030204" pitchFamily="18" charset="0"/>
                              </a:rPr>
                            </m:ctrlPr>
                          </m:dPr>
                          <m:e>
                            <m:r>
                              <a:rPr lang="en-CA" b="0" i="1" smtClean="0">
                                <a:latin typeface="Cambria Math" panose="02040503050406030204" pitchFamily="18" charset="0"/>
                              </a:rPr>
                              <m:t>𝑇</m:t>
                            </m:r>
                          </m:e>
                          <m:e>
                            <m:r>
                              <a:rPr lang="en-CA" b="0" i="1" smtClean="0">
                                <a:latin typeface="Cambria Math" panose="02040503050406030204" pitchFamily="18" charset="0"/>
                              </a:rPr>
                              <m:t>𝐸</m:t>
                            </m:r>
                          </m:e>
                        </m:d>
                      </m:e>
                    </m:func>
                    <m:r>
                      <a:rPr lang="en-CA" b="0" i="1" smtClean="0">
                        <a:latin typeface="Cambria Math" panose="02040503050406030204" pitchFamily="18" charset="0"/>
                      </a:rPr>
                      <m:t>=−</m:t>
                    </m:r>
                    <m:func>
                      <m:funcPr>
                        <m:ctrlPr>
                          <a:rPr lang="en-CA" b="0" i="1" smtClean="0">
                            <a:latin typeface="Cambria Math" panose="02040503050406030204" pitchFamily="18" charset="0"/>
                          </a:rPr>
                        </m:ctrlPr>
                      </m:funcPr>
                      <m:fName>
                        <m:r>
                          <m:rPr>
                            <m:sty m:val="p"/>
                          </m:rPr>
                          <a:rPr lang="en-CA" b="0" i="0" smtClean="0">
                            <a:latin typeface="Cambria Math" panose="02040503050406030204" pitchFamily="18" charset="0"/>
                          </a:rPr>
                          <m:t>log</m:t>
                        </m:r>
                      </m:fName>
                      <m:e>
                        <m:r>
                          <a:rPr lang="en-CA" b="0" i="1" smtClean="0">
                            <a:latin typeface="Cambria Math" panose="02040503050406030204" pitchFamily="18" charset="0"/>
                          </a:rPr>
                          <m:t>𝑃</m:t>
                        </m:r>
                        <m:d>
                          <m:dPr>
                            <m:ctrlPr>
                              <a:rPr lang="en-CA" b="0" i="1" smtClean="0">
                                <a:latin typeface="Cambria Math" panose="02040503050406030204" pitchFamily="18" charset="0"/>
                              </a:rPr>
                            </m:ctrlPr>
                          </m:dPr>
                          <m:e>
                            <m:r>
                              <a:rPr lang="en-CA" b="0" i="1" smtClean="0">
                                <a:latin typeface="Cambria Math" panose="02040503050406030204" pitchFamily="18" charset="0"/>
                              </a:rPr>
                              <m:t>𝐸</m:t>
                            </m:r>
                          </m:e>
                          <m:e>
                            <m:r>
                              <a:rPr lang="en-CA" b="0" i="1" smtClean="0">
                                <a:latin typeface="Cambria Math" panose="02040503050406030204" pitchFamily="18" charset="0"/>
                              </a:rPr>
                              <m:t>𝑇</m:t>
                            </m:r>
                          </m:e>
                        </m:d>
                      </m:e>
                    </m:func>
                    <m:r>
                      <a:rPr lang="en-CA" b="0" i="1" smtClean="0">
                        <a:latin typeface="Cambria Math" panose="02040503050406030204" pitchFamily="18" charset="0"/>
                      </a:rPr>
                      <m:t>−</m:t>
                    </m:r>
                    <m:func>
                      <m:funcPr>
                        <m:ctrlPr>
                          <a:rPr lang="en-CA" b="0" i="1" smtClean="0">
                            <a:latin typeface="Cambria Math" panose="02040503050406030204" pitchFamily="18" charset="0"/>
                          </a:rPr>
                        </m:ctrlPr>
                      </m:funcPr>
                      <m:fName>
                        <m:r>
                          <m:rPr>
                            <m:sty m:val="p"/>
                          </m:rPr>
                          <a:rPr lang="en-CA" b="0" i="0" smtClean="0">
                            <a:latin typeface="Cambria Math" panose="02040503050406030204" pitchFamily="18" charset="0"/>
                          </a:rPr>
                          <m:t>log</m:t>
                        </m:r>
                      </m:fName>
                      <m:e>
                        <m:r>
                          <a:rPr lang="en-CA" b="0" i="1" smtClean="0">
                            <a:latin typeface="Cambria Math" panose="02040503050406030204" pitchFamily="18" charset="0"/>
                          </a:rPr>
                          <m:t>𝑃</m:t>
                        </m:r>
                        <m:d>
                          <m:dPr>
                            <m:ctrlPr>
                              <a:rPr lang="en-CA" b="0" i="1" smtClean="0">
                                <a:latin typeface="Cambria Math" panose="02040503050406030204" pitchFamily="18" charset="0"/>
                              </a:rPr>
                            </m:ctrlPr>
                          </m:dPr>
                          <m:e>
                            <m:r>
                              <a:rPr lang="en-CA" b="0" i="1" smtClean="0">
                                <a:latin typeface="Cambria Math" panose="02040503050406030204" pitchFamily="18" charset="0"/>
                              </a:rPr>
                              <m:t>𝑇</m:t>
                            </m:r>
                          </m:e>
                        </m:d>
                      </m:e>
                    </m:func>
                    <m:r>
                      <a:rPr lang="en-CA" b="0" i="1" smtClean="0">
                        <a:latin typeface="Cambria Math" panose="02040503050406030204" pitchFamily="18" charset="0"/>
                      </a:rPr>
                      <m:t>+</m:t>
                    </m:r>
                    <m:r>
                      <a:rPr lang="en-CA" b="0" i="1" smtClean="0">
                        <a:latin typeface="Cambria Math" panose="02040503050406030204" pitchFamily="18" charset="0"/>
                      </a:rPr>
                      <m:t>𝑙𝑜𝑔𝑃</m:t>
                    </m:r>
                    <m:r>
                      <a:rPr lang="en-CA" b="0" i="1" smtClean="0">
                        <a:latin typeface="Cambria Math" panose="02040503050406030204" pitchFamily="18" charset="0"/>
                      </a:rPr>
                      <m:t>(</m:t>
                    </m:r>
                    <m:r>
                      <a:rPr lang="en-CA" b="0" i="1" smtClean="0">
                        <a:latin typeface="Cambria Math" panose="02040503050406030204" pitchFamily="18" charset="0"/>
                      </a:rPr>
                      <m:t>𝐸</m:t>
                    </m:r>
                    <m:r>
                      <a:rPr lang="en-CA" b="0" i="1" smtClean="0">
                        <a:latin typeface="Cambria Math" panose="02040503050406030204" pitchFamily="18" charset="0"/>
                      </a:rPr>
                      <m:t>)</m:t>
                    </m:r>
                  </m:oMath>
                </a14:m>
                <a:endParaRPr lang="en-CA" dirty="0" smtClean="0"/>
              </a:p>
              <a:p>
                <a:r>
                  <a:rPr lang="en-CA" dirty="0" smtClean="0"/>
                  <a:t>Maximizing probability is the same as minimizing the negative logarithm</a:t>
                </a:r>
              </a:p>
              <a:p>
                <a:r>
                  <a:rPr lang="en-CA" dirty="0" smtClean="0"/>
                  <a:t>Informational loss function tells us number of bits required to code something is the negative logarithm of its probability</a:t>
                </a:r>
              </a:p>
              <a:p>
                <a:r>
                  <a:rPr lang="en-CA" dirty="0" smtClean="0"/>
                  <a:t>Final term </a:t>
                </a:r>
                <a14:m>
                  <m:oMath xmlns:m="http://schemas.openxmlformats.org/officeDocument/2006/math">
                    <m:r>
                      <a:rPr lang="en-CA" b="0" i="1" smtClean="0">
                        <a:latin typeface="Cambria Math" panose="02040503050406030204" pitchFamily="18" charset="0"/>
                      </a:rPr>
                      <m:t>𝑙𝑜𝑔𝑃</m:t>
                    </m:r>
                    <m:d>
                      <m:dPr>
                        <m:ctrlPr>
                          <a:rPr lang="en-CA" b="0" i="1" smtClean="0">
                            <a:latin typeface="Cambria Math" panose="02040503050406030204" pitchFamily="18" charset="0"/>
                          </a:rPr>
                        </m:ctrlPr>
                      </m:dPr>
                      <m:e>
                        <m:r>
                          <a:rPr lang="en-CA" b="0" i="1" smtClean="0">
                            <a:latin typeface="Cambria Math" panose="02040503050406030204" pitchFamily="18" charset="0"/>
                          </a:rPr>
                          <m:t>𝐸</m:t>
                        </m:r>
                      </m:e>
                    </m:d>
                  </m:oMath>
                </a14:m>
                <a:r>
                  <a:rPr lang="en-CA" dirty="0" smtClean="0"/>
                  <a:t> depends solely on training set and not on theory </a:t>
                </a:r>
              </a:p>
              <a:p>
                <a:r>
                  <a:rPr lang="en-CA" dirty="0" smtClean="0"/>
                  <a:t>Thus, choosing the theory that maximizes </a:t>
                </a:r>
                <a14:m>
                  <m:oMath xmlns:m="http://schemas.openxmlformats.org/officeDocument/2006/math">
                    <m:r>
                      <a:rPr lang="en-CA" b="0" i="1" smtClean="0">
                        <a:latin typeface="Cambria Math" panose="02040503050406030204" pitchFamily="18" charset="0"/>
                      </a:rPr>
                      <m:t>𝑃</m:t>
                    </m:r>
                    <m:d>
                      <m:dPr>
                        <m:ctrlPr>
                          <a:rPr lang="en-CA" b="0" i="1" smtClean="0">
                            <a:latin typeface="Cambria Math" panose="02040503050406030204" pitchFamily="18" charset="0"/>
                          </a:rPr>
                        </m:ctrlPr>
                      </m:dPr>
                      <m:e>
                        <m:r>
                          <a:rPr lang="en-CA" b="0" i="1" smtClean="0">
                            <a:latin typeface="Cambria Math" panose="02040503050406030204" pitchFamily="18" charset="0"/>
                          </a:rPr>
                          <m:t>𝑇</m:t>
                        </m:r>
                      </m:e>
                      <m:e>
                        <m:r>
                          <a:rPr lang="en-CA" b="0" i="1" smtClean="0">
                            <a:latin typeface="Cambria Math" panose="02040503050406030204" pitchFamily="18" charset="0"/>
                          </a:rPr>
                          <m:t>𝐸</m:t>
                        </m:r>
                      </m:e>
                    </m:d>
                  </m:oMath>
                </a14:m>
                <a:r>
                  <a:rPr lang="en-CA" dirty="0" smtClean="0"/>
                  <a:t> is the same as choosing the theory that minimizes </a:t>
                </a:r>
                <a14:m>
                  <m:oMath xmlns:m="http://schemas.openxmlformats.org/officeDocument/2006/math">
                    <m:r>
                      <a:rPr lang="en-CA" b="0" i="1" smtClean="0">
                        <a:latin typeface="Cambria Math" panose="02040503050406030204" pitchFamily="18" charset="0"/>
                      </a:rPr>
                      <m:t>𝐿</m:t>
                    </m:r>
                    <m:d>
                      <m:dPr>
                        <m:ctrlPr>
                          <a:rPr lang="en-CA" b="0" i="1" smtClean="0">
                            <a:latin typeface="Cambria Math" panose="02040503050406030204" pitchFamily="18" charset="0"/>
                          </a:rPr>
                        </m:ctrlPr>
                      </m:dPr>
                      <m:e>
                        <m:r>
                          <a:rPr lang="en-CA" b="0" i="1" smtClean="0">
                            <a:latin typeface="Cambria Math" panose="02040503050406030204" pitchFamily="18" charset="0"/>
                          </a:rPr>
                          <m:t>𝐸</m:t>
                        </m:r>
                      </m:e>
                      <m:e>
                        <m:r>
                          <a:rPr lang="en-CA" b="0" i="1" smtClean="0">
                            <a:latin typeface="Cambria Math" panose="02040503050406030204" pitchFamily="18" charset="0"/>
                          </a:rPr>
                          <m:t>𝑇</m:t>
                        </m:r>
                      </m:e>
                    </m:d>
                    <m:r>
                      <a:rPr lang="en-CA" b="0" i="1" smtClean="0">
                        <a:latin typeface="Cambria Math" panose="02040503050406030204" pitchFamily="18" charset="0"/>
                      </a:rPr>
                      <m:t>+</m:t>
                    </m:r>
                    <m:r>
                      <a:rPr lang="en-CA" b="0" i="1" smtClean="0">
                        <a:latin typeface="Cambria Math" panose="02040503050406030204" pitchFamily="18" charset="0"/>
                      </a:rPr>
                      <m:t>𝐿</m:t>
                    </m:r>
                    <m:r>
                      <a:rPr lang="en-CA" b="0" i="1" smtClean="0">
                        <a:latin typeface="Cambria Math" panose="02040503050406030204" pitchFamily="18" charset="0"/>
                      </a:rPr>
                      <m:t>(</m:t>
                    </m:r>
                    <m:r>
                      <a:rPr lang="en-CA" b="0" i="1" smtClean="0">
                        <a:latin typeface="Cambria Math" panose="02040503050406030204" pitchFamily="18" charset="0"/>
                      </a:rPr>
                      <m:t>𝑇</m:t>
                    </m:r>
                    <m:r>
                      <a:rPr lang="en-CA" b="0" i="1" smtClean="0">
                        <a:latin typeface="Cambria Math" panose="02040503050406030204" pitchFamily="18" charset="0"/>
                      </a:rPr>
                      <m:t>)</m:t>
                    </m:r>
                  </m:oMath>
                </a14:m>
                <a:r>
                  <a:rPr lang="en-CA" dirty="0" smtClean="0"/>
                  <a:t> (which is the MDL principle!)</a:t>
                </a:r>
              </a:p>
              <a:p>
                <a:r>
                  <a:rPr lang="en-CA" dirty="0"/>
                  <a:t>M</a:t>
                </a:r>
                <a:r>
                  <a:rPr lang="en-CA" dirty="0" smtClean="0"/>
                  <a:t>aximizing </a:t>
                </a:r>
                <a:r>
                  <a:rPr lang="en-CA" dirty="0" smtClean="0"/>
                  <a:t>the posterior probability of a theory after training set has been taken into account is equivalent to minimizing information required to transmit theory + labels</a:t>
                </a:r>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0" y="928254"/>
                <a:ext cx="12192000" cy="5929745"/>
              </a:xfrm>
              <a:blipFill>
                <a:blip r:embed="rId2"/>
                <a:stretch>
                  <a:fillRect l="-900" t="-2261" r="-650"/>
                </a:stretch>
              </a:blipFill>
            </p:spPr>
            <p:txBody>
              <a:bodyPr/>
              <a:lstStyle/>
              <a:p>
                <a:r>
                  <a:rPr lang="en-CA">
                    <a:noFill/>
                  </a:rPr>
                  <a:t> </a:t>
                </a:r>
              </a:p>
            </p:txBody>
          </p:sp>
        </mc:Fallback>
      </mc:AlternateContent>
    </p:spTree>
    <p:extLst>
      <p:ext uri="{BB962C8B-B14F-4D97-AF65-F5344CB8AC3E}">
        <p14:creationId xmlns:p14="http://schemas.microsoft.com/office/powerpoint/2010/main" val="119202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928255"/>
          </a:xfrm>
        </p:spPr>
        <p:txBody>
          <a:bodyPr/>
          <a:lstStyle/>
          <a:p>
            <a:r>
              <a:rPr lang="en-CA" dirty="0" smtClean="0"/>
              <a:t>Applying MDL to clustering	</a:t>
            </a:r>
            <a:endParaRPr lang="en-CA"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928254"/>
                <a:ext cx="12192000" cy="5929745"/>
              </a:xfrm>
            </p:spPr>
            <p:txBody>
              <a:bodyPr>
                <a:normAutofit lnSpcReduction="10000"/>
              </a:bodyPr>
              <a:lstStyle/>
              <a:p>
                <a:r>
                  <a:rPr lang="en-CA" dirty="0" smtClean="0"/>
                  <a:t>MDL can be applied in many different circumstances </a:t>
                </a:r>
              </a:p>
              <a:p>
                <a:r>
                  <a:rPr lang="en-CA" dirty="0" smtClean="0"/>
                  <a:t>Problem: how to evaluate the “goodness” of a clustering algorithm?</a:t>
                </a:r>
              </a:p>
              <a:p>
                <a:pPr lvl="1"/>
                <a:r>
                  <a:rPr lang="en-CA" dirty="0" smtClean="0"/>
                  <a:t>More difficult to evaluate than classification (no labels, we don’t know right from wrong)</a:t>
                </a:r>
              </a:p>
              <a:p>
                <a:r>
                  <a:rPr lang="en-CA" dirty="0" smtClean="0"/>
                  <a:t>K-means seeks to minimize: </a:t>
                </a:r>
                <a14:m>
                  <m:oMath xmlns:m="http://schemas.openxmlformats.org/officeDocument/2006/math">
                    <m:nary>
                      <m:naryPr>
                        <m:chr m:val="∑"/>
                        <m:ctrlPr>
                          <a:rPr lang="en-CA" i="1">
                            <a:latin typeface="Cambria Math" panose="02040503050406030204" pitchFamily="18" charset="0"/>
                          </a:rPr>
                        </m:ctrlPr>
                      </m:naryPr>
                      <m:sub>
                        <m:r>
                          <m:rPr>
                            <m:sty m:val="p"/>
                            <m:brk m:alnAt="23"/>
                          </m:rPr>
                          <a:rPr lang="en-CA">
                            <a:latin typeface="Cambria Math" panose="02040503050406030204" pitchFamily="18" charset="0"/>
                          </a:rPr>
                          <m:t>i</m:t>
                        </m:r>
                        <m:r>
                          <a:rPr lang="en-CA">
                            <a:latin typeface="Cambria Math" panose="02040503050406030204" pitchFamily="18" charset="0"/>
                          </a:rPr>
                          <m:t>=1</m:t>
                        </m:r>
                      </m:sub>
                      <m:sup>
                        <m:r>
                          <m:rPr>
                            <m:sty m:val="p"/>
                          </m:rPr>
                          <a:rPr lang="en-CA">
                            <a:latin typeface="Cambria Math" panose="02040503050406030204" pitchFamily="18" charset="0"/>
                          </a:rPr>
                          <m:t>k</m:t>
                        </m:r>
                      </m:sup>
                      <m:e>
                        <m:nary>
                          <m:naryPr>
                            <m:chr m:val="∑"/>
                            <m:supHide m:val="on"/>
                            <m:ctrlPr>
                              <a:rPr lang="en-CA" i="1">
                                <a:latin typeface="Cambria Math" panose="02040503050406030204" pitchFamily="18" charset="0"/>
                              </a:rPr>
                            </m:ctrlPr>
                          </m:naryPr>
                          <m:sub>
                            <m:r>
                              <m:rPr>
                                <m:sty m:val="p"/>
                                <m:brk m:alnAt="7"/>
                              </m:rPr>
                              <a:rPr lang="en-CA">
                                <a:latin typeface="Cambria Math" panose="02040503050406030204" pitchFamily="18" charset="0"/>
                              </a:rPr>
                              <m:t>x</m:t>
                            </m:r>
                            <m:r>
                              <m:rPr>
                                <m:sty m:val="p"/>
                              </m:rPr>
                              <a:rPr lang="en-CA">
                                <a:latin typeface="Cambria Math" panose="02040503050406030204" pitchFamily="18" charset="0"/>
                                <a:ea typeface="Cambria Math" panose="02040503050406030204" pitchFamily="18" charset="0"/>
                              </a:rPr>
                              <m:t>ϵS</m:t>
                            </m:r>
                            <m:r>
                              <m:rPr>
                                <m:sty m:val="p"/>
                              </m:rPr>
                              <a:rPr lang="en-CA" baseline="-25000">
                                <a:latin typeface="Cambria Math" panose="02040503050406030204" pitchFamily="18" charset="0"/>
                                <a:ea typeface="Cambria Math" panose="02040503050406030204" pitchFamily="18" charset="0"/>
                              </a:rPr>
                              <m:t>i</m:t>
                            </m:r>
                          </m:sub>
                          <m:sup/>
                          <m:e>
                            <m:d>
                              <m:dPr>
                                <m:begChr m:val="‖"/>
                                <m:endChr m:val="‖"/>
                                <m:ctrlPr>
                                  <a:rPr lang="en-CA" i="1">
                                    <a:latin typeface="Cambria Math" panose="02040503050406030204" pitchFamily="18" charset="0"/>
                                  </a:rPr>
                                </m:ctrlPr>
                              </m:dPr>
                              <m:e>
                                <m:r>
                                  <m:rPr>
                                    <m:sty m:val="p"/>
                                  </m:rPr>
                                  <a:rPr lang="en-CA">
                                    <a:latin typeface="Cambria Math" panose="02040503050406030204" pitchFamily="18" charset="0"/>
                                  </a:rPr>
                                  <m:t>x</m:t>
                                </m:r>
                                <m:r>
                                  <a:rPr lang="en-CA">
                                    <a:latin typeface="Cambria Math" panose="02040503050406030204" pitchFamily="18" charset="0"/>
                                  </a:rPr>
                                  <m:t>−</m:t>
                                </m:r>
                                <m:r>
                                  <m:rPr>
                                    <m:sty m:val="p"/>
                                  </m:rPr>
                                  <a:rPr lang="en-CA">
                                    <a:latin typeface="Cambria Math" panose="02040503050406030204" pitchFamily="18" charset="0"/>
                                    <a:ea typeface="Cambria Math" panose="02040503050406030204" pitchFamily="18" charset="0"/>
                                  </a:rPr>
                                  <m:t>μ</m:t>
                                </m:r>
                                <m:r>
                                  <m:rPr>
                                    <m:sty m:val="p"/>
                                  </m:rPr>
                                  <a:rPr lang="en-CA" baseline="-25000">
                                    <a:latin typeface="Cambria Math" panose="02040503050406030204" pitchFamily="18" charset="0"/>
                                    <a:ea typeface="Cambria Math" panose="02040503050406030204" pitchFamily="18" charset="0"/>
                                  </a:rPr>
                                  <m:t>i</m:t>
                                </m:r>
                              </m:e>
                            </m:d>
                            <m:r>
                              <a:rPr lang="en-CA" baseline="30000">
                                <a:latin typeface="Cambria Math" panose="02040503050406030204" pitchFamily="18" charset="0"/>
                              </a:rPr>
                              <m:t>2</m:t>
                            </m:r>
                          </m:e>
                        </m:nary>
                      </m:e>
                    </m:nary>
                  </m:oMath>
                </a14:m>
                <a:r>
                  <a:rPr lang="en-CA" dirty="0" smtClean="0"/>
                  <a:t> (lower </a:t>
                </a:r>
                <a:r>
                  <a:rPr lang="en-CA" dirty="0" smtClean="0"/>
                  <a:t>sum = better clusters)</a:t>
                </a:r>
                <a:endParaRPr lang="en-CA" dirty="0" smtClean="0"/>
              </a:p>
              <a:p>
                <a:r>
                  <a:rPr lang="en-CA" dirty="0" smtClean="0"/>
                  <a:t>We can also evaluate clustering results from a description length perspective:</a:t>
                </a:r>
              </a:p>
              <a:p>
                <a:r>
                  <a:rPr lang="en-CA" dirty="0" smtClean="0"/>
                  <a:t>Suppose cluster-learning technique divides training set E into k clusters, if the clusters are good/natural, we can use them to encode E more efficiently</a:t>
                </a:r>
              </a:p>
              <a:p>
                <a:r>
                  <a:rPr lang="en-CA" dirty="0" smtClean="0"/>
                  <a:t>One way is to start be encoding cluster centers (avg. value for each attribute over all instances in the cluster)</a:t>
                </a:r>
              </a:p>
              <a:p>
                <a:r>
                  <a:rPr lang="en-CA" dirty="0" smtClean="0"/>
                  <a:t>Then, for each instance in E, transmit which cluster it belongs to (</a:t>
                </a:r>
                <a14:m>
                  <m:oMath xmlns:m="http://schemas.openxmlformats.org/officeDocument/2006/math">
                    <m:r>
                      <a:rPr lang="en-CA" b="0" i="1" smtClean="0">
                        <a:latin typeface="Cambria Math" panose="02040503050406030204" pitchFamily="18" charset="0"/>
                      </a:rPr>
                      <m:t>𝑙𝑜𝑔</m:t>
                    </m:r>
                    <m:r>
                      <a:rPr lang="en-CA" b="0" i="1" baseline="-25000" smtClean="0">
                        <a:latin typeface="Cambria Math" panose="02040503050406030204" pitchFamily="18" charset="0"/>
                      </a:rPr>
                      <m:t>2</m:t>
                    </m:r>
                    <m:r>
                      <a:rPr lang="en-CA" b="0" i="1" smtClean="0">
                        <a:latin typeface="Cambria Math" panose="02040503050406030204" pitchFamily="18" charset="0"/>
                      </a:rPr>
                      <m:t>𝑘</m:t>
                    </m:r>
                  </m:oMath>
                </a14:m>
                <a:r>
                  <a:rPr lang="en-CA" dirty="0" smtClean="0"/>
                  <a:t> bits) followed by its attribute values with respect to cluster center</a:t>
                </a:r>
              </a:p>
              <a:p>
                <a:r>
                  <a:rPr lang="en-CA" dirty="0" smtClean="0"/>
                  <a:t>If data exhibit strong clustering, this will result in smaller descriptor length than simply transmitting raw values of E </a:t>
                </a:r>
                <a:endParaRPr lang="en-CA" dirty="0"/>
              </a:p>
              <a:p>
                <a:endParaRPr lang="en-CA"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0" y="928254"/>
                <a:ext cx="12192000" cy="5929745"/>
              </a:xfrm>
              <a:blipFill>
                <a:blip r:embed="rId2"/>
                <a:stretch>
                  <a:fillRect l="-900" t="-2261" r="-800"/>
                </a:stretch>
              </a:blipFill>
            </p:spPr>
            <p:txBody>
              <a:bodyPr/>
              <a:lstStyle/>
              <a:p>
                <a:r>
                  <a:rPr lang="en-CA">
                    <a:noFill/>
                  </a:rPr>
                  <a:t> </a:t>
                </a:r>
              </a:p>
            </p:txBody>
          </p:sp>
        </mc:Fallback>
      </mc:AlternateContent>
    </p:spTree>
    <p:extLst>
      <p:ext uri="{BB962C8B-B14F-4D97-AF65-F5344CB8AC3E}">
        <p14:creationId xmlns:p14="http://schemas.microsoft.com/office/powerpoint/2010/main" val="2151045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4582" cy="928255"/>
          </a:xfrm>
        </p:spPr>
        <p:txBody>
          <a:bodyPr/>
          <a:lstStyle/>
          <a:p>
            <a:r>
              <a:rPr lang="en-CA" dirty="0" smtClean="0"/>
              <a:t>5.12 using validation set for model selection</a:t>
            </a:r>
            <a:endParaRPr lang="en-CA" dirty="0"/>
          </a:p>
        </p:txBody>
      </p:sp>
      <p:sp>
        <p:nvSpPr>
          <p:cNvPr id="3" name="Content Placeholder 2"/>
          <p:cNvSpPr>
            <a:spLocks noGrp="1"/>
          </p:cNvSpPr>
          <p:nvPr>
            <p:ph idx="1"/>
          </p:nvPr>
        </p:nvSpPr>
        <p:spPr>
          <a:xfrm>
            <a:off x="0" y="928254"/>
            <a:ext cx="12192000" cy="5929745"/>
          </a:xfrm>
        </p:spPr>
        <p:txBody>
          <a:bodyPr/>
          <a:lstStyle/>
          <a:p>
            <a:r>
              <a:rPr lang="en-CA" dirty="0" smtClean="0"/>
              <a:t>MDL principle is an example of “model selection criterion” which can be used to determine appropriate complexity of a model for a given dataset</a:t>
            </a:r>
          </a:p>
          <a:p>
            <a:r>
              <a:rPr lang="en-CA" dirty="0" smtClean="0"/>
              <a:t>MDL can be used to guess right complexity for a model</a:t>
            </a:r>
          </a:p>
          <a:p>
            <a:r>
              <a:rPr lang="en-CA" dirty="0" smtClean="0"/>
              <a:t>Many </a:t>
            </a:r>
            <a:r>
              <a:rPr lang="en-CA" dirty="0" smtClean="0"/>
              <a:t>strategies exist (other than MDL), they all seek to balance the predictive performance of the training data with the model’s complexity</a:t>
            </a:r>
          </a:p>
          <a:p>
            <a:r>
              <a:rPr lang="en-CA" dirty="0" smtClean="0"/>
              <a:t>A simple alternative to guessing what model complexity will maximize predictive performance is to use a validation set for model selection</a:t>
            </a:r>
            <a:r>
              <a:rPr lang="en-CA" dirty="0"/>
              <a:t> </a:t>
            </a:r>
          </a:p>
          <a:p>
            <a:pPr lvl="1"/>
            <a:r>
              <a:rPr lang="en-CA" dirty="0" err="1" smtClean="0"/>
              <a:t>Hyperparameter</a:t>
            </a:r>
            <a:r>
              <a:rPr lang="en-CA" dirty="0" smtClean="0"/>
              <a:t> tuning</a:t>
            </a:r>
          </a:p>
        </p:txBody>
      </p:sp>
    </p:spTree>
    <p:extLst>
      <p:ext uri="{BB962C8B-B14F-4D97-AF65-F5344CB8AC3E}">
        <p14:creationId xmlns:p14="http://schemas.microsoft.com/office/powerpoint/2010/main" val="133340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Python example</a:t>
            </a:r>
            <a:endParaRPr lang="en-CA" dirty="0"/>
          </a:p>
        </p:txBody>
      </p:sp>
      <p:sp>
        <p:nvSpPr>
          <p:cNvPr id="3" name="Content Placeholder 2"/>
          <p:cNvSpPr>
            <a:spLocks noGrp="1"/>
          </p:cNvSpPr>
          <p:nvPr>
            <p:ph idx="1"/>
          </p:nvPr>
        </p:nvSpPr>
        <p:spPr/>
        <p:txBody>
          <a:bodyPr/>
          <a:lstStyle/>
          <a:p>
            <a:r>
              <a:rPr lang="en-CA" dirty="0" smtClean="0"/>
              <a:t>Cross-validation for error estimates</a:t>
            </a:r>
          </a:p>
          <a:p>
            <a:r>
              <a:rPr lang="en-CA" dirty="0" smtClean="0"/>
              <a:t>ROC curve, precision-recall curve</a:t>
            </a:r>
          </a:p>
        </p:txBody>
      </p:sp>
    </p:spTree>
    <p:extLst>
      <p:ext uri="{BB962C8B-B14F-4D97-AF65-F5344CB8AC3E}">
        <p14:creationId xmlns:p14="http://schemas.microsoft.com/office/powerpoint/2010/main" val="2635125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12942"/>
            <a:ext cx="10515600" cy="1325563"/>
          </a:xfrm>
        </p:spPr>
        <p:txBody>
          <a:bodyPr/>
          <a:lstStyle/>
          <a:p>
            <a:r>
              <a:rPr lang="en-CA" dirty="0" smtClean="0"/>
              <a:t>Recap</a:t>
            </a:r>
            <a:endParaRPr lang="en-CA" dirty="0"/>
          </a:p>
        </p:txBody>
      </p:sp>
      <p:sp>
        <p:nvSpPr>
          <p:cNvPr id="3" name="Content Placeholder 2"/>
          <p:cNvSpPr>
            <a:spLocks noGrp="1"/>
          </p:cNvSpPr>
          <p:nvPr>
            <p:ph idx="1"/>
          </p:nvPr>
        </p:nvSpPr>
        <p:spPr>
          <a:xfrm>
            <a:off x="-1" y="1690688"/>
            <a:ext cx="5224067" cy="5167312"/>
          </a:xfrm>
        </p:spPr>
        <p:txBody>
          <a:bodyPr>
            <a:normAutofit fontScale="85000" lnSpcReduction="10000"/>
          </a:bodyPr>
          <a:lstStyle/>
          <a:p>
            <a:r>
              <a:rPr lang="en-CA" dirty="0"/>
              <a:t>ROC curves and their relatives (lift carts, recall-precision curves) are useful for exploring </a:t>
            </a:r>
            <a:r>
              <a:rPr lang="en-CA" dirty="0" err="1" smtClean="0"/>
              <a:t>tradeoffs</a:t>
            </a:r>
            <a:r>
              <a:rPr lang="en-CA" dirty="0" smtClean="0"/>
              <a:t> among different classifiers over a wide range of scenarios</a:t>
            </a:r>
          </a:p>
          <a:p>
            <a:r>
              <a:rPr lang="en-CA" dirty="0" smtClean="0"/>
              <a:t>However, they are not ideal for evaluating machine learning models in situations with known error </a:t>
            </a:r>
            <a:r>
              <a:rPr lang="en-CA" dirty="0" smtClean="0"/>
              <a:t>costs</a:t>
            </a:r>
          </a:p>
          <a:p>
            <a:r>
              <a:rPr lang="en-CA" dirty="0"/>
              <a:t>N</a:t>
            </a:r>
            <a:r>
              <a:rPr lang="en-CA" dirty="0" smtClean="0"/>
              <a:t>ot easy to use ROC chart to read off the expected cost of a classifier for a fixed </a:t>
            </a:r>
            <a:r>
              <a:rPr lang="en-CA" b="1" dirty="0" smtClean="0"/>
              <a:t>cost matrix and class distribution</a:t>
            </a:r>
            <a:endParaRPr lang="en-CA" b="1" dirty="0" smtClean="0"/>
          </a:p>
          <a:p>
            <a:r>
              <a:rPr lang="en-CA" dirty="0" smtClean="0"/>
              <a:t>Example: hard to tell for what </a:t>
            </a:r>
            <a:r>
              <a:rPr lang="en-CA" b="1" dirty="0" smtClean="0"/>
              <a:t>cost and class distributions </a:t>
            </a:r>
            <a:r>
              <a:rPr lang="en-CA" dirty="0" smtClean="0"/>
              <a:t>A outperforms B at the crossover point </a:t>
            </a:r>
          </a:p>
          <a:p>
            <a:endParaRPr lang="en-CA" dirty="0"/>
          </a:p>
          <a:p>
            <a:endParaRPr lang="en-CA" dirty="0"/>
          </a:p>
        </p:txBody>
      </p:sp>
      <p:pic>
        <p:nvPicPr>
          <p:cNvPr id="4" name="Picture 3"/>
          <p:cNvPicPr>
            <a:picLocks noChangeAspect="1"/>
          </p:cNvPicPr>
          <p:nvPr/>
        </p:nvPicPr>
        <p:blipFill>
          <a:blip r:embed="rId2"/>
          <a:stretch>
            <a:fillRect/>
          </a:stretch>
        </p:blipFill>
        <p:spPr>
          <a:xfrm>
            <a:off x="5224066" y="1995053"/>
            <a:ext cx="6967934" cy="4447309"/>
          </a:xfrm>
          <a:prstGeom prst="rect">
            <a:avLst/>
          </a:prstGeom>
        </p:spPr>
      </p:pic>
    </p:spTree>
    <p:extLst>
      <p:ext uri="{BB962C8B-B14F-4D97-AF65-F5344CB8AC3E}">
        <p14:creationId xmlns:p14="http://schemas.microsoft.com/office/powerpoint/2010/main" val="383429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928255"/>
          </a:xfrm>
        </p:spPr>
        <p:txBody>
          <a:bodyPr/>
          <a:lstStyle/>
          <a:p>
            <a:r>
              <a:rPr lang="en-CA" dirty="0" smtClean="0"/>
              <a:t>Cost curves</a:t>
            </a:r>
            <a:endParaRPr lang="en-CA" dirty="0"/>
          </a:p>
        </p:txBody>
      </p:sp>
      <p:sp>
        <p:nvSpPr>
          <p:cNvPr id="3" name="Content Placeholder 2"/>
          <p:cNvSpPr>
            <a:spLocks noGrp="1"/>
          </p:cNvSpPr>
          <p:nvPr>
            <p:ph idx="1"/>
          </p:nvPr>
        </p:nvSpPr>
        <p:spPr>
          <a:xfrm>
            <a:off x="1" y="928254"/>
            <a:ext cx="5403272" cy="5929745"/>
          </a:xfrm>
        </p:spPr>
        <p:txBody>
          <a:bodyPr>
            <a:normAutofit fontScale="85000" lnSpcReduction="10000"/>
          </a:bodyPr>
          <a:lstStyle/>
          <a:p>
            <a:r>
              <a:rPr lang="en-CA" dirty="0" smtClean="0"/>
              <a:t>In cost curves, a single classifier corresponds to a straight line showing how performance varies as class distribution changes</a:t>
            </a:r>
          </a:p>
          <a:p>
            <a:r>
              <a:rPr lang="en-CA" dirty="0" smtClean="0"/>
              <a:t>A) plots expected error vs probability of one of the classes, denoted by </a:t>
            </a:r>
            <a:r>
              <a:rPr lang="en-CA" b="1" dirty="0" smtClean="0"/>
              <a:t>+</a:t>
            </a:r>
            <a:r>
              <a:rPr lang="en-CA" dirty="0" smtClean="0"/>
              <a:t> and </a:t>
            </a:r>
            <a:r>
              <a:rPr lang="en-CA" b="1" dirty="0" smtClean="0"/>
              <a:t>–</a:t>
            </a:r>
          </a:p>
          <a:p>
            <a:r>
              <a:rPr lang="en-CA" dirty="0" smtClean="0"/>
              <a:t>Diagonals show performance of two extreme classifiers</a:t>
            </a:r>
          </a:p>
          <a:p>
            <a:r>
              <a:rPr lang="en-CA" dirty="0" smtClean="0"/>
              <a:t>Want to be as close to bottom as possible </a:t>
            </a:r>
          </a:p>
          <a:p>
            <a:r>
              <a:rPr lang="en-CA" dirty="0" smtClean="0"/>
              <a:t>Line marked </a:t>
            </a:r>
            <a:r>
              <a:rPr lang="en-CA" b="1" dirty="0" smtClean="0"/>
              <a:t>A</a:t>
            </a:r>
            <a:r>
              <a:rPr lang="en-CA" dirty="0" smtClean="0"/>
              <a:t> represents error rate of a particular classifier</a:t>
            </a:r>
          </a:p>
          <a:p>
            <a:r>
              <a:rPr lang="en-CA" dirty="0" smtClean="0"/>
              <a:t>False positive rate (</a:t>
            </a:r>
            <a:r>
              <a:rPr lang="en-CA" dirty="0" err="1" smtClean="0"/>
              <a:t>fp</a:t>
            </a:r>
            <a:r>
              <a:rPr lang="en-CA" dirty="0" smtClean="0"/>
              <a:t>) is expected error on subsample of instances containing only </a:t>
            </a:r>
            <a:r>
              <a:rPr lang="en-CA" b="1" dirty="0" smtClean="0"/>
              <a:t>-</a:t>
            </a:r>
            <a:r>
              <a:rPr lang="en-CA" dirty="0" smtClean="0"/>
              <a:t>’s (p(</a:t>
            </a:r>
            <a:r>
              <a:rPr lang="en-CA" b="1" dirty="0" smtClean="0"/>
              <a:t>+</a:t>
            </a:r>
            <a:r>
              <a:rPr lang="en-CA" dirty="0" smtClean="0"/>
              <a:t>)=0)</a:t>
            </a:r>
          </a:p>
          <a:p>
            <a:r>
              <a:rPr lang="en-CA" dirty="0" smtClean="0"/>
              <a:t>False negative rate (</a:t>
            </a:r>
            <a:r>
              <a:rPr lang="en-CA" dirty="0" err="1" smtClean="0"/>
              <a:t>fn</a:t>
            </a:r>
            <a:r>
              <a:rPr lang="en-CA" dirty="0" smtClean="0"/>
              <a:t>) is expected error on a subset containing only </a:t>
            </a:r>
            <a:r>
              <a:rPr lang="en-CA" b="1" dirty="0" smtClean="0"/>
              <a:t>+</a:t>
            </a:r>
            <a:r>
              <a:rPr lang="en-CA" dirty="0" smtClean="0"/>
              <a:t>’s (p(</a:t>
            </a:r>
            <a:r>
              <a:rPr lang="en-CA" b="1" dirty="0" smtClean="0"/>
              <a:t>-</a:t>
            </a:r>
            <a:r>
              <a:rPr lang="en-CA" dirty="0" smtClean="0"/>
              <a:t>)=0)</a:t>
            </a:r>
            <a:endParaRPr lang="en-CA" dirty="0"/>
          </a:p>
        </p:txBody>
      </p:sp>
      <p:pic>
        <p:nvPicPr>
          <p:cNvPr id="5" name="Picture 4"/>
          <p:cNvPicPr>
            <a:picLocks noChangeAspect="1"/>
          </p:cNvPicPr>
          <p:nvPr/>
        </p:nvPicPr>
        <p:blipFill>
          <a:blip r:embed="rId2"/>
          <a:stretch>
            <a:fillRect/>
          </a:stretch>
        </p:blipFill>
        <p:spPr>
          <a:xfrm>
            <a:off x="5403273" y="928253"/>
            <a:ext cx="6629400" cy="5353050"/>
          </a:xfrm>
          <a:prstGeom prst="rect">
            <a:avLst/>
          </a:prstGeom>
        </p:spPr>
      </p:pic>
      <p:sp>
        <p:nvSpPr>
          <p:cNvPr id="4" name="TextBox 3"/>
          <p:cNvSpPr txBox="1"/>
          <p:nvPr/>
        </p:nvSpPr>
        <p:spPr>
          <a:xfrm>
            <a:off x="5579918" y="6211668"/>
            <a:ext cx="6276109" cy="646331"/>
          </a:xfrm>
          <a:prstGeom prst="rect">
            <a:avLst/>
          </a:prstGeom>
          <a:noFill/>
        </p:spPr>
        <p:txBody>
          <a:bodyPr wrap="square" rtlCol="0">
            <a:spAutoFit/>
          </a:bodyPr>
          <a:lstStyle/>
          <a:p>
            <a:r>
              <a:rPr lang="en-CA" dirty="0" smtClean="0"/>
              <a:t>Can use these curves to investigate behavior of algorithm under different class distributions</a:t>
            </a:r>
            <a:endParaRPr lang="en-CA" dirty="0"/>
          </a:p>
        </p:txBody>
      </p:sp>
    </p:spTree>
    <p:extLst>
      <p:ext uri="{BB962C8B-B14F-4D97-AF65-F5344CB8AC3E}">
        <p14:creationId xmlns:p14="http://schemas.microsoft.com/office/powerpoint/2010/main" val="1174951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928255"/>
          </a:xfrm>
        </p:spPr>
        <p:txBody>
          <a:bodyPr/>
          <a:lstStyle/>
          <a:p>
            <a:r>
              <a:rPr lang="en-CA" dirty="0" smtClean="0"/>
              <a:t>Cost curves </a:t>
            </a:r>
            <a:endParaRPr lang="en-CA"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775854"/>
                <a:ext cx="5594740" cy="4627947"/>
              </a:xfrm>
            </p:spPr>
            <p:txBody>
              <a:bodyPr>
                <a:normAutofit fontScale="85000" lnSpcReduction="20000"/>
              </a:bodyPr>
              <a:lstStyle/>
              <a:p>
                <a:r>
                  <a:rPr lang="en-CA" dirty="0" smtClean="0"/>
                  <a:t>Cost curve for same classifier as in A), vertical scale zoomed in</a:t>
                </a:r>
              </a:p>
              <a:p>
                <a:r>
                  <a:rPr lang="en-CA" dirty="0" smtClean="0"/>
                  <a:t>Plots expected cost of using A against the probability cost function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𝑝</m:t>
                        </m:r>
                      </m:e>
                      <m:sub>
                        <m:r>
                          <a:rPr lang="en-CA" i="1">
                            <a:latin typeface="Cambria Math" panose="02040503050406030204" pitchFamily="18" charset="0"/>
                            <a:ea typeface="Cambria Math" panose="02040503050406030204" pitchFamily="18" charset="0"/>
                          </a:rPr>
                          <m:t>𝑐</m:t>
                        </m:r>
                      </m:sub>
                    </m:sSub>
                  </m:oMath>
                </a14:m>
                <a:r>
                  <a:rPr lang="en-CA" dirty="0" smtClean="0"/>
                  <a:t>[</a:t>
                </a:r>
                <a:r>
                  <a:rPr lang="en-CA" b="1" dirty="0" smtClean="0"/>
                  <a:t>+</a:t>
                </a:r>
                <a:r>
                  <a:rPr lang="en-CA" dirty="0" smtClean="0"/>
                  <a:t>]</a:t>
                </a:r>
                <a:endParaRPr lang="en-CA" dirty="0" smtClean="0"/>
              </a:p>
              <a:p>
                <a:r>
                  <a:rPr lang="en-CA" dirty="0" smtClean="0"/>
                  <a:t>C[</a:t>
                </a:r>
                <a:r>
                  <a:rPr lang="en-CA" b="1" dirty="0" smtClean="0"/>
                  <a:t>+</a:t>
                </a:r>
                <a:r>
                  <a:rPr lang="en-CA" dirty="0" smtClean="0"/>
                  <a:t>|</a:t>
                </a:r>
                <a:r>
                  <a:rPr lang="en-CA" b="1" dirty="0" smtClean="0"/>
                  <a:t>-</a:t>
                </a:r>
                <a:r>
                  <a:rPr lang="en-CA" dirty="0" smtClean="0"/>
                  <a:t>] = cost of predicting + when </a:t>
                </a:r>
                <a:r>
                  <a:rPr lang="en-CA" dirty="0" smtClean="0"/>
                  <a:t>instance </a:t>
                </a:r>
                <a:r>
                  <a:rPr lang="en-CA" dirty="0" smtClean="0"/>
                  <a:t>is actually</a:t>
                </a:r>
                <a:r>
                  <a:rPr lang="en-CA" b="1" dirty="0" smtClean="0"/>
                  <a:t> –</a:t>
                </a:r>
              </a:p>
              <a:p>
                <a:r>
                  <a:rPr lang="en-CA" dirty="0" smtClean="0"/>
                  <a:t>C[</a:t>
                </a:r>
                <a:r>
                  <a:rPr lang="en-CA" b="1" dirty="0" smtClean="0"/>
                  <a:t>-</a:t>
                </a:r>
                <a:r>
                  <a:rPr lang="en-CA" dirty="0" smtClean="0"/>
                  <a:t>|</a:t>
                </a:r>
                <a:r>
                  <a:rPr lang="en-CA" b="1" dirty="0" smtClean="0"/>
                  <a:t>+</a:t>
                </a:r>
                <a:r>
                  <a:rPr lang="en-CA" dirty="0" smtClean="0"/>
                  <a:t>] = cost of predicting – when instance is actually </a:t>
                </a:r>
                <a:r>
                  <a:rPr lang="en-CA" b="1" dirty="0" smtClean="0"/>
                  <a:t>+</a:t>
                </a:r>
              </a:p>
              <a:p>
                <a:r>
                  <a:rPr lang="en-CA" dirty="0" smtClean="0"/>
                  <a:t>Classifier B’s cost remains the same across the range (FP, FN rates equal</a:t>
                </a:r>
                <a:r>
                  <a:rPr lang="en-CA" dirty="0" smtClean="0"/>
                  <a:t>)</a:t>
                </a:r>
              </a:p>
              <a:p>
                <a:pPr lvl="1"/>
                <a:r>
                  <a:rPr lang="en-CA" dirty="0" smtClean="0"/>
                  <a:t>Where does B outperform A?</a:t>
                </a:r>
                <a:endParaRPr lang="en-CA" dirty="0" smtClean="0"/>
              </a:p>
              <a:p>
                <a:r>
                  <a:rPr lang="en-CA" dirty="0" smtClean="0"/>
                  <a:t>In situations involving different class distributions, cost curves make it easy to tell when one classifier will outperform the other</a:t>
                </a:r>
              </a:p>
              <a:p>
                <a:pPr lvl="1"/>
                <a:endParaRPr lang="en-CA" dirty="0" smtClean="0"/>
              </a:p>
              <a:p>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0" y="775854"/>
                <a:ext cx="5594740" cy="4627947"/>
              </a:xfrm>
              <a:blipFill>
                <a:blip r:embed="rId2"/>
                <a:stretch>
                  <a:fillRect l="-1416" t="-3030" r="-1307" b="-2503"/>
                </a:stretch>
              </a:blipFill>
            </p:spPr>
            <p:txBody>
              <a:bodyPr/>
              <a:lstStyle/>
              <a:p>
                <a:r>
                  <a:rPr lang="en-CA">
                    <a:noFill/>
                  </a:rPr>
                  <a:t> </a:t>
                </a:r>
              </a:p>
            </p:txBody>
          </p:sp>
        </mc:Fallback>
      </mc:AlternateContent>
      <p:pic>
        <p:nvPicPr>
          <p:cNvPr id="4" name="Picture 3"/>
          <p:cNvPicPr>
            <a:picLocks noChangeAspect="1"/>
          </p:cNvPicPr>
          <p:nvPr/>
        </p:nvPicPr>
        <p:blipFill>
          <a:blip r:embed="rId3"/>
          <a:stretch>
            <a:fillRect/>
          </a:stretch>
        </p:blipFill>
        <p:spPr>
          <a:xfrm>
            <a:off x="5594740" y="189225"/>
            <a:ext cx="6472570" cy="5112326"/>
          </a:xfrm>
          <a:prstGeom prst="rect">
            <a:avLst/>
          </a:prstGeom>
        </p:spPr>
      </p:pic>
      <mc:AlternateContent xmlns:mc="http://schemas.openxmlformats.org/markup-compatibility/2006">
        <mc:Choice xmlns:a14="http://schemas.microsoft.com/office/drawing/2010/main" Requires="a14">
          <p:sp>
            <p:nvSpPr>
              <p:cNvPr id="5" name="TextBox 4"/>
              <p:cNvSpPr txBox="1"/>
              <p:nvPr/>
            </p:nvSpPr>
            <p:spPr>
              <a:xfrm>
                <a:off x="193964" y="6090940"/>
                <a:ext cx="9213273" cy="461665"/>
              </a:xfrm>
              <a:prstGeom prst="rect">
                <a:avLst/>
              </a:prstGeom>
              <a:noFill/>
            </p:spPr>
            <p:txBody>
              <a:bodyPr wrap="square" rtlCol="0">
                <a:spAutoFit/>
              </a:bodyPr>
              <a:lstStyle/>
              <a:p>
                <a:r>
                  <a:rPr lang="en-CA" sz="2400" dirty="0" smtClean="0"/>
                  <a:t>Y-axis:</a:t>
                </a:r>
                <a:r>
                  <a:rPr lang="en-CA" sz="2400" i="1" dirty="0" smtClean="0"/>
                  <a:t> </a:t>
                </a:r>
                <a14:m>
                  <m:oMath xmlns:m="http://schemas.openxmlformats.org/officeDocument/2006/math">
                    <m:r>
                      <a:rPr lang="en-CA" sz="2400" b="0" i="1" smtClean="0">
                        <a:latin typeface="Cambria Math" panose="02040503050406030204" pitchFamily="18" charset="0"/>
                      </a:rPr>
                      <m:t>𝑁𝑜𝑟𝑚𝑎𝑙𝑖𝑧𝑒𝑑</m:t>
                    </m:r>
                    <m:r>
                      <a:rPr lang="en-CA" sz="2400" b="0" i="1" smtClean="0">
                        <a:latin typeface="Cambria Math" panose="02040503050406030204" pitchFamily="18" charset="0"/>
                      </a:rPr>
                      <m:t> </m:t>
                    </m:r>
                    <m:r>
                      <a:rPr lang="en-CA" sz="2400" b="0" i="1" smtClean="0">
                        <a:latin typeface="Cambria Math" panose="02040503050406030204" pitchFamily="18" charset="0"/>
                      </a:rPr>
                      <m:t>𝑒𝑥𝑝𝑒𝑐𝑡𝑒𝑑</m:t>
                    </m:r>
                    <m:r>
                      <a:rPr lang="en-CA" sz="2400" b="0" i="1" smtClean="0">
                        <a:latin typeface="Cambria Math" panose="02040503050406030204" pitchFamily="18" charset="0"/>
                      </a:rPr>
                      <m:t> </m:t>
                    </m:r>
                    <m:r>
                      <a:rPr lang="en-CA" sz="2400" b="0" i="1" smtClean="0">
                        <a:latin typeface="Cambria Math" panose="02040503050406030204" pitchFamily="18" charset="0"/>
                      </a:rPr>
                      <m:t>𝑐𝑜𝑠𝑡</m:t>
                    </m:r>
                    <m:r>
                      <a:rPr lang="en-CA" sz="2400" b="0" i="1" smtClean="0">
                        <a:latin typeface="Cambria Math" panose="02040503050406030204" pitchFamily="18" charset="0"/>
                      </a:rPr>
                      <m:t>=</m:t>
                    </m:r>
                    <m:r>
                      <a:rPr lang="en-CA" sz="2400" b="0" i="1" smtClean="0">
                        <a:latin typeface="Cambria Math" panose="02040503050406030204" pitchFamily="18" charset="0"/>
                      </a:rPr>
                      <m:t>𝑓𝑛</m:t>
                    </m:r>
                    <m:r>
                      <a:rPr lang="en-CA" sz="2400" b="0" i="1" smtClean="0">
                        <a:latin typeface="Cambria Math" panose="02040503050406030204" pitchFamily="18" charset="0"/>
                        <a:ea typeface="Cambria Math" panose="02040503050406030204" pitchFamily="18" charset="0"/>
                      </a:rPr>
                      <m:t>∙</m:t>
                    </m:r>
                    <m:sSub>
                      <m:sSubPr>
                        <m:ctrlPr>
                          <a:rPr lang="en-CA" sz="2400" b="0" i="1" smtClean="0">
                            <a:latin typeface="Cambria Math" panose="02040503050406030204" pitchFamily="18" charset="0"/>
                            <a:ea typeface="Cambria Math" panose="02040503050406030204" pitchFamily="18" charset="0"/>
                          </a:rPr>
                        </m:ctrlPr>
                      </m:sSubPr>
                      <m:e>
                        <m:r>
                          <a:rPr lang="en-CA" sz="2400" b="0" i="1" smtClean="0">
                            <a:latin typeface="Cambria Math" panose="02040503050406030204" pitchFamily="18" charset="0"/>
                            <a:ea typeface="Cambria Math" panose="02040503050406030204" pitchFamily="18" charset="0"/>
                          </a:rPr>
                          <m:t>𝑝</m:t>
                        </m:r>
                      </m:e>
                      <m:sub>
                        <m:r>
                          <a:rPr lang="en-CA" sz="2400" b="0" i="1" smtClean="0">
                            <a:latin typeface="Cambria Math" panose="02040503050406030204" pitchFamily="18" charset="0"/>
                            <a:ea typeface="Cambria Math" panose="02040503050406030204" pitchFamily="18" charset="0"/>
                          </a:rPr>
                          <m:t>𝑐</m:t>
                        </m:r>
                      </m:sub>
                    </m:sSub>
                    <m:r>
                      <a:rPr lang="en-CA" sz="2400" b="0" i="1" smtClean="0">
                        <a:latin typeface="Cambria Math" panose="02040503050406030204" pitchFamily="18" charset="0"/>
                        <a:ea typeface="Cambria Math" panose="02040503050406030204" pitchFamily="18" charset="0"/>
                      </a:rPr>
                      <m:t>[+]</m:t>
                    </m:r>
                    <m:r>
                      <a:rPr lang="en-CA" sz="2400" b="0" i="1" smtClean="0">
                        <a:latin typeface="Cambria Math" panose="02040503050406030204" pitchFamily="18" charset="0"/>
                        <a:ea typeface="Cambria Math" panose="02040503050406030204" pitchFamily="18" charset="0"/>
                      </a:rPr>
                      <m:t>+</m:t>
                    </m:r>
                    <m:r>
                      <a:rPr lang="en-CA" sz="2400" b="0" i="1" smtClean="0">
                        <a:latin typeface="Cambria Math" panose="02040503050406030204" pitchFamily="18" charset="0"/>
                        <a:ea typeface="Cambria Math" panose="02040503050406030204" pitchFamily="18" charset="0"/>
                      </a:rPr>
                      <m:t>𝑓𝑝</m:t>
                    </m:r>
                    <m:r>
                      <a:rPr lang="en-CA" sz="2400" b="0" i="1" smtClean="0">
                        <a:latin typeface="Cambria Math" panose="02040503050406030204" pitchFamily="18" charset="0"/>
                        <a:ea typeface="Cambria Math" panose="02040503050406030204" pitchFamily="18" charset="0"/>
                      </a:rPr>
                      <m:t>∙(1−</m:t>
                    </m:r>
                    <m:sSub>
                      <m:sSubPr>
                        <m:ctrlPr>
                          <a:rPr lang="en-CA" sz="2400" i="1" smtClean="0">
                            <a:latin typeface="Cambria Math" panose="02040503050406030204" pitchFamily="18" charset="0"/>
                            <a:ea typeface="Cambria Math" panose="02040503050406030204" pitchFamily="18" charset="0"/>
                          </a:rPr>
                        </m:ctrlPr>
                      </m:sSubPr>
                      <m:e>
                        <m:r>
                          <a:rPr lang="en-CA" sz="2400" b="0" i="1" smtClean="0">
                            <a:latin typeface="Cambria Math" panose="02040503050406030204" pitchFamily="18" charset="0"/>
                            <a:ea typeface="Cambria Math" panose="02040503050406030204" pitchFamily="18" charset="0"/>
                          </a:rPr>
                          <m:t>𝑝</m:t>
                        </m:r>
                      </m:e>
                      <m:sub>
                        <m:r>
                          <a:rPr lang="en-CA" sz="2400" i="1">
                            <a:latin typeface="Cambria Math" panose="02040503050406030204" pitchFamily="18" charset="0"/>
                            <a:ea typeface="Cambria Math" panose="02040503050406030204" pitchFamily="18" charset="0"/>
                          </a:rPr>
                          <m:t>𝑐</m:t>
                        </m:r>
                      </m:sub>
                    </m:sSub>
                    <m:r>
                      <a:rPr lang="en-CA" sz="2400" b="0" i="1" smtClean="0">
                        <a:latin typeface="Cambria Math" panose="02040503050406030204" pitchFamily="18" charset="0"/>
                        <a:ea typeface="Cambria Math" panose="02040503050406030204" pitchFamily="18" charset="0"/>
                      </a:rPr>
                      <m:t>[+]</m:t>
                    </m:r>
                    <m:r>
                      <a:rPr lang="en-CA" sz="2400" b="0" i="1" smtClean="0">
                        <a:latin typeface="Cambria Math" panose="02040503050406030204" pitchFamily="18" charset="0"/>
                        <a:ea typeface="Cambria Math" panose="02040503050406030204" pitchFamily="18" charset="0"/>
                      </a:rPr>
                      <m:t>)</m:t>
                    </m:r>
                  </m:oMath>
                </a14:m>
                <a:endParaRPr lang="en-CA" sz="2400" dirty="0"/>
              </a:p>
            </p:txBody>
          </p:sp>
        </mc:Choice>
        <mc:Fallback>
          <p:sp>
            <p:nvSpPr>
              <p:cNvPr id="5" name="TextBox 4"/>
              <p:cNvSpPr txBox="1">
                <a:spLocks noRot="1" noChangeAspect="1" noMove="1" noResize="1" noEditPoints="1" noAdjustHandles="1" noChangeArrowheads="1" noChangeShapeType="1" noTextEdit="1"/>
              </p:cNvSpPr>
              <p:nvPr/>
            </p:nvSpPr>
            <p:spPr>
              <a:xfrm>
                <a:off x="193964" y="6090940"/>
                <a:ext cx="9213273" cy="461665"/>
              </a:xfrm>
              <a:prstGeom prst="rect">
                <a:avLst/>
              </a:prstGeom>
              <a:blipFill>
                <a:blip r:embed="rId4"/>
                <a:stretch>
                  <a:fillRect l="-1059" t="-10526" b="-28947"/>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193964" y="5297666"/>
                <a:ext cx="10321636" cy="691023"/>
              </a:xfrm>
              <a:prstGeom prst="rect">
                <a:avLst/>
              </a:prstGeom>
              <a:noFill/>
            </p:spPr>
            <p:txBody>
              <a:bodyPr wrap="square" rtlCol="0">
                <a:spAutoFit/>
              </a:bodyPr>
              <a:lstStyle/>
              <a:p>
                <a:r>
                  <a:rPr lang="en-CA" sz="2400" dirty="0" smtClean="0"/>
                  <a:t>X-axis: </a:t>
                </a:r>
                <a14:m>
                  <m:oMath xmlns:m="http://schemas.openxmlformats.org/officeDocument/2006/math">
                    <m:r>
                      <a:rPr lang="en-CA" sz="2400" b="0" i="1" smtClean="0">
                        <a:latin typeface="Cambria Math" panose="02040503050406030204" pitchFamily="18" charset="0"/>
                      </a:rPr>
                      <m:t>𝑃𝑟𝑜𝑏𝑎𝑏𝑖𝑙𝑖𝑡𝑦</m:t>
                    </m:r>
                    <m:r>
                      <a:rPr lang="en-CA" sz="2400" b="0" i="1" smtClean="0">
                        <a:latin typeface="Cambria Math" panose="02040503050406030204" pitchFamily="18" charset="0"/>
                      </a:rPr>
                      <m:t> </m:t>
                    </m:r>
                    <m:r>
                      <a:rPr lang="en-CA" sz="2400" b="0" i="1" smtClean="0">
                        <a:latin typeface="Cambria Math" panose="02040503050406030204" pitchFamily="18" charset="0"/>
                      </a:rPr>
                      <m:t>𝑐𝑜𝑠𝑡</m:t>
                    </m:r>
                    <m:r>
                      <a:rPr lang="en-CA" sz="2400" b="0" i="1" smtClean="0">
                        <a:latin typeface="Cambria Math" panose="02040503050406030204" pitchFamily="18" charset="0"/>
                      </a:rPr>
                      <m:t> </m:t>
                    </m:r>
                    <m:r>
                      <a:rPr lang="en-CA" sz="2400" b="0" i="1" smtClean="0">
                        <a:latin typeface="Cambria Math" panose="02040503050406030204" pitchFamily="18" charset="0"/>
                      </a:rPr>
                      <m:t>𝑓𝑢𝑛𝑐𝑡𝑖𝑜𝑛</m:t>
                    </m:r>
                    <m:r>
                      <a:rPr lang="en-CA" sz="2400" b="0" i="1" smtClean="0">
                        <a:latin typeface="Cambria Math" panose="02040503050406030204" pitchFamily="18" charset="0"/>
                      </a:rPr>
                      <m:t> </m:t>
                    </m:r>
                    <m:sSub>
                      <m:sSubPr>
                        <m:ctrlPr>
                          <a:rPr lang="en-CA" sz="2400" i="1">
                            <a:latin typeface="Cambria Math" panose="02040503050406030204" pitchFamily="18" charset="0"/>
                            <a:ea typeface="Cambria Math" panose="02040503050406030204" pitchFamily="18" charset="0"/>
                          </a:rPr>
                        </m:ctrlPr>
                      </m:sSubPr>
                      <m:e>
                        <m:r>
                          <a:rPr lang="en-CA" sz="2400" b="0" i="1" smtClean="0">
                            <a:latin typeface="Cambria Math" panose="02040503050406030204" pitchFamily="18" charset="0"/>
                            <a:ea typeface="Cambria Math" panose="02040503050406030204" pitchFamily="18" charset="0"/>
                          </a:rPr>
                          <m:t>𝑝</m:t>
                        </m:r>
                      </m:e>
                      <m:sub>
                        <m:r>
                          <a:rPr lang="en-CA" sz="2400" i="1">
                            <a:latin typeface="Cambria Math" panose="02040503050406030204" pitchFamily="18" charset="0"/>
                            <a:ea typeface="Cambria Math" panose="02040503050406030204" pitchFamily="18" charset="0"/>
                          </a:rPr>
                          <m:t>𝑐</m:t>
                        </m:r>
                      </m:sub>
                    </m:sSub>
                    <m:r>
                      <a:rPr lang="en-CA" sz="2400" b="0" i="1" smtClean="0">
                        <a:latin typeface="Cambria Math" panose="02040503050406030204" pitchFamily="18" charset="0"/>
                        <a:ea typeface="Cambria Math" panose="02040503050406030204" pitchFamily="18" charset="0"/>
                      </a:rPr>
                      <m:t>[+]</m:t>
                    </m:r>
                    <m:r>
                      <a:rPr lang="en-CA" sz="2400" b="0" i="1" smtClean="0">
                        <a:latin typeface="Cambria Math" panose="02040503050406030204" pitchFamily="18" charset="0"/>
                      </a:rPr>
                      <m:t>= </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𝑃</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m:t>
                            </m:r>
                          </m:e>
                        </m:d>
                        <m:r>
                          <a:rPr lang="en-CA" sz="2400" b="0" i="1" smtClean="0">
                            <a:latin typeface="Cambria Math" panose="02040503050406030204" pitchFamily="18" charset="0"/>
                          </a:rPr>
                          <m:t>𝐶</m:t>
                        </m:r>
                        <m:r>
                          <a:rPr lang="en-CA" sz="2400" b="0" i="1" smtClean="0">
                            <a:latin typeface="Cambria Math" panose="02040503050406030204" pitchFamily="18" charset="0"/>
                          </a:rPr>
                          <m:t>[−|+]</m:t>
                        </m:r>
                      </m:num>
                      <m:den>
                        <m:r>
                          <a:rPr lang="en-CA" sz="2400" b="0" i="1" smtClean="0">
                            <a:latin typeface="Cambria Math" panose="02040503050406030204" pitchFamily="18" charset="0"/>
                          </a:rPr>
                          <m:t>𝑃</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m:t>
                            </m:r>
                          </m:e>
                        </m:d>
                        <m:r>
                          <a:rPr lang="en-CA" sz="2400" b="0" i="1" smtClean="0">
                            <a:latin typeface="Cambria Math" panose="02040503050406030204" pitchFamily="18" charset="0"/>
                          </a:rPr>
                          <m:t>𝐶</m:t>
                        </m:r>
                        <m:d>
                          <m:dPr>
                            <m:begChr m:val="["/>
                            <m:endChr m:val="]"/>
                            <m:ctrlPr>
                              <a:rPr lang="en-CA" sz="2400" b="0" i="1" smtClean="0">
                                <a:latin typeface="Cambria Math" panose="02040503050406030204" pitchFamily="18" charset="0"/>
                              </a:rPr>
                            </m:ctrlPr>
                          </m:dPr>
                          <m:e>
                            <m:r>
                              <a:rPr lang="en-CA" sz="2400" b="0" i="1" smtClean="0">
                                <a:latin typeface="Cambria Math" panose="02040503050406030204" pitchFamily="18" charset="0"/>
                              </a:rPr>
                              <m:t>−</m:t>
                            </m:r>
                          </m:e>
                          <m:e>
                            <m:r>
                              <a:rPr lang="en-CA" sz="2400" b="0" i="1" smtClean="0">
                                <a:latin typeface="Cambria Math" panose="02040503050406030204" pitchFamily="18" charset="0"/>
                              </a:rPr>
                              <m:t>+</m:t>
                            </m:r>
                          </m:e>
                        </m:d>
                        <m:r>
                          <a:rPr lang="en-CA" sz="2400" b="0" i="1" smtClean="0">
                            <a:latin typeface="Cambria Math" panose="02040503050406030204" pitchFamily="18" charset="0"/>
                          </a:rPr>
                          <m:t>+</m:t>
                        </m:r>
                        <m:r>
                          <a:rPr lang="en-CA" sz="2400" b="0" i="1" smtClean="0">
                            <a:latin typeface="Cambria Math" panose="02040503050406030204" pitchFamily="18" charset="0"/>
                          </a:rPr>
                          <m:t>𝑃</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m:t>
                            </m:r>
                          </m:e>
                        </m:d>
                        <m:r>
                          <a:rPr lang="en-CA" sz="2400" b="0" i="1" smtClean="0">
                            <a:latin typeface="Cambria Math" panose="02040503050406030204" pitchFamily="18" charset="0"/>
                          </a:rPr>
                          <m:t>𝐶</m:t>
                        </m:r>
                        <m:r>
                          <a:rPr lang="en-CA" sz="2400" b="0" i="1" smtClean="0">
                            <a:latin typeface="Cambria Math" panose="02040503050406030204" pitchFamily="18" charset="0"/>
                          </a:rPr>
                          <m:t>[+|−]</m:t>
                        </m:r>
                      </m:den>
                    </m:f>
                  </m:oMath>
                </a14:m>
                <a:endParaRPr lang="en-CA" sz="2400" dirty="0"/>
              </a:p>
            </p:txBody>
          </p:sp>
        </mc:Choice>
        <mc:Fallback>
          <p:sp>
            <p:nvSpPr>
              <p:cNvPr id="6" name="TextBox 5"/>
              <p:cNvSpPr txBox="1">
                <a:spLocks noRot="1" noChangeAspect="1" noMove="1" noResize="1" noEditPoints="1" noAdjustHandles="1" noChangeArrowheads="1" noChangeShapeType="1" noTextEdit="1"/>
              </p:cNvSpPr>
              <p:nvPr/>
            </p:nvSpPr>
            <p:spPr>
              <a:xfrm>
                <a:off x="193964" y="5297666"/>
                <a:ext cx="10321636" cy="691023"/>
              </a:xfrm>
              <a:prstGeom prst="rect">
                <a:avLst/>
              </a:prstGeom>
              <a:blipFill>
                <a:blip r:embed="rId5"/>
                <a:stretch>
                  <a:fillRect l="-945" b="-1770"/>
                </a:stretch>
              </a:blipFill>
            </p:spPr>
            <p:txBody>
              <a:bodyPr/>
              <a:lstStyle/>
              <a:p>
                <a:r>
                  <a:rPr lang="en-CA">
                    <a:noFill/>
                  </a:rPr>
                  <a:t> </a:t>
                </a:r>
              </a:p>
            </p:txBody>
          </p:sp>
        </mc:Fallback>
      </mc:AlternateContent>
    </p:spTree>
    <p:extLst>
      <p:ext uri="{BB962C8B-B14F-4D97-AF65-F5344CB8AC3E}">
        <p14:creationId xmlns:p14="http://schemas.microsoft.com/office/powerpoint/2010/main" val="68707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928255"/>
          </a:xfrm>
        </p:spPr>
        <p:txBody>
          <a:bodyPr/>
          <a:lstStyle/>
          <a:p>
            <a:r>
              <a:rPr lang="en-CA" dirty="0" smtClean="0"/>
              <a:t>Cost curves</a:t>
            </a:r>
            <a:endParaRPr lang="en-CA" dirty="0"/>
          </a:p>
        </p:txBody>
      </p:sp>
      <p:sp>
        <p:nvSpPr>
          <p:cNvPr id="3" name="Content Placeholder 2"/>
          <p:cNvSpPr>
            <a:spLocks noGrp="1"/>
          </p:cNvSpPr>
          <p:nvPr>
            <p:ph idx="1"/>
          </p:nvPr>
        </p:nvSpPr>
        <p:spPr>
          <a:xfrm>
            <a:off x="0" y="928254"/>
            <a:ext cx="5417127" cy="5929745"/>
          </a:xfrm>
        </p:spPr>
        <p:txBody>
          <a:bodyPr/>
          <a:lstStyle/>
          <a:p>
            <a:r>
              <a:rPr lang="en-CA" dirty="0" smtClean="0"/>
              <a:t>Cost curves represent each classifier by a straight line</a:t>
            </a:r>
          </a:p>
          <a:p>
            <a:r>
              <a:rPr lang="en-CA" dirty="0" smtClean="0"/>
              <a:t>Gray </a:t>
            </a:r>
            <a:r>
              <a:rPr lang="en-CA" dirty="0" smtClean="0"/>
              <a:t>(and black) lines </a:t>
            </a:r>
            <a:r>
              <a:rPr lang="en-CA" dirty="0" smtClean="0"/>
              <a:t>indicate different classifiers</a:t>
            </a:r>
          </a:p>
          <a:p>
            <a:r>
              <a:rPr lang="en-CA" dirty="0" smtClean="0"/>
              <a:t>Operating region of classifier B ranges from x-axis value of ~0.25 to ~0.75, outside this range B is outperformed by trivial classifiers (straight dashed lines)</a:t>
            </a:r>
          </a:p>
          <a:p>
            <a:r>
              <a:rPr lang="en-CA" dirty="0" smtClean="0"/>
              <a:t>We could decide to use B when probability cost function is between 0.25 and 0.75, otherwise use the trivial classifier</a:t>
            </a:r>
          </a:p>
          <a:p>
            <a:endParaRPr lang="en-CA" dirty="0" smtClean="0"/>
          </a:p>
          <a:p>
            <a:endParaRPr lang="en-CA" dirty="0"/>
          </a:p>
        </p:txBody>
      </p:sp>
      <p:pic>
        <p:nvPicPr>
          <p:cNvPr id="4" name="Picture 3"/>
          <p:cNvPicPr>
            <a:picLocks noChangeAspect="1"/>
          </p:cNvPicPr>
          <p:nvPr/>
        </p:nvPicPr>
        <p:blipFill>
          <a:blip r:embed="rId2"/>
          <a:stretch>
            <a:fillRect/>
          </a:stretch>
        </p:blipFill>
        <p:spPr>
          <a:xfrm>
            <a:off x="5594740" y="189225"/>
            <a:ext cx="6472570" cy="5112326"/>
          </a:xfrm>
          <a:prstGeom prst="rect">
            <a:avLst/>
          </a:prstGeom>
        </p:spPr>
      </p:pic>
      <p:sp>
        <p:nvSpPr>
          <p:cNvPr id="5" name="TextBox 4"/>
          <p:cNvSpPr txBox="1"/>
          <p:nvPr/>
        </p:nvSpPr>
        <p:spPr>
          <a:xfrm>
            <a:off x="5976989" y="5818909"/>
            <a:ext cx="5708072" cy="369332"/>
          </a:xfrm>
          <a:prstGeom prst="rect">
            <a:avLst/>
          </a:prstGeom>
          <a:noFill/>
        </p:spPr>
        <p:txBody>
          <a:bodyPr wrap="square" rtlCol="0">
            <a:spAutoFit/>
          </a:bodyPr>
          <a:lstStyle/>
          <a:p>
            <a:r>
              <a:rPr lang="en-CA" b="1" dirty="0" smtClean="0"/>
              <a:t>When might these cost curves be useful?</a:t>
            </a:r>
            <a:endParaRPr lang="en-CA" b="1" dirty="0"/>
          </a:p>
        </p:txBody>
      </p:sp>
    </p:spTree>
    <p:extLst>
      <p:ext uri="{BB962C8B-B14F-4D97-AF65-F5344CB8AC3E}">
        <p14:creationId xmlns:p14="http://schemas.microsoft.com/office/powerpoint/2010/main" val="309102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928255"/>
          </a:xfrm>
        </p:spPr>
        <p:txBody>
          <a:bodyPr/>
          <a:lstStyle/>
          <a:p>
            <a:r>
              <a:rPr lang="en-CA" b="1" dirty="0" smtClean="0"/>
              <a:t>Evaluating numeric prediction</a:t>
            </a:r>
            <a:endParaRPr lang="en-CA"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789709"/>
                <a:ext cx="12192000" cy="6068290"/>
              </a:xfrm>
            </p:spPr>
            <p:txBody>
              <a:bodyPr>
                <a:normAutofit fontScale="92500" lnSpcReduction="20000"/>
              </a:bodyPr>
              <a:lstStyle/>
              <a:p>
                <a:r>
                  <a:rPr lang="en-CA" dirty="0" smtClean="0"/>
                  <a:t>So far we have seen measures relevant to classification, not numeric prediction</a:t>
                </a:r>
              </a:p>
              <a:p>
                <a:r>
                  <a:rPr lang="en-CA" dirty="0" smtClean="0"/>
                  <a:t>Basic principles remain the same for numeric prediction</a:t>
                </a:r>
              </a:p>
              <a:p>
                <a:pPr lvl="1"/>
                <a:r>
                  <a:rPr lang="en-CA" dirty="0" smtClean="0"/>
                  <a:t>Test set, holdout method, cross-validation, etc.</a:t>
                </a:r>
              </a:p>
              <a:p>
                <a:r>
                  <a:rPr lang="en-CA" dirty="0" smtClean="0"/>
                  <a:t>However, error rate is not appropriate for evaluating numeric prediction</a:t>
                </a:r>
              </a:p>
              <a:p>
                <a:r>
                  <a:rPr lang="en-CA" dirty="0" smtClean="0"/>
                  <a:t>Instead use mean-squared error or correlation coefficient:</a:t>
                </a:r>
              </a:p>
              <a:p>
                <a:pPr marL="0" indent="0">
                  <a:buNone/>
                </a:pPr>
                <a:r>
                  <a:rPr lang="en-CA" sz="3600" b="1" dirty="0" smtClean="0"/>
                  <a:t>	</a:t>
                </a:r>
                <a14:m>
                  <m:oMath xmlns:m="http://schemas.openxmlformats.org/officeDocument/2006/math">
                    <m:f>
                      <m:fPr>
                        <m:ctrlPr>
                          <a:rPr lang="en-CA" sz="3600" b="1" i="1" smtClean="0">
                            <a:latin typeface="Cambria Math" panose="02040503050406030204" pitchFamily="18" charset="0"/>
                          </a:rPr>
                        </m:ctrlPr>
                      </m:fPr>
                      <m:num>
                        <m:sSup>
                          <m:sSupPr>
                            <m:ctrlPr>
                              <a:rPr lang="en-CA" sz="3600" b="1" i="1" smtClean="0">
                                <a:latin typeface="Cambria Math" panose="02040503050406030204" pitchFamily="18" charset="0"/>
                              </a:rPr>
                            </m:ctrlPr>
                          </m:sSupPr>
                          <m:e>
                            <m:r>
                              <a:rPr lang="en-CA" sz="3600" b="1" i="1" smtClean="0">
                                <a:latin typeface="Cambria Math" panose="02040503050406030204" pitchFamily="18" charset="0"/>
                              </a:rPr>
                              <m:t>(</m:t>
                            </m:r>
                            <m:sSub>
                              <m:sSubPr>
                                <m:ctrlPr>
                                  <a:rPr lang="en-CA" sz="3600" b="1" i="1">
                                    <a:latin typeface="Cambria Math" panose="02040503050406030204" pitchFamily="18" charset="0"/>
                                  </a:rPr>
                                </m:ctrlPr>
                              </m:sSubPr>
                              <m:e>
                                <m:r>
                                  <a:rPr lang="en-CA" sz="3600" b="1" i="1">
                                    <a:latin typeface="Cambria Math" panose="02040503050406030204" pitchFamily="18" charset="0"/>
                                  </a:rPr>
                                  <m:t>𝒑</m:t>
                                </m:r>
                              </m:e>
                              <m:sub>
                                <m:r>
                                  <a:rPr lang="en-CA" sz="3600" b="1" i="1" smtClean="0">
                                    <a:latin typeface="Cambria Math" panose="02040503050406030204" pitchFamily="18" charset="0"/>
                                  </a:rPr>
                                  <m:t>𝟏</m:t>
                                </m:r>
                              </m:sub>
                            </m:sSub>
                            <m:r>
                              <a:rPr lang="en-CA" sz="3600" b="1" i="1" smtClean="0">
                                <a:latin typeface="Cambria Math" panose="02040503050406030204" pitchFamily="18" charset="0"/>
                              </a:rPr>
                              <m:t>−</m:t>
                            </m:r>
                            <m:sSub>
                              <m:sSubPr>
                                <m:ctrlPr>
                                  <a:rPr lang="en-CA" sz="3600" b="1" i="1" smtClean="0">
                                    <a:latin typeface="Cambria Math" panose="02040503050406030204" pitchFamily="18" charset="0"/>
                                  </a:rPr>
                                </m:ctrlPr>
                              </m:sSubPr>
                              <m:e>
                                <m:r>
                                  <a:rPr lang="en-CA" sz="3600" b="1" i="1" smtClean="0">
                                    <a:latin typeface="Cambria Math" panose="02040503050406030204" pitchFamily="18" charset="0"/>
                                  </a:rPr>
                                  <m:t>𝒂</m:t>
                                </m:r>
                              </m:e>
                              <m:sub>
                                <m:r>
                                  <a:rPr lang="en-CA" sz="3600" b="1" i="1" smtClean="0">
                                    <a:latin typeface="Cambria Math" panose="02040503050406030204" pitchFamily="18" charset="0"/>
                                  </a:rPr>
                                  <m:t>𝟏</m:t>
                                </m:r>
                              </m:sub>
                            </m:sSub>
                            <m:r>
                              <a:rPr lang="en-CA" sz="3600" b="1" i="1" smtClean="0">
                                <a:latin typeface="Cambria Math" panose="02040503050406030204" pitchFamily="18" charset="0"/>
                              </a:rPr>
                              <m:t>)</m:t>
                            </m:r>
                          </m:e>
                          <m:sup>
                            <m:r>
                              <a:rPr lang="en-CA" sz="3600" b="1" i="1" smtClean="0">
                                <a:latin typeface="Cambria Math" panose="02040503050406030204" pitchFamily="18" charset="0"/>
                              </a:rPr>
                              <m:t>𝟐</m:t>
                            </m:r>
                          </m:sup>
                        </m:sSup>
                        <m:r>
                          <a:rPr lang="en-CA" sz="3600" b="1" i="1" smtClean="0">
                            <a:latin typeface="Cambria Math" panose="02040503050406030204" pitchFamily="18" charset="0"/>
                          </a:rPr>
                          <m:t>+…+</m:t>
                        </m:r>
                        <m:sSup>
                          <m:sSupPr>
                            <m:ctrlPr>
                              <a:rPr lang="en-CA" sz="3600" b="1" i="1" smtClean="0">
                                <a:latin typeface="Cambria Math" panose="02040503050406030204" pitchFamily="18" charset="0"/>
                              </a:rPr>
                            </m:ctrlPr>
                          </m:sSupPr>
                          <m:e>
                            <m:r>
                              <a:rPr lang="en-CA" sz="3600" b="1" i="1" smtClean="0">
                                <a:latin typeface="Cambria Math" panose="02040503050406030204" pitchFamily="18" charset="0"/>
                              </a:rPr>
                              <m:t>(</m:t>
                            </m:r>
                            <m:sSub>
                              <m:sSubPr>
                                <m:ctrlPr>
                                  <a:rPr lang="en-CA" sz="3600" b="1" i="1">
                                    <a:latin typeface="Cambria Math" panose="02040503050406030204" pitchFamily="18" charset="0"/>
                                  </a:rPr>
                                </m:ctrlPr>
                              </m:sSubPr>
                              <m:e>
                                <m:r>
                                  <a:rPr lang="en-CA" sz="3600" b="1" i="1">
                                    <a:latin typeface="Cambria Math" panose="02040503050406030204" pitchFamily="18" charset="0"/>
                                  </a:rPr>
                                  <m:t>𝒑</m:t>
                                </m:r>
                              </m:e>
                              <m:sub>
                                <m:r>
                                  <a:rPr lang="en-CA" sz="3600" b="1" i="1" smtClean="0">
                                    <a:latin typeface="Cambria Math" panose="02040503050406030204" pitchFamily="18" charset="0"/>
                                  </a:rPr>
                                  <m:t>𝒏</m:t>
                                </m:r>
                              </m:sub>
                            </m:sSub>
                            <m:r>
                              <a:rPr lang="en-CA" sz="3600" b="1" i="1" smtClean="0">
                                <a:latin typeface="Cambria Math" panose="02040503050406030204" pitchFamily="18" charset="0"/>
                              </a:rPr>
                              <m:t>−</m:t>
                            </m:r>
                            <m:sSub>
                              <m:sSubPr>
                                <m:ctrlPr>
                                  <a:rPr lang="en-CA" sz="3600" b="1" i="1">
                                    <a:latin typeface="Cambria Math" panose="02040503050406030204" pitchFamily="18" charset="0"/>
                                  </a:rPr>
                                </m:ctrlPr>
                              </m:sSubPr>
                              <m:e>
                                <m:r>
                                  <a:rPr lang="en-CA" sz="3600" b="1" i="1" smtClean="0">
                                    <a:latin typeface="Cambria Math" panose="02040503050406030204" pitchFamily="18" charset="0"/>
                                  </a:rPr>
                                  <m:t>𝒂</m:t>
                                </m:r>
                              </m:e>
                              <m:sub>
                                <m:r>
                                  <a:rPr lang="en-CA" sz="3600" b="1" i="1" smtClean="0">
                                    <a:latin typeface="Cambria Math" panose="02040503050406030204" pitchFamily="18" charset="0"/>
                                  </a:rPr>
                                  <m:t>𝒏</m:t>
                                </m:r>
                              </m:sub>
                            </m:sSub>
                            <m:r>
                              <a:rPr lang="en-CA" sz="3600" b="1" i="1" smtClean="0">
                                <a:latin typeface="Cambria Math" panose="02040503050406030204" pitchFamily="18" charset="0"/>
                              </a:rPr>
                              <m:t>)</m:t>
                            </m:r>
                          </m:e>
                          <m:sup>
                            <m:r>
                              <a:rPr lang="en-CA" sz="3600" b="1" i="1" smtClean="0">
                                <a:latin typeface="Cambria Math" panose="02040503050406030204" pitchFamily="18" charset="0"/>
                              </a:rPr>
                              <m:t>𝟐</m:t>
                            </m:r>
                          </m:sup>
                        </m:sSup>
                      </m:num>
                      <m:den>
                        <m:r>
                          <a:rPr lang="en-CA" sz="3600" b="1" i="1" smtClean="0">
                            <a:latin typeface="Cambria Math" panose="02040503050406030204" pitchFamily="18" charset="0"/>
                          </a:rPr>
                          <m:t>𝒏</m:t>
                        </m:r>
                      </m:den>
                    </m:f>
                  </m:oMath>
                </a14:m>
                <a:r>
                  <a:rPr lang="en-CA" dirty="0" smtClean="0"/>
                  <a:t>  (mean-squared error)</a:t>
                </a:r>
              </a:p>
              <a:p>
                <a:endParaRPr lang="en-CA" dirty="0" smtClean="0"/>
              </a:p>
              <a:p>
                <a:pPr marL="0" indent="0">
                  <a:buNone/>
                </a:pPr>
                <a:r>
                  <a:rPr lang="en-CA" sz="3600" b="1" dirty="0" smtClean="0"/>
                  <a:t>	</a:t>
                </a:r>
                <a14:m>
                  <m:oMath xmlns:m="http://schemas.openxmlformats.org/officeDocument/2006/math">
                    <m:f>
                      <m:fPr>
                        <m:ctrlPr>
                          <a:rPr lang="en-CA" sz="3600" b="1" i="1" smtClean="0">
                            <a:latin typeface="Cambria Math" panose="02040503050406030204" pitchFamily="18" charset="0"/>
                          </a:rPr>
                        </m:ctrlPr>
                      </m:fPr>
                      <m:num>
                        <m:nary>
                          <m:naryPr>
                            <m:chr m:val="∑"/>
                            <m:ctrlPr>
                              <a:rPr lang="en-CA" sz="3600" b="1" i="1" smtClean="0">
                                <a:latin typeface="Cambria Math" panose="02040503050406030204" pitchFamily="18" charset="0"/>
                              </a:rPr>
                            </m:ctrlPr>
                          </m:naryPr>
                          <m:sub>
                            <m:r>
                              <m:rPr>
                                <m:brk m:alnAt="23"/>
                              </m:rPr>
                              <a:rPr lang="en-CA" sz="3600" b="1" i="1" smtClean="0">
                                <a:latin typeface="Cambria Math" panose="02040503050406030204" pitchFamily="18" charset="0"/>
                              </a:rPr>
                              <m:t>𝒊</m:t>
                            </m:r>
                            <m:r>
                              <a:rPr lang="en-CA" sz="3600" b="1" i="1" smtClean="0">
                                <a:latin typeface="Cambria Math" panose="02040503050406030204" pitchFamily="18" charset="0"/>
                              </a:rPr>
                              <m:t>=</m:t>
                            </m:r>
                            <m:r>
                              <a:rPr lang="en-CA" sz="3600" b="1" i="1" smtClean="0">
                                <a:latin typeface="Cambria Math" panose="02040503050406030204" pitchFamily="18" charset="0"/>
                              </a:rPr>
                              <m:t>𝟏</m:t>
                            </m:r>
                          </m:sub>
                          <m:sup>
                            <m:r>
                              <a:rPr lang="en-CA" sz="3600" b="1" i="1" smtClean="0">
                                <a:latin typeface="Cambria Math" panose="02040503050406030204" pitchFamily="18" charset="0"/>
                              </a:rPr>
                              <m:t>𝒏</m:t>
                            </m:r>
                          </m:sup>
                          <m:e>
                            <m:r>
                              <a:rPr lang="en-CA" sz="3600" b="1" i="1" smtClean="0">
                                <a:latin typeface="Cambria Math" panose="02040503050406030204" pitchFamily="18" charset="0"/>
                              </a:rPr>
                              <m:t>(</m:t>
                            </m:r>
                            <m:sSub>
                              <m:sSubPr>
                                <m:ctrlPr>
                                  <a:rPr lang="en-CA" sz="3600" b="1" i="1" smtClean="0">
                                    <a:latin typeface="Cambria Math" panose="02040503050406030204" pitchFamily="18" charset="0"/>
                                  </a:rPr>
                                </m:ctrlPr>
                              </m:sSubPr>
                              <m:e>
                                <m:r>
                                  <a:rPr lang="en-CA" sz="3600" b="1" i="1" smtClean="0">
                                    <a:latin typeface="Cambria Math" panose="02040503050406030204" pitchFamily="18" charset="0"/>
                                  </a:rPr>
                                  <m:t>𝒑</m:t>
                                </m:r>
                              </m:e>
                              <m:sub>
                                <m:r>
                                  <a:rPr lang="en-CA" sz="3600" b="1" i="1" smtClean="0">
                                    <a:latin typeface="Cambria Math" panose="02040503050406030204" pitchFamily="18" charset="0"/>
                                  </a:rPr>
                                  <m:t>𝒊</m:t>
                                </m:r>
                              </m:sub>
                            </m:sSub>
                            <m:r>
                              <a:rPr lang="en-CA" sz="3600" b="1" i="1" smtClean="0">
                                <a:latin typeface="Cambria Math" panose="02040503050406030204" pitchFamily="18" charset="0"/>
                              </a:rPr>
                              <m:t>−</m:t>
                            </m:r>
                            <m:acc>
                              <m:accPr>
                                <m:chr m:val="̅"/>
                                <m:ctrlPr>
                                  <a:rPr lang="en-CA" sz="3600" b="1" i="1" smtClean="0">
                                    <a:latin typeface="Cambria Math" panose="02040503050406030204" pitchFamily="18" charset="0"/>
                                  </a:rPr>
                                </m:ctrlPr>
                              </m:accPr>
                              <m:e>
                                <m:r>
                                  <a:rPr lang="en-CA" sz="3600" b="1" i="1" smtClean="0">
                                    <a:latin typeface="Cambria Math" panose="02040503050406030204" pitchFamily="18" charset="0"/>
                                  </a:rPr>
                                  <m:t>𝒂</m:t>
                                </m:r>
                              </m:e>
                            </m:acc>
                            <m:r>
                              <a:rPr lang="en-CA" sz="3600" b="1" i="1" smtClean="0">
                                <a:latin typeface="Cambria Math" panose="02040503050406030204" pitchFamily="18" charset="0"/>
                              </a:rPr>
                              <m:t>)(</m:t>
                            </m:r>
                            <m:sSub>
                              <m:sSubPr>
                                <m:ctrlPr>
                                  <a:rPr lang="en-CA" sz="3600" b="1" i="1" smtClean="0">
                                    <a:latin typeface="Cambria Math" panose="02040503050406030204" pitchFamily="18" charset="0"/>
                                  </a:rPr>
                                </m:ctrlPr>
                              </m:sSubPr>
                              <m:e>
                                <m:r>
                                  <a:rPr lang="en-CA" sz="3600" b="1" i="1" smtClean="0">
                                    <a:latin typeface="Cambria Math" panose="02040503050406030204" pitchFamily="18" charset="0"/>
                                  </a:rPr>
                                  <m:t>𝒑</m:t>
                                </m:r>
                              </m:e>
                              <m:sub>
                                <m:r>
                                  <a:rPr lang="en-CA" sz="3600" b="1" i="1" smtClean="0">
                                    <a:latin typeface="Cambria Math" panose="02040503050406030204" pitchFamily="18" charset="0"/>
                                  </a:rPr>
                                  <m:t>𝒊</m:t>
                                </m:r>
                              </m:sub>
                            </m:sSub>
                            <m:r>
                              <a:rPr lang="en-CA" sz="3600" b="1" i="1" smtClean="0">
                                <a:latin typeface="Cambria Math" panose="02040503050406030204" pitchFamily="18" charset="0"/>
                              </a:rPr>
                              <m:t>−</m:t>
                            </m:r>
                            <m:acc>
                              <m:accPr>
                                <m:chr m:val="̅"/>
                                <m:ctrlPr>
                                  <a:rPr lang="en-CA" sz="3600" b="1" i="1" smtClean="0">
                                    <a:latin typeface="Cambria Math" panose="02040503050406030204" pitchFamily="18" charset="0"/>
                                  </a:rPr>
                                </m:ctrlPr>
                              </m:accPr>
                              <m:e>
                                <m:r>
                                  <a:rPr lang="en-CA" sz="3600" b="1" i="1" smtClean="0">
                                    <a:latin typeface="Cambria Math" panose="02040503050406030204" pitchFamily="18" charset="0"/>
                                  </a:rPr>
                                  <m:t>𝒂</m:t>
                                </m:r>
                              </m:e>
                            </m:acc>
                            <m:r>
                              <a:rPr lang="en-CA" sz="3600" b="1" i="1" smtClean="0">
                                <a:latin typeface="Cambria Math" panose="02040503050406030204" pitchFamily="18" charset="0"/>
                              </a:rPr>
                              <m:t>)</m:t>
                            </m:r>
                          </m:e>
                        </m:nary>
                      </m:num>
                      <m:den>
                        <m:rad>
                          <m:radPr>
                            <m:degHide m:val="on"/>
                            <m:ctrlPr>
                              <a:rPr lang="en-CA" sz="3600" b="1" i="1" smtClean="0">
                                <a:latin typeface="Cambria Math" panose="02040503050406030204" pitchFamily="18" charset="0"/>
                              </a:rPr>
                            </m:ctrlPr>
                          </m:radPr>
                          <m:deg/>
                          <m:e>
                            <m:nary>
                              <m:naryPr>
                                <m:chr m:val="∑"/>
                                <m:ctrlPr>
                                  <a:rPr lang="en-CA" sz="3600" b="1" i="1" smtClean="0">
                                    <a:latin typeface="Cambria Math" panose="02040503050406030204" pitchFamily="18" charset="0"/>
                                  </a:rPr>
                                </m:ctrlPr>
                              </m:naryPr>
                              <m:sub>
                                <m:r>
                                  <m:rPr>
                                    <m:brk m:alnAt="23"/>
                                  </m:rPr>
                                  <a:rPr lang="en-CA" sz="3600" b="1" i="1" smtClean="0">
                                    <a:latin typeface="Cambria Math" panose="02040503050406030204" pitchFamily="18" charset="0"/>
                                  </a:rPr>
                                  <m:t>𝒊</m:t>
                                </m:r>
                                <m:r>
                                  <a:rPr lang="en-CA" sz="3600" b="1" i="1" smtClean="0">
                                    <a:latin typeface="Cambria Math" panose="02040503050406030204" pitchFamily="18" charset="0"/>
                                  </a:rPr>
                                  <m:t>=</m:t>
                                </m:r>
                                <m:r>
                                  <a:rPr lang="en-CA" sz="3600" b="1" i="1" smtClean="0">
                                    <a:latin typeface="Cambria Math" panose="02040503050406030204" pitchFamily="18" charset="0"/>
                                  </a:rPr>
                                  <m:t>𝟏</m:t>
                                </m:r>
                              </m:sub>
                              <m:sup>
                                <m:r>
                                  <a:rPr lang="en-CA" sz="3600" b="1" i="1" smtClean="0">
                                    <a:latin typeface="Cambria Math" panose="02040503050406030204" pitchFamily="18" charset="0"/>
                                  </a:rPr>
                                  <m:t>𝒏</m:t>
                                </m:r>
                              </m:sup>
                              <m:e>
                                <m:d>
                                  <m:dPr>
                                    <m:ctrlPr>
                                      <a:rPr lang="en-CA" sz="3600" b="1" i="1" smtClean="0">
                                        <a:latin typeface="Cambria Math" panose="02040503050406030204" pitchFamily="18" charset="0"/>
                                      </a:rPr>
                                    </m:ctrlPr>
                                  </m:dPr>
                                  <m:e>
                                    <m:sSub>
                                      <m:sSubPr>
                                        <m:ctrlPr>
                                          <a:rPr lang="en-CA" sz="3600" b="1" i="1" smtClean="0">
                                            <a:latin typeface="Cambria Math" panose="02040503050406030204" pitchFamily="18" charset="0"/>
                                          </a:rPr>
                                        </m:ctrlPr>
                                      </m:sSubPr>
                                      <m:e>
                                        <m:r>
                                          <a:rPr lang="en-CA" sz="3600" b="1" i="1" smtClean="0">
                                            <a:latin typeface="Cambria Math" panose="02040503050406030204" pitchFamily="18" charset="0"/>
                                          </a:rPr>
                                          <m:t>𝒑</m:t>
                                        </m:r>
                                      </m:e>
                                      <m:sub>
                                        <m:r>
                                          <a:rPr lang="en-CA" sz="3600" b="1" i="1" smtClean="0">
                                            <a:latin typeface="Cambria Math" panose="02040503050406030204" pitchFamily="18" charset="0"/>
                                          </a:rPr>
                                          <m:t>𝒊</m:t>
                                        </m:r>
                                      </m:sub>
                                    </m:sSub>
                                    <m:r>
                                      <a:rPr lang="en-CA" sz="3600" b="1" i="1" smtClean="0">
                                        <a:latin typeface="Cambria Math" panose="02040503050406030204" pitchFamily="18" charset="0"/>
                                      </a:rPr>
                                      <m:t>−</m:t>
                                    </m:r>
                                    <m:acc>
                                      <m:accPr>
                                        <m:chr m:val="̅"/>
                                        <m:ctrlPr>
                                          <a:rPr lang="en-CA" sz="3600" b="1" i="1" smtClean="0">
                                            <a:latin typeface="Cambria Math" panose="02040503050406030204" pitchFamily="18" charset="0"/>
                                          </a:rPr>
                                        </m:ctrlPr>
                                      </m:accPr>
                                      <m:e>
                                        <m:r>
                                          <a:rPr lang="en-CA" sz="3600" b="1" i="1" smtClean="0">
                                            <a:latin typeface="Cambria Math" panose="02040503050406030204" pitchFamily="18" charset="0"/>
                                          </a:rPr>
                                          <m:t>𝒑</m:t>
                                        </m:r>
                                      </m:e>
                                    </m:acc>
                                  </m:e>
                                </m:d>
                                <m:r>
                                  <a:rPr lang="en-CA" sz="3600" b="1" i="1" baseline="30000" smtClean="0">
                                    <a:latin typeface="Cambria Math" panose="02040503050406030204" pitchFamily="18" charset="0"/>
                                  </a:rPr>
                                  <m:t>𝟐</m:t>
                                </m:r>
                              </m:e>
                            </m:nary>
                          </m:e>
                        </m:rad>
                        <m:rad>
                          <m:radPr>
                            <m:degHide m:val="on"/>
                            <m:ctrlPr>
                              <a:rPr lang="en-CA" sz="3600" b="1" i="1" smtClean="0">
                                <a:latin typeface="Cambria Math" panose="02040503050406030204" pitchFamily="18" charset="0"/>
                              </a:rPr>
                            </m:ctrlPr>
                          </m:radPr>
                          <m:deg/>
                          <m:e>
                            <m:nary>
                              <m:naryPr>
                                <m:chr m:val="∑"/>
                                <m:ctrlPr>
                                  <a:rPr lang="en-CA" sz="3600" b="1" i="1" smtClean="0">
                                    <a:latin typeface="Cambria Math" panose="02040503050406030204" pitchFamily="18" charset="0"/>
                                  </a:rPr>
                                </m:ctrlPr>
                              </m:naryPr>
                              <m:sub>
                                <m:r>
                                  <m:rPr>
                                    <m:brk m:alnAt="23"/>
                                  </m:rPr>
                                  <a:rPr lang="en-CA" sz="3600" b="1" i="1" smtClean="0">
                                    <a:latin typeface="Cambria Math" panose="02040503050406030204" pitchFamily="18" charset="0"/>
                                  </a:rPr>
                                  <m:t>𝒊</m:t>
                                </m:r>
                                <m:r>
                                  <a:rPr lang="en-CA" sz="3600" b="1" i="1" smtClean="0">
                                    <a:latin typeface="Cambria Math" panose="02040503050406030204" pitchFamily="18" charset="0"/>
                                  </a:rPr>
                                  <m:t>=</m:t>
                                </m:r>
                                <m:r>
                                  <a:rPr lang="en-CA" sz="3600" b="1" i="1" smtClean="0">
                                    <a:latin typeface="Cambria Math" panose="02040503050406030204" pitchFamily="18" charset="0"/>
                                  </a:rPr>
                                  <m:t>𝟏</m:t>
                                </m:r>
                              </m:sub>
                              <m:sup>
                                <m:r>
                                  <a:rPr lang="en-CA" sz="3600" b="1" i="1" smtClean="0">
                                    <a:latin typeface="Cambria Math" panose="02040503050406030204" pitchFamily="18" charset="0"/>
                                  </a:rPr>
                                  <m:t>𝒏</m:t>
                                </m:r>
                              </m:sup>
                              <m:e>
                                <m:d>
                                  <m:dPr>
                                    <m:ctrlPr>
                                      <a:rPr lang="en-CA" sz="3600" b="1" i="1" smtClean="0">
                                        <a:latin typeface="Cambria Math" panose="02040503050406030204" pitchFamily="18" charset="0"/>
                                      </a:rPr>
                                    </m:ctrlPr>
                                  </m:dPr>
                                  <m:e>
                                    <m:sSub>
                                      <m:sSubPr>
                                        <m:ctrlPr>
                                          <a:rPr lang="en-CA" sz="3600" b="1" i="1" smtClean="0">
                                            <a:latin typeface="Cambria Math" panose="02040503050406030204" pitchFamily="18" charset="0"/>
                                          </a:rPr>
                                        </m:ctrlPr>
                                      </m:sSubPr>
                                      <m:e>
                                        <m:r>
                                          <a:rPr lang="en-CA" sz="3600" b="1" i="1" smtClean="0">
                                            <a:latin typeface="Cambria Math" panose="02040503050406030204" pitchFamily="18" charset="0"/>
                                          </a:rPr>
                                          <m:t>𝒂</m:t>
                                        </m:r>
                                      </m:e>
                                      <m:sub>
                                        <m:r>
                                          <a:rPr lang="en-CA" sz="3600" b="1" i="1" smtClean="0">
                                            <a:latin typeface="Cambria Math" panose="02040503050406030204" pitchFamily="18" charset="0"/>
                                          </a:rPr>
                                          <m:t>𝒊</m:t>
                                        </m:r>
                                      </m:sub>
                                    </m:sSub>
                                    <m:r>
                                      <a:rPr lang="en-CA" sz="3600" b="1" i="1" smtClean="0">
                                        <a:latin typeface="Cambria Math" panose="02040503050406030204" pitchFamily="18" charset="0"/>
                                      </a:rPr>
                                      <m:t>−</m:t>
                                    </m:r>
                                    <m:acc>
                                      <m:accPr>
                                        <m:chr m:val="̅"/>
                                        <m:ctrlPr>
                                          <a:rPr lang="en-CA" sz="3600" b="1" i="1" smtClean="0">
                                            <a:latin typeface="Cambria Math" panose="02040503050406030204" pitchFamily="18" charset="0"/>
                                          </a:rPr>
                                        </m:ctrlPr>
                                      </m:accPr>
                                      <m:e>
                                        <m:r>
                                          <a:rPr lang="en-CA" sz="3600" b="1" i="1" smtClean="0">
                                            <a:latin typeface="Cambria Math" panose="02040503050406030204" pitchFamily="18" charset="0"/>
                                          </a:rPr>
                                          <m:t>𝒂</m:t>
                                        </m:r>
                                      </m:e>
                                    </m:acc>
                                  </m:e>
                                </m:d>
                                <m:r>
                                  <a:rPr lang="en-CA" sz="3600" b="1" i="1" baseline="30000" smtClean="0">
                                    <a:latin typeface="Cambria Math" panose="02040503050406030204" pitchFamily="18" charset="0"/>
                                  </a:rPr>
                                  <m:t>𝟐</m:t>
                                </m:r>
                              </m:e>
                            </m:nary>
                          </m:e>
                        </m:rad>
                      </m:den>
                    </m:f>
                  </m:oMath>
                </a14:m>
                <a:r>
                  <a:rPr lang="en-CA" sz="3600" dirty="0" smtClean="0"/>
                  <a:t> </a:t>
                </a:r>
                <a:r>
                  <a:rPr lang="en-CA" dirty="0" smtClean="0"/>
                  <a:t>(correlation coefficient)</a:t>
                </a:r>
              </a:p>
              <a:p>
                <a:r>
                  <a:rPr lang="en-CA" dirty="0" smtClean="0"/>
                  <a:t>Where </a:t>
                </a:r>
                <a14:m>
                  <m:oMath xmlns:m="http://schemas.openxmlformats.org/officeDocument/2006/math">
                    <m:sSub>
                      <m:sSubPr>
                        <m:ctrlPr>
                          <a:rPr lang="en-CA" b="1" i="1">
                            <a:latin typeface="Cambria Math" panose="02040503050406030204" pitchFamily="18" charset="0"/>
                          </a:rPr>
                        </m:ctrlPr>
                      </m:sSubPr>
                      <m:e>
                        <m:r>
                          <a:rPr lang="en-CA" b="1" i="1">
                            <a:latin typeface="Cambria Math" panose="02040503050406030204" pitchFamily="18" charset="0"/>
                          </a:rPr>
                          <m:t>𝒑</m:t>
                        </m:r>
                      </m:e>
                      <m:sub>
                        <m:r>
                          <a:rPr lang="en-CA" b="1" i="1">
                            <a:latin typeface="Cambria Math" panose="02040503050406030204" pitchFamily="18" charset="0"/>
                          </a:rPr>
                          <m:t>𝒊</m:t>
                        </m:r>
                      </m:sub>
                    </m:sSub>
                  </m:oMath>
                </a14:m>
                <a:r>
                  <a:rPr lang="en-CA" dirty="0" smtClean="0"/>
                  <a:t> is predicted value </a:t>
                </a:r>
                <a:r>
                  <a:rPr lang="en-CA" dirty="0" err="1" smtClean="0"/>
                  <a:t>i</a:t>
                </a:r>
                <a:r>
                  <a:rPr lang="en-CA" dirty="0" smtClean="0"/>
                  <a:t>, </a:t>
                </a:r>
                <a14:m>
                  <m:oMath xmlns:m="http://schemas.openxmlformats.org/officeDocument/2006/math">
                    <m:sSub>
                      <m:sSubPr>
                        <m:ctrlPr>
                          <a:rPr lang="en-CA" b="1" i="1">
                            <a:latin typeface="Cambria Math" panose="02040503050406030204" pitchFamily="18" charset="0"/>
                          </a:rPr>
                        </m:ctrlPr>
                      </m:sSubPr>
                      <m:e>
                        <m:r>
                          <a:rPr lang="en-CA" b="1" i="1">
                            <a:latin typeface="Cambria Math" panose="02040503050406030204" pitchFamily="18" charset="0"/>
                          </a:rPr>
                          <m:t>𝒂</m:t>
                        </m:r>
                      </m:e>
                      <m:sub>
                        <m:r>
                          <a:rPr lang="en-CA" b="1" i="1">
                            <a:latin typeface="Cambria Math" panose="02040503050406030204" pitchFamily="18" charset="0"/>
                          </a:rPr>
                          <m:t>𝒊</m:t>
                        </m:r>
                      </m:sub>
                    </m:sSub>
                  </m:oMath>
                </a14:m>
                <a:r>
                  <a:rPr lang="en-CA" dirty="0" smtClean="0"/>
                  <a:t> is actual value </a:t>
                </a:r>
                <a:r>
                  <a:rPr lang="en-CA" dirty="0" err="1" smtClean="0"/>
                  <a:t>i</a:t>
                </a:r>
                <a:r>
                  <a:rPr lang="en-CA" dirty="0" smtClean="0"/>
                  <a:t> </a:t>
                </a:r>
              </a:p>
              <a:p>
                <a:r>
                  <a:rPr lang="en-CA" dirty="0" smtClean="0"/>
                  <a:t>Other metrics: </a:t>
                </a:r>
                <a:r>
                  <a:rPr lang="en-CA" i="1" dirty="0" smtClean="0"/>
                  <a:t>root mean-squared error, mean absolute error, relative squared error, root relative squared error, relative absolute error</a:t>
                </a:r>
              </a:p>
              <a:p>
                <a:r>
                  <a:rPr lang="en-CA" dirty="0" smtClean="0"/>
                  <a:t>All metrics typically agree (if one classifier gives lowest mean-squared error, also gives highest correlation coefficient, etc.)</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789709"/>
                <a:ext cx="12192000" cy="6068290"/>
              </a:xfrm>
              <a:blipFill>
                <a:blip r:embed="rId2"/>
                <a:stretch>
                  <a:fillRect l="-750" t="-2613"/>
                </a:stretch>
              </a:blipFill>
            </p:spPr>
            <p:txBody>
              <a:bodyPr/>
              <a:lstStyle/>
              <a:p>
                <a:r>
                  <a:rPr lang="en-CA">
                    <a:noFill/>
                  </a:rPr>
                  <a:t> </a:t>
                </a:r>
              </a:p>
            </p:txBody>
          </p:sp>
        </mc:Fallback>
      </mc:AlternateContent>
    </p:spTree>
    <p:extLst>
      <p:ext uri="{BB962C8B-B14F-4D97-AF65-F5344CB8AC3E}">
        <p14:creationId xmlns:p14="http://schemas.microsoft.com/office/powerpoint/2010/main" val="202252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166764" cy="928255"/>
          </a:xfrm>
        </p:spPr>
        <p:txBody>
          <a:bodyPr/>
          <a:lstStyle/>
          <a:p>
            <a:r>
              <a:rPr lang="en-CA" dirty="0" smtClean="0"/>
              <a:t>The minimum descriptor length (</a:t>
            </a:r>
            <a:r>
              <a:rPr lang="en-CA" b="1" dirty="0" smtClean="0"/>
              <a:t>MDL</a:t>
            </a:r>
            <a:r>
              <a:rPr lang="en-CA" dirty="0" smtClean="0"/>
              <a:t>) principle</a:t>
            </a:r>
            <a:endParaRPr lang="en-CA" dirty="0"/>
          </a:p>
        </p:txBody>
      </p:sp>
      <p:sp>
        <p:nvSpPr>
          <p:cNvPr id="3" name="Content Placeholder 2"/>
          <p:cNvSpPr>
            <a:spLocks noGrp="1"/>
          </p:cNvSpPr>
          <p:nvPr>
            <p:ph idx="1"/>
          </p:nvPr>
        </p:nvSpPr>
        <p:spPr>
          <a:xfrm>
            <a:off x="0" y="928254"/>
            <a:ext cx="12192000" cy="5929745"/>
          </a:xfrm>
        </p:spPr>
        <p:txBody>
          <a:bodyPr/>
          <a:lstStyle/>
          <a:p>
            <a:r>
              <a:rPr lang="en-CA" dirty="0" smtClean="0"/>
              <a:t>Machine learning algorithms can be seen as learning a “theory” of data </a:t>
            </a:r>
          </a:p>
          <a:p>
            <a:r>
              <a:rPr lang="en-CA" dirty="0" smtClean="0"/>
              <a:t>The theory can generate new facts by classifying unseen instances</a:t>
            </a:r>
          </a:p>
          <a:p>
            <a:r>
              <a:rPr lang="en-CA" b="1" dirty="0" smtClean="0"/>
              <a:t>Occam’s Razor</a:t>
            </a:r>
            <a:r>
              <a:rPr lang="en-CA" dirty="0" smtClean="0"/>
              <a:t>: best scientific theory is the smallest one explaining all the facts</a:t>
            </a:r>
          </a:p>
          <a:p>
            <a:r>
              <a:rPr lang="en-CA" b="1" dirty="0" smtClean="0"/>
              <a:t>Einstein</a:t>
            </a:r>
            <a:r>
              <a:rPr lang="en-CA" dirty="0" smtClean="0"/>
              <a:t>: “Everything should be made as simple as possible, but no simpler”</a:t>
            </a:r>
          </a:p>
          <a:p>
            <a:r>
              <a:rPr lang="en-CA" b="1" dirty="0" smtClean="0"/>
              <a:t>MDL principle</a:t>
            </a:r>
            <a:r>
              <a:rPr lang="en-CA" dirty="0" smtClean="0"/>
              <a:t>: best theory for a body of data is the one that minimizes the size of the theory plus information necessary to specify exceptions to the theory</a:t>
            </a:r>
          </a:p>
          <a:p>
            <a:r>
              <a:rPr lang="en-CA" i="1" dirty="0" smtClean="0"/>
              <a:t>Formally</a:t>
            </a:r>
            <a:r>
              <a:rPr lang="en-CA" dirty="0" smtClean="0"/>
              <a:t>: given a set of instances, a learning scheme infers a theory from them (decision tree, set of weights, rules, etc.). Then, according to MDL the best theory is the one that minimizes the number of bits required to communicate the theory along with the labels of the examples from which it was made.</a:t>
            </a:r>
          </a:p>
          <a:p>
            <a:endParaRPr lang="en-CA" dirty="0"/>
          </a:p>
        </p:txBody>
      </p:sp>
    </p:spTree>
    <p:extLst>
      <p:ext uri="{BB962C8B-B14F-4D97-AF65-F5344CB8AC3E}">
        <p14:creationId xmlns:p14="http://schemas.microsoft.com/office/powerpoint/2010/main" val="213719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928255"/>
          </a:xfrm>
        </p:spPr>
        <p:txBody>
          <a:bodyPr/>
          <a:lstStyle/>
          <a:p>
            <a:r>
              <a:rPr lang="en-CA" dirty="0" smtClean="0"/>
              <a:t>MDL</a:t>
            </a:r>
            <a:endParaRPr lang="en-CA" dirty="0"/>
          </a:p>
        </p:txBody>
      </p:sp>
      <p:sp>
        <p:nvSpPr>
          <p:cNvPr id="3" name="Content Placeholder 2"/>
          <p:cNvSpPr>
            <a:spLocks noGrp="1"/>
          </p:cNvSpPr>
          <p:nvPr>
            <p:ph idx="1"/>
          </p:nvPr>
        </p:nvSpPr>
        <p:spPr>
          <a:xfrm>
            <a:off x="0" y="928254"/>
            <a:ext cx="12192000" cy="5929745"/>
          </a:xfrm>
        </p:spPr>
        <p:txBody>
          <a:bodyPr/>
          <a:lstStyle/>
          <a:p>
            <a:r>
              <a:rPr lang="en-CA" dirty="0" smtClean="0"/>
              <a:t>Suppose learning scheme comes up with theory T based on training examples E, requires L(T) </a:t>
            </a:r>
            <a:r>
              <a:rPr lang="en-CA" dirty="0" smtClean="0"/>
              <a:t>bits </a:t>
            </a:r>
            <a:r>
              <a:rPr lang="en-CA" dirty="0" smtClean="0"/>
              <a:t>to transmit (L for length)</a:t>
            </a:r>
          </a:p>
          <a:p>
            <a:r>
              <a:rPr lang="en-CA" dirty="0" smtClean="0"/>
              <a:t>We </a:t>
            </a:r>
            <a:r>
              <a:rPr lang="en-CA" dirty="0" smtClean="0"/>
              <a:t>also </a:t>
            </a:r>
            <a:r>
              <a:rPr lang="en-CA" dirty="0" smtClean="0"/>
              <a:t>want to transmit class labels, so assume E stands for collection of class labels in the training set</a:t>
            </a:r>
          </a:p>
          <a:p>
            <a:r>
              <a:rPr lang="en-CA" dirty="0" smtClean="0"/>
              <a:t>Training set E can be encoded in certain number of bits L(E|T), which is given by informational loss function summed over all members of training set</a:t>
            </a:r>
          </a:p>
          <a:p>
            <a:r>
              <a:rPr lang="en-CA" dirty="0" smtClean="0"/>
              <a:t>Total description length (required information) is then: L(T) + L(E|T)</a:t>
            </a:r>
          </a:p>
          <a:p>
            <a:pPr lvl="1"/>
            <a:r>
              <a:rPr lang="en-CA" dirty="0" smtClean="0"/>
              <a:t>MDL recommends choosing theory T such that this sum is minimized</a:t>
            </a:r>
          </a:p>
          <a:p>
            <a:endParaRPr lang="en-CA" dirty="0" smtClean="0"/>
          </a:p>
        </p:txBody>
      </p:sp>
    </p:spTree>
    <p:extLst>
      <p:ext uri="{BB962C8B-B14F-4D97-AF65-F5344CB8AC3E}">
        <p14:creationId xmlns:p14="http://schemas.microsoft.com/office/powerpoint/2010/main" val="369676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75717"/>
            <a:ext cx="10515600" cy="895639"/>
          </a:xfrm>
        </p:spPr>
        <p:txBody>
          <a:bodyPr/>
          <a:lstStyle/>
          <a:p>
            <a:r>
              <a:rPr lang="en-CA" dirty="0" smtClean="0"/>
              <a:t>MDL polynomial example</a:t>
            </a:r>
            <a:endParaRPr lang="en-CA" dirty="0"/>
          </a:p>
        </p:txBody>
      </p:sp>
      <p:sp>
        <p:nvSpPr>
          <p:cNvPr id="3" name="Content Placeholder 2"/>
          <p:cNvSpPr>
            <a:spLocks noGrp="1"/>
          </p:cNvSpPr>
          <p:nvPr>
            <p:ph idx="1"/>
          </p:nvPr>
        </p:nvSpPr>
        <p:spPr>
          <a:xfrm>
            <a:off x="0" y="1427018"/>
            <a:ext cx="12192000" cy="5430982"/>
          </a:xfrm>
        </p:spPr>
        <p:txBody>
          <a:bodyPr/>
          <a:lstStyle/>
          <a:p>
            <a:r>
              <a:rPr lang="en-CA" dirty="0"/>
              <a:t>L(T) + L(E|T)</a:t>
            </a:r>
          </a:p>
          <a:p>
            <a:r>
              <a:rPr lang="en-CA" dirty="0" smtClean="0"/>
              <a:t>We have a bunch of points D={(x</a:t>
            </a:r>
            <a:r>
              <a:rPr lang="en-CA" baseline="-25000" dirty="0" smtClean="0"/>
              <a:t>1</a:t>
            </a:r>
            <a:r>
              <a:rPr lang="en-CA" dirty="0" smtClean="0"/>
              <a:t>,y</a:t>
            </a:r>
            <a:r>
              <a:rPr lang="en-CA" baseline="-25000" dirty="0" smtClean="0"/>
              <a:t>1</a:t>
            </a:r>
            <a:r>
              <a:rPr lang="en-CA" dirty="0" smtClean="0"/>
              <a:t>)…(</a:t>
            </a:r>
            <a:r>
              <a:rPr lang="en-CA" dirty="0" err="1" smtClean="0"/>
              <a:t>x</a:t>
            </a:r>
            <a:r>
              <a:rPr lang="en-CA" baseline="-25000" dirty="0" err="1" smtClean="0"/>
              <a:t>n</a:t>
            </a:r>
            <a:r>
              <a:rPr lang="en-CA" dirty="0" err="1" smtClean="0"/>
              <a:t>,y</a:t>
            </a:r>
            <a:r>
              <a:rPr lang="en-CA" baseline="-25000" dirty="0" err="1" smtClean="0"/>
              <a:t>n</a:t>
            </a:r>
            <a:r>
              <a:rPr lang="en-CA" dirty="0" smtClean="0"/>
              <a:t>)} we want to fit with a polynomial</a:t>
            </a:r>
          </a:p>
          <a:p>
            <a:r>
              <a:rPr lang="en-CA" dirty="0" smtClean="0"/>
              <a:t>To describe the polynomial H of degree k, we need to do the following:</a:t>
            </a:r>
          </a:p>
          <a:p>
            <a:r>
              <a:rPr lang="en-CA" dirty="0" smtClean="0"/>
              <a:t>Discretize the coefficients to some level of precision (4 byte float?)</a:t>
            </a:r>
          </a:p>
          <a:p>
            <a:pPr lvl="1"/>
            <a:r>
              <a:rPr lang="en-CA" dirty="0" smtClean="0"/>
              <a:t>Need to describe the precision also</a:t>
            </a:r>
          </a:p>
          <a:p>
            <a:r>
              <a:rPr lang="en-CA" dirty="0" smtClean="0"/>
              <a:t>Describe the degree k</a:t>
            </a:r>
          </a:p>
          <a:p>
            <a:r>
              <a:rPr lang="en-CA" dirty="0" smtClean="0"/>
              <a:t>Describe the k+1 coefficients </a:t>
            </a:r>
          </a:p>
          <a:p>
            <a:r>
              <a:rPr lang="en-CA" dirty="0" smtClean="0"/>
              <a:t>Describe points D:</a:t>
            </a:r>
          </a:p>
          <a:p>
            <a:pPr lvl="1"/>
            <a:r>
              <a:rPr lang="en-CA" dirty="0" smtClean="0"/>
              <a:t>Use some fixed code for x values </a:t>
            </a:r>
          </a:p>
          <a:p>
            <a:pPr lvl="1"/>
            <a:r>
              <a:rPr lang="en-CA" dirty="0" smtClean="0"/>
              <a:t>Use a code for the deviations </a:t>
            </a:r>
            <a:r>
              <a:rPr lang="en-CA" dirty="0" err="1" smtClean="0"/>
              <a:t>y</a:t>
            </a:r>
            <a:r>
              <a:rPr lang="en-CA" baseline="-25000" dirty="0" err="1" smtClean="0"/>
              <a:t>i</a:t>
            </a:r>
            <a:r>
              <a:rPr lang="en-CA" dirty="0" smtClean="0"/>
              <a:t>-L(x</a:t>
            </a:r>
            <a:r>
              <a:rPr lang="en-CA" baseline="-25000" dirty="0" smtClean="0"/>
              <a:t>i</a:t>
            </a:r>
            <a:r>
              <a:rPr lang="en-CA" dirty="0" smtClean="0"/>
              <a:t>)</a:t>
            </a:r>
          </a:p>
          <a:p>
            <a:endParaRPr lang="en-CA" dirty="0" smtClean="0"/>
          </a:p>
          <a:p>
            <a:endParaRPr lang="en-CA" dirty="0"/>
          </a:p>
        </p:txBody>
      </p:sp>
      <p:sp>
        <p:nvSpPr>
          <p:cNvPr id="4" name="Right Brace 3"/>
          <p:cNvSpPr/>
          <p:nvPr/>
        </p:nvSpPr>
        <p:spPr>
          <a:xfrm>
            <a:off x="9684327" y="2951018"/>
            <a:ext cx="803564" cy="1842655"/>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b="1" dirty="0"/>
          </a:p>
        </p:txBody>
      </p:sp>
      <p:sp>
        <p:nvSpPr>
          <p:cNvPr id="5" name="TextBox 4"/>
          <p:cNvSpPr txBox="1"/>
          <p:nvPr/>
        </p:nvSpPr>
        <p:spPr>
          <a:xfrm>
            <a:off x="10695709" y="3687679"/>
            <a:ext cx="777777" cy="553998"/>
          </a:xfrm>
          <a:prstGeom prst="rect">
            <a:avLst/>
          </a:prstGeom>
          <a:noFill/>
        </p:spPr>
        <p:txBody>
          <a:bodyPr wrap="none" rtlCol="0">
            <a:spAutoFit/>
          </a:bodyPr>
          <a:lstStyle/>
          <a:p>
            <a:r>
              <a:rPr lang="en-CA" sz="3000" b="1" dirty="0" smtClean="0"/>
              <a:t>L(T)</a:t>
            </a:r>
            <a:endParaRPr lang="en-CA" sz="3000" b="1" dirty="0"/>
          </a:p>
        </p:txBody>
      </p:sp>
      <p:sp>
        <p:nvSpPr>
          <p:cNvPr id="6" name="Right Brace 5"/>
          <p:cNvSpPr/>
          <p:nvPr/>
        </p:nvSpPr>
        <p:spPr>
          <a:xfrm>
            <a:off x="5036127" y="4976153"/>
            <a:ext cx="803564" cy="1413164"/>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b="1" dirty="0"/>
          </a:p>
        </p:txBody>
      </p:sp>
      <p:sp>
        <p:nvSpPr>
          <p:cNvPr id="7" name="TextBox 6"/>
          <p:cNvSpPr txBox="1"/>
          <p:nvPr/>
        </p:nvSpPr>
        <p:spPr>
          <a:xfrm>
            <a:off x="5985163" y="5364171"/>
            <a:ext cx="1148071" cy="553998"/>
          </a:xfrm>
          <a:prstGeom prst="rect">
            <a:avLst/>
          </a:prstGeom>
          <a:noFill/>
        </p:spPr>
        <p:txBody>
          <a:bodyPr wrap="none" rtlCol="0">
            <a:spAutoFit/>
          </a:bodyPr>
          <a:lstStyle/>
          <a:p>
            <a:r>
              <a:rPr lang="en-CA" sz="3000" b="1" dirty="0" smtClean="0"/>
              <a:t>L(E|T)</a:t>
            </a:r>
            <a:endParaRPr lang="en-CA" sz="3000" b="1" dirty="0"/>
          </a:p>
        </p:txBody>
      </p:sp>
    </p:spTree>
    <p:extLst>
      <p:ext uri="{BB962C8B-B14F-4D97-AF65-F5344CB8AC3E}">
        <p14:creationId xmlns:p14="http://schemas.microsoft.com/office/powerpoint/2010/main" val="2552959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p:bldP spid="6" grpId="0" animBg="1"/>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1438</TotalTime>
  <Words>933</Words>
  <Application>Microsoft Office PowerPoint</Application>
  <PresentationFormat>Widescreen</PresentationFormat>
  <Paragraphs>109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Office Theme</vt:lpstr>
      <vt:lpstr>CS405/505 Data Mining</vt:lpstr>
      <vt:lpstr>Recap</vt:lpstr>
      <vt:lpstr>Cost curves</vt:lpstr>
      <vt:lpstr>Cost curves </vt:lpstr>
      <vt:lpstr>Cost curves</vt:lpstr>
      <vt:lpstr>Evaluating numeric prediction</vt:lpstr>
      <vt:lpstr>The minimum descriptor length (MDL) principle</vt:lpstr>
      <vt:lpstr>MDL</vt:lpstr>
      <vt:lpstr>MDL polynomial example</vt:lpstr>
      <vt:lpstr>Informational loss function and MDL</vt:lpstr>
      <vt:lpstr>MDL and probability theory</vt:lpstr>
      <vt:lpstr>Applying MDL to clustering </vt:lpstr>
      <vt:lpstr>5.12 using validation set for model selection</vt:lpstr>
      <vt:lpstr>Python example</vt:lpstr>
    </vt:vector>
  </TitlesOfParts>
  <Company>Universite de Sherbrooke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CS405/505 Data Mining</dc:title>
  <dc:creator>Russell Butler</dc:creator>
  <cp:lastModifiedBy>Russell Butler</cp:lastModifiedBy>
  <cp:revision>91</cp:revision>
  <dcterms:created xsi:type="dcterms:W3CDTF">2019-09-30T21:52:30Z</dcterms:created>
  <dcterms:modified xsi:type="dcterms:W3CDTF">2019-10-02T15:23:55Z</dcterms:modified>
</cp:coreProperties>
</file>