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2" autoAdjust="0"/>
    <p:restoredTop sz="93750" autoAdjust="0"/>
  </p:normalViewPr>
  <p:slideViewPr>
    <p:cSldViewPr snapToGrid="0">
      <p:cViewPr varScale="1">
        <p:scale>
          <a:sx n="66" d="100"/>
          <a:sy n="66" d="100"/>
        </p:scale>
        <p:origin x="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912B-8F99-4AA5-999C-24A4D94D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6BAB7-A7D6-4A73-856A-B780DD18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F607-C510-48A1-A27F-B14B11F9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8F0-137A-4BA7-9C7B-6C572A24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AB40-CD79-4FE7-A2DC-6A98B7E2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206F-5A0B-4547-8909-BAD7E53B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DC532-1D29-499B-A9AE-A8E66470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422F-409B-4A01-9E91-5EFBD7A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6D75-F5FD-4738-BECE-2B1BDCAF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F587-9A44-41F6-BCFE-995021E8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26794-D1F3-46F2-8527-F26B87AE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1F67-196C-4534-9A26-8861A171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F18E-049A-4079-A810-5192752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BBE9-BFC8-4123-9C4C-E2C47FBC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4C74-6A76-4515-9EBA-24BA0FD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C56-FA77-4035-BB09-FBE8115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0078-AA6C-45C9-9BB4-F67CE9F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9738-D310-4642-8144-6B709C23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06A-BC31-4062-8F16-D7AFD800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429C-3DD8-4FED-811E-6918EA8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0655-FB8E-493E-A174-8A2E370A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989F-B86E-4EE2-94B1-1C43515A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CE7D-9EE8-48B6-BB03-7FA257F2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98B8-FED9-47E3-A99D-44072FF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F51E9-25F0-4E2E-BA52-A4134D89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5563-498A-4C50-82F8-0E4D8982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71DB-3427-4DDB-B951-F15D8F62D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49B65-C012-4832-8F6B-8720EFC1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6EBA-BA5A-46E8-BE7F-FA163A49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36F5C-DDE5-4C75-9505-3F9972F3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F4F1-3511-4526-BF60-D811376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3305-F867-44AF-BA7B-603CDDBF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AA873-64D1-445E-828E-09B49377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D8E2-0B74-43D9-91BB-9A91C12D9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14649-C4E2-4085-89AE-1D9F0104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7F1F6-5DFB-4CA6-A693-239222A07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E6222-4DAF-4127-A425-893F0FF9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BCCC2-86A4-40AA-A911-FA9E7A7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3156-06B1-4997-8AE4-C3F0FE05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DCA1-9FAC-4733-B595-A22BAFC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66FDB-8EC8-42FE-92FF-1485A7B8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13A0-F9B3-4B5D-951C-AEDDE90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57E6-CE01-4A94-AE47-2E943651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FC554-88D3-4044-9FFE-9E6C2155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2B366-04A7-4528-91BD-D019843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FF2C-C1E0-475A-A09A-2057E98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0CBD-1725-4913-819F-B4FB62C3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4E6F-3EEE-496B-8C1B-A347999E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C1CE4-EBF3-425B-A913-C92328DA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F20B1-985A-4847-82B6-A4305536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DF07-F7F4-4636-B83A-180BEB3D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AFE7C-D291-4B63-9170-611BC00B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E824-91F0-401C-ADD2-3E81025A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367B-04ED-435E-873E-F22E0B683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3A9F-F754-4F18-B5E1-33E169E5D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488D-B4D3-4B8E-9DFA-F1AF9384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C6E1-A0A8-4683-A344-688920FF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75736-B03B-4422-BC1D-343921C2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32D6C-E61E-45A9-B099-967992A4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8D54-3566-436D-9AEA-BE25E09DA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2C7E-52B3-4AEF-8AAD-2A737372B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9D4D-3222-45CE-BC5D-721A70BC096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C39C-75CE-48AA-9048-CE493702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3F87-CFD0-445A-A7E4-4E1657DEE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308C-B86A-4A8C-B883-3FB735D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2F0F-3773-4265-A14B-23547A018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 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5952-9DD0-4C3C-A884-A475CF85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</p:spTree>
    <p:extLst>
      <p:ext uri="{BB962C8B-B14F-4D97-AF65-F5344CB8AC3E}">
        <p14:creationId xmlns:p14="http://schemas.microsoft.com/office/powerpoint/2010/main" val="96781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Variational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Rather than sampling from difficult-to-manipulate distribution, approximate the distribution by a simpler function</a:t>
                </a:r>
              </a:p>
              <a:p>
                <a:r>
                  <a:rPr lang="en-US" dirty="0"/>
                  <a:t>Suppose probability model: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of hidden variables,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observed variables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exact posterior distribution of the model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 approximation to 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 set of variational parameters</a:t>
                </a:r>
              </a:p>
              <a:p>
                <a:r>
                  <a:rPr lang="en-US" dirty="0"/>
                  <a:t>Variational methods for probability models commonly involve defining a simple form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that makes it easier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 a way that brings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closer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Theory of variation EM optimizes latent variable models by maximizing a lower bound on log marginal likelihood</a:t>
                </a:r>
              </a:p>
              <a:p>
                <a:r>
                  <a:rPr lang="en-US" dirty="0"/>
                  <a:t>EM algorithm can be viewed through a variational analysis</a:t>
                </a:r>
              </a:p>
              <a:p>
                <a:r>
                  <a:rPr lang="en-US" dirty="0"/>
                  <a:t>Statisticians prefer sampling methods over variational methods</a:t>
                </a:r>
              </a:p>
              <a:p>
                <a:r>
                  <a:rPr lang="en-US" dirty="0"/>
                  <a:t>Variational methods popular in machine learning (faster than sampling methods)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 r="-550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b="1" dirty="0"/>
              <a:t>9.6 Graphical models and factor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786"/>
            <a:ext cx="12192000" cy="5779213"/>
          </a:xfrm>
        </p:spPr>
        <p:txBody>
          <a:bodyPr/>
          <a:lstStyle/>
          <a:p>
            <a:r>
              <a:rPr lang="en-US" dirty="0"/>
              <a:t>Bayesian networks give intuitive picture of probabilistic model corresponding to how we have decomposed joint probability of random variables representing attributes into product of conditional and unconditional distributions</a:t>
            </a:r>
          </a:p>
          <a:p>
            <a:r>
              <a:rPr lang="en-US" dirty="0"/>
              <a:t>Alternatively, can approximate joint distribution using mixture models (Gaussian)</a:t>
            </a:r>
          </a:p>
          <a:p>
            <a:r>
              <a:rPr lang="en-US" dirty="0"/>
              <a:t>We will see how mixture models can be illustrated using Bayesian networks</a:t>
            </a:r>
          </a:p>
          <a:p>
            <a:r>
              <a:rPr lang="en-US" dirty="0"/>
              <a:t>We will introduce ‘plate notation’, which allows us to visualize the result of techniques that treat parameters as random quantities</a:t>
            </a:r>
          </a:p>
          <a:p>
            <a:r>
              <a:rPr lang="en-US" dirty="0"/>
              <a:t>As before, we view attributes as random variables, instances as observations</a:t>
            </a:r>
          </a:p>
        </p:txBody>
      </p:sp>
    </p:spTree>
    <p:extLst>
      <p:ext uri="{BB962C8B-B14F-4D97-AF65-F5344CB8AC3E}">
        <p14:creationId xmlns:p14="http://schemas.microsoft.com/office/powerpoint/2010/main" val="3515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Graphical Models and Plate 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6D57E-F661-48A0-AC30-F2CBF32B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05" y="2677100"/>
            <a:ext cx="1291030" cy="3492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924A8-43A7-476A-A1A1-07657BD9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32" y="904126"/>
            <a:ext cx="3651154" cy="1698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4126"/>
                <a:ext cx="9066882" cy="5584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 two-cluster Gaussian mixture model</a:t>
                </a:r>
              </a:p>
              <a:p>
                <a:r>
                  <a:rPr lang="en-US" dirty="0"/>
                  <a:t>It can be illustrated in the form of a Bayesian network:</a:t>
                </a:r>
              </a:p>
              <a:p>
                <a:pPr lvl="1"/>
                <a:r>
                  <a:rPr lang="en-US" dirty="0"/>
                  <a:t>Binary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denotes cluster membership (A or B)</a:t>
                </a:r>
              </a:p>
              <a:p>
                <a:pPr lvl="1"/>
                <a:r>
                  <a:rPr lang="en-US" dirty="0"/>
                  <a:t>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denotes real-valued attribute</a:t>
                </a:r>
              </a:p>
              <a:p>
                <a:r>
                  <a:rPr lang="en-US" dirty="0"/>
                  <a:t>In the mixture model,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product of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structure is illustrated by Bayesian network, where for each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 different Gaussian is used for conditional distribution of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4126"/>
                <a:ext cx="9066882" cy="5584809"/>
              </a:xfrm>
              <a:blipFill>
                <a:blip r:embed="rId4"/>
                <a:stretch>
                  <a:fillRect l="-1210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2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Graphical Models and Plate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Multiple Bayesian networks can be used to visualize underlying joint likelihood that results whenever parameter estimation is performed</a:t>
                </a:r>
              </a:p>
              <a:p>
                <a:r>
                  <a:rPr lang="en-US" dirty="0"/>
                  <a:t>Probability model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can be conceptualized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Bayesian networks, one for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observed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31F14D-12B4-4DA4-AEDF-61D22FB9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0" y="2961065"/>
            <a:ext cx="4040419" cy="3369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62F3B-642C-4D03-8AFC-06A1AA3254EF}"/>
                  </a:ext>
                </a:extLst>
              </p:cNvPr>
              <p:cNvSpPr txBox="1"/>
              <p:nvPr/>
            </p:nvSpPr>
            <p:spPr>
              <a:xfrm>
                <a:off x="4669029" y="2961065"/>
                <a:ext cx="48626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“plate” is simply a box around a Bayesian network that denotes a certain number of replications of 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Plate to the right indicates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networks, each with an observed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Plate notation captures a model for the joint probability of entire data with a simple picture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762F3B-642C-4D03-8AFC-06A1AA325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029" y="2961065"/>
                <a:ext cx="4862611" cy="3416320"/>
              </a:xfrm>
              <a:prstGeom prst="rect">
                <a:avLst/>
              </a:prstGeom>
              <a:blipFill>
                <a:blip r:embed="rId4"/>
                <a:stretch>
                  <a:fillRect l="-1754" t="-1429" r="-2757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321FAB-B5A8-4F66-9A9A-F7B87A8D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220" y="2961065"/>
            <a:ext cx="2111670" cy="38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b="1" dirty="0"/>
              <a:t>Probabilistic Principle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287"/>
            <a:ext cx="12192000" cy="5779213"/>
          </a:xfrm>
        </p:spPr>
        <p:txBody>
          <a:bodyPr/>
          <a:lstStyle/>
          <a:p>
            <a:r>
              <a:rPr lang="en-US" dirty="0"/>
              <a:t>PCA can be viewed as consequence of performing parameter estimation in a special type of linear Gaussian hidden variable model</a:t>
            </a:r>
          </a:p>
          <a:p>
            <a:r>
              <a:rPr lang="en-US" dirty="0"/>
              <a:t>Underlying idea: represent data as being generated by Gaussian distributed continuous hidden variable that is linearly transformed under Gaussian model</a:t>
            </a:r>
          </a:p>
          <a:p>
            <a:r>
              <a:rPr lang="en-US" dirty="0"/>
              <a:t>PCs of given dataset correspond to underlying factorized covariance model for corresponding multivariate Gaussian distribution model for the data</a:t>
            </a:r>
          </a:p>
          <a:p>
            <a:r>
              <a:rPr lang="en-US" dirty="0"/>
              <a:t>Set of hidden variables used to represent input data in lower dimensional space</a:t>
            </a:r>
          </a:p>
          <a:p>
            <a:r>
              <a:rPr lang="en-US" dirty="0"/>
              <a:t>Each dimension corresponds to independent random variable drawn from Gaussian distribution with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20139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1934"/>
                <a:ext cx="12192000" cy="36678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random variable corresponding to </a:t>
                </a:r>
                <a:r>
                  <a:rPr lang="en-US" i="1" dirty="0"/>
                  <a:t>d</a:t>
                </a:r>
                <a:r>
                  <a:rPr lang="en-US" dirty="0"/>
                  <a:t>-dimensional vectors of observed data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</a:t>
                </a:r>
                <a:r>
                  <a:rPr lang="en-US" i="1" dirty="0"/>
                  <a:t>k</a:t>
                </a:r>
                <a:r>
                  <a:rPr lang="en-US" dirty="0"/>
                  <a:t>-dimensional vector of hidden random variables, </a:t>
                </a:r>
                <a:r>
                  <a:rPr lang="en-US" i="1" dirty="0"/>
                  <a:t>k</a:t>
                </a:r>
                <a:r>
                  <a:rPr lang="en-US" dirty="0"/>
                  <a:t> typically less than </a:t>
                </a:r>
                <a:r>
                  <a:rPr lang="en-US" i="1" dirty="0"/>
                  <a:t>d</a:t>
                </a:r>
              </a:p>
              <a:p>
                <a:r>
                  <a:rPr lang="en-US" dirty="0"/>
                  <a:t>Then, underlying joint probability model has this linear Gaussian form: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zero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identity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denote mean and covariance matrix for Gaussian distribution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Gaussian with mean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a diagonal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included as parameter, would be 0 if we first mean-centered the data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1934"/>
                <a:ext cx="12192000" cy="3667875"/>
              </a:xfrm>
              <a:blipFill>
                <a:blip r:embed="rId2"/>
                <a:stretch>
                  <a:fillRect l="-750" t="-2492" b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3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8"/>
                <a:ext cx="9573203" cy="57792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PPCA is a generative model, (A) visualizes generative process:</a:t>
                </a:r>
              </a:p>
              <a:p>
                <a:r>
                  <a:rPr lang="en-US" dirty="0"/>
                  <a:t>Data is generated by sampling each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an independent Gaussian distribution, and using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project this lower dimensional representation into observed</a:t>
                </a:r>
                <a:endParaRPr lang="en-US" b="1" dirty="0"/>
              </a:p>
              <a:p>
                <a:r>
                  <a:rPr lang="en-US" dirty="0"/>
                  <a:t>Noise, specified by diagonal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added separately to each dimension of observed</a:t>
                </a:r>
              </a:p>
              <a:p>
                <a:r>
                  <a:rPr lang="en-US" dirty="0"/>
                  <a:t>If noise associated with conditional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 is same in each dimension and infinitesimally small, a set of estimation equations can be derived that give the same PCs as those obtained by conventional PCA</a:t>
                </a:r>
              </a:p>
              <a:p>
                <a:r>
                  <a:rPr lang="en-US" dirty="0"/>
                  <a:t>Restricting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to be diagonal produces a model known as factor analysis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isotropic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), then after optimizing the model and learning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be scaled and rotated principle eigenvectors of the covariance matrix of the data. </a:t>
                </a:r>
              </a:p>
              <a:p>
                <a:r>
                  <a:rPr lang="en-US" dirty="0"/>
                  <a:t>The contours of equal probability for a multivariate Gaussian distribution can be drawn with an ellipse whose principle axis corresponds to the principle eigenvector of the covariance matrix (B)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8"/>
                <a:ext cx="9573203" cy="5779213"/>
              </a:xfrm>
              <a:blipFill>
                <a:blip r:embed="rId2"/>
                <a:stretch>
                  <a:fillRect l="-828" t="-2426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D6058A2-423E-4539-A7BE-0FF01384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203" y="849712"/>
            <a:ext cx="2618797" cy="2263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9BB29-C5BC-42D5-8570-E3B81F40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176" y="3962634"/>
            <a:ext cx="2061199" cy="22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Probabilistic Principle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Because of nice properties of Gaussian distribution, marginal distributions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these models are also Gaussian, with parameters we can compute analytically</a:t>
                </a:r>
              </a:p>
              <a:p>
                <a:r>
                  <a:rPr lang="en-US" dirty="0"/>
                  <a:t>Example: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Which is the marginal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under the joint probability model, obtained by integrating out uncertainty associated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Integrating out hidden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PPCA model defines a Gaussian distribution whose covariance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special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1793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Inference with PPCA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As a result of underlying linear Gaussian formulation, various other quantities needed for making inferences and performing parameter estimation can be obtained analytically:</a:t>
                </a:r>
              </a:p>
              <a:p>
                <a:r>
                  <a:rPr lang="en-US" dirty="0"/>
                  <a:t>For example,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posterior distribution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obtained from Bayes’ rule</a:t>
                </a:r>
              </a:p>
              <a:p>
                <a:r>
                  <a:rPr lang="en-US" dirty="0"/>
                  <a:t>The posterior can be written: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Once the model parameters have been estimated, the mean of the posterior for a new example can be calculated, which can then serve as dimensionally reduced representation for it</a:t>
                </a:r>
              </a:p>
              <a:p>
                <a:r>
                  <a:rPr lang="en-US" dirty="0"/>
                  <a:t>Math is greatly simplified by fact that marginalizing, multiplying, and dividing Gaussian distributions produces other Gaussian distributions that are functions of observed values, mean vectors, and covariance matrices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1793" r="-1600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Marginal log-likelihood for PPC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07662"/>
                <a:ext cx="12192000" cy="57792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probabilistic model with hidden variables, Bayesian philosophy is to integrate out uncertainty associated with them</a:t>
                </a:r>
              </a:p>
              <a:p>
                <a:r>
                  <a:rPr lang="en-US" dirty="0"/>
                  <a:t>We just saw how linear Gaussian models make it possible to obtain marginal probability of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which takes form of a Gaussian distribution</a:t>
                </a:r>
              </a:p>
              <a:p>
                <a:r>
                  <a:rPr lang="en-US" dirty="0"/>
                  <a:t>Learning problem becomes maximizing probability of given data under the model</a:t>
                </a:r>
              </a:p>
              <a:p>
                <a:r>
                  <a:rPr lang="en-US" dirty="0"/>
                  <a:t>Probability that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observed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Log marginal likelihood of the parameters given all observed data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can be maximized using objective function: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consists of a matrix, a vector, and a scalar</a:t>
                </a:r>
              </a:p>
              <a:p>
                <a:r>
                  <a:rPr lang="en-US" dirty="0"/>
                  <a:t>Will assume from now on that data has been mean-centered: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7662"/>
                <a:ext cx="12192000" cy="5779213"/>
              </a:xfrm>
              <a:blipFill>
                <a:blip r:embed="rId2"/>
                <a:stretch>
                  <a:fillRect l="-900" t="-1793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6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7F2C-7F92-45AC-96B6-8FA12ED6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5709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Distributions reminder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70EF6-A772-40D4-8F2A-8CE86329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" y="559213"/>
            <a:ext cx="4198817" cy="2878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C8DC4-8261-440A-AF3B-3A12313D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200" y="500226"/>
            <a:ext cx="3657564" cy="268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89ABB-C25B-449C-AFCD-B735BEF7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22" y="3575668"/>
            <a:ext cx="3624760" cy="2870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9D8C0-716F-4A1A-9022-3ADE2968C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200" y="3626085"/>
            <a:ext cx="3608359" cy="2845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0E416-9AA1-4D7A-8329-4E24BA13D1F2}"/>
                  </a:ext>
                </a:extLst>
              </p:cNvPr>
              <p:cNvSpPr txBox="1"/>
              <p:nvPr/>
            </p:nvSpPr>
            <p:spPr>
              <a:xfrm>
                <a:off x="8276764" y="1057324"/>
                <a:ext cx="3785097" cy="418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A) sample of 60 points drawn from a joint probability distribution with two variables: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which takes 9 possible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which take 2 possible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B) marginal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C) marginal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D)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30E416-9AA1-4D7A-8329-4E24BA13D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64" y="1057324"/>
                <a:ext cx="3785097" cy="4185313"/>
              </a:xfrm>
              <a:prstGeom prst="rect">
                <a:avLst/>
              </a:prstGeom>
              <a:blipFill>
                <a:blip r:embed="rId6"/>
                <a:stretch>
                  <a:fillRect l="-1127" t="-72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087B6DA-CAEB-4FBB-896E-5546B24A51E6}"/>
              </a:ext>
            </a:extLst>
          </p:cNvPr>
          <p:cNvSpPr txBox="1"/>
          <p:nvPr/>
        </p:nvSpPr>
        <p:spPr>
          <a:xfrm>
            <a:off x="0" y="6531967"/>
            <a:ext cx="1151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Christopher M. Bishop “Pattern Recognition and Machine Learning”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CF990-A742-463F-AACA-BE0104740B22}"/>
              </a:ext>
            </a:extLst>
          </p:cNvPr>
          <p:cNvSpPr txBox="1"/>
          <p:nvPr/>
        </p:nvSpPr>
        <p:spPr>
          <a:xfrm flipH="1">
            <a:off x="221988" y="500226"/>
            <a:ext cx="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81B54-F173-422E-84A8-DF68A1A05049}"/>
              </a:ext>
            </a:extLst>
          </p:cNvPr>
          <p:cNvSpPr txBox="1"/>
          <p:nvPr/>
        </p:nvSpPr>
        <p:spPr>
          <a:xfrm flipH="1">
            <a:off x="4258298" y="491681"/>
            <a:ext cx="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FE0C8-1E63-4D76-BBAE-F6C0E9286102}"/>
              </a:ext>
            </a:extLst>
          </p:cNvPr>
          <p:cNvSpPr txBox="1"/>
          <p:nvPr/>
        </p:nvSpPr>
        <p:spPr>
          <a:xfrm flipH="1">
            <a:off x="130139" y="3157541"/>
            <a:ext cx="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E565A-C7B0-4781-BFD4-32980A0D1CA5}"/>
              </a:ext>
            </a:extLst>
          </p:cNvPr>
          <p:cNvSpPr txBox="1"/>
          <p:nvPr/>
        </p:nvSpPr>
        <p:spPr>
          <a:xfrm flipH="1">
            <a:off x="4148605" y="3332325"/>
            <a:ext cx="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471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Expected log-likelihood for PPCA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91110"/>
                <a:ext cx="12192000" cy="60668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saw that the derivative of log marginal likelihood of a hidden variable model w.r.t to its parameters equals derivative of expected log joint likelihood, where expectation is taken w.r.t posterior distribution over model’s hidden variables</a:t>
                </a:r>
              </a:p>
              <a:p>
                <a:pPr lvl="1"/>
                <a:r>
                  <a:rPr lang="en-US" dirty="0"/>
                  <a:t>Lecture 29, slide #13</a:t>
                </a:r>
              </a:p>
              <a:p>
                <a:r>
                  <a:rPr lang="en-US" dirty="0"/>
                  <a:t>Underlying Gaussian formulation for PPCA means exact posterior is computable, providing alternative for optimizing model based on expected log-likelihood</a:t>
                </a:r>
              </a:p>
              <a:p>
                <a:r>
                  <a:rPr lang="en-US" dirty="0"/>
                  <a:t>Log joint probability for all data and all hidden variables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under the model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that while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is observed, hidden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unknown, so for a given parameter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this expression does not evaluate to a scalar quantity</a:t>
                </a:r>
              </a:p>
              <a:p>
                <a:r>
                  <a:rPr lang="en-US" dirty="0"/>
                  <a:t>Can be converted into scalar using expected log-likelihood, and then optimized</a:t>
                </a:r>
              </a:p>
              <a:p>
                <a:r>
                  <a:rPr lang="en-US" dirty="0"/>
                  <a:t>Expected log-likelihood of data using posterior distribution of each example for the expectations is given by: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91110"/>
                <a:ext cx="12192000" cy="6066889"/>
              </a:xfrm>
              <a:blipFill>
                <a:blip r:embed="rId2"/>
                <a:stretch>
                  <a:fillRect l="-900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Expected gradient for PPCA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Gradient descent can be used to learn 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using expected log-likelihood as objective function</a:t>
                </a:r>
              </a:p>
              <a:p>
                <a:r>
                  <a:rPr lang="en-US" dirty="0"/>
                  <a:t>Gradient is a sum over examples, each example contributing following term: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Where in all cases, expectations taken w.r.t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using current settings of the model parameters</a:t>
                </a:r>
              </a:p>
              <a:p>
                <a:r>
                  <a:rPr lang="en-US" dirty="0"/>
                  <a:t>Partial derivative has natural interpretation: difference between two expectations</a:t>
                </a:r>
              </a:p>
              <a:p>
                <a:r>
                  <a:rPr lang="en-US" dirty="0"/>
                  <a:t>Second term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creates a matrix same size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consisting of the observation and the hidden variable representation</a:t>
                </a:r>
              </a:p>
              <a:p>
                <a:r>
                  <a:rPr lang="en-US" dirty="0"/>
                  <a:t>First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replaces observation with a similar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factor, which can be though of as model’s prediction of the input</a:t>
                </a:r>
              </a:p>
              <a:p>
                <a:r>
                  <a:rPr lang="en-US" dirty="0"/>
                  <a:t>Model reconstructs the data as it ascends the gradient</a:t>
                </a:r>
              </a:p>
              <a:p>
                <a:r>
                  <a:rPr lang="en-US" dirty="0"/>
                  <a:t>If model perfectly reconstructs the data, derivative will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2426" r="-950" b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788"/>
            <a:ext cx="12192000" cy="5779213"/>
          </a:xfrm>
        </p:spPr>
        <p:txBody>
          <a:bodyPr/>
          <a:lstStyle/>
          <a:p>
            <a:r>
              <a:rPr lang="en-US" dirty="0"/>
              <a:t>Probabilistic inference models</a:t>
            </a:r>
          </a:p>
          <a:p>
            <a:pPr lvl="1"/>
            <a:r>
              <a:rPr lang="en-US" dirty="0"/>
              <a:t>Probability propagation (sum-product algorithm)</a:t>
            </a:r>
          </a:p>
          <a:p>
            <a:pPr lvl="1"/>
            <a:r>
              <a:rPr lang="en-US" dirty="0"/>
              <a:t>Sampling and simulated annealing (easier to sample from conditional distribution)</a:t>
            </a:r>
          </a:p>
          <a:p>
            <a:pPr lvl="1"/>
            <a:r>
              <a:rPr lang="en-US" dirty="0"/>
              <a:t>Variational inference (approximate distribution with continuous function)</a:t>
            </a:r>
          </a:p>
          <a:p>
            <a:r>
              <a:rPr lang="en-US" dirty="0"/>
              <a:t>Graphical models and plate notation</a:t>
            </a:r>
          </a:p>
          <a:p>
            <a:pPr lvl="1"/>
            <a:r>
              <a:rPr lang="en-US" dirty="0"/>
              <a:t>Illustrate mixture model in form of Bayesian network</a:t>
            </a:r>
          </a:p>
          <a:p>
            <a:r>
              <a:rPr lang="en-US" dirty="0"/>
              <a:t>Probabilistic PCA</a:t>
            </a:r>
          </a:p>
          <a:p>
            <a:pPr lvl="1"/>
            <a:r>
              <a:rPr lang="en-US" dirty="0"/>
              <a:t>Hidden parameter estimation in a special type of linear Gaussian hidden variable model</a:t>
            </a:r>
          </a:p>
          <a:p>
            <a:r>
              <a:rPr lang="en-US" dirty="0"/>
              <a:t>Final class: </a:t>
            </a:r>
          </a:p>
          <a:p>
            <a:pPr lvl="1"/>
            <a:r>
              <a:rPr lang="en-US" dirty="0"/>
              <a:t>Generalized Linear Models</a:t>
            </a:r>
          </a:p>
          <a:p>
            <a:pPr lvl="1"/>
            <a:r>
              <a:rPr lang="en-US" dirty="0"/>
              <a:t>Latent Dirichlet Allocation</a:t>
            </a:r>
          </a:p>
          <a:p>
            <a:pPr lvl="1"/>
            <a:r>
              <a:rPr lang="en-US" dirty="0"/>
              <a:t>Hidden Markov Models</a:t>
            </a:r>
          </a:p>
          <a:p>
            <a:pPr lvl="1"/>
            <a:r>
              <a:rPr lang="en-US" dirty="0"/>
              <a:t>Restricted Boltzmann Machines</a:t>
            </a:r>
          </a:p>
        </p:txBody>
      </p:sp>
    </p:spTree>
    <p:extLst>
      <p:ext uri="{BB962C8B-B14F-4D97-AF65-F5344CB8AC3E}">
        <p14:creationId xmlns:p14="http://schemas.microsoft.com/office/powerpoint/2010/main" val="17376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1CA-7000-4AA9-A053-F0B30AA8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8"/>
            <a:ext cx="12192000" cy="770562"/>
          </a:xfrm>
        </p:spPr>
        <p:txBody>
          <a:bodyPr/>
          <a:lstStyle/>
          <a:p>
            <a:r>
              <a:rPr lang="en-US" dirty="0"/>
              <a:t>Bayesian estimation and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91DFD-2958-4770-BA19-4C3E03449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787935"/>
                <a:ext cx="12191999" cy="6070063"/>
              </a:xfrm>
            </p:spPr>
            <p:txBody>
              <a:bodyPr/>
              <a:lstStyle/>
              <a:p>
                <a:r>
                  <a:rPr lang="en-US" dirty="0"/>
                  <a:t>Adopt Bayesian perspective if we believe a certain parameter has been drawn from a particular distribution</a:t>
                </a:r>
              </a:p>
              <a:p>
                <a:r>
                  <a:rPr lang="en-US" dirty="0"/>
                  <a:t>Use 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represent this distribution</a:t>
                </a:r>
              </a:p>
              <a:p>
                <a:r>
                  <a:rPr lang="en-US" dirty="0"/>
                  <a:t>Define </a:t>
                </a:r>
                <a:r>
                  <a:rPr lang="en-US" i="1" dirty="0"/>
                  <a:t>joint distribution </a:t>
                </a:r>
                <a:r>
                  <a:rPr lang="en-US" dirty="0"/>
                  <a:t>of data and parameters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Bayesian predictions use quantity called </a:t>
                </a:r>
                <a:r>
                  <a:rPr lang="en-US" i="1" dirty="0"/>
                  <a:t>posterior predictive distribution: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probability model for a new observation marginalized over the posterior probability inferred for the parameters given the observations so far</a:t>
                </a:r>
              </a:p>
              <a:p>
                <a:r>
                  <a:rPr lang="en-US" b="1" dirty="0"/>
                  <a:t>Empirical Bayes </a:t>
                </a:r>
                <a:r>
                  <a:rPr lang="en-US" dirty="0"/>
                  <a:t>method employed to find suitable value for hyperparameter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Maximize log marginal likelihood w.r.t model’s hyperparameters: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𝑀𝑀𝐿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91DFD-2958-4770-BA19-4C3E03449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787935"/>
                <a:ext cx="12191999" cy="6070063"/>
              </a:xfrm>
              <a:blipFill>
                <a:blip r:embed="rId2"/>
                <a:stretch>
                  <a:fillRect l="-900" t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1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7BCE-E3B0-40CE-BCF9-242A65AC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Probabilistic inference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AA0F-7EC4-4CDD-9605-511696F4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Special methods required to efficiently compute posterior, marginal distributions</a:t>
            </a:r>
          </a:p>
          <a:p>
            <a:r>
              <a:rPr lang="en-US" dirty="0"/>
              <a:t>This is the field of </a:t>
            </a:r>
            <a:r>
              <a:rPr lang="en-US" i="1" dirty="0"/>
              <a:t>probabilistic inference</a:t>
            </a:r>
          </a:p>
          <a:p>
            <a:r>
              <a:rPr lang="en-US" dirty="0"/>
              <a:t>We will now review widely used probabilistic inference methods:</a:t>
            </a:r>
          </a:p>
          <a:p>
            <a:r>
              <a:rPr lang="en-US" b="1" dirty="0"/>
              <a:t>1) Probability propagation</a:t>
            </a:r>
          </a:p>
          <a:p>
            <a:r>
              <a:rPr lang="en-US" b="1" dirty="0"/>
              <a:t>2) Sampling and simulated annealing</a:t>
            </a:r>
          </a:p>
          <a:p>
            <a:r>
              <a:rPr lang="en-US" b="1" dirty="0"/>
              <a:t>3) 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30961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E91-6DCD-44E3-A762-2DB86C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6867"/>
          </a:xfrm>
        </p:spPr>
        <p:txBody>
          <a:bodyPr/>
          <a:lstStyle/>
          <a:p>
            <a:r>
              <a:rPr lang="en-US" dirty="0"/>
              <a:t>Probability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2CD3-36F5-4584-B254-1A464DAEB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006866"/>
                <a:ext cx="12191999" cy="5851133"/>
              </a:xfrm>
            </p:spPr>
            <p:txBody>
              <a:bodyPr/>
              <a:lstStyle/>
              <a:p>
                <a:r>
                  <a:rPr lang="en-US" dirty="0"/>
                  <a:t>Structured probability models like Bayesian networks decompose joint probability distribution into products of functions over subsets of variables</a:t>
                </a:r>
              </a:p>
              <a:p>
                <a:r>
                  <a:rPr lang="en-US" dirty="0"/>
                  <a:t>Task of finding maximum probability configuration by computing marginal probabilities can be computationally demanding using brute force methods</a:t>
                </a:r>
              </a:p>
              <a:p>
                <a:r>
                  <a:rPr lang="en-US" dirty="0"/>
                  <a:t>Can take advantage of model’s structure to perform inference more efficiently</a:t>
                </a:r>
              </a:p>
              <a:p>
                <a:r>
                  <a:rPr lang="en-US" dirty="0"/>
                  <a:t>When Bayesian networks have tree structure, </a:t>
                </a:r>
                <a:r>
                  <a:rPr lang="en-US" i="1" dirty="0"/>
                  <a:t>probability/belief propagation </a:t>
                </a:r>
                <a:r>
                  <a:rPr lang="en-US" dirty="0"/>
                  <a:t>can be applied to compute exact marginals, and hence, most probable model </a:t>
                </a:r>
              </a:p>
              <a:p>
                <a:r>
                  <a:rPr lang="en-US" dirty="0"/>
                  <a:t>Uses sum-product and max-product algorithms (9.6)</a:t>
                </a:r>
              </a:p>
              <a:p>
                <a:r>
                  <a:rPr lang="en-US" dirty="0"/>
                  <a:t>Given Bayesian network, initial step is to determine marginal probability for each node given no observations whatsoever: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sum is over states of all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be computed using sum-product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2CD3-36F5-4584-B254-1A464DAEB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006866"/>
                <a:ext cx="12191999" cy="5851133"/>
              </a:xfrm>
              <a:blipFill>
                <a:blip r:embed="rId2"/>
                <a:stretch>
                  <a:fillRect l="-900" t="-1667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3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15A-631B-42E4-91B9-09ED2F4C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Sum-product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E04CA-A684-4BBE-840A-AAB89B517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603918"/>
                <a:ext cx="8996811" cy="46731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task of computing marginal probability for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given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in network </a:t>
                </a:r>
                <a:r>
                  <a:rPr lang="en-US"/>
                  <a:t>to right:</a:t>
                </a:r>
                <a:endParaRPr lang="en-US" dirty="0"/>
              </a:p>
              <a:p>
                <a:r>
                  <a:rPr lang="en-US" dirty="0"/>
                  <a:t>Since other variables in graph have not been observed, they should be integrated out to obtain desired result: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Here, the key probability of interest is: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However, this sum involves a large data structure containing the joint probability, composed of products over the individual probabilities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E04CA-A684-4BBE-840A-AAB89B517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603918"/>
                <a:ext cx="8996811" cy="4673162"/>
              </a:xfrm>
              <a:blipFill>
                <a:blip r:embed="rId2"/>
                <a:stretch>
                  <a:fillRect l="-1016" t="-3259" r="-1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C34479-B3CB-4D1D-A2D7-4051FCE7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005" y="1110694"/>
            <a:ext cx="3195189" cy="2504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01DAD6-4F56-4B9F-BD09-84C5BACBA3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998063"/>
                <a:ext cx="12192000" cy="185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Sum-product algorithm refers to a much better solution: simply </a:t>
                </a:r>
                <a:r>
                  <a:rPr lang="en-US" sz="2400" i="1" dirty="0"/>
                  <a:t>push the sums as far as possible to the right </a:t>
                </a:r>
                <a:r>
                  <a:rPr lang="en-US" sz="2400" dirty="0"/>
                  <a:t>before computing products of probabilities.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01DAD6-4F56-4B9F-BD09-84C5BACBA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8063"/>
                <a:ext cx="12192000" cy="1859938"/>
              </a:xfrm>
              <a:prstGeom prst="rect">
                <a:avLst/>
              </a:prstGeom>
              <a:blipFill>
                <a:blip r:embed="rId4"/>
                <a:stretch>
                  <a:fillRect l="-650" t="-4590" b="-40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C74C-FB58-4241-9054-5DE0F102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7287"/>
            <a:ext cx="12192000" cy="5779213"/>
          </a:xfrm>
        </p:spPr>
        <p:txBody>
          <a:bodyPr/>
          <a:lstStyle/>
          <a:p>
            <a:r>
              <a:rPr lang="en-US" dirty="0"/>
              <a:t>Sampling methods are popular with fully Bayesian methods using distributions on parameters, or graphical models with cyclic structures</a:t>
            </a:r>
          </a:p>
          <a:p>
            <a:r>
              <a:rPr lang="en-US" dirty="0"/>
              <a:t>Use Markov chain Monte Carlo methods to generate random samples from probability distributions that are difficult to compute</a:t>
            </a:r>
          </a:p>
          <a:p>
            <a:r>
              <a:rPr lang="en-US" i="1" dirty="0"/>
              <a:t>Gibbs sampling </a:t>
            </a:r>
            <a:r>
              <a:rPr lang="en-US" dirty="0"/>
              <a:t>is a special case of Metropolis-Hastings algorithm</a:t>
            </a:r>
          </a:p>
          <a:p>
            <a:r>
              <a:rPr lang="en-US" dirty="0"/>
              <a:t>Allows to generate samples from joint distribution even when true distribution is a complex continuous function</a:t>
            </a:r>
          </a:p>
          <a:p>
            <a:r>
              <a:rPr lang="en-US" dirty="0"/>
              <a:t>Samples can then be used to approximate expectations of interest, and approximate marginal distributions of subsets of variables</a:t>
            </a:r>
          </a:p>
          <a:p>
            <a:r>
              <a:rPr lang="en-US" dirty="0"/>
              <a:t>Point of Gibbs sampling: given a multivariate distribution, easier to sample from conditional distribution than marginalize by integrating over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930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Gibbs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Assign initial set of states to random variables of interest 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variables, this initial assignment is written: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Then, iteratively update each variable by </a:t>
                </a:r>
                <a:r>
                  <a:rPr lang="en-US" i="1" dirty="0"/>
                  <a:t>sampling</a:t>
                </a:r>
                <a:r>
                  <a:rPr lang="en-US" dirty="0"/>
                  <a:t> from its conditional distribution given the others: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practice, these conditional distributions are easy to compute</a:t>
                </a:r>
              </a:p>
              <a:p>
                <a:r>
                  <a:rPr lang="en-US" dirty="0"/>
                  <a:t>To ensure unbiased sample, need to cycle through data discarding samples in a process known as “burn-in”</a:t>
                </a:r>
              </a:p>
              <a:p>
                <a:r>
                  <a:rPr lang="en-US" dirty="0"/>
                  <a:t>This allows Markov chain defined by sampling procedure to approach its stationary distribution, common to discard samples from first 100-1000 cycles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78786"/>
                <a:ext cx="12192000" cy="5779213"/>
              </a:xfrm>
              <a:blipFill>
                <a:blip r:embed="rId2"/>
                <a:stretch>
                  <a:fillRect l="-900" t="-2426" b="-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8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A8B-B953-47BA-AB9F-41265AB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8787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</p:spPr>
            <p:txBody>
              <a:bodyPr/>
              <a:lstStyle/>
              <a:p>
                <a:r>
                  <a:rPr lang="en-US" dirty="0"/>
                  <a:t>Simulated annealing seeks approximate most probable configuration</a:t>
                </a:r>
              </a:p>
              <a:p>
                <a:r>
                  <a:rPr lang="en-US" dirty="0"/>
                  <a:t>Adapts Gibbs sampling to include iteration-dependent “temperature”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Start with initial assignment: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Subsequent samples take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temperature is decreased at each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This will converge to the true global minimum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set correctly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C74C-FB58-4241-9054-5DE0F1025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7287"/>
                <a:ext cx="12192000" cy="5779213"/>
              </a:xfrm>
              <a:blipFill>
                <a:blip r:embed="rId2"/>
                <a:stretch>
                  <a:fillRect l="-900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2376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CS405/505  Data Mining</vt:lpstr>
      <vt:lpstr>Distributions reminder</vt:lpstr>
      <vt:lpstr>Bayesian estimation and prediction</vt:lpstr>
      <vt:lpstr>Probabilistic inference models</vt:lpstr>
      <vt:lpstr>Probability propagation</vt:lpstr>
      <vt:lpstr>Sum-product algorithm</vt:lpstr>
      <vt:lpstr>Sampling</vt:lpstr>
      <vt:lpstr>Gibbs sampling</vt:lpstr>
      <vt:lpstr>Simulated annealing</vt:lpstr>
      <vt:lpstr>Variational inference</vt:lpstr>
      <vt:lpstr>9.6 Graphical models and factor graphs</vt:lpstr>
      <vt:lpstr>Graphical Models and Plate Notation</vt:lpstr>
      <vt:lpstr>Graphical Models and Plate Notation</vt:lpstr>
      <vt:lpstr>Probabilistic Principle Component Analysis</vt:lpstr>
      <vt:lpstr>Probabilistic Principle Component Analysis</vt:lpstr>
      <vt:lpstr>Probabilistic Principle Component Analysis</vt:lpstr>
      <vt:lpstr>Probabilistic Principle Component Analysis</vt:lpstr>
      <vt:lpstr>Inference with PPCA</vt:lpstr>
      <vt:lpstr>Marginal log-likelihood for PPC</vt:lpstr>
      <vt:lpstr>Expected log-likelihood for PPCA</vt:lpstr>
      <vt:lpstr>Expected gradient for PPCA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 Data Mining</dc:title>
  <dc:creator>Russell Butler</dc:creator>
  <cp:lastModifiedBy>Russell Butler</cp:lastModifiedBy>
  <cp:revision>106</cp:revision>
  <dcterms:created xsi:type="dcterms:W3CDTF">2019-11-20T18:56:18Z</dcterms:created>
  <dcterms:modified xsi:type="dcterms:W3CDTF">2019-11-22T18:26:17Z</dcterms:modified>
</cp:coreProperties>
</file>