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1" r:id="rId17"/>
    <p:sldId id="272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6310-28BC-4093-B45C-9C0C52DD5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E49D2-D895-487D-86B4-44320AC9F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94FB-1858-4D25-A151-8CE9C159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49B5-07FE-4FD4-AC51-2E6D118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AF76-A0BA-4B5D-B5FA-E52CFC75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1995-64C5-4EEE-B000-4D89B4E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94318-71A2-4DF5-A528-A1C52797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FB-B694-432F-AF6E-C595AD3A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99FF-D56C-4BC5-94EC-B1AB386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4D8D-C4E5-43FB-B041-81662049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115B8-CFC5-47DE-A7D3-0E523D0D2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26E5E-6B0E-429F-9788-2EA936BF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D7AC-B0BF-4069-BD7A-0419EC3A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4DCF-078B-4567-A0A7-F0766725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F830-CFFD-44D3-B50C-0B12EC20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8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02C7-D297-49AB-8745-0FF7B893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0817-764F-4738-9EDA-F1EABEC4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53E2-6816-4814-820C-C31D3C40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F53C-3C90-459A-9890-9EEAF5DC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3203-346D-4CEE-8BBB-5796DA2A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9DFA-5F85-436D-A187-44040DBD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5DD2-4F15-40A2-9AB5-258C56EB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EE248-B238-4909-81E2-9B67DEFC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3F4E-2745-45B0-AF48-9C6B4A74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DBC5-5CF1-4F1F-9B6D-1623F7B5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25EA-F34D-4856-953B-F1545C26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946A-4BE4-4605-8C5B-5DD32929B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AEDA-ABD7-4A73-97DA-C83787C9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5BF9-5AFF-40CA-9BAB-5A40395C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1591-BC3D-47BB-A908-1DFD09CC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122-CB28-4372-B6B5-43E8841E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8B39-2A14-4CE4-ABA8-67077AF6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2B623-D5EA-4A0B-B5BA-C96A0BDE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47723-36AC-40F0-AC9A-86C139E5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DA6FD-51E8-4F51-95F4-4C4648F1B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0D092-89A2-4C23-BF99-C09CA4646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2D0A2-BFC7-4833-9F7C-24BC9194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B1DF8-418D-4E68-B8B2-25F3DF1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DB37B-27DB-4B17-B68A-7B9745A8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1425-FD25-4A5C-BA0C-16B180F5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29DEF-C965-411E-9590-909B41B8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B24B-7FBA-49FB-B0A3-2E170240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775A-2AA1-42A8-AE97-4B85740C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ADCAB-1673-4992-8D13-C92C05FD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781D0-D940-4D17-8094-BEFBFC45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7278F-B0AE-4E8B-97F3-C872C3EB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8F8A-0E43-4159-BB3E-46F90910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24D-9BFA-43C3-9141-D140A28D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0D8F-EAB7-42BC-BD31-44254464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DB82-9207-4307-9032-CF0EE195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0CD1-5EC4-45EE-9B4A-06D359B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4A0F-8C8F-40C0-AB61-9D3B5111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11CF-F59A-40CE-A03E-2E12AA69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10F2-F330-4C0D-992E-56D47F8DE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6C992-BBB0-43AE-8C3E-7B93A2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B005A-88E8-4276-8D7F-8FA3EF93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D2B33-C035-4C44-979E-68CEF0C9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D7022-3BE2-45EB-B16F-14906633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F84DA-725D-4C06-89E4-0E8B3F11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315A-0D7A-4FC0-B525-EBA698E2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6199-6BE6-4BE6-BD0A-0B37C3C13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816-D1DD-44CF-9A6A-CEE001C70DC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0C80-0AAD-46E2-A7DF-F7A3D798D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5B3E4-DEED-420A-8A07-75F4C4E69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9138-6C8C-4918-90BA-FCE8A76C1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DB05-37E8-444E-B9B2-58B26C414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43FE6-5880-4CF4-A506-B7CD3C5FB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32</a:t>
            </a:r>
          </a:p>
        </p:txBody>
      </p:sp>
    </p:spTree>
    <p:extLst>
      <p:ext uri="{BB962C8B-B14F-4D97-AF65-F5344CB8AC3E}">
        <p14:creationId xmlns:p14="http://schemas.microsoft.com/office/powerpoint/2010/main" val="315962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42049"/>
                <a:ext cx="6726322" cy="587797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Alternative to variational method is collapsed Gibbs sampling</a:t>
                </a:r>
              </a:p>
              <a:p>
                <a:r>
                  <a:rPr lang="en-US" dirty="0"/>
                  <a:t>Consider that model in (</a:t>
                </a:r>
                <a:r>
                  <a:rPr lang="en-US" b="1" dirty="0"/>
                  <a:t>A</a:t>
                </a:r>
                <a:r>
                  <a:rPr lang="en-US" dirty="0"/>
                  <a:t>) can be expanded to that shown in (</a:t>
                </a:r>
                <a:r>
                  <a:rPr lang="en-US" b="1" dirty="0"/>
                  <a:t>B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Then, add another Dirichlet prior with parameters given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 the topic parameters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reduce overfitting</a:t>
                </a:r>
              </a:p>
              <a:p>
                <a:r>
                  <a:rPr lang="en-US" dirty="0"/>
                  <a:t>Standard Gibbs sampling involves iteratively sampling hidden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elements of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Collapsed Gibbs sampling is obtained by integrating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analytically</a:t>
                </a:r>
              </a:p>
              <a:p>
                <a:r>
                  <a:rPr lang="en-US" dirty="0"/>
                  <a:t>Consequently, conditioned by current estimates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, and observed words of document corpus, Gibbs sampler proceeds by iteratively updating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compute required posterior</a:t>
                </a:r>
              </a:p>
              <a:p>
                <a:r>
                  <a:rPr lang="en-US" dirty="0"/>
                  <a:t>it is then relatively straightforward to obtain estimates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42049"/>
                <a:ext cx="6726322" cy="5877974"/>
              </a:xfrm>
              <a:blipFill>
                <a:blip r:embed="rId2"/>
                <a:stretch>
                  <a:fillRect l="-1179" t="-2386" r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E6628A2-B364-4C8E-BA18-FD697195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21" y="1072444"/>
            <a:ext cx="2664257" cy="5357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47CE8-E9C2-4462-B495-F19CBEDF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948" y="1068616"/>
            <a:ext cx="2664257" cy="5391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9F92B-0BC9-40DC-AE29-99F13AAF2A3E}"/>
              </a:ext>
            </a:extLst>
          </p:cNvPr>
          <p:cNvSpPr txBox="1"/>
          <p:nvPr/>
        </p:nvSpPr>
        <p:spPr>
          <a:xfrm>
            <a:off x="7027524" y="606175"/>
            <a:ext cx="47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87BFF-9BBF-4236-90E2-E2C049BC7CB8}"/>
              </a:ext>
            </a:extLst>
          </p:cNvPr>
          <p:cNvSpPr txBox="1"/>
          <p:nvPr/>
        </p:nvSpPr>
        <p:spPr>
          <a:xfrm>
            <a:off x="9589214" y="606174"/>
            <a:ext cx="47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972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9411127" cy="5915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Overall approach of using Latent Dirichlet Allocation to extract topics from a document collection can be summarized as follows:</a:t>
                </a:r>
              </a:p>
              <a:p>
                <a:r>
                  <a:rPr lang="en-US" dirty="0"/>
                  <a:t>1) define a hierarchical Bayesian model for joint distribution of documents and words, following structure at right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2) Bayesian E-step, performing approximate inference using Gibbs sampling to sample from </a:t>
                </a:r>
                <a:r>
                  <a:rPr lang="en-US" i="1" dirty="0"/>
                  <a:t>joint posterior </a:t>
                </a:r>
                <a:r>
                  <a:rPr lang="en-US" dirty="0"/>
                  <a:t>over </a:t>
                </a:r>
                <a:r>
                  <a:rPr lang="en-US" i="1" dirty="0"/>
                  <a:t>all </a:t>
                </a:r>
                <a:r>
                  <a:rPr lang="en-US" dirty="0"/>
                  <a:t>topics for all documents in model,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been integrated out</a:t>
                </a:r>
              </a:p>
              <a:p>
                <a:r>
                  <a:rPr lang="en-US" dirty="0"/>
                  <a:t>3) M-step using these samples to update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, using update equations that are functions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samples</a:t>
                </a:r>
              </a:p>
              <a:p>
                <a:r>
                  <a:rPr lang="en-US" dirty="0"/>
                  <a:t>This procedure is performed with a hierarchical Bayesian model, so updated parameters can be used to create a Bayesian predictive distribution over new words and new topics given the observed words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9411127" cy="5915950"/>
              </a:xfrm>
              <a:blipFill>
                <a:blip r:embed="rId2"/>
                <a:stretch>
                  <a:fillRect l="-1166" t="-2371" r="-2073" b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802C3D-8309-444C-AEE2-FF140520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659" y="524140"/>
            <a:ext cx="2873341" cy="5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3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b="1" dirty="0"/>
              <a:t>9.8 Sequential and Temporal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49102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task of creating probability model for sequence of observations</a:t>
                </a:r>
              </a:p>
              <a:p>
                <a:r>
                  <a:rPr lang="en-US" dirty="0"/>
                  <a:t>If observations correspond to words, define random variables with as many states as there are words in the vocabulary</a:t>
                </a:r>
              </a:p>
              <a:p>
                <a:r>
                  <a:rPr lang="en-US" dirty="0"/>
                  <a:t>If observations are continuous, use parameterized continuous distribution</a:t>
                </a:r>
              </a:p>
              <a:p>
                <a:r>
                  <a:rPr lang="en-US" b="1" dirty="0"/>
                  <a:t>Markov models and N-gram models</a:t>
                </a:r>
              </a:p>
              <a:p>
                <a:r>
                  <a:rPr lang="en-US" dirty="0"/>
                  <a:t>Markov model: simple, effective probabilistic model for discrete sequential data</a:t>
                </a:r>
              </a:p>
              <a:p>
                <a:r>
                  <a:rPr lang="en-US" dirty="0"/>
                  <a:t>Predict each symbol in sequence using conditional probability given preceding symbol</a:t>
                </a:r>
              </a:p>
              <a:p>
                <a:r>
                  <a:rPr lang="en-US" dirty="0"/>
                  <a:t>Given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this can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Usually, every conditional probability used in such models is the same</a:t>
                </a:r>
              </a:p>
              <a:p>
                <a:r>
                  <a:rPr lang="en-US" dirty="0"/>
                  <a:t>A) first order Markov Model, B) second order Markov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4910293"/>
              </a:xfrm>
              <a:blipFill>
                <a:blip r:embed="rId2"/>
                <a:stretch>
                  <a:fillRect l="-750" t="-2609" b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6EAF3D-2034-4086-A9A5-80C45417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3" y="5945083"/>
            <a:ext cx="6102141" cy="912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65B41-358A-4108-8EA9-3EF2B8F4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75" y="5852342"/>
            <a:ext cx="5715789" cy="9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Hidden Markov Models (HMMs)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647273"/>
                <a:ext cx="12191999" cy="439527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HMMs have been widely used for pattern recognition since the 1980s, and until recently most major speech recognition systems use HMMs</a:t>
                </a:r>
              </a:p>
              <a:p>
                <a:r>
                  <a:rPr lang="en-US" dirty="0"/>
                  <a:t>HMM is a joint probability model of a set of discrete observed variables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discrete hidden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observations, that factors the joint distribution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discrete random variable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possible values,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discrete random variable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possible values</a:t>
                </a:r>
              </a:p>
              <a:p>
                <a:r>
                  <a:rPr lang="en-US" dirty="0"/>
                  <a:t>A) illustrates an HMM as a type of Bayesian network known as a ‘dynamic’ Bayesian network because variables are replicated dynamically over the appropriate number of time steps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647273"/>
                <a:ext cx="12191999" cy="4395278"/>
              </a:xfrm>
              <a:blipFill>
                <a:blip r:embed="rId2"/>
                <a:stretch>
                  <a:fillRect l="-750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B8BECD9-F72C-4612-A0FC-C975094E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61" y="4468937"/>
            <a:ext cx="6846015" cy="23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HMMs are an obvious extension of first-order Markov Models</a:t>
                </a:r>
              </a:p>
              <a:p>
                <a:r>
                  <a:rPr lang="en-US" dirty="0"/>
                  <a:t>Common to use “time-homogenous” models where transition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at each time step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be transition matrix whose elements 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be emission matrix whose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initial state probability distribution is encoded in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Complete set of parameters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set containing 2 matrices, 1 vector</a:t>
                </a:r>
              </a:p>
              <a:p>
                <a:r>
                  <a:rPr lang="en-US" dirty="0"/>
                  <a:t>Write particular observation sequence as set of observations: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HMMs pose three key problems:</a:t>
                </a:r>
              </a:p>
              <a:p>
                <a:r>
                  <a:rPr lang="en-US" dirty="0"/>
                  <a:t>1)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probability of sequence under the model with params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2) find most probable explanation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explaining observation</a:t>
                </a:r>
              </a:p>
              <a:p>
                <a:r>
                  <a:rPr lang="en-US" dirty="0"/>
                  <a:t>3) find best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for the model, given a dataset of observed sequences</a:t>
                </a:r>
              </a:p>
              <a:p>
                <a:r>
                  <a:rPr lang="en-US" dirty="0"/>
                  <a:t>These can be solved using sum-product, max-product, and EM algorithms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750" t="-2680" r="-850" b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Markov Random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Markov random fields define a factorized model for set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where these variables into ‘cliques’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for each clique: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clique is a group of nodes in an undirected graph that all connect to each other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known as partition function, normalizes model to ensure it is a prob </a:t>
                </a:r>
                <a:r>
                  <a:rPr lang="en-US" dirty="0" err="1"/>
                  <a:t>distr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2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Markov Random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3853"/>
            <a:ext cx="7572055" cy="3274885"/>
          </a:xfrm>
        </p:spPr>
        <p:txBody>
          <a:bodyPr>
            <a:normAutofit/>
          </a:bodyPr>
          <a:lstStyle/>
          <a:p>
            <a:r>
              <a:rPr lang="en-US" dirty="0"/>
              <a:t>A) undirected graph corresponding to Markov random field</a:t>
            </a:r>
          </a:p>
          <a:p>
            <a:r>
              <a:rPr lang="en-US" dirty="0"/>
              <a:t>This structure widely used for images, repeated over an entire image with each node representing a property of a pixel – label, or depth</a:t>
            </a:r>
          </a:p>
          <a:p>
            <a:r>
              <a:rPr lang="en-US" dirty="0"/>
              <a:t>Joint probability for four variables factorized: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67F23-A09B-4359-A7DA-193ED728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718" y="0"/>
            <a:ext cx="3699721" cy="3965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5ED70-044D-40A6-9FB6-2FF61C3AACF3}"/>
                  </a:ext>
                </a:extLst>
              </p:cNvPr>
              <p:cNvSpPr txBox="1"/>
              <p:nvPr/>
            </p:nvSpPr>
            <p:spPr>
              <a:xfrm>
                <a:off x="0" y="3965825"/>
                <a:ext cx="12192000" cy="277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represents a set of unary functions of just one variable,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represents a set of pairwise functions of two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Subscripts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500" dirty="0"/>
                  <a:t> index both the functions, and the sets of single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500" dirty="0"/>
                  <a:t> and variable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500" dirty="0"/>
                  <a:t> that serve as their arguments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5ED70-044D-40A6-9FB6-2FF61C3A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5825"/>
                <a:ext cx="12192000" cy="2779735"/>
              </a:xfrm>
              <a:prstGeom prst="rect">
                <a:avLst/>
              </a:prstGeom>
              <a:blipFill>
                <a:blip r:embed="rId3"/>
                <a:stretch>
                  <a:fillRect l="-7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02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Markov Random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Can be equivalently expressed using an energy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Markov random field can then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constant for any assignment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 negative log probability under the model can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leads to commonly used strategy of minimizing energy function of this form to perform tasks such as image segmentation and entity resolution in text docs</a:t>
                </a:r>
              </a:p>
              <a:p>
                <a:r>
                  <a:rPr lang="en-US" dirty="0"/>
                  <a:t>Exact minimum found using graph-cuts or tree-reweighted message passing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1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10.5 Stochastic Deep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r>
              <a:rPr lang="en-US" dirty="0"/>
              <a:t>We have seen deep networks composed of deterministic components</a:t>
            </a:r>
          </a:p>
          <a:p>
            <a:r>
              <a:rPr lang="en-US" dirty="0"/>
              <a:t>Now look at stochastic networks, beginning with Boltzmann machine, a model used for unsupervised learning</a:t>
            </a:r>
          </a:p>
          <a:p>
            <a:r>
              <a:rPr lang="en-US" dirty="0"/>
              <a:t>Boltzmann machine is a type of Markov random field</a:t>
            </a:r>
          </a:p>
          <a:p>
            <a:r>
              <a:rPr lang="en-US" dirty="0"/>
              <a:t>Neurons in Boltzmann machine correspond to random variables such as those used in Bayesian networks</a:t>
            </a:r>
          </a:p>
          <a:p>
            <a:r>
              <a:rPr lang="en-US" dirty="0"/>
              <a:t>Boltzmann machines popular prior to impressive results of CNNs</a:t>
            </a:r>
          </a:p>
          <a:p>
            <a:r>
              <a:rPr lang="en-US" dirty="0"/>
              <a:t>Have since declined in popularity</a:t>
            </a:r>
          </a:p>
          <a:p>
            <a:r>
              <a:rPr lang="en-US" dirty="0"/>
              <a:t>They have certain advantages (can capture multimodal distributions)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5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Boltzmann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To create Boltzmann machine, begin by partitioning variables into:</a:t>
                </a:r>
              </a:p>
              <a:p>
                <a:r>
                  <a:rPr lang="en-US" dirty="0"/>
                  <a:t>Visible variables, defined by D-dimensional binary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Hidden variables, defined by K-dimensional binary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Then, a Boltzmann machine is a joint probability model of form: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𝑩𝒉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energy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normalizes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so that it defines a valid joint probability,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encode visible to visible, hidden to hidden, and visible to hidden interactions, respectively, and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encode the biases associated with each variable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3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4CD-5280-4671-9BB5-33683B3C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3393-B19A-4355-B132-88738B74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  <a:p>
            <a:pPr lvl="1"/>
            <a:r>
              <a:rPr lang="en-US" dirty="0"/>
              <a:t>Latent Semantic Analysis</a:t>
            </a:r>
          </a:p>
          <a:p>
            <a:r>
              <a:rPr lang="en-US" dirty="0"/>
              <a:t>Hidden Markov Models</a:t>
            </a:r>
          </a:p>
          <a:p>
            <a:r>
              <a:rPr lang="en-US" dirty="0"/>
              <a:t>Restricted Boltzmann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9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2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7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5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96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2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BD7-2856-4621-9A71-955F89F1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2049"/>
            <a:ext cx="12191999" cy="59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7217-869C-4E6B-B1B2-BB4E50CA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 reminder: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4B2E-C35A-4A00-AFE5-DBB647EF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401-BD32-41F6-B80A-501335FB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8887"/>
          </a:xfrm>
        </p:spPr>
        <p:txBody>
          <a:bodyPr/>
          <a:lstStyle/>
          <a:p>
            <a:r>
              <a:rPr lang="en-US" dirty="0"/>
              <a:t>Latent Semantic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F50B-48EC-40AA-8662-0528C8312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1659"/>
                <a:ext cx="12192000" cy="60280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PCA can be viewed as a form of linear Gaussian latent variable model</a:t>
                </a:r>
              </a:p>
              <a:p>
                <a:r>
                  <a:rPr lang="en-US" dirty="0"/>
                  <a:t>Latent semantic analysis (LSA): influential form of data-driven document analysis</a:t>
                </a:r>
              </a:p>
              <a:p>
                <a:r>
                  <a:rPr lang="en-US" dirty="0"/>
                  <a:t>LSA decomposes each document into a collection of </a:t>
                </a:r>
                <a:r>
                  <a:rPr lang="en-US" i="1" dirty="0"/>
                  <a:t>topic </a:t>
                </a:r>
                <a:r>
                  <a:rPr lang="en-US" dirty="0"/>
                  <a:t>using SVD </a:t>
                </a:r>
              </a:p>
              <a:p>
                <a:r>
                  <a:rPr lang="en-US" dirty="0"/>
                  <a:t>Project documents into </a:t>
                </a:r>
                <a:r>
                  <a:rPr lang="en-US" i="1" dirty="0"/>
                  <a:t>topic space</a:t>
                </a:r>
                <a:r>
                  <a:rPr lang="en-US" dirty="0"/>
                  <a:t>, to compare semantic structure across docs</a:t>
                </a:r>
              </a:p>
              <a:p>
                <a:r>
                  <a:rPr lang="en-US" dirty="0"/>
                  <a:t>Latent Dirichlet Allocation is a related model, uses Hierarchical Bayesian approach</a:t>
                </a:r>
              </a:p>
              <a:p>
                <a:r>
                  <a:rPr lang="en-US" dirty="0"/>
                  <a:t>Let us examine relationship between LSA and SVD</a:t>
                </a:r>
              </a:p>
              <a:p>
                <a:r>
                  <a:rPr lang="en-US" dirty="0"/>
                  <a:t>Consider term by document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, t rows and d columns</a:t>
                </a:r>
              </a:p>
              <a:p>
                <a:r>
                  <a:rPr lang="en-US" dirty="0"/>
                  <a:t>Each element contains number of times word associated with row occurs in document associated with column</a:t>
                </a:r>
              </a:p>
              <a:p>
                <a:r>
                  <a:rPr lang="en-US" dirty="0"/>
                  <a:t>LSA decomposes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product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orthogonal columns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diagonal matrix containing singular values</a:t>
                </a:r>
              </a:p>
              <a:p>
                <a:r>
                  <a:rPr lang="en-US" dirty="0"/>
                  <a:t>This factorization is known as the singular value decomposition</a:t>
                </a:r>
              </a:p>
              <a:p>
                <a:r>
                  <a:rPr lang="en-US" dirty="0"/>
                  <a:t>Has property that, for every value k, if all but k largest singular values are discarded the data matrix can be reconstructed in a way that is optimal in least squares sense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AF50B-48EC-40AA-8662-0528C8312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1659"/>
                <a:ext cx="12192000" cy="6028086"/>
              </a:xfrm>
              <a:blipFill>
                <a:blip r:embed="rId2"/>
                <a:stretch>
                  <a:fillRect l="-750" t="-2022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41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Semantic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6565"/>
                <a:ext cx="12191999" cy="26083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any given approximation level k we can write: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̃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b="1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matrix can be thought of as k orthogonal ‘topics’, combined according to approximate proportions for each document, encoded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𝑘𝑥𝑑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b="1" dirty="0"/>
              </a:p>
              <a:p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represents activity level of topics associated with each doc.</a:t>
                </a:r>
              </a:p>
              <a:p>
                <a:r>
                  <a:rPr lang="en-US" sz="2400" dirty="0"/>
                  <a:t>Thus, LSA learning phase is just to perform SVD on data matrix.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6565"/>
                <a:ext cx="12191999" cy="2608329"/>
              </a:xfrm>
              <a:blipFill>
                <a:blip r:embed="rId2"/>
                <a:stretch>
                  <a:fillRect l="-650" t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949B7B-E71C-402E-B444-AADB259D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23" y="3236328"/>
            <a:ext cx="5470186" cy="2608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2DA2B6-5C59-4D11-AFF3-408B072FC661}"/>
                  </a:ext>
                </a:extLst>
              </p:cNvPr>
              <p:cNvSpPr txBox="1"/>
              <p:nvPr/>
            </p:nvSpPr>
            <p:spPr>
              <a:xfrm>
                <a:off x="0" y="3236328"/>
                <a:ext cx="6431622" cy="3964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 of any two columns of data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2400" dirty="0"/>
                  <a:t> provides measure of similarity of term usages in two documents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between all pairs of documents used to compute SVD 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analyze new 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/>
                  <a:t> by projecting it into semantic space of topic activity defined by model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2DA2B6-5C59-4D11-AFF3-408B072F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36328"/>
                <a:ext cx="6431622" cy="3964868"/>
              </a:xfrm>
              <a:prstGeom prst="rect">
                <a:avLst/>
              </a:prstGeom>
              <a:blipFill>
                <a:blip r:embed="rId4"/>
                <a:stretch>
                  <a:fillRect l="-1232" t="-1231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7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Probabilistic LSA (</a:t>
            </a:r>
            <a:r>
              <a:rPr lang="en-US" dirty="0" err="1"/>
              <a:t>pLSA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42049"/>
                <a:ext cx="9688530" cy="5915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pLSA framework: index of each document considered as being encoded using observations of discrete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documents</a:t>
                </a:r>
              </a:p>
              <a:p>
                <a:r>
                  <a:rPr lang="en-US" dirty="0"/>
                  <a:t>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states, one observation of variable for each state over docs</a:t>
                </a:r>
              </a:p>
              <a:p>
                <a:r>
                  <a:rPr lang="en-US" dirty="0"/>
                  <a:t>Topics represented with discrete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words with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words associated with each document, each word associated with a topic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 set of random variables for the document index observations,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 set of random variables for all words observed across all documents</a:t>
                </a:r>
              </a:p>
              <a:p>
                <a:r>
                  <a:rPr lang="en-US" dirty="0"/>
                  <a:t>EM algorithm can be used to estimate parameters and obtain representation of each document in terms of its distribution over topic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42049"/>
                <a:ext cx="9688530" cy="5915950"/>
              </a:xfrm>
              <a:blipFill>
                <a:blip r:embed="rId2"/>
                <a:stretch>
                  <a:fillRect l="-944" t="-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181115-261E-40BA-9446-66226CD8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613" y="309067"/>
            <a:ext cx="2603387" cy="62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29465"/>
                <a:ext cx="9359758" cy="6128534"/>
              </a:xfrm>
            </p:spPr>
            <p:txBody>
              <a:bodyPr/>
              <a:lstStyle/>
              <a:p>
                <a:r>
                  <a:rPr lang="en-US" dirty="0"/>
                  <a:t>pLSA can be extended into a hierarchical Bayesian model with three levels</a:t>
                </a:r>
              </a:p>
              <a:p>
                <a:r>
                  <a:rPr lang="en-US" dirty="0"/>
                  <a:t>This is known as Latent Dirichlet Allocation (</a:t>
                </a:r>
                <a:r>
                  <a:rPr lang="en-US" dirty="0" err="1"/>
                  <a:t>LDAb</a:t>
                </a:r>
                <a:r>
                  <a:rPr lang="en-US" dirty="0"/>
                  <a:t>, b for Bayesian)</a:t>
                </a:r>
              </a:p>
              <a:p>
                <a:r>
                  <a:rPr lang="en-US" dirty="0" err="1"/>
                  <a:t>LDAb</a:t>
                </a:r>
                <a:r>
                  <a:rPr lang="en-US" dirty="0"/>
                  <a:t> is a hierarchical Bayesian model that reformulates </a:t>
                </a:r>
                <a:r>
                  <a:rPr lang="en-US" dirty="0" err="1"/>
                  <a:t>pLSA</a:t>
                </a:r>
                <a:r>
                  <a:rPr lang="en-US" dirty="0"/>
                  <a:t> by replacing document index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 vector of multinomial parameters for the documents</a:t>
                </a:r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influenced by Dirichlet prior with hyperparameter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(a vector)</a:t>
                </a:r>
              </a:p>
              <a:p>
                <a:r>
                  <a:rPr lang="en-US" dirty="0"/>
                  <a:t>Relationship between discrete topic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given by explicit dependence on another hyperparameter, the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29465"/>
                <a:ext cx="9359758" cy="6128534"/>
              </a:xfrm>
              <a:blipFill>
                <a:blip r:embed="rId2"/>
                <a:stretch>
                  <a:fillRect l="-1173" t="-1692" r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64E30B-0451-444D-908F-CF13C024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86" y="0"/>
            <a:ext cx="2910214" cy="5915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29075-D544-4AE3-82FF-48E8896AE100}"/>
              </a:ext>
            </a:extLst>
          </p:cNvPr>
          <p:cNvSpPr txBox="1"/>
          <p:nvPr/>
        </p:nvSpPr>
        <p:spPr>
          <a:xfrm>
            <a:off x="9421402" y="5915949"/>
            <a:ext cx="277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model for 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352460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65768"/>
                <a:ext cx="9281785" cy="5527497"/>
              </a:xfrm>
            </p:spPr>
            <p:txBody>
              <a:bodyPr/>
              <a:lstStyle/>
              <a:p>
                <a:r>
                  <a:rPr lang="en-US" dirty="0"/>
                  <a:t>Probability model for set of all observed 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marginalizes out uncertainty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given by k-dimensional Dirichlet distribution, which also leads to k-dimensional topic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a vocabulary of size V,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encodes the probability of each word given each topic, with prior information captured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𝑘𝑥𝑉</m:t>
                    </m:r>
                  </m:oMath>
                </a14:m>
                <a:r>
                  <a:rPr lang="en-US" dirty="0"/>
                  <a:t> dimensional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65768"/>
                <a:ext cx="9281785" cy="5527497"/>
              </a:xfrm>
              <a:blipFill>
                <a:blip r:embed="rId2"/>
                <a:stretch>
                  <a:fillRect l="-1182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9D0802-B134-43BB-93AD-52D55545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86" y="0"/>
            <a:ext cx="2910214" cy="5915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D5AE55-38BF-470E-BECE-F8F203A55E0A}"/>
              </a:ext>
            </a:extLst>
          </p:cNvPr>
          <p:cNvSpPr txBox="1"/>
          <p:nvPr/>
        </p:nvSpPr>
        <p:spPr>
          <a:xfrm>
            <a:off x="9421402" y="5915949"/>
            <a:ext cx="277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model for 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35929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CF-EF8B-4D5E-B475-1E546165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2"/>
          </a:xfrm>
        </p:spPr>
        <p:txBody>
          <a:bodyPr/>
          <a:lstStyle/>
          <a:p>
            <a:r>
              <a:rPr lang="en-US" dirty="0"/>
              <a:t>Latent Dirichlet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</p:spPr>
            <p:txBody>
              <a:bodyPr/>
              <a:lstStyle/>
              <a:p>
                <a:r>
                  <a:rPr lang="en-US" dirty="0"/>
                  <a:t>Marginal log-likelihood of model can be optimized using empirical Bayes</a:t>
                </a:r>
              </a:p>
              <a:p>
                <a:r>
                  <a:rPr lang="en-US" dirty="0"/>
                  <a:t>Adjust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using variational EM</a:t>
                </a:r>
              </a:p>
              <a:p>
                <a:r>
                  <a:rPr lang="en-US" dirty="0"/>
                  <a:t>For E-step of EM, need posterior distribution over unobserved random quantities</a:t>
                </a:r>
              </a:p>
              <a:p>
                <a:r>
                  <a:rPr lang="en-US" dirty="0"/>
                  <a:t>for model just defined, with random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each document, word observations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and hidden topic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the posterior distribution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which is intractable (cannot be computed)</a:t>
                </a:r>
              </a:p>
              <a:p>
                <a:r>
                  <a:rPr lang="en-US" dirty="0"/>
                  <a:t>For M-step, need to update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which can be done by computing maximum likelihood estimates using expected sufficient statistics from E-step</a:t>
                </a:r>
              </a:p>
              <a:p>
                <a:r>
                  <a:rPr lang="en-US" dirty="0"/>
                  <a:t>Variational EM procedure amounts to computing and using a separate posterior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EEBD7-2856-4621-9A71-955F89F1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2049"/>
                <a:ext cx="12191999" cy="5915950"/>
              </a:xfrm>
              <a:blipFill>
                <a:blip r:embed="rId2"/>
                <a:stretch>
                  <a:fillRect l="-900" t="-1753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0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2043</Words>
  <Application>Microsoft Office PowerPoint</Application>
  <PresentationFormat>Widescreen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CS405/505 Data Mining</vt:lpstr>
      <vt:lpstr>Today:</vt:lpstr>
      <vt:lpstr>Plate notation reminder:</vt:lpstr>
      <vt:lpstr>Latent Semantic Analysis</vt:lpstr>
      <vt:lpstr>Latent Semantic Analysis</vt:lpstr>
      <vt:lpstr>Probabilistic LSA (pLSA)</vt:lpstr>
      <vt:lpstr>Latent Dirichlet Allocation</vt:lpstr>
      <vt:lpstr>Latent Dirichlet Allocation</vt:lpstr>
      <vt:lpstr>Latent Dirichlet Allocation</vt:lpstr>
      <vt:lpstr>Latent Dirichlet Allocation</vt:lpstr>
      <vt:lpstr>Latent Dirichlet Allocation</vt:lpstr>
      <vt:lpstr>9.8 Sequential and Temporal Models</vt:lpstr>
      <vt:lpstr>Hidden Markov Models (HMMs)</vt:lpstr>
      <vt:lpstr>Hidden Markov Models</vt:lpstr>
      <vt:lpstr>Markov Random Field</vt:lpstr>
      <vt:lpstr>Markov Random Field</vt:lpstr>
      <vt:lpstr>Markov Random Field</vt:lpstr>
      <vt:lpstr>10.5 Stochastic Deep Networks</vt:lpstr>
      <vt:lpstr>Boltzmann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34</cp:revision>
  <dcterms:created xsi:type="dcterms:W3CDTF">2019-11-22T18:26:34Z</dcterms:created>
  <dcterms:modified xsi:type="dcterms:W3CDTF">2019-11-23T20:55:18Z</dcterms:modified>
</cp:coreProperties>
</file>