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1" r:id="rId6"/>
    <p:sldId id="262" r:id="rId7"/>
    <p:sldId id="263" r:id="rId8"/>
    <p:sldId id="265" r:id="rId9"/>
    <p:sldId id="275" r:id="rId10"/>
    <p:sldId id="270" r:id="rId11"/>
    <p:sldId id="271" r:id="rId12"/>
    <p:sldId id="272" r:id="rId13"/>
    <p:sldId id="273" r:id="rId14"/>
    <p:sldId id="267" r:id="rId15"/>
    <p:sldId id="269" r:id="rId16"/>
    <p:sldId id="276" r:id="rId17"/>
    <p:sldId id="26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81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8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51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39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99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5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29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18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7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63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52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3C7-D1F4-43F5-940B-88CC10F9BBD0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72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pyplot_api.html" TargetMode="External"/><Relationship Id="rId2" Type="http://schemas.openxmlformats.org/officeDocument/2006/relationships/hyperlink" Target="https://docs.scipy.org/doc/numpy-1.13.0/reference/arrays.ndarray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Data Mining</a:t>
            </a:r>
            <a:br>
              <a:rPr lang="en-CA" dirty="0" smtClean="0"/>
            </a:br>
            <a:r>
              <a:rPr lang="en-CA" dirty="0" smtClean="0"/>
              <a:t>CS 405/505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2</a:t>
            </a:r>
          </a:p>
          <a:p>
            <a:r>
              <a:rPr lang="en-CA" dirty="0" smtClean="0"/>
              <a:t>Friday, September 6</a:t>
            </a:r>
            <a:r>
              <a:rPr lang="en-CA" baseline="30000" dirty="0" smtClean="0"/>
              <a:t>th</a:t>
            </a:r>
            <a:r>
              <a:rPr lang="en-CA" dirty="0" smtClean="0"/>
              <a:t>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3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Nominal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Prespecified, finite set of </a:t>
            </a:r>
            <a:r>
              <a:rPr lang="en-CA" dirty="0" smtClean="0"/>
              <a:t>possibilities</a:t>
            </a:r>
          </a:p>
          <a:p>
            <a:pPr lvl="1"/>
            <a:r>
              <a:rPr lang="en-CA" dirty="0" smtClean="0"/>
              <a:t>sometimes </a:t>
            </a:r>
            <a:r>
              <a:rPr lang="en-CA" dirty="0"/>
              <a:t>called categorical, enumerated, or discrete</a:t>
            </a:r>
          </a:p>
          <a:p>
            <a:r>
              <a:rPr lang="en-CA" dirty="0" smtClean="0"/>
              <a:t>Distinct </a:t>
            </a:r>
            <a:r>
              <a:rPr lang="en-CA" dirty="0"/>
              <a:t>symbols, values serve as labels/names (sunny, overcast, rainy)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6" y="3609229"/>
            <a:ext cx="2452330" cy="2567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20" y="3609229"/>
            <a:ext cx="2596585" cy="2481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309" y="3609229"/>
            <a:ext cx="2625436" cy="2567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7684" y="6154492"/>
            <a:ext cx="25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Sunny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434320" y="6127234"/>
            <a:ext cx="25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Overcast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868801" y="6176963"/>
            <a:ext cx="25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Rainy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92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Ordinal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8169" cy="4351338"/>
          </a:xfrm>
        </p:spPr>
        <p:txBody>
          <a:bodyPr/>
          <a:lstStyle/>
          <a:p>
            <a:r>
              <a:rPr lang="en-CA" dirty="0" smtClean="0"/>
              <a:t>Can </a:t>
            </a:r>
            <a:r>
              <a:rPr lang="en-CA" dirty="0"/>
              <a:t>be ordered (ranked), but no notion of distance 	</a:t>
            </a:r>
            <a:endParaRPr lang="en-CA" dirty="0" smtClean="0"/>
          </a:p>
          <a:p>
            <a:pPr lvl="1"/>
            <a:r>
              <a:rPr lang="en-CA" dirty="0" smtClean="0"/>
              <a:t>toasted &lt; burned &lt; charred</a:t>
            </a:r>
            <a:endParaRPr lang="en-CA" dirty="0"/>
          </a:p>
          <a:p>
            <a:r>
              <a:rPr lang="en-CA" dirty="0"/>
              <a:t>Cannot directly add/subtract the values, distinction from nominal to ordinal not always clear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56" y="3934619"/>
            <a:ext cx="23050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3845791"/>
            <a:ext cx="234315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169" y="3960091"/>
            <a:ext cx="2428875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4945" y="6176963"/>
            <a:ext cx="232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toasted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924425" y="6176963"/>
            <a:ext cx="232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burned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195396" y="6127234"/>
            <a:ext cx="232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charred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350327" y="457200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 dirty="0"/>
              <a:t>&lt;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1403" y="457200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87281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1" grpId="0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Interval quantity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Interval quantities have values that are not only ordered, but measured in fixed and equal units</a:t>
            </a:r>
          </a:p>
          <a:p>
            <a:pPr lvl="1"/>
            <a:r>
              <a:rPr lang="en-CA" dirty="0" smtClean="0"/>
              <a:t>Temperature (degrees)</a:t>
            </a:r>
          </a:p>
          <a:p>
            <a:pPr lvl="1"/>
            <a:r>
              <a:rPr lang="en-CA" dirty="0" smtClean="0"/>
              <a:t>Dates (year)</a:t>
            </a:r>
            <a:endParaRPr lang="en-CA" dirty="0"/>
          </a:p>
          <a:p>
            <a:r>
              <a:rPr lang="en-CA" dirty="0"/>
              <a:t>Can subtract, but adding/multiplying is meaningless </a:t>
            </a:r>
          </a:p>
          <a:p>
            <a:r>
              <a:rPr lang="en-CA" dirty="0" smtClean="0"/>
              <a:t>Starting point (zero) is completely arbitrary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698" y="2864860"/>
            <a:ext cx="17430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Ratio quantity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Ratio quantities are ones for which the measurement scheme inherently defines a zero point</a:t>
            </a:r>
          </a:p>
          <a:p>
            <a:r>
              <a:rPr lang="en-CA" dirty="0" smtClean="0"/>
              <a:t>Real </a:t>
            </a:r>
            <a:r>
              <a:rPr lang="en-CA" dirty="0"/>
              <a:t>numbers, can multiple and add together (distances</a:t>
            </a:r>
            <a:r>
              <a:rPr lang="en-CA" dirty="0" smtClean="0"/>
              <a:t>)</a:t>
            </a:r>
            <a:endParaRPr lang="en-CA" dirty="0"/>
          </a:p>
          <a:p>
            <a:r>
              <a:rPr lang="en-CA" dirty="0" smtClean="0"/>
              <a:t>We will work only with nominal and ratio, in practice, the distinction between ordinal and ratio is irrelevant</a:t>
            </a:r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098" name="Picture 2" descr="Image result for distance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4" y="3717637"/>
            <a:ext cx="4710545" cy="31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2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Preparing the input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Real data is often low in quality (full of artifacts/missing values), data cleaning is often necessary</a:t>
            </a:r>
          </a:p>
          <a:p>
            <a:pPr lvl="1"/>
            <a:r>
              <a:rPr lang="en-CA" dirty="0" smtClean="0"/>
              <a:t>Practical issues (record keeping across different departments, etc.)</a:t>
            </a:r>
          </a:p>
          <a:p>
            <a:r>
              <a:rPr lang="en-CA" dirty="0" smtClean="0"/>
              <a:t>Sparse data </a:t>
            </a:r>
          </a:p>
          <a:p>
            <a:pPr lvl="1"/>
            <a:r>
              <a:rPr lang="en-CA" dirty="0" smtClean="0"/>
              <a:t>Sparse data is when most instances have value of 0 for most attributes </a:t>
            </a:r>
          </a:p>
          <a:p>
            <a:pPr lvl="1"/>
            <a:r>
              <a:rPr lang="en-CA" dirty="0" smtClean="0"/>
              <a:t>Supermarket basket</a:t>
            </a:r>
          </a:p>
          <a:p>
            <a:pPr lvl="1"/>
            <a:r>
              <a:rPr lang="en-CA" dirty="0" smtClean="0"/>
              <a:t>Text mining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19" y="4314825"/>
            <a:ext cx="3914775" cy="2543175"/>
          </a:xfrm>
          <a:prstGeom prst="rect">
            <a:avLst/>
          </a:prstGeom>
        </p:spPr>
      </p:pic>
      <p:pic>
        <p:nvPicPr>
          <p:cNvPr id="6148" name="Picture 4" descr="Image result for supermarket bas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014" y="4845050"/>
            <a:ext cx="3572986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5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Preparing the input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Missing values</a:t>
            </a:r>
          </a:p>
          <a:p>
            <a:pPr lvl="1"/>
            <a:r>
              <a:rPr lang="en-CA" dirty="0" smtClean="0"/>
              <a:t>Frequently encountered, indicated by -1 or </a:t>
            </a:r>
            <a:r>
              <a:rPr lang="en-CA" dirty="0" err="1" smtClean="0"/>
              <a:t>NaN</a:t>
            </a:r>
            <a:endParaRPr lang="en-CA" dirty="0"/>
          </a:p>
          <a:p>
            <a:pPr lvl="1"/>
            <a:r>
              <a:rPr lang="en-CA" dirty="0" smtClean="0"/>
              <a:t>May be meaningful in their own right (survey respondents)</a:t>
            </a:r>
          </a:p>
          <a:p>
            <a:pPr lvl="2"/>
            <a:r>
              <a:rPr lang="en-CA" dirty="0" smtClean="0"/>
              <a:t>In these cases, you can replace the </a:t>
            </a:r>
            <a:r>
              <a:rPr lang="en-CA" dirty="0" err="1" smtClean="0"/>
              <a:t>NaN</a:t>
            </a:r>
            <a:r>
              <a:rPr lang="en-CA" dirty="0" smtClean="0"/>
              <a:t> with some number and include the missing values</a:t>
            </a:r>
          </a:p>
          <a:p>
            <a:r>
              <a:rPr lang="en-CA" dirty="0" smtClean="0"/>
              <a:t>Inaccurate values</a:t>
            </a:r>
          </a:p>
          <a:p>
            <a:pPr lvl="1"/>
            <a:r>
              <a:rPr lang="en-CA" dirty="0" smtClean="0"/>
              <a:t>Typographic errors, outliers, instrumental errors</a:t>
            </a:r>
          </a:p>
          <a:p>
            <a:pPr lvl="1"/>
            <a:r>
              <a:rPr lang="en-CA" dirty="0" smtClean="0"/>
              <a:t>Car rental ZIP code example</a:t>
            </a:r>
            <a:endParaRPr lang="en-CA" dirty="0"/>
          </a:p>
          <a:p>
            <a:r>
              <a:rPr lang="en-CA" dirty="0"/>
              <a:t>Unbalanced </a:t>
            </a:r>
            <a:r>
              <a:rPr lang="en-CA" dirty="0" smtClean="0"/>
              <a:t>data</a:t>
            </a:r>
          </a:p>
          <a:p>
            <a:pPr lvl="1"/>
            <a:r>
              <a:rPr lang="en-CA" dirty="0" smtClean="0"/>
              <a:t>In classification problems, rare that classes are equally represented in dataset</a:t>
            </a:r>
          </a:p>
          <a:p>
            <a:pPr lvl="1"/>
            <a:r>
              <a:rPr lang="en-CA" dirty="0" err="1" smtClean="0"/>
              <a:t>Flinks</a:t>
            </a:r>
            <a:r>
              <a:rPr lang="en-CA" dirty="0" smtClean="0"/>
              <a:t> example, Ireland weather example</a:t>
            </a:r>
          </a:p>
          <a:p>
            <a:pPr lvl="1"/>
            <a:r>
              <a:rPr lang="en-CA" dirty="0" smtClean="0"/>
              <a:t>If different machine-learning algorithms all converge to exact same accuracy</a:t>
            </a:r>
          </a:p>
          <a:p>
            <a:pPr lvl="1"/>
            <a:r>
              <a:rPr lang="en-CA" dirty="0" smtClean="0"/>
              <a:t>We will consider cost-sensitive evaluation, classification, and learning </a:t>
            </a:r>
          </a:p>
          <a:p>
            <a:r>
              <a:rPr lang="en-CA" dirty="0" smtClean="0"/>
              <a:t>Getting to know your data</a:t>
            </a:r>
          </a:p>
          <a:p>
            <a:pPr lvl="1"/>
            <a:r>
              <a:rPr lang="en-CA" dirty="0" smtClean="0"/>
              <a:t>Histogram, scatter plots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603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</a:t>
            </a:r>
            <a:r>
              <a:rPr lang="en-CA" dirty="0" smtClean="0"/>
              <a:t>xample of instrumental error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" y="2386011"/>
            <a:ext cx="12191435" cy="3377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0691" y="5888182"/>
            <a:ext cx="817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Independent component analysis (ICA) will not work well on this data</a:t>
            </a:r>
            <a:endParaRPr lang="en-CA" dirty="0"/>
          </a:p>
        </p:txBody>
      </p:sp>
      <p:pic>
        <p:nvPicPr>
          <p:cNvPr id="7172" name="Picture 4" descr="Image may contain: one or more people, hat and close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346" y="0"/>
            <a:ext cx="1842654" cy="184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8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example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/>
              <a:t>Spyder</a:t>
            </a:r>
            <a:endParaRPr lang="en-CA" dirty="0" smtClean="0"/>
          </a:p>
          <a:p>
            <a:pPr lvl="1"/>
            <a:r>
              <a:rPr lang="en-CA" dirty="0" smtClean="0"/>
              <a:t>Scientific programming IDE for python</a:t>
            </a:r>
          </a:p>
          <a:p>
            <a:pPr lvl="1"/>
            <a:r>
              <a:rPr lang="en-CA" dirty="0" smtClean="0"/>
              <a:t>Designed for scientists, engineers, and data analysts</a:t>
            </a:r>
          </a:p>
          <a:p>
            <a:pPr lvl="1"/>
            <a:r>
              <a:rPr lang="en-CA" dirty="0" smtClean="0"/>
              <a:t>unique combination of advanced editing and interactive execution</a:t>
            </a:r>
          </a:p>
          <a:p>
            <a:pPr lvl="1"/>
            <a:r>
              <a:rPr lang="en-CA" dirty="0" smtClean="0"/>
              <a:t>Combines text editor with </a:t>
            </a:r>
            <a:r>
              <a:rPr lang="en-CA" dirty="0" err="1" smtClean="0"/>
              <a:t>ipython</a:t>
            </a:r>
            <a:r>
              <a:rPr lang="en-CA" dirty="0" smtClean="0"/>
              <a:t> console</a:t>
            </a:r>
          </a:p>
          <a:p>
            <a:r>
              <a:rPr lang="en-CA" dirty="0" smtClean="0"/>
              <a:t>Numpy </a:t>
            </a:r>
            <a:r>
              <a:rPr lang="en-CA" dirty="0" err="1" smtClean="0"/>
              <a:t>ndarrays</a:t>
            </a:r>
            <a:endParaRPr lang="en-CA" dirty="0" smtClean="0"/>
          </a:p>
          <a:p>
            <a:pPr lvl="1"/>
            <a:r>
              <a:rPr lang="en-CA" dirty="0">
                <a:hlinkClick r:id="rId2"/>
              </a:rPr>
              <a:t>https://docs.scipy.org/doc/numpy-1.13.0/reference/arrays.ndarray.html</a:t>
            </a:r>
            <a:endParaRPr lang="en-CA" dirty="0" smtClean="0"/>
          </a:p>
          <a:p>
            <a:r>
              <a:rPr lang="en-CA" dirty="0" err="1" smtClean="0"/>
              <a:t>Matplotlib.pyplot</a:t>
            </a:r>
            <a:endParaRPr lang="en-CA" dirty="0" smtClean="0"/>
          </a:p>
          <a:p>
            <a:pPr lvl="1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matplotlib.org/api/pyplot_api.html</a:t>
            </a:r>
            <a:endParaRPr lang="en-CA" dirty="0" smtClean="0"/>
          </a:p>
          <a:p>
            <a:r>
              <a:rPr lang="en-CA" dirty="0" smtClean="0"/>
              <a:t>Built in toy datasets</a:t>
            </a:r>
          </a:p>
        </p:txBody>
      </p:sp>
    </p:spTree>
    <p:extLst>
      <p:ext uri="{BB962C8B-B14F-4D97-AF65-F5344CB8AC3E}">
        <p14:creationId xmlns:p14="http://schemas.microsoft.com/office/powerpoint/2010/main" val="18822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Concepts, instances and attributes</a:t>
            </a:r>
          </a:p>
          <a:p>
            <a:r>
              <a:rPr lang="en-CA" dirty="0" smtClean="0"/>
              <a:t>Preparing input is a crucial step</a:t>
            </a:r>
          </a:p>
          <a:p>
            <a:r>
              <a:rPr lang="en-CA" dirty="0" smtClean="0"/>
              <a:t>First assignment/midterm will be written, everything else python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31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administrative info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Moodle coming soon</a:t>
            </a:r>
          </a:p>
          <a:p>
            <a:r>
              <a:rPr lang="en-CA" dirty="0" smtClean="0"/>
              <a:t>Assignment #1: written (no coding)</a:t>
            </a:r>
          </a:p>
          <a:p>
            <a:r>
              <a:rPr lang="en-CA" dirty="0" smtClean="0"/>
              <a:t>Midterm (2</a:t>
            </a:r>
            <a:r>
              <a:rPr lang="en-CA" baseline="30000" dirty="0" smtClean="0"/>
              <a:t>nd</a:t>
            </a:r>
            <a:r>
              <a:rPr lang="en-CA" dirty="0" smtClean="0"/>
              <a:t> week of October): </a:t>
            </a:r>
          </a:p>
          <a:p>
            <a:pPr lvl="1"/>
            <a:r>
              <a:rPr lang="en-CA" dirty="0" smtClean="0"/>
              <a:t>written, in class, </a:t>
            </a:r>
            <a:r>
              <a:rPr lang="en-CA" dirty="0"/>
              <a:t>covering chapters </a:t>
            </a:r>
            <a:r>
              <a:rPr lang="en-CA" dirty="0" smtClean="0"/>
              <a:t>2,3,4,5</a:t>
            </a:r>
          </a:p>
          <a:p>
            <a:r>
              <a:rPr lang="en-CA" dirty="0" smtClean="0"/>
              <a:t>Assignment #2, #3: coding in python</a:t>
            </a:r>
          </a:p>
          <a:p>
            <a:r>
              <a:rPr lang="en-CA" dirty="0" smtClean="0"/>
              <a:t>Final project: coding in python</a:t>
            </a:r>
          </a:p>
          <a:p>
            <a:endParaRPr lang="en-CA" dirty="0"/>
          </a:p>
          <a:p>
            <a:r>
              <a:rPr lang="en-CA" dirty="0" smtClean="0"/>
              <a:t>Today: chapter 2 + python example using </a:t>
            </a:r>
            <a:r>
              <a:rPr lang="en-CA" dirty="0" err="1" smtClean="0"/>
              <a:t>Spyder</a:t>
            </a:r>
            <a:endParaRPr lang="en-CA" dirty="0"/>
          </a:p>
        </p:txBody>
      </p:sp>
      <p:pic>
        <p:nvPicPr>
          <p:cNvPr id="2050" name="Picture 2" descr="Image result for spyder 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61" y="2008909"/>
            <a:ext cx="4673238" cy="46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data mining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1825625"/>
            <a:ext cx="6068290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Understand what you want to achieve (business understanding)</a:t>
            </a:r>
          </a:p>
          <a:p>
            <a:r>
              <a:rPr lang="en-CA" dirty="0" smtClean="0"/>
              <a:t>Acquire initial dataset </a:t>
            </a:r>
            <a:r>
              <a:rPr lang="en-CA" dirty="0" smtClean="0"/>
              <a:t>                     (</a:t>
            </a:r>
            <a:r>
              <a:rPr lang="en-CA" dirty="0" smtClean="0"/>
              <a:t>data understanding)</a:t>
            </a:r>
          </a:p>
          <a:p>
            <a:r>
              <a:rPr lang="en-CA" dirty="0" smtClean="0"/>
              <a:t>Prepare the raw data for machine learning algorithm (data preparation)</a:t>
            </a:r>
          </a:p>
          <a:p>
            <a:r>
              <a:rPr lang="en-CA" dirty="0" smtClean="0"/>
              <a:t>Run the machine learning algorithm on the data (modeling)</a:t>
            </a:r>
          </a:p>
          <a:p>
            <a:r>
              <a:rPr lang="en-CA" dirty="0" smtClean="0"/>
              <a:t>Evaluate the output (evaluation)</a:t>
            </a:r>
          </a:p>
          <a:p>
            <a:r>
              <a:rPr lang="en-CA" dirty="0" smtClean="0"/>
              <a:t>Put into practice (deployment)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5" y="1192212"/>
            <a:ext cx="5624945" cy="56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 and statistics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What’s the difference between machine learning and statistics?</a:t>
            </a:r>
          </a:p>
          <a:p>
            <a:r>
              <a:rPr lang="en-CA" dirty="0" smtClean="0"/>
              <a:t>Statistics </a:t>
            </a:r>
            <a:r>
              <a:rPr lang="en-CA" dirty="0" smtClean="0"/>
              <a:t>is more </a:t>
            </a:r>
            <a:r>
              <a:rPr lang="en-CA" dirty="0" smtClean="0"/>
              <a:t>concerned with testing </a:t>
            </a:r>
            <a:r>
              <a:rPr lang="en-CA" dirty="0" smtClean="0"/>
              <a:t>hypotheses</a:t>
            </a:r>
          </a:p>
          <a:p>
            <a:pPr lvl="1"/>
            <a:r>
              <a:rPr lang="en-CA" dirty="0" smtClean="0"/>
              <a:t>p-values, confidence intervals, etc.</a:t>
            </a:r>
            <a:endParaRPr lang="en-CA" dirty="0" smtClean="0"/>
          </a:p>
          <a:p>
            <a:r>
              <a:rPr lang="en-CA" dirty="0" smtClean="0"/>
              <a:t>Machine </a:t>
            </a:r>
            <a:r>
              <a:rPr lang="en-CA" dirty="0" err="1" smtClean="0"/>
              <a:t>learningis</a:t>
            </a:r>
            <a:r>
              <a:rPr lang="en-CA" dirty="0" smtClean="0"/>
              <a:t> </a:t>
            </a:r>
            <a:r>
              <a:rPr lang="en-CA" dirty="0" smtClean="0"/>
              <a:t>more concerned with formulating the process of generalization as a search through possible </a:t>
            </a:r>
            <a:r>
              <a:rPr lang="en-CA" dirty="0" smtClean="0"/>
              <a:t>hypotheses</a:t>
            </a:r>
          </a:p>
          <a:p>
            <a:pPr lvl="1"/>
            <a:r>
              <a:rPr lang="en-CA" dirty="0" smtClean="0"/>
              <a:t>List all possible rules and look for ones that satisfy a given set of examples</a:t>
            </a:r>
            <a:endParaRPr lang="en-CA" dirty="0" smtClean="0"/>
          </a:p>
          <a:p>
            <a:r>
              <a:rPr lang="en-CA" dirty="0" smtClean="0"/>
              <a:t>Gross oversimplification, read end of chapter 1 to know more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7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Chapter 2: Input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We will cover:</a:t>
            </a:r>
          </a:p>
          <a:p>
            <a:r>
              <a:rPr lang="en-CA" dirty="0" smtClean="0"/>
              <a:t>Structure of input data to machine learning algorithms</a:t>
            </a:r>
          </a:p>
          <a:p>
            <a:r>
              <a:rPr lang="en-CA" dirty="0"/>
              <a:t>W</a:t>
            </a:r>
            <a:r>
              <a:rPr lang="en-CA" dirty="0" smtClean="0"/>
              <a:t>hat </a:t>
            </a:r>
            <a:r>
              <a:rPr lang="en-CA" dirty="0" smtClean="0"/>
              <a:t>is </a:t>
            </a:r>
            <a:r>
              <a:rPr lang="en-CA" dirty="0" smtClean="0"/>
              <a:t>meant </a:t>
            </a:r>
            <a:r>
              <a:rPr lang="en-CA" dirty="0" smtClean="0"/>
              <a:t>by “learning a concept from data”</a:t>
            </a:r>
          </a:p>
          <a:p>
            <a:r>
              <a:rPr lang="en-CA" dirty="0"/>
              <a:t>I</a:t>
            </a:r>
            <a:r>
              <a:rPr lang="en-CA" dirty="0" smtClean="0"/>
              <a:t>nstances </a:t>
            </a:r>
            <a:r>
              <a:rPr lang="en-CA" dirty="0" smtClean="0"/>
              <a:t>and </a:t>
            </a:r>
            <a:r>
              <a:rPr lang="en-CA" dirty="0" smtClean="0"/>
              <a:t>Attributes</a:t>
            </a:r>
            <a:endParaRPr lang="en-CA" dirty="0" smtClean="0"/>
          </a:p>
          <a:p>
            <a:r>
              <a:rPr lang="en-CA" dirty="0" smtClean="0"/>
              <a:t>Getting the data ready for </a:t>
            </a:r>
            <a:r>
              <a:rPr lang="en-CA" dirty="0" smtClean="0"/>
              <a:t>learning</a:t>
            </a:r>
          </a:p>
          <a:p>
            <a:r>
              <a:rPr lang="en-CA" b="1" dirty="0" smtClean="0"/>
              <a:t>Next class: </a:t>
            </a:r>
            <a:r>
              <a:rPr lang="en-CA" dirty="0" smtClean="0"/>
              <a:t>specific machine learning algorithms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56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2.1 What’s a Concept?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Four styles of learning common in data mining applications</a:t>
            </a:r>
          </a:p>
          <a:p>
            <a:pPr lvl="1"/>
            <a:r>
              <a:rPr lang="en-CA" b="1" dirty="0" smtClean="0"/>
              <a:t>Classification</a:t>
            </a:r>
            <a:r>
              <a:rPr lang="en-CA" dirty="0" smtClean="0"/>
              <a:t> </a:t>
            </a:r>
            <a:r>
              <a:rPr lang="en-CA" b="1" dirty="0" smtClean="0"/>
              <a:t>learning</a:t>
            </a:r>
            <a:r>
              <a:rPr lang="en-CA" dirty="0" smtClean="0"/>
              <a:t> (classify unseen examples, </a:t>
            </a:r>
            <a:r>
              <a:rPr lang="en-CA" i="1" dirty="0" smtClean="0"/>
              <a:t>supervised</a:t>
            </a:r>
            <a:r>
              <a:rPr lang="en-CA" dirty="0" smtClean="0"/>
              <a:t>)</a:t>
            </a:r>
            <a:endParaRPr lang="en-CA" dirty="0" smtClean="0"/>
          </a:p>
          <a:p>
            <a:pPr lvl="1"/>
            <a:r>
              <a:rPr lang="en-CA" b="1" dirty="0" smtClean="0"/>
              <a:t>Association</a:t>
            </a:r>
            <a:r>
              <a:rPr lang="en-CA" dirty="0" smtClean="0"/>
              <a:t> </a:t>
            </a:r>
            <a:r>
              <a:rPr lang="en-CA" b="1" dirty="0" smtClean="0"/>
              <a:t>learning</a:t>
            </a:r>
            <a:r>
              <a:rPr lang="en-CA" dirty="0" smtClean="0"/>
              <a:t> (look for any association among </a:t>
            </a:r>
            <a:r>
              <a:rPr lang="en-CA" dirty="0" smtClean="0"/>
              <a:t>features, many rules)</a:t>
            </a:r>
            <a:endParaRPr lang="en-CA" dirty="0" smtClean="0"/>
          </a:p>
          <a:p>
            <a:pPr lvl="1"/>
            <a:r>
              <a:rPr lang="en-CA" b="1" dirty="0" smtClean="0"/>
              <a:t>Clustering</a:t>
            </a:r>
            <a:r>
              <a:rPr lang="en-CA" dirty="0" smtClean="0"/>
              <a:t> (look for groups of examples that belong </a:t>
            </a:r>
            <a:r>
              <a:rPr lang="en-CA" dirty="0" smtClean="0"/>
              <a:t>together, </a:t>
            </a:r>
            <a:r>
              <a:rPr lang="en-CA" i="1" dirty="0" smtClean="0"/>
              <a:t>unsupervised</a:t>
            </a:r>
            <a:r>
              <a:rPr lang="en-CA" dirty="0" smtClean="0"/>
              <a:t>)</a:t>
            </a:r>
            <a:endParaRPr lang="en-CA" dirty="0" smtClean="0"/>
          </a:p>
          <a:p>
            <a:pPr lvl="1"/>
            <a:r>
              <a:rPr lang="en-CA" b="1" dirty="0" smtClean="0"/>
              <a:t>Numeric prediction </a:t>
            </a:r>
            <a:r>
              <a:rPr lang="en-CA" dirty="0" smtClean="0"/>
              <a:t>(predict numeric quantity instead of discrete class)</a:t>
            </a:r>
          </a:p>
          <a:p>
            <a:r>
              <a:rPr lang="en-CA" dirty="0" smtClean="0"/>
              <a:t>Regardless of style of learning, t</a:t>
            </a:r>
            <a:r>
              <a:rPr lang="en-CA" dirty="0" smtClean="0"/>
              <a:t>he </a:t>
            </a:r>
            <a:r>
              <a:rPr lang="en-CA" dirty="0" smtClean="0"/>
              <a:t>“thing to be learned” is the </a:t>
            </a:r>
            <a:r>
              <a:rPr lang="en-CA" i="1" dirty="0" smtClean="0"/>
              <a:t>concept</a:t>
            </a:r>
            <a:endParaRPr lang="en-CA" i="1" dirty="0" smtClean="0"/>
          </a:p>
          <a:p>
            <a:r>
              <a:rPr lang="en-CA" dirty="0" smtClean="0"/>
              <a:t>Output of learning scheme is the </a:t>
            </a:r>
            <a:r>
              <a:rPr lang="en-CA" i="1" dirty="0" smtClean="0"/>
              <a:t>concept description</a:t>
            </a:r>
          </a:p>
          <a:p>
            <a:r>
              <a:rPr lang="en-CA" dirty="0" smtClean="0"/>
              <a:t>Question: what </a:t>
            </a:r>
            <a:r>
              <a:rPr lang="en-CA" dirty="0" smtClean="0"/>
              <a:t>style </a:t>
            </a:r>
            <a:r>
              <a:rPr lang="en-CA" dirty="0" smtClean="0"/>
              <a:t>of </a:t>
            </a:r>
            <a:r>
              <a:rPr lang="en-CA" dirty="0" smtClean="0"/>
              <a:t>learning </a:t>
            </a:r>
            <a:r>
              <a:rPr lang="en-CA" dirty="0" smtClean="0"/>
              <a:t>did we see previously?</a:t>
            </a:r>
          </a:p>
          <a:p>
            <a:pPr lvl="1"/>
            <a:r>
              <a:rPr lang="en-CA" dirty="0" smtClean="0"/>
              <a:t>(iris problem, weather problem, contact lens problem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Mostly classification problems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1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6" y="1940502"/>
            <a:ext cx="4581525" cy="3476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2.2 What’s in an Example?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587836" cy="485226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The input to a machine learning algorithm is a set of instances</a:t>
            </a:r>
          </a:p>
          <a:p>
            <a:r>
              <a:rPr lang="en-CA" dirty="0" smtClean="0"/>
              <a:t>Instances are the things to be classified, associated, or clustered</a:t>
            </a:r>
          </a:p>
          <a:p>
            <a:pPr lvl="1"/>
            <a:r>
              <a:rPr lang="en-CA" dirty="0" smtClean="0"/>
              <a:t>Until now we have called them examples</a:t>
            </a:r>
          </a:p>
          <a:p>
            <a:r>
              <a:rPr lang="en-CA" dirty="0" smtClean="0"/>
              <a:t>Standard scenario:</a:t>
            </a:r>
          </a:p>
          <a:p>
            <a:pPr lvl="1"/>
            <a:r>
              <a:rPr lang="en-CA" b="1" dirty="0" smtClean="0"/>
              <a:t>Each instance is an individual, independent example of concept to be learned</a:t>
            </a:r>
          </a:p>
          <a:p>
            <a:pPr lvl="1"/>
            <a:r>
              <a:rPr lang="en-CA" dirty="0" smtClean="0"/>
              <a:t>Instances are characterized by the values of a set of predetermined attributes</a:t>
            </a:r>
          </a:p>
          <a:p>
            <a:r>
              <a:rPr lang="en-CA" dirty="0" smtClean="0"/>
              <a:t>Examples:</a:t>
            </a:r>
          </a:p>
          <a:p>
            <a:pPr lvl="1"/>
            <a:r>
              <a:rPr lang="en-CA" dirty="0" smtClean="0"/>
              <a:t>Contact lens, iris, weather</a:t>
            </a:r>
          </a:p>
          <a:p>
            <a:r>
              <a:rPr lang="en-CA" dirty="0" smtClean="0"/>
              <a:t>Most practical data mining problems can be expressed this way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769928" y="5417127"/>
            <a:ext cx="342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Matrix of instances vs attributes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239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3"/>
            <a:ext cx="10515600" cy="1325563"/>
          </a:xfrm>
        </p:spPr>
        <p:txBody>
          <a:bodyPr/>
          <a:lstStyle/>
          <a:p>
            <a:r>
              <a:rPr lang="en-CA" dirty="0" smtClean="0"/>
              <a:t>2.3 What’s in an Attribute?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27418"/>
          </a:xfrm>
        </p:spPr>
        <p:txBody>
          <a:bodyPr>
            <a:normAutofit/>
          </a:bodyPr>
          <a:lstStyle/>
          <a:p>
            <a:r>
              <a:rPr lang="en-CA" dirty="0" smtClean="0"/>
              <a:t>Each instance is characterized by its attributes (features)</a:t>
            </a:r>
          </a:p>
          <a:p>
            <a:pPr lvl="1"/>
            <a:r>
              <a:rPr lang="en-CA" dirty="0" smtClean="0"/>
              <a:t>Instances are rows, attributes are columns</a:t>
            </a:r>
          </a:p>
          <a:p>
            <a:r>
              <a:rPr lang="en-CA" dirty="0" smtClean="0"/>
              <a:t>The value of an attribute for a particular instance is a measurement of the quantity to which the attribute refers</a:t>
            </a:r>
          </a:p>
          <a:p>
            <a:r>
              <a:rPr lang="en-CA" dirty="0" smtClean="0"/>
              <a:t>Different types of attributes:</a:t>
            </a:r>
          </a:p>
          <a:p>
            <a:pPr lvl="1"/>
            <a:r>
              <a:rPr lang="en-CA" b="1" dirty="0" smtClean="0"/>
              <a:t>Nominal</a:t>
            </a:r>
            <a:r>
              <a:rPr lang="en-CA" dirty="0" smtClean="0"/>
              <a:t> attributes</a:t>
            </a:r>
          </a:p>
          <a:p>
            <a:pPr lvl="1"/>
            <a:r>
              <a:rPr lang="en-CA" b="1" dirty="0" smtClean="0"/>
              <a:t>Ordinal</a:t>
            </a:r>
            <a:r>
              <a:rPr lang="en-CA" dirty="0" smtClean="0"/>
              <a:t> attributes</a:t>
            </a:r>
          </a:p>
          <a:p>
            <a:pPr lvl="1"/>
            <a:r>
              <a:rPr lang="en-CA" b="1" dirty="0" smtClean="0"/>
              <a:t>Interval</a:t>
            </a:r>
            <a:r>
              <a:rPr lang="en-CA" dirty="0" smtClean="0"/>
              <a:t> attributes</a:t>
            </a:r>
          </a:p>
          <a:p>
            <a:pPr lvl="1"/>
            <a:r>
              <a:rPr lang="en-CA" b="1" dirty="0" smtClean="0"/>
              <a:t>Ratio</a:t>
            </a:r>
            <a:r>
              <a:rPr lang="en-CA" dirty="0" smtClean="0"/>
              <a:t> attributes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19" y="3187221"/>
            <a:ext cx="4516582" cy="36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Handwritten digit dataset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/>
          <a:lstStyle/>
          <a:p>
            <a:r>
              <a:rPr lang="en-CA" dirty="0" smtClean="0"/>
              <a:t>160 instances</a:t>
            </a:r>
          </a:p>
          <a:p>
            <a:pPr lvl="1"/>
            <a:r>
              <a:rPr lang="en-CA" dirty="0" smtClean="0"/>
              <a:t>10 classes, 16 instances per class</a:t>
            </a:r>
          </a:p>
          <a:p>
            <a:pPr lvl="1"/>
            <a:r>
              <a:rPr lang="en-CA" dirty="0" smtClean="0"/>
              <a:t>Real dataset has 70,000 instances (MNIST dataset)</a:t>
            </a:r>
          </a:p>
          <a:p>
            <a:r>
              <a:rPr lang="en-CA" dirty="0" smtClean="0"/>
              <a:t> </a:t>
            </a:r>
            <a:r>
              <a:rPr lang="en-CA" dirty="0"/>
              <a:t>E</a:t>
            </a:r>
            <a:r>
              <a:rPr lang="en-CA" dirty="0" smtClean="0"/>
              <a:t>ach image is 28x28 pixels</a:t>
            </a:r>
          </a:p>
          <a:p>
            <a:r>
              <a:rPr lang="en-CA" dirty="0" smtClean="0"/>
              <a:t>How many attributes?</a:t>
            </a:r>
          </a:p>
          <a:p>
            <a:r>
              <a:rPr lang="en-CA" dirty="0" smtClean="0"/>
              <a:t>784 (28*28)</a:t>
            </a:r>
          </a:p>
          <a:p>
            <a:r>
              <a:rPr lang="en-CA" dirty="0" smtClean="0"/>
              <a:t>Each pixel is an attribute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3" y="1825625"/>
            <a:ext cx="6680161" cy="39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2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907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Mining CS 405/505</vt:lpstr>
      <vt:lpstr>More administrative info</vt:lpstr>
      <vt:lpstr>The data mining process</vt:lpstr>
      <vt:lpstr>Machine learning and statistics</vt:lpstr>
      <vt:lpstr>Chapter 2: Input</vt:lpstr>
      <vt:lpstr>2.1 What’s a Concept?</vt:lpstr>
      <vt:lpstr>2.2 What’s in an Example?</vt:lpstr>
      <vt:lpstr>2.3 What’s in an Attribute?</vt:lpstr>
      <vt:lpstr>Handwritten digit dataset example</vt:lpstr>
      <vt:lpstr>Nominal attributes</vt:lpstr>
      <vt:lpstr>Ordinal attributes</vt:lpstr>
      <vt:lpstr>Interval quantity attributes</vt:lpstr>
      <vt:lpstr>Ratio quantity attributes</vt:lpstr>
      <vt:lpstr>Preparing the input </vt:lpstr>
      <vt:lpstr>Preparing the input 2</vt:lpstr>
      <vt:lpstr>Example of instrumental error</vt:lpstr>
      <vt:lpstr>Python example </vt:lpstr>
      <vt:lpstr>Summary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Butler</dc:creator>
  <cp:lastModifiedBy>Russell Butler</cp:lastModifiedBy>
  <cp:revision>78</cp:revision>
  <dcterms:created xsi:type="dcterms:W3CDTF">2019-09-03T00:02:26Z</dcterms:created>
  <dcterms:modified xsi:type="dcterms:W3CDTF">2019-09-05T18:59:34Z</dcterms:modified>
</cp:coreProperties>
</file>