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300" r:id="rId4"/>
    <p:sldId id="281" r:id="rId5"/>
    <p:sldId id="282" r:id="rId6"/>
    <p:sldId id="283" r:id="rId7"/>
    <p:sldId id="284" r:id="rId8"/>
    <p:sldId id="285" r:id="rId9"/>
    <p:sldId id="286" r:id="rId10"/>
    <p:sldId id="320" r:id="rId11"/>
    <p:sldId id="321" r:id="rId12"/>
    <p:sldId id="322" r:id="rId13"/>
    <p:sldId id="323" r:id="rId14"/>
    <p:sldId id="324" r:id="rId15"/>
    <p:sldId id="325" r:id="rId16"/>
    <p:sldId id="275" r:id="rId17"/>
    <p:sldId id="276" r:id="rId18"/>
    <p:sldId id="277" r:id="rId19"/>
    <p:sldId id="278" r:id="rId20"/>
    <p:sldId id="279" r:id="rId21"/>
    <p:sldId id="280" r:id="rId22"/>
    <p:sldId id="267" r:id="rId23"/>
    <p:sldId id="268" r:id="rId24"/>
    <p:sldId id="269" r:id="rId25"/>
    <p:sldId id="270" r:id="rId26"/>
    <p:sldId id="271" r:id="rId27"/>
    <p:sldId id="272" r:id="rId28"/>
    <p:sldId id="273" r:id="rId29"/>
    <p:sldId id="289" r:id="rId30"/>
    <p:sldId id="290" r:id="rId31"/>
    <p:sldId id="291" r:id="rId32"/>
    <p:sldId id="292" r:id="rId33"/>
    <p:sldId id="293"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6" r:id="rId54"/>
    <p:sldId id="327" r:id="rId55"/>
    <p:sldId id="328" r:id="rId56"/>
    <p:sldId id="329" r:id="rId57"/>
    <p:sldId id="330" r:id="rId58"/>
    <p:sldId id="331" r:id="rId59"/>
    <p:sldId id="332" r:id="rId60"/>
    <p:sldId id="333" r:id="rId61"/>
    <p:sldId id="33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FF99"/>
    <a:srgbClr val="CCFF33"/>
    <a:srgbClr val="CC99FF"/>
    <a:srgbClr val="66FFCC"/>
    <a:srgbClr val="FFFFCC"/>
    <a:srgbClr val="99FF99"/>
    <a:srgbClr val="EEF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26" autoAdjust="0"/>
    <p:restoredTop sz="94660"/>
  </p:normalViewPr>
  <p:slideViewPr>
    <p:cSldViewPr snapToGrid="0">
      <p:cViewPr>
        <p:scale>
          <a:sx n="70" d="100"/>
          <a:sy n="70" d="100"/>
        </p:scale>
        <p:origin x="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76F1B6E-A4BE-42A4-BFB4-CD0DE72369C4}" type="datetimeFigureOut">
              <a:rPr lang="en-CA" smtClean="0"/>
              <a:t>2018-02-10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223241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76F1B6E-A4BE-42A4-BFB4-CD0DE72369C4}" type="datetimeFigureOut">
              <a:rPr lang="en-CA" smtClean="0"/>
              <a:t>2018-02-10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335555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76F1B6E-A4BE-42A4-BFB4-CD0DE72369C4}" type="datetimeFigureOut">
              <a:rPr lang="en-CA" smtClean="0"/>
              <a:t>2018-02-10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259304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76F1B6E-A4BE-42A4-BFB4-CD0DE72369C4}" type="datetimeFigureOut">
              <a:rPr lang="en-CA" smtClean="0"/>
              <a:t>2018-02-10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4309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6F1B6E-A4BE-42A4-BFB4-CD0DE72369C4}" type="datetimeFigureOut">
              <a:rPr lang="en-CA" smtClean="0"/>
              <a:t>2018-02-10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239354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76F1B6E-A4BE-42A4-BFB4-CD0DE72369C4}" type="datetimeFigureOut">
              <a:rPr lang="en-CA" smtClean="0"/>
              <a:t>2018-02-10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319304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76F1B6E-A4BE-42A4-BFB4-CD0DE72369C4}" type="datetimeFigureOut">
              <a:rPr lang="en-CA" smtClean="0"/>
              <a:t>2018-02-10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197840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76F1B6E-A4BE-42A4-BFB4-CD0DE72369C4}" type="datetimeFigureOut">
              <a:rPr lang="en-CA" smtClean="0"/>
              <a:t>2018-02-10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267784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F1B6E-A4BE-42A4-BFB4-CD0DE72369C4}" type="datetimeFigureOut">
              <a:rPr lang="en-CA" smtClean="0"/>
              <a:t>2018-02-10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377262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6F1B6E-A4BE-42A4-BFB4-CD0DE72369C4}" type="datetimeFigureOut">
              <a:rPr lang="en-CA" smtClean="0"/>
              <a:t>2018-02-10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414310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6F1B6E-A4BE-42A4-BFB4-CD0DE72369C4}" type="datetimeFigureOut">
              <a:rPr lang="en-CA" smtClean="0"/>
              <a:t>2018-02-10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55376AA-09CE-47C9-AFBB-46AFC9B500AC}" type="slidenum">
              <a:rPr lang="en-CA" smtClean="0"/>
              <a:t>‹#›</a:t>
            </a:fld>
            <a:endParaRPr lang="en-CA"/>
          </a:p>
        </p:txBody>
      </p:sp>
    </p:spTree>
    <p:extLst>
      <p:ext uri="{BB962C8B-B14F-4D97-AF65-F5344CB8AC3E}">
        <p14:creationId xmlns:p14="http://schemas.microsoft.com/office/powerpoint/2010/main" val="315790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F1B6E-A4BE-42A4-BFB4-CD0DE72369C4}" type="datetimeFigureOut">
              <a:rPr lang="en-CA" smtClean="0"/>
              <a:t>2018-02-10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376AA-09CE-47C9-AFBB-46AFC9B500AC}" type="slidenum">
              <a:rPr lang="en-CA" smtClean="0"/>
              <a:t>‹#›</a:t>
            </a:fld>
            <a:endParaRPr lang="en-CA"/>
          </a:p>
        </p:txBody>
      </p:sp>
    </p:spTree>
    <p:extLst>
      <p:ext uri="{BB962C8B-B14F-4D97-AF65-F5344CB8AC3E}">
        <p14:creationId xmlns:p14="http://schemas.microsoft.com/office/powerpoint/2010/main" val="308666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artificial light at night should be a focus for global change research in the 21</a:t>
            </a:r>
            <a:r>
              <a:rPr lang="en-CA" baseline="30000" dirty="0" smtClean="0"/>
              <a:t>st</a:t>
            </a:r>
            <a:r>
              <a:rPr lang="en-CA" dirty="0" smtClean="0"/>
              <a:t> century</a:t>
            </a:r>
            <a:endParaRPr lang="en-CA" dirty="0"/>
          </a:p>
        </p:txBody>
      </p:sp>
      <p:sp>
        <p:nvSpPr>
          <p:cNvPr id="3" name="Content Placeholder 2"/>
          <p:cNvSpPr>
            <a:spLocks noGrp="1"/>
          </p:cNvSpPr>
          <p:nvPr>
            <p:ph idx="1"/>
          </p:nvPr>
        </p:nvSpPr>
        <p:spPr/>
        <p:txBody>
          <a:bodyPr/>
          <a:lstStyle/>
          <a:p>
            <a:r>
              <a:rPr lang="en-CA" dirty="0" smtClean="0"/>
              <a:t>Abstract: environmental impact of ALAN has rapidly growing field of global change science yet has not achieved parity with other global change phenomena. Despite globally widespread and expanding nature of ALAN and immediate, phylogenetically deep impact. </a:t>
            </a:r>
          </a:p>
          <a:p>
            <a:r>
              <a:rPr lang="en-CA" dirty="0" smtClean="0"/>
              <a:t>Reasons ALAN should be a focus include: human healthy, culture, biodiversity, and environment. </a:t>
            </a:r>
          </a:p>
          <a:p>
            <a:r>
              <a:rPr lang="en-CA" dirty="0" smtClean="0"/>
              <a:t>Effects can be mitigated by combining novel technologies with sound scientific evidence, and may lead to a more sustainable society. </a:t>
            </a:r>
            <a:endParaRPr lang="en-CA" dirty="0"/>
          </a:p>
        </p:txBody>
      </p:sp>
    </p:spTree>
    <p:extLst>
      <p:ext uri="{BB962C8B-B14F-4D97-AF65-F5344CB8AC3E}">
        <p14:creationId xmlns:p14="http://schemas.microsoft.com/office/powerpoint/2010/main" val="86847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24857"/>
          </a:xfrm>
        </p:spPr>
        <p:txBody>
          <a:bodyPr>
            <a:normAutofit fontScale="90000"/>
          </a:bodyPr>
          <a:lstStyle/>
          <a:p>
            <a:r>
              <a:rPr lang="en-CA" dirty="0" smtClean="0"/>
              <a:t>Association between light at night, melatonin secretion, sleep deprivation, and the internal clock. Health impacts and mechanisms of circadian disruption - Abstract</a:t>
            </a:r>
            <a:endParaRPr lang="en-CA" dirty="0"/>
          </a:p>
        </p:txBody>
      </p:sp>
      <p:sp>
        <p:nvSpPr>
          <p:cNvPr id="3" name="Content Placeholder 2"/>
          <p:cNvSpPr>
            <a:spLocks noGrp="1"/>
          </p:cNvSpPr>
          <p:nvPr>
            <p:ph idx="1"/>
          </p:nvPr>
        </p:nvSpPr>
        <p:spPr>
          <a:xfrm>
            <a:off x="838200" y="2996417"/>
            <a:ext cx="10515600" cy="3180545"/>
          </a:xfrm>
        </p:spPr>
        <p:txBody>
          <a:bodyPr>
            <a:normAutofit fontScale="62500" lnSpcReduction="20000"/>
          </a:bodyPr>
          <a:lstStyle/>
          <a:p>
            <a:r>
              <a:rPr lang="en-CA" dirty="0" smtClean="0"/>
              <a:t>Epidemiological studies, mainly in nurses, have revealed an association between sustained night work and 50-100% increased incidence of breast cancer. The suppression of melatonin production by ALAN, sleep deprivation, and circadian disruption have all been proposed. </a:t>
            </a:r>
          </a:p>
          <a:p>
            <a:r>
              <a:rPr lang="en-CA" dirty="0" smtClean="0"/>
              <a:t>Shift and/or night work decreases time spent sleeping, disrupts circadian time structure, which in the long run is detrimental to health, as epidemiological studies have shown elevated cancer, diabetes, cardiovascular, mood-disorder and age-related macular degeneration, amounting to a public health issue. </a:t>
            </a:r>
          </a:p>
          <a:p>
            <a:r>
              <a:rPr lang="en-CA" dirty="0" smtClean="0"/>
              <a:t>IARC has classified shift work in group 2a of “probably carcinogens to humans” since they “involve a circadian disorganization”. </a:t>
            </a:r>
          </a:p>
          <a:p>
            <a:r>
              <a:rPr lang="en-CA" dirty="0" smtClean="0"/>
              <a:t>Countermeasures such as bright light, melatonin, or psychotropic drugs have been proposed to combat clock disruption.</a:t>
            </a:r>
          </a:p>
          <a:p>
            <a:r>
              <a:rPr lang="en-CA" dirty="0" smtClean="0"/>
              <a:t>Here, the evidence for ALAN impacts on health is reviewed. They highlight the importance of an in-depth mechanistic understanding to combat detrimental properties of exposure to ALAN. </a:t>
            </a:r>
            <a:endParaRPr lang="en-CA" dirty="0"/>
          </a:p>
        </p:txBody>
      </p:sp>
    </p:spTree>
    <p:extLst>
      <p:ext uri="{BB962C8B-B14F-4D97-AF65-F5344CB8AC3E}">
        <p14:creationId xmlns:p14="http://schemas.microsoft.com/office/powerpoint/2010/main" val="144701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a:t>
            </a:r>
            <a:endParaRPr lang="en-CA" dirty="0"/>
          </a:p>
        </p:txBody>
      </p:sp>
      <p:sp>
        <p:nvSpPr>
          <p:cNvPr id="3" name="Content Placeholder 2"/>
          <p:cNvSpPr>
            <a:spLocks noGrp="1"/>
          </p:cNvSpPr>
          <p:nvPr>
            <p:ph idx="1"/>
          </p:nvPr>
        </p:nvSpPr>
        <p:spPr>
          <a:xfrm>
            <a:off x="838200" y="1505242"/>
            <a:ext cx="10515600" cy="5078437"/>
          </a:xfrm>
        </p:spPr>
        <p:txBody>
          <a:bodyPr>
            <a:normAutofit fontScale="70000" lnSpcReduction="20000"/>
          </a:bodyPr>
          <a:lstStyle/>
          <a:p>
            <a:r>
              <a:rPr lang="en-CA" dirty="0" smtClean="0"/>
              <a:t>1) the internal clock and circadian system – circadian rhythms are endogenous with a ~24h periodicity, widespread and regulate most if not all physiological systems in mammals. Other rhythms exist (</a:t>
            </a:r>
            <a:r>
              <a:rPr lang="en-CA" dirty="0" err="1" smtClean="0"/>
              <a:t>ultradian</a:t>
            </a:r>
            <a:r>
              <a:rPr lang="en-CA" dirty="0" smtClean="0"/>
              <a:t> and </a:t>
            </a:r>
            <a:r>
              <a:rPr lang="en-CA" dirty="0" err="1" smtClean="0"/>
              <a:t>infradian</a:t>
            </a:r>
            <a:r>
              <a:rPr lang="en-CA" dirty="0" smtClean="0"/>
              <a:t>) but circadian are most studied. Depends on internal clock located in SCN of anterior hypothalamus. Each paired SCN composed of ~10,000 </a:t>
            </a:r>
            <a:r>
              <a:rPr lang="en-CA" dirty="0" err="1" smtClean="0"/>
              <a:t>heterogenous</a:t>
            </a:r>
            <a:r>
              <a:rPr lang="en-CA" dirty="0" smtClean="0"/>
              <a:t> neurons that give rise to circadian rhythms through specific neuronal gene expression patterns and the rate of action potential firing. </a:t>
            </a:r>
          </a:p>
          <a:p>
            <a:r>
              <a:rPr lang="en-CA" dirty="0" smtClean="0"/>
              <a:t>The SCN synchronizes peripheral clocks in cortex, liver, kidney, heart, skin, and retina, aligning the entire system to the light-dark cycle, orchestrating circadian physiology. </a:t>
            </a:r>
          </a:p>
          <a:p>
            <a:r>
              <a:rPr lang="en-CA" dirty="0" smtClean="0"/>
              <a:t>SCN generates circadian rhythms by means of transcriptional-translational feedback loop. The mechanism is formed by basic helix-loop-helix (</a:t>
            </a:r>
            <a:r>
              <a:rPr lang="en-CA" dirty="0" err="1" smtClean="0"/>
              <a:t>bHLH</a:t>
            </a:r>
            <a:r>
              <a:rPr lang="en-CA" dirty="0" smtClean="0"/>
              <a:t>) Per </a:t>
            </a:r>
            <a:r>
              <a:rPr lang="en-CA" dirty="0" err="1" smtClean="0"/>
              <a:t>Arnt</a:t>
            </a:r>
            <a:r>
              <a:rPr lang="en-CA" dirty="0" smtClean="0"/>
              <a:t> Sim (PAS) domain containing transcription factors circadian locomotor output cycles kaput (CLOCK) and brain and muscle ARNT-like 1 (BMAL 1) which activate the expression of three Period (Per 1-3) and two </a:t>
            </a:r>
            <a:r>
              <a:rPr lang="en-CA" dirty="0" err="1" smtClean="0"/>
              <a:t>cryptochrome</a:t>
            </a:r>
            <a:r>
              <a:rPr lang="en-CA" dirty="0" smtClean="0"/>
              <a:t> (Cry 1-2) genes by binding to their E-box promotor elements. The PERIOD (Per 1-3) and CRYPTOCHROME (CRY1-2) proteins rhythmically accumulate, </a:t>
            </a:r>
            <a:r>
              <a:rPr lang="en-CA" dirty="0" err="1" smtClean="0"/>
              <a:t>heterodimerize</a:t>
            </a:r>
            <a:r>
              <a:rPr lang="en-CA" dirty="0" smtClean="0"/>
              <a:t>, and translocate to the nucleus to suppress their own transcription by interaction with the CLOCK:BMAL complex. CLOCK/BMAL1 also rhythmically control the expression of nuclear receptors such as REV-</a:t>
            </a:r>
            <a:r>
              <a:rPr lang="en-CA" dirty="0" err="1" smtClean="0"/>
              <a:t>ERBalpha</a:t>
            </a:r>
            <a:r>
              <a:rPr lang="en-CA" dirty="0" smtClean="0"/>
              <a:t>/beta and ROR alpha/beta/gamma, which in turn repress and activate Bmal1 expression respectively, conferring amplitude and robustness to the oscillations in the molecular clockwork. From a molecular point of view, light activates the expression of several genes in the SCN with different expression patterns. </a:t>
            </a:r>
            <a:endParaRPr lang="en-CA" dirty="0"/>
          </a:p>
        </p:txBody>
      </p:sp>
    </p:spTree>
    <p:extLst>
      <p:ext uri="{BB962C8B-B14F-4D97-AF65-F5344CB8AC3E}">
        <p14:creationId xmlns:p14="http://schemas.microsoft.com/office/powerpoint/2010/main" val="384179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Light control of melatonin secretion</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Circadian complex system that starts in the eye and terminates in the pineal gland, which produces melatonin, a </a:t>
            </a:r>
            <a:r>
              <a:rPr lang="en-CA" dirty="0" err="1" smtClean="0"/>
              <a:t>neurohormone</a:t>
            </a:r>
            <a:r>
              <a:rPr lang="en-CA" dirty="0" smtClean="0"/>
              <a:t>. In humans, melatonin is secreted during dark phase, daytime melatonin levels are low. Light is the most potent synchronizer, although meal time, physical activity, and social interaction also have an effect. The period of the internal clock is actually 24.2h, not 24, so daily light exposure allows for the maintenance of the 24h cycle. </a:t>
            </a:r>
          </a:p>
          <a:p>
            <a:r>
              <a:rPr lang="en-CA" dirty="0" smtClean="0"/>
              <a:t>Begins in fetal stage in mammals, through secretion of maternal melatonin. Exposure to light at night results in complete inhibition of secretion for duration of exposure. Exposure to light in morning results in phase advance, meaning peak melatonin secretion occurs earlier. There is a phase response curve of the effect of light that can be used to treat desynchronized patients. Effect of light also depends on intensity and duration, as well as spectral properties, since intrinsically photosensitive retinal ganglion cells (</a:t>
            </a:r>
            <a:r>
              <a:rPr lang="en-CA" dirty="0" err="1" smtClean="0"/>
              <a:t>ipRGCs</a:t>
            </a:r>
            <a:r>
              <a:rPr lang="en-CA" dirty="0" smtClean="0"/>
              <a:t>) in the eye contain </a:t>
            </a:r>
            <a:r>
              <a:rPr lang="en-CA" dirty="0" err="1" smtClean="0"/>
              <a:t>melanopsin</a:t>
            </a:r>
            <a:r>
              <a:rPr lang="en-CA" dirty="0" smtClean="0"/>
              <a:t>, which is a photoreceptor that relays light vs dark signaling signal in retina. </a:t>
            </a:r>
          </a:p>
          <a:p>
            <a:r>
              <a:rPr lang="en-CA" dirty="0" smtClean="0"/>
              <a:t>Low intensity light, such as that emitted by screens, is also capable of acting on the clock, creating phase delay and slowing melatonin secretion.</a:t>
            </a:r>
          </a:p>
          <a:p>
            <a:r>
              <a:rPr lang="en-CA" dirty="0" smtClean="0"/>
              <a:t>the clock is disrupted by altering the light-dark cycle, such as shift/night work, </a:t>
            </a:r>
            <a:r>
              <a:rPr lang="en-CA" dirty="0" err="1" smtClean="0"/>
              <a:t>transmeridian</a:t>
            </a:r>
            <a:r>
              <a:rPr lang="en-CA" dirty="0" smtClean="0"/>
              <a:t> flights that cover 3+ time zones, or blindness. Desynchronization becomes manifest through atypical clinical symptoms such as persistent fatigue, chronic insomnia, poor appetite, mood disorders. A marker rhythm is a physiological rhythmic variable (cortisol, melatonin, body temperature) with prominent circadian rhythm, highly reproducible and reliable on individual and group level. </a:t>
            </a:r>
            <a:endParaRPr lang="en-CA" dirty="0"/>
          </a:p>
        </p:txBody>
      </p:sp>
    </p:spTree>
    <p:extLst>
      <p:ext uri="{BB962C8B-B14F-4D97-AF65-F5344CB8AC3E}">
        <p14:creationId xmlns:p14="http://schemas.microsoft.com/office/powerpoint/2010/main" val="354283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Artificial light at night disrupts the circadian system</a:t>
            </a:r>
            <a:endParaRPr lang="en-CA" dirty="0"/>
          </a:p>
        </p:txBody>
      </p:sp>
      <p:sp>
        <p:nvSpPr>
          <p:cNvPr id="3" name="Content Placeholder 2"/>
          <p:cNvSpPr>
            <a:spLocks noGrp="1"/>
          </p:cNvSpPr>
          <p:nvPr>
            <p:ph idx="1"/>
          </p:nvPr>
        </p:nvSpPr>
        <p:spPr>
          <a:xfrm>
            <a:off x="838200" y="1825624"/>
            <a:ext cx="10515600" cy="4912801"/>
          </a:xfrm>
        </p:spPr>
        <p:txBody>
          <a:bodyPr>
            <a:normAutofit fontScale="55000" lnSpcReduction="20000"/>
          </a:bodyPr>
          <a:lstStyle/>
          <a:p>
            <a:r>
              <a:rPr lang="en-CA" dirty="0" smtClean="0"/>
              <a:t>Approximately 20% of the working population in industrialized countries is engaged in shift and/or night work. Regular (08h-17h) has become relatively rare (25%) compared to atypical (shift, night, part-time, weekends, </a:t>
            </a:r>
            <a:r>
              <a:rPr lang="en-CA" dirty="0" err="1" smtClean="0"/>
              <a:t>etc</a:t>
            </a:r>
            <a:r>
              <a:rPr lang="en-CA" dirty="0" smtClean="0"/>
              <a:t>), most common in service industries (healthcare, transportation/communication, hospital, police, </a:t>
            </a:r>
            <a:r>
              <a:rPr lang="en-CA" dirty="0" err="1" smtClean="0"/>
              <a:t>etc</a:t>
            </a:r>
            <a:r>
              <a:rPr lang="en-CA" dirty="0" smtClean="0"/>
              <a:t>). Shift work is defined as “all team work schedules whereby workers are successively assigned to the same work setting”. </a:t>
            </a:r>
          </a:p>
          <a:p>
            <a:r>
              <a:rPr lang="en-CA" dirty="0" smtClean="0"/>
              <a:t>In 2007, International Agency for Research on Cancer (IARC) emphasized “limited proof for carcinogenic effects relating to the workplace” but “a positive association has been observed between exposure to shift work and cancer, for which a causal interpretation is considered as being credible”, IARC has classified shift and/or night work as a group 2A “probable carcinogen”. </a:t>
            </a:r>
          </a:p>
          <a:p>
            <a:r>
              <a:rPr lang="en-CA" dirty="0" smtClean="0"/>
              <a:t>Breast cancer: co-distribution of exterior light and a 73% higher incidence of breast cancer has been reported in two studies, in Israel and south </a:t>
            </a:r>
            <a:r>
              <a:rPr lang="en-CA" dirty="0" err="1" smtClean="0"/>
              <a:t>korea</a:t>
            </a:r>
            <a:r>
              <a:rPr lang="en-CA" dirty="0" smtClean="0"/>
              <a:t>, in lit-up suburbs compared to those not lit up. Two prospective studies of nurses in the USA have been carried out to investigate the role of ALAN in breast cancer, 78k nurses followed for 10 years, 1 case per 2441 subjects, risk of breast cancer increased with number of years spent working night shifts, and a significant 36% increase when individuals assigned at least 3 nights/month over 30 year period. Second study, authors followed 115k nurses over 12 years, breast cancer diagnosed in 1352, the relative risk was 1.79 for women who worked at least 3 night shifts per month over 20 years. </a:t>
            </a:r>
          </a:p>
          <a:p>
            <a:r>
              <a:rPr lang="en-CA" dirty="0" smtClean="0"/>
              <a:t>Overall, the majority of epidemiological studies linking breast cancer and night work have reported a 50-100% increase among women who work night shifts.</a:t>
            </a:r>
          </a:p>
          <a:p>
            <a:r>
              <a:rPr lang="en-CA" dirty="0" smtClean="0"/>
              <a:t>Flight attendants had a relative risk of 1.5-5, but it is difficult to disentangle these effects from others such as radiation and carbon dioxide, although they did show that domestic flight attendants had a lower risk. </a:t>
            </a:r>
            <a:endParaRPr lang="en-CA" dirty="0"/>
          </a:p>
          <a:p>
            <a:r>
              <a:rPr lang="en-CA" dirty="0" smtClean="0"/>
              <a:t>Prostate cancer also carries an increased risk of 20-40% due to shift work.</a:t>
            </a:r>
          </a:p>
        </p:txBody>
      </p:sp>
    </p:spTree>
    <p:extLst>
      <p:ext uri="{BB962C8B-B14F-4D97-AF65-F5344CB8AC3E}">
        <p14:creationId xmlns:p14="http://schemas.microsoft.com/office/powerpoint/2010/main" val="103123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Mechanistic Approach of ALAN effects in Cancer</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Various mechanisms have been proposed, but three seem to be essential in impacting various levels of the organism’s metabolism. 1) inhibition of nighttime secretion of melatonin by light, 2) sleep deprivation and 3) </a:t>
            </a:r>
            <a:r>
              <a:rPr lang="en-CA" dirty="0" err="1" smtClean="0"/>
              <a:t>chronodisruption</a:t>
            </a:r>
            <a:r>
              <a:rPr lang="en-CA" dirty="0" smtClean="0"/>
              <a:t>. </a:t>
            </a:r>
          </a:p>
          <a:p>
            <a:r>
              <a:rPr lang="en-CA" dirty="0" smtClean="0"/>
              <a:t>Inhibition of melatonin secretion: as early as 1972, a role for the pineal gland was pointed out in the etiology and treatment of breast cancer, followed by the finding that melatonin inhibition and </a:t>
            </a:r>
            <a:r>
              <a:rPr lang="en-CA" dirty="0" err="1" smtClean="0"/>
              <a:t>pinealectomy</a:t>
            </a:r>
            <a:r>
              <a:rPr lang="en-CA" dirty="0" smtClean="0"/>
              <a:t> enhance </a:t>
            </a:r>
            <a:r>
              <a:rPr lang="en-CA" dirty="0" err="1" smtClean="0"/>
              <a:t>benzanthracene</a:t>
            </a:r>
            <a:r>
              <a:rPr lang="en-CA" dirty="0" smtClean="0"/>
              <a:t>-induced mammary tumors in rats, suggesting melatonin may suppress tumor development. A large body of experimental studies has since shown that melatonin reduces the incidence and growth of tumors in animal models. Inhibition of melatonin secretion upon exposure to light was hence one of the first cancer promoting mechanisms proposed, in women engaging in shift work this results in an increase in estrogens, a major risk factor for breast cancer. A significant inverse relationship has been found between melatonin levels and estrogen-receptor positive breast cancer, and </a:t>
            </a:r>
            <a:r>
              <a:rPr lang="en-CA" dirty="0" err="1" smtClean="0"/>
              <a:t>oncostatic</a:t>
            </a:r>
            <a:r>
              <a:rPr lang="en-CA" dirty="0"/>
              <a:t> </a:t>
            </a:r>
            <a:r>
              <a:rPr lang="en-CA" dirty="0" smtClean="0"/>
              <a:t>actions of melatonin on hormone-dependent mammary tumors are hypothesized to be mainly due to its anti-estrogenic activity. </a:t>
            </a:r>
          </a:p>
          <a:p>
            <a:r>
              <a:rPr lang="en-CA" dirty="0" smtClean="0"/>
              <a:t>Melatonin may also increase the capacity to repair DNA, and acts as an anti-inflammatory under exacerbated immune responses such as acute inflammation. </a:t>
            </a:r>
          </a:p>
          <a:p>
            <a:r>
              <a:rPr lang="en-CA" dirty="0" smtClean="0"/>
              <a:t>Sleep Deprivation: shift work disorder is characterized by excessive sleepiness and/or sleep disturbances associated with work schedule, although some workers are able to adjust their circadian rhythms to night work. Shift/night workers tend to have 2-4 hrs less sleep on a daily basis, which in the long run results in sleep deprivation, and sleep during the day is generally of lower quality. </a:t>
            </a:r>
          </a:p>
          <a:p>
            <a:r>
              <a:rPr lang="en-CA" dirty="0" smtClean="0"/>
              <a:t>Mechanisms of sleep deprivation on cancer: sleep deprivation has a profound effect on the neuro-immune-endocrine axis, which plays an important role in the regulation off cell proliferation and immune protection, including the role of cytokines. A recent meta-analysis of sleep quality and cancer incidence over 1500000 individuals provided inconclusive results, however. </a:t>
            </a:r>
          </a:p>
          <a:p>
            <a:r>
              <a:rPr lang="en-CA" dirty="0" smtClean="0"/>
              <a:t>Circadian Misalignment and cardiovascular risks: </a:t>
            </a:r>
          </a:p>
        </p:txBody>
      </p:sp>
    </p:spTree>
    <p:extLst>
      <p:ext uri="{BB962C8B-B14F-4D97-AF65-F5344CB8AC3E}">
        <p14:creationId xmlns:p14="http://schemas.microsoft.com/office/powerpoint/2010/main" val="286293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66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Methodological limitations of the studies</a:t>
            </a:r>
            <a:endParaRPr lang="en-CA" dirty="0"/>
          </a:p>
        </p:txBody>
      </p:sp>
      <p:sp>
        <p:nvSpPr>
          <p:cNvPr id="3" name="Content Placeholder 2"/>
          <p:cNvSpPr>
            <a:spLocks noGrp="1"/>
          </p:cNvSpPr>
          <p:nvPr>
            <p:ph idx="1"/>
          </p:nvPr>
        </p:nvSpPr>
        <p:spPr>
          <a:xfrm>
            <a:off x="838200" y="1825624"/>
            <a:ext cx="10515600" cy="4687717"/>
          </a:xfrm>
        </p:spPr>
        <p:txBody>
          <a:bodyPr>
            <a:normAutofit fontScale="55000" lnSpcReduction="20000"/>
          </a:bodyPr>
          <a:lstStyle/>
          <a:p>
            <a:r>
              <a:rPr lang="en-CA" dirty="0" smtClean="0"/>
              <a:t>The definition of shift work and night work is itself inconsistent across countries, making it difficult to compare results and conduct meta-analyses. </a:t>
            </a:r>
          </a:p>
          <a:p>
            <a:r>
              <a:rPr lang="en-CA" dirty="0" smtClean="0"/>
              <a:t>Among the items that need to be considered are: the length of the shift, the direction of the shift, number of nights worked in a row, number of nights worked per month and year, the start and finishing times of the shift, the number and scheduling of days off, regularity or irregularity of the shift, continuous or discontinuous system, and the speed of the rotation. There is a current trend to a faster rotation system (1-3 days, instead of every week or fortnight). </a:t>
            </a:r>
          </a:p>
          <a:p>
            <a:r>
              <a:rPr lang="en-CA" dirty="0" smtClean="0"/>
              <a:t>Methodological limitations of epidemiological studies regarding the link between shift work and cancer are numerous: retrospective studies, lack of control groups in some studies, self-assessments of parameters such as fatigue, drowsiness, duration/quality of sleep, the nature of the work itself (prone to compromising the organism by exposure to radiation, chemicals </a:t>
            </a:r>
            <a:r>
              <a:rPr lang="en-CA" dirty="0" err="1" smtClean="0"/>
              <a:t>etc</a:t>
            </a:r>
            <a:r>
              <a:rPr lang="en-CA" dirty="0" smtClean="0"/>
              <a:t>). The healthy worker effect (HWE) consists of two selection processes 1) healthy worker hire and 2) healthy worker survivor. Healthy worker hire arises when people with greater than average healthy are recruited to work in industrial jobs. Sickness absence in workplaces may reflect a “healthy hire effect”, </a:t>
            </a:r>
            <a:r>
              <a:rPr lang="en-CA" dirty="0" err="1" smtClean="0"/>
              <a:t>ie</a:t>
            </a:r>
            <a:r>
              <a:rPr lang="en-CA" dirty="0" smtClean="0"/>
              <a:t> that workplaces recruit individuals with experience of sickness absence differently. The healthy worker survivor effect is a bias that occurs in occupational studies, when less healthy workers are more likely to reduce their workplace exposures. Thus, due to selection factors, a shift worker is often someone who is in better health initially than those working regular daytime shifts, and studies comparing two groups of workers can actually underestimate the adverse effects of shift work. </a:t>
            </a:r>
          </a:p>
          <a:p>
            <a:r>
              <a:rPr lang="en-CA" dirty="0" smtClean="0"/>
              <a:t>No exposure threshold (5,10, or 15 years) above which the appearance that adverse effects take hold has been established. </a:t>
            </a:r>
          </a:p>
          <a:p>
            <a:r>
              <a:rPr lang="en-CA" dirty="0" smtClean="0"/>
              <a:t>Lifestyle factors associated with shift work may also play a role. </a:t>
            </a:r>
          </a:p>
          <a:p>
            <a:r>
              <a:rPr lang="en-CA" dirty="0" smtClean="0"/>
              <a:t>Differential recall, and differential participation from women who had/had not worked night shifts, retrospective study. </a:t>
            </a:r>
            <a:endParaRPr lang="en-CA" dirty="0"/>
          </a:p>
        </p:txBody>
      </p:sp>
    </p:spTree>
    <p:extLst>
      <p:ext uri="{BB962C8B-B14F-4D97-AF65-F5344CB8AC3E}">
        <p14:creationId xmlns:p14="http://schemas.microsoft.com/office/powerpoint/2010/main" val="2215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Visual pathways and the central neural control of a circadian rhythm in pineal serotonin N-acetyltransferase activity - Abstract</a:t>
            </a:r>
            <a:endParaRPr lang="en-CA" dirty="0"/>
          </a:p>
        </p:txBody>
      </p:sp>
      <p:sp>
        <p:nvSpPr>
          <p:cNvPr id="3" name="Content Placeholder 2"/>
          <p:cNvSpPr>
            <a:spLocks noGrp="1"/>
          </p:cNvSpPr>
          <p:nvPr>
            <p:ph idx="1"/>
          </p:nvPr>
        </p:nvSpPr>
        <p:spPr>
          <a:xfrm>
            <a:off x="838200" y="2285999"/>
            <a:ext cx="10515600" cy="3890963"/>
          </a:xfrm>
        </p:spPr>
        <p:txBody>
          <a:bodyPr>
            <a:normAutofit fontScale="70000" lnSpcReduction="20000"/>
          </a:bodyPr>
          <a:lstStyle/>
          <a:p>
            <a:r>
              <a:rPr lang="en-CA" dirty="0" smtClean="0"/>
              <a:t>The pineal enzyme serotonin N-acetyltransferase exhibits a circadian rhythm of activity with nocturnal levels 15-30x greater than light period in the rat. </a:t>
            </a:r>
          </a:p>
          <a:p>
            <a:r>
              <a:rPr lang="en-CA" dirty="0" smtClean="0"/>
              <a:t>Under visual control mediated by sympathetic innervation to the pineal. </a:t>
            </a:r>
          </a:p>
          <a:p>
            <a:r>
              <a:rPr lang="en-CA" dirty="0" smtClean="0"/>
              <a:t>Destruction of all visual pathways by blinding the rhythm in enzyme activity no longer becomes cyclic but is free-running. </a:t>
            </a:r>
          </a:p>
          <a:p>
            <a:r>
              <a:rPr lang="en-CA" dirty="0" smtClean="0"/>
              <a:t>Destruction of primary/accessory optic tract does not affect circadian rhythm. </a:t>
            </a:r>
          </a:p>
          <a:p>
            <a:r>
              <a:rPr lang="en-CA" dirty="0" smtClean="0"/>
              <a:t>Ablation of the </a:t>
            </a:r>
            <a:r>
              <a:rPr lang="en-CA" dirty="0" err="1" smtClean="0"/>
              <a:t>retinohypothalamic</a:t>
            </a:r>
            <a:r>
              <a:rPr lang="en-CA" dirty="0" smtClean="0"/>
              <a:t> pathway branching directly off the optic chiasm to terminate bilaterally in the </a:t>
            </a:r>
            <a:r>
              <a:rPr lang="en-CA" dirty="0" err="1" smtClean="0"/>
              <a:t>suprachiasmatic</a:t>
            </a:r>
            <a:r>
              <a:rPr lang="en-CA" dirty="0" smtClean="0"/>
              <a:t> hypothalamic nuclei abolishes the circadian rhythm. </a:t>
            </a:r>
          </a:p>
          <a:p>
            <a:r>
              <a:rPr lang="en-CA" dirty="0" smtClean="0"/>
              <a:t>A knife cut across the medial hypothalamus caudal to the </a:t>
            </a:r>
            <a:r>
              <a:rPr lang="en-CA" dirty="0" err="1" smtClean="0"/>
              <a:t>suprachiasmatic</a:t>
            </a:r>
            <a:r>
              <a:rPr lang="en-CA" dirty="0" smtClean="0"/>
              <a:t> nuclei, but a rostral cut has no effect. </a:t>
            </a:r>
          </a:p>
          <a:p>
            <a:r>
              <a:rPr lang="en-CA" dirty="0" err="1" smtClean="0"/>
              <a:t>Retinohypothalamic</a:t>
            </a:r>
            <a:r>
              <a:rPr lang="en-CA" dirty="0" smtClean="0"/>
              <a:t> projection to the </a:t>
            </a:r>
            <a:r>
              <a:rPr lang="en-CA" dirty="0" err="1" smtClean="0"/>
              <a:t>suprachiasmatic</a:t>
            </a:r>
            <a:r>
              <a:rPr lang="en-CA" dirty="0" smtClean="0"/>
              <a:t> nuclei is essential for maintaining the entrainment to light of the circadian rhythm, and the </a:t>
            </a:r>
            <a:r>
              <a:rPr lang="en-CA" dirty="0" err="1" smtClean="0"/>
              <a:t>suprachiasmatic</a:t>
            </a:r>
            <a:r>
              <a:rPr lang="en-CA" dirty="0" smtClean="0"/>
              <a:t> nuclei represent a central rhythm generator </a:t>
            </a:r>
            <a:endParaRPr lang="en-CA" dirty="0"/>
          </a:p>
        </p:txBody>
      </p:sp>
    </p:spTree>
    <p:extLst>
      <p:ext uri="{BB962C8B-B14F-4D97-AF65-F5344CB8AC3E}">
        <p14:creationId xmlns:p14="http://schemas.microsoft.com/office/powerpoint/2010/main" val="423482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normAutofit lnSpcReduction="10000"/>
          </a:bodyPr>
          <a:lstStyle/>
          <a:p>
            <a:r>
              <a:rPr lang="en-CA" dirty="0" smtClean="0"/>
              <a:t>Substantial evidence that the pineal gland is an endocrine organ of with anti-gonadal activity. </a:t>
            </a:r>
          </a:p>
          <a:p>
            <a:r>
              <a:rPr lang="en-CA" dirty="0" smtClean="0"/>
              <a:t>Melatonin has anti-gonadal activity and is elaborated by the pineal gland, and is a major product of </a:t>
            </a:r>
            <a:r>
              <a:rPr lang="en-CA" dirty="0" err="1" smtClean="0"/>
              <a:t>indoleamine</a:t>
            </a:r>
            <a:r>
              <a:rPr lang="en-CA" dirty="0" smtClean="0"/>
              <a:t> metabolism in the pineal, the amount of melatonin in the pineal gland varies with diurnal rhythm. Melatonin synthesis in the pineal gland is regulated by the activity of the enzyme that converts serotonin to N-</a:t>
            </a:r>
            <a:r>
              <a:rPr lang="en-CA" dirty="0" err="1" smtClean="0"/>
              <a:t>acetylserotonin</a:t>
            </a:r>
            <a:r>
              <a:rPr lang="en-CA" dirty="0" smtClean="0"/>
              <a:t>, which also exhibits a diurnal rhythm. </a:t>
            </a:r>
          </a:p>
          <a:p>
            <a:r>
              <a:rPr lang="en-CA" dirty="0" smtClean="0"/>
              <a:t>These experiments were designed to investigate the specific neural structures mediating the generation of the pineal N-acetyltransferase rhythm and its control by diurnal light. </a:t>
            </a:r>
            <a:endParaRPr lang="en-CA" dirty="0"/>
          </a:p>
        </p:txBody>
      </p:sp>
    </p:spTree>
    <p:extLst>
      <p:ext uri="{BB962C8B-B14F-4D97-AF65-F5344CB8AC3E}">
        <p14:creationId xmlns:p14="http://schemas.microsoft.com/office/powerpoint/2010/main" val="229654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Materials and Methods</a:t>
            </a:r>
            <a:endParaRPr lang="en-CA" dirty="0"/>
          </a:p>
        </p:txBody>
      </p:sp>
      <p:sp>
        <p:nvSpPr>
          <p:cNvPr id="3" name="Content Placeholder 2"/>
          <p:cNvSpPr>
            <a:spLocks noGrp="1"/>
          </p:cNvSpPr>
          <p:nvPr>
            <p:ph idx="1"/>
          </p:nvPr>
        </p:nvSpPr>
        <p:spPr>
          <a:xfrm>
            <a:off x="838200" y="1825625"/>
            <a:ext cx="10515600" cy="4901746"/>
          </a:xfrm>
        </p:spPr>
        <p:txBody>
          <a:bodyPr>
            <a:normAutofit fontScale="62500" lnSpcReduction="20000"/>
          </a:bodyPr>
          <a:lstStyle/>
          <a:p>
            <a:r>
              <a:rPr lang="en-CA" dirty="0" smtClean="0"/>
              <a:t>Female albino </a:t>
            </a:r>
            <a:r>
              <a:rPr lang="en-CA" dirty="0" err="1" smtClean="0"/>
              <a:t>Holtzmann</a:t>
            </a:r>
            <a:r>
              <a:rPr lang="en-CA" dirty="0" smtClean="0"/>
              <a:t> rats 180-200g body weight, housed in groups of 6-8 in clear plastic cages covered in wire grill on racks in a room illuminated by Vita-Lite fluorescent bulbs, intensity approximately 50ft candles during the lighting period. The lights were on from 0700-1900 hours animals were conditioned to this schedule for at least 10 days prior to any surgery. </a:t>
            </a:r>
          </a:p>
          <a:p>
            <a:r>
              <a:rPr lang="en-CA" dirty="0" smtClean="0"/>
              <a:t>Surgical and histological procedures: animals were anesthetized, placed in stereotaxic atlas, operated, removed, and returned to cages. Three separate sets of experiments were performed + a sham group for each set. </a:t>
            </a:r>
          </a:p>
          <a:p>
            <a:r>
              <a:rPr lang="en-CA" dirty="0" smtClean="0"/>
              <a:t>Prior to operation, groups were organized such that each operated group would contain sufficient numbers to allow no less than 6 animals to be sacrificed at each of the 4 time periods around the clock. In prior studies, lesions to the areas studied resulted in 50-60% mortality, which was taken into account when planning the operation. </a:t>
            </a:r>
          </a:p>
          <a:p>
            <a:r>
              <a:rPr lang="en-CA" dirty="0" smtClean="0"/>
              <a:t>Animals were allowed to survive for 21 days post-operation, and were then decapitated at the following times 0700, 1300, 1900, 2400. pineal glands were rapidly removed and then frozen on dry ice. Brains from animals with central lesions were fixed in 10% formalin and prepared for histological confirmation of lesion area. Animals with visual pathway lesions and hypothalamic knife cuts were examined behaviorally prior to sacrifice. </a:t>
            </a:r>
          </a:p>
          <a:p>
            <a:r>
              <a:rPr lang="en-CA" dirty="0" smtClean="0"/>
              <a:t>Sham operation – the skin was incised and a burr hole placed in the skull, incision was closed with wound clips. </a:t>
            </a:r>
          </a:p>
          <a:p>
            <a:r>
              <a:rPr lang="en-CA" dirty="0" smtClean="0"/>
              <a:t>Blinding: bilateral orbital enucleation was performed by dissection through the periorbital tissues, cutting the optic nerve at its entrance into the globe, and removing each eye. </a:t>
            </a:r>
          </a:p>
        </p:txBody>
      </p:sp>
    </p:spTree>
    <p:extLst>
      <p:ext uri="{BB962C8B-B14F-4D97-AF65-F5344CB8AC3E}">
        <p14:creationId xmlns:p14="http://schemas.microsoft.com/office/powerpoint/2010/main" val="2802612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Materials &amp; Methods 2 – Lesions &amp; Analysis</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Accessory optic tract lesions: bilateral transection of the accessory optic tract was performed by removing an eye and </a:t>
            </a:r>
            <a:r>
              <a:rPr lang="en-CA" dirty="0" err="1" smtClean="0"/>
              <a:t>electrolytically</a:t>
            </a:r>
            <a:r>
              <a:rPr lang="en-CA" dirty="0" smtClean="0"/>
              <a:t> </a:t>
            </a:r>
            <a:r>
              <a:rPr lang="en-CA" dirty="0" err="1" smtClean="0"/>
              <a:t>lesioning</a:t>
            </a:r>
            <a:r>
              <a:rPr lang="en-CA" dirty="0" smtClean="0"/>
              <a:t> ipsilateral optic tract at its exit from the optic chiasm. </a:t>
            </a:r>
          </a:p>
          <a:p>
            <a:r>
              <a:rPr lang="en-CA" dirty="0" smtClean="0"/>
              <a:t>Primary optic tract lesion: large, bilateral electrolytic lesions were placed in LGN to transect optic tracts at their entrance to the thalamus. </a:t>
            </a:r>
          </a:p>
          <a:p>
            <a:r>
              <a:rPr lang="en-CA" dirty="0" smtClean="0"/>
              <a:t>Primary and Accessory optic tract lesions: the above two lesions were combined so that the only intact fibers leaving the optic chiasm were those of the </a:t>
            </a:r>
            <a:r>
              <a:rPr lang="en-CA" dirty="0" err="1" smtClean="0"/>
              <a:t>retinohypothalamic</a:t>
            </a:r>
            <a:r>
              <a:rPr lang="en-CA" dirty="0" smtClean="0"/>
              <a:t> tract originating in the remaining eye. </a:t>
            </a:r>
          </a:p>
          <a:p>
            <a:r>
              <a:rPr lang="en-CA" dirty="0" err="1" smtClean="0"/>
              <a:t>Prechiasmatic</a:t>
            </a:r>
            <a:r>
              <a:rPr lang="en-CA" dirty="0" smtClean="0"/>
              <a:t> cut: animal placed in stereotaxic atlas with tooth bar at 0, sagittal sinus exposed and incised and a knife was </a:t>
            </a:r>
            <a:r>
              <a:rPr lang="en-CA" dirty="0" err="1" smtClean="0"/>
              <a:t>stereotaxically</a:t>
            </a:r>
            <a:r>
              <a:rPr lang="en-CA" dirty="0" smtClean="0"/>
              <a:t> lowered through the midline 1mm rostral to the </a:t>
            </a:r>
            <a:r>
              <a:rPr lang="en-CA" dirty="0" err="1" smtClean="0"/>
              <a:t>bregma</a:t>
            </a:r>
            <a:r>
              <a:rPr lang="en-CA" dirty="0" smtClean="0"/>
              <a:t> until it touched the skull base. It was rotated in a semicircle and removed.</a:t>
            </a:r>
          </a:p>
          <a:p>
            <a:r>
              <a:rPr lang="en-CA" dirty="0" err="1" smtClean="0"/>
              <a:t>Suprachiasmatic</a:t>
            </a:r>
            <a:r>
              <a:rPr lang="en-CA" dirty="0" smtClean="0"/>
              <a:t> lesions: bilateral electrolytic lesions were placed in the </a:t>
            </a:r>
            <a:r>
              <a:rPr lang="en-CA" dirty="0" err="1" smtClean="0"/>
              <a:t>suprachiasmastic</a:t>
            </a:r>
            <a:r>
              <a:rPr lang="en-CA" dirty="0" smtClean="0"/>
              <a:t> region using coordinates previously described.</a:t>
            </a:r>
          </a:p>
          <a:p>
            <a:r>
              <a:rPr lang="en-CA" dirty="0" err="1" smtClean="0"/>
              <a:t>Postchiasmatic</a:t>
            </a:r>
            <a:r>
              <a:rPr lang="en-CA" dirty="0" smtClean="0"/>
              <a:t> cut: same as </a:t>
            </a:r>
            <a:r>
              <a:rPr lang="en-CA" dirty="0" err="1" smtClean="0"/>
              <a:t>prechiasmatic</a:t>
            </a:r>
            <a:r>
              <a:rPr lang="en-CA" dirty="0" smtClean="0"/>
              <a:t> cut.</a:t>
            </a:r>
          </a:p>
          <a:p>
            <a:r>
              <a:rPr lang="en-CA" dirty="0" smtClean="0"/>
              <a:t>Medial Forebrain Bundle Lesions: bilateral electrolytic lesions placed in lateral hypothalamus to transect fibers of the medial forebrain bundle as previously described.</a:t>
            </a:r>
          </a:p>
          <a:p>
            <a:r>
              <a:rPr lang="en-CA" dirty="0" smtClean="0"/>
              <a:t>Enzyme analysis: Pineal Serotonin N-acetyltransferase analyzed by the method of Klein and Weller. Centrifugation and spectrometry were used to determine concentrations.</a:t>
            </a:r>
            <a:endParaRPr lang="en-CA" dirty="0"/>
          </a:p>
        </p:txBody>
      </p:sp>
    </p:spTree>
    <p:extLst>
      <p:ext uri="{BB962C8B-B14F-4D97-AF65-F5344CB8AC3E}">
        <p14:creationId xmlns:p14="http://schemas.microsoft.com/office/powerpoint/2010/main" val="44539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Introduction/main</a:t>
            </a:r>
            <a:endParaRPr lang="en-CA" dirty="0"/>
          </a:p>
        </p:txBody>
      </p:sp>
      <p:sp>
        <p:nvSpPr>
          <p:cNvPr id="3" name="Content Placeholder 2"/>
          <p:cNvSpPr>
            <a:spLocks noGrp="1"/>
          </p:cNvSpPr>
          <p:nvPr>
            <p:ph idx="1"/>
          </p:nvPr>
        </p:nvSpPr>
        <p:spPr>
          <a:xfrm>
            <a:off x="838200" y="1405719"/>
            <a:ext cx="10515600" cy="5295332"/>
          </a:xfrm>
        </p:spPr>
        <p:txBody>
          <a:bodyPr>
            <a:normAutofit fontScale="55000" lnSpcReduction="20000"/>
          </a:bodyPr>
          <a:lstStyle/>
          <a:p>
            <a:r>
              <a:rPr lang="en-CA" dirty="0" smtClean="0"/>
              <a:t>Global distribution of ALAN means it is likely having a widespread effect on marine, freshwater, and terrestrial habitats around the world. ALAN has gained momentum but has yet to achieve notoriety among environmental scientists. </a:t>
            </a:r>
          </a:p>
          <a:p>
            <a:r>
              <a:rPr lang="en-CA" dirty="0" smtClean="0"/>
              <a:t>1) Globally widespread: 23% of land surface between 75degN and 60degS exposed to artificial </a:t>
            </a:r>
            <a:r>
              <a:rPr lang="en-CA" dirty="0" err="1" smtClean="0"/>
              <a:t>skyglow</a:t>
            </a:r>
            <a:r>
              <a:rPr lang="en-CA" dirty="0" smtClean="0"/>
              <a:t>, comparable to area of global ice-free land converted to pasture or crop land (35%). 22% of coastal regions also experience ALAN, and 20% of marine protected areas exposed across their entire range. ALAN will continue to expand in both spatial extent and intensity due to development of poorer countries.</a:t>
            </a:r>
          </a:p>
          <a:p>
            <a:r>
              <a:rPr lang="en-CA" dirty="0" smtClean="0"/>
              <a:t>2) Sphere of Influence: not only point sources buy </a:t>
            </a:r>
            <a:r>
              <a:rPr lang="en-CA" dirty="0" err="1" smtClean="0"/>
              <a:t>skyglow</a:t>
            </a:r>
            <a:r>
              <a:rPr lang="en-CA" dirty="0" smtClean="0"/>
              <a:t> increases sphere of influence far beyond patch of habitat. A dung beetle navigating its environment using the milky way could become disoriented by artificial </a:t>
            </a:r>
            <a:r>
              <a:rPr lang="en-CA" dirty="0" err="1" smtClean="0"/>
              <a:t>skyglow</a:t>
            </a:r>
            <a:r>
              <a:rPr lang="en-CA" dirty="0" smtClean="0"/>
              <a:t> city tens or hundreds of km away. Similar to warming which is </a:t>
            </a:r>
            <a:r>
              <a:rPr lang="en-CA" dirty="0" err="1" smtClean="0"/>
              <a:t>mis</a:t>
            </a:r>
            <a:r>
              <a:rPr lang="en-CA" dirty="0" smtClean="0"/>
              <a:t>-represented as global but is instead </a:t>
            </a:r>
            <a:r>
              <a:rPr lang="en-CA" dirty="0" err="1" smtClean="0"/>
              <a:t>heterogenous</a:t>
            </a:r>
            <a:r>
              <a:rPr lang="en-CA" dirty="0" smtClean="0"/>
              <a:t>, and affect organisms with low mobility heterogeneously while more widespread on mobile taxa, respectively resulting in loss/fragmentation of habitat and population demography.</a:t>
            </a:r>
          </a:p>
          <a:p>
            <a:r>
              <a:rPr lang="en-CA" dirty="0" smtClean="0"/>
              <a:t>3) Lag Effects: the lag effect with global warming is not really present for ALAN, it would disappear once switched off.</a:t>
            </a:r>
          </a:p>
          <a:p>
            <a:r>
              <a:rPr lang="en-CA" dirty="0" smtClean="0"/>
              <a:t>4) The rise of LEDs: Light-Emitting-Diodes have grown from 9% in 2011 to 69% in 2020, due to their white light nature which is aesthetically pleasing and increases visual performance. LED have a short wavelength peak however and produce broad spectrum light. May lead to daytime activities at night in many animals, and the short wavelength peak coincides with wavelengths to which many biological responses are sensitive as well as the melatonin response. </a:t>
            </a:r>
          </a:p>
          <a:p>
            <a:r>
              <a:rPr lang="en-CA" dirty="0" smtClean="0"/>
              <a:t>5) Evolutionary Novelty: sudden change to natural light regimes are unprecedented while organisms have evolved with large scale fluctuations in atmospheric co2, climate temperatures and ocean </a:t>
            </a:r>
            <a:r>
              <a:rPr lang="en-CA" dirty="0" err="1" smtClean="0"/>
              <a:t>ph</a:t>
            </a:r>
            <a:r>
              <a:rPr lang="en-CA" dirty="0" smtClean="0"/>
              <a:t> and may limit adaptability. </a:t>
            </a:r>
          </a:p>
          <a:p>
            <a:r>
              <a:rPr lang="en-CA" dirty="0" smtClean="0"/>
              <a:t>6) Diversity of Biological Responses:  ALAN alters organism physiology and changes the structure of ecological communities. The diversity of taxa includes birds, bats, sea turtles, marsupials, rodents, anurans, freshwater/marine fish, moths, beetles, spiders, harvestmen, woodlice, ants, brachiopods, amphipods, copepods, crustaceans, polychaete worms, corals, terrestrial plants. Impacts of ALAN are difficult to disentangle from other urbanization and land use change.</a:t>
            </a:r>
            <a:endParaRPr lang="en-CA" dirty="0"/>
          </a:p>
        </p:txBody>
      </p:sp>
    </p:spTree>
    <p:extLst>
      <p:ext uri="{BB962C8B-B14F-4D97-AF65-F5344CB8AC3E}">
        <p14:creationId xmlns:p14="http://schemas.microsoft.com/office/powerpoint/2010/main" val="3024101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Lesion Localization: histologic study of knife cuts via gross inspection and sectioning fixed brain with a razor blade. </a:t>
            </a:r>
          </a:p>
          <a:p>
            <a:r>
              <a:rPr lang="en-CA" dirty="0" smtClean="0"/>
              <a:t>Figure 6 indicates that entrainment of the N-acetyltransferase rhythm is mediated by some central retinal projection terminating prior to or at the level of the optic chiasm, the only such known pathway is the </a:t>
            </a:r>
            <a:r>
              <a:rPr lang="en-CA" dirty="0" err="1" smtClean="0"/>
              <a:t>retinohypothalamic</a:t>
            </a:r>
            <a:r>
              <a:rPr lang="en-CA" dirty="0" smtClean="0"/>
              <a:t> projection terminating in the </a:t>
            </a:r>
            <a:r>
              <a:rPr lang="en-CA" dirty="0" err="1" smtClean="0"/>
              <a:t>suprachiasmatic</a:t>
            </a:r>
            <a:r>
              <a:rPr lang="en-CA" dirty="0" smtClean="0"/>
              <a:t> nuclei. </a:t>
            </a:r>
          </a:p>
          <a:p>
            <a:r>
              <a:rPr lang="en-CA" dirty="0" smtClean="0"/>
              <a:t>Transection of the </a:t>
            </a:r>
            <a:r>
              <a:rPr lang="en-CA" dirty="0" err="1" smtClean="0"/>
              <a:t>retinohypothalamic</a:t>
            </a:r>
            <a:r>
              <a:rPr lang="en-CA" dirty="0" smtClean="0"/>
              <a:t> projection was only found feasible by destroying the </a:t>
            </a:r>
            <a:r>
              <a:rPr lang="en-CA" dirty="0" err="1" smtClean="0"/>
              <a:t>suprachiasmatic</a:t>
            </a:r>
            <a:r>
              <a:rPr lang="en-CA" dirty="0" smtClean="0"/>
              <a:t> nuclei. This lesion, regardless of whether the optic chiasm was significantly involved, abolished the pineal N-acetyltransferase rhythm. </a:t>
            </a:r>
          </a:p>
          <a:p>
            <a:r>
              <a:rPr lang="en-CA" dirty="0" err="1" smtClean="0"/>
              <a:t>Postchiasmatic</a:t>
            </a:r>
            <a:r>
              <a:rPr lang="en-CA" dirty="0" smtClean="0"/>
              <a:t> cuts produced effects identical to the </a:t>
            </a:r>
            <a:r>
              <a:rPr lang="en-CA" dirty="0" err="1" smtClean="0"/>
              <a:t>suprachiasmatic</a:t>
            </a:r>
            <a:r>
              <a:rPr lang="en-CA" dirty="0" smtClean="0"/>
              <a:t> lesions; the N-acetyltransferase rhythm was abolished. </a:t>
            </a:r>
          </a:p>
          <a:p>
            <a:r>
              <a:rPr lang="en-CA" dirty="0" smtClean="0"/>
              <a:t>Bilateral medial forebrain bundle lesions abolished the N-acetyltransferase rhythm. </a:t>
            </a:r>
            <a:endParaRPr lang="en-CA" dirty="0"/>
          </a:p>
        </p:txBody>
      </p:sp>
    </p:spTree>
    <p:extLst>
      <p:ext uri="{BB962C8B-B14F-4D97-AF65-F5344CB8AC3E}">
        <p14:creationId xmlns:p14="http://schemas.microsoft.com/office/powerpoint/2010/main" val="526975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a:xfrm>
            <a:off x="838200" y="1690688"/>
            <a:ext cx="10515600" cy="4866866"/>
          </a:xfrm>
        </p:spPr>
        <p:txBody>
          <a:bodyPr>
            <a:normAutofit fontScale="62500" lnSpcReduction="20000"/>
          </a:bodyPr>
          <a:lstStyle/>
          <a:p>
            <a:r>
              <a:rPr lang="en-CA" dirty="0" smtClean="0"/>
              <a:t>The pineal gland in the rat exhibits a diurnal rhythm in melatonin content, controlled by a similar rhythm in the activity of the enzyme N-acetyltransferase. Prior studies have shown pineal N-acetyltransferase is a true circadian rhythm, regulated by influences transmitted from the CNS to the pineal by its only known peripheral innervation, the superior cervical sympathetic nerves. </a:t>
            </a:r>
          </a:p>
          <a:p>
            <a:r>
              <a:rPr lang="en-CA" dirty="0" smtClean="0"/>
              <a:t>The central mechanism controlling the pineal N-acetyltransferase rhythm appears to have 3 distinct components</a:t>
            </a:r>
          </a:p>
          <a:p>
            <a:r>
              <a:rPr lang="en-CA" dirty="0" smtClean="0"/>
              <a:t>Component 1) the critical component of the central retinal projection is a </a:t>
            </a:r>
            <a:r>
              <a:rPr lang="en-CA" dirty="0" err="1" smtClean="0"/>
              <a:t>retinohypothalamic</a:t>
            </a:r>
            <a:r>
              <a:rPr lang="en-CA" dirty="0" smtClean="0"/>
              <a:t> tract terminating in the </a:t>
            </a:r>
            <a:r>
              <a:rPr lang="en-CA" dirty="0" err="1" smtClean="0"/>
              <a:t>suprachiasmatic</a:t>
            </a:r>
            <a:r>
              <a:rPr lang="en-CA" dirty="0" smtClean="0"/>
              <a:t> nuclei of the medial hypothalamus, based on indirect evidence (ablation of all other known primary and accessory optic projections has no effect). </a:t>
            </a:r>
          </a:p>
          <a:p>
            <a:r>
              <a:rPr lang="en-CA" dirty="0" smtClean="0"/>
              <a:t>Component 2) the central rhythm generator. The pineal N-acetyltransferase rhythm is precisely entrained in the normal animal by the pattern of environmental lighting. In the absence of lighting information, as in the blinded or continuous dark, the rhythm continues but with a slightly different periodicity so that the rhythm drifts out of phase with a 24h light cycle. </a:t>
            </a:r>
          </a:p>
          <a:p>
            <a:r>
              <a:rPr lang="en-CA" dirty="0" smtClean="0"/>
              <a:t>Destruction of the terminal nuclei of the </a:t>
            </a:r>
            <a:r>
              <a:rPr lang="en-CA" dirty="0" err="1" smtClean="0"/>
              <a:t>retinohypothalamic</a:t>
            </a:r>
            <a:r>
              <a:rPr lang="en-CA" dirty="0" smtClean="0"/>
              <a:t> projection, the </a:t>
            </a:r>
            <a:r>
              <a:rPr lang="en-CA" dirty="0" err="1" smtClean="0"/>
              <a:t>suprachiasmatic</a:t>
            </a:r>
            <a:r>
              <a:rPr lang="en-CA" dirty="0" smtClean="0"/>
              <a:t> nuclei, results in loss of circadian rhythms in drinking and </a:t>
            </a:r>
            <a:r>
              <a:rPr lang="en-CA" dirty="0" err="1" smtClean="0"/>
              <a:t>locomoter</a:t>
            </a:r>
            <a:r>
              <a:rPr lang="en-CA" dirty="0" smtClean="0"/>
              <a:t> behavior and in adrenal content of corticoid, corticosterone, in the rat. The effect of </a:t>
            </a:r>
            <a:r>
              <a:rPr lang="en-CA" dirty="0" err="1" smtClean="0"/>
              <a:t>suprachiasmatic</a:t>
            </a:r>
            <a:r>
              <a:rPr lang="en-CA" dirty="0" smtClean="0"/>
              <a:t> nucleus ablation is total loss of rhythmic function, not simply an alteration of the timing. </a:t>
            </a:r>
          </a:p>
          <a:p>
            <a:r>
              <a:rPr lang="en-CA" dirty="0" smtClean="0"/>
              <a:t>Proposed CNS pathway regulating pineal N-acetyltransferase activity: photic input from the eyes traverses the </a:t>
            </a:r>
            <a:r>
              <a:rPr lang="en-CA" dirty="0" err="1" smtClean="0"/>
              <a:t>retinohypothalamic</a:t>
            </a:r>
            <a:r>
              <a:rPr lang="en-CA" dirty="0" smtClean="0"/>
              <a:t> tracts to the </a:t>
            </a:r>
            <a:r>
              <a:rPr lang="en-CA" dirty="0" err="1" smtClean="0"/>
              <a:t>suprachiasmatic</a:t>
            </a:r>
            <a:r>
              <a:rPr lang="en-CA" dirty="0" smtClean="0"/>
              <a:t> nuclei. From there, information passes through the lateral hypothalamus and brainstem, to the spinal cord and </a:t>
            </a:r>
            <a:r>
              <a:rPr lang="en-CA" dirty="0" err="1" smtClean="0"/>
              <a:t>intermediolateral</a:t>
            </a:r>
            <a:r>
              <a:rPr lang="en-CA" dirty="0" smtClean="0"/>
              <a:t> cell columns whose neurons provide pre-ganglionic fibers to the superior cervical ganglia. </a:t>
            </a:r>
            <a:endParaRPr lang="en-CA" dirty="0"/>
          </a:p>
        </p:txBody>
      </p:sp>
    </p:spTree>
    <p:extLst>
      <p:ext uri="{BB962C8B-B14F-4D97-AF65-F5344CB8AC3E}">
        <p14:creationId xmlns:p14="http://schemas.microsoft.com/office/powerpoint/2010/main" val="141420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200" dirty="0" smtClean="0"/>
              <a:t>Effects of Artificial Light at Night on Human Health: A Literature review of observational and experimental studies applied to exposure assessment. </a:t>
            </a:r>
            <a:endParaRPr lang="en-CA" sz="3200" dirty="0"/>
          </a:p>
        </p:txBody>
      </p:sp>
      <p:sp>
        <p:nvSpPr>
          <p:cNvPr id="3" name="Content Placeholder 2"/>
          <p:cNvSpPr>
            <a:spLocks noGrp="1"/>
          </p:cNvSpPr>
          <p:nvPr>
            <p:ph idx="1"/>
          </p:nvPr>
        </p:nvSpPr>
        <p:spPr>
          <a:xfrm>
            <a:off x="838200" y="1933303"/>
            <a:ext cx="10515600" cy="4243660"/>
          </a:xfrm>
        </p:spPr>
        <p:txBody>
          <a:bodyPr>
            <a:normAutofit fontScale="70000" lnSpcReduction="20000"/>
          </a:bodyPr>
          <a:lstStyle/>
          <a:p>
            <a:r>
              <a:rPr lang="en-CA" dirty="0" smtClean="0"/>
              <a:t>Abstract</a:t>
            </a:r>
          </a:p>
          <a:p>
            <a:r>
              <a:rPr lang="en-CA" dirty="0" smtClean="0"/>
              <a:t>It has been frequently reported that ALAN can cause negative health effects such as breast cancer, circadian phase disruption and sleep disorders. </a:t>
            </a:r>
          </a:p>
          <a:p>
            <a:r>
              <a:rPr lang="en-CA" dirty="0" smtClean="0"/>
              <a:t>85 articles included in the review</a:t>
            </a:r>
          </a:p>
          <a:p>
            <a:r>
              <a:rPr lang="en-CA" dirty="0" smtClean="0"/>
              <a:t>Several observational studies show that outdoor ALAN levels are a risk factor for breast cancer, and indoor light intensity as well as lighting habits are also relevant. </a:t>
            </a:r>
          </a:p>
          <a:p>
            <a:r>
              <a:rPr lang="en-CA" dirty="0" smtClean="0"/>
              <a:t>Exposure to artificial bright light at night time suppresses melatonin secretion, increases sleep onset latency, and increases alertness. </a:t>
            </a:r>
          </a:p>
          <a:p>
            <a:r>
              <a:rPr lang="en-CA" dirty="0" smtClean="0"/>
              <a:t>Circadian misalignment caused by chronic ALAN exposure may have negative effects on the psychological, cardiovascular and/or metabolic functions. </a:t>
            </a:r>
          </a:p>
          <a:p>
            <a:r>
              <a:rPr lang="en-CA" dirty="0" smtClean="0"/>
              <a:t>ALAN also causes circadian phase disruption, which increases with longer duration of exposure and with exposure later in the evening. </a:t>
            </a:r>
          </a:p>
          <a:p>
            <a:r>
              <a:rPr lang="en-CA" dirty="0" smtClean="0"/>
              <a:t>Shorter wavelengths preferentially disrupt melatonin secretion and cause circadian phase shifts even if the intensity is low. </a:t>
            </a:r>
            <a:endParaRPr lang="en-CA" dirty="0"/>
          </a:p>
        </p:txBody>
      </p:sp>
    </p:spTree>
    <p:extLst>
      <p:ext uri="{BB962C8B-B14F-4D97-AF65-F5344CB8AC3E}">
        <p14:creationId xmlns:p14="http://schemas.microsoft.com/office/powerpoint/2010/main" val="4291323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ALAN causes disruption of the biological clock and suppression of melatonin production (Reiter 2007), which has been associated with increased cancer risk </a:t>
            </a:r>
            <a:r>
              <a:rPr lang="nb-NO" dirty="0" smtClean="0"/>
              <a:t>(Blask, 2009; Davis &amp; Mirick, 2006; Kantermann &amp; Roenneberg, 2009; Stevens et al., 2007, 2014). </a:t>
            </a:r>
          </a:p>
          <a:p>
            <a:r>
              <a:rPr lang="nb-NO" dirty="0" smtClean="0"/>
              <a:t>Ecological and observational studies have shown greater levels of ALAN exposure may increase the risk of breast </a:t>
            </a:r>
            <a:r>
              <a:rPr lang="da-DK" dirty="0" smtClean="0"/>
              <a:t>(Bauer et al., 2013; Chepesiuk, 2009; Kloog et al., 2008, 2010; Yang et al., 2014) and prostate (Kloog 2009) cancer.</a:t>
            </a:r>
          </a:p>
          <a:p>
            <a:r>
              <a:rPr lang="da-DK" dirty="0" smtClean="0"/>
              <a:t>Aside from cancer, sleep disturbance due to ALAN impacts aging and metabolism </a:t>
            </a:r>
            <a:r>
              <a:rPr lang="en-CA" dirty="0" smtClean="0"/>
              <a:t>(Hood et al., 2004; Stevens et al., 2007) as well as heart disease, diabetes, mood disorders and obesity which have become pandemic (</a:t>
            </a:r>
            <a:r>
              <a:rPr lang="en-CA" dirty="0" err="1" smtClean="0"/>
              <a:t>Gangwisch</a:t>
            </a:r>
            <a:r>
              <a:rPr lang="en-CA" dirty="0" smtClean="0"/>
              <a:t>, 2014; Stevens, 2009).</a:t>
            </a:r>
          </a:p>
          <a:p>
            <a:r>
              <a:rPr lang="en-CA" dirty="0" smtClean="0"/>
              <a:t>Which characteristics of ALAN affect human health requires further investigation. It does not affect the body in the form of direct toxicity or physical energy as chemical toxicants or radiation do, and it is difficult to explain the dose-response ratio. </a:t>
            </a:r>
          </a:p>
          <a:p>
            <a:r>
              <a:rPr lang="en-CA" dirty="0" smtClean="0"/>
              <a:t>To understand how ALAN affects the human body and establish its effects on public health, it may be necessary to establish which aspects of ALAN exposure are associated with these health effects. </a:t>
            </a:r>
          </a:p>
          <a:p>
            <a:r>
              <a:rPr lang="en-CA" dirty="0" smtClean="0"/>
              <a:t>Exposure factors: estimated ALAN exposure level, controlled bright light exposure such as wavelength or duration were viewed as exposure factors. </a:t>
            </a:r>
            <a:endParaRPr lang="en-CA" dirty="0"/>
          </a:p>
        </p:txBody>
      </p:sp>
    </p:spTree>
    <p:extLst>
      <p:ext uri="{BB962C8B-B14F-4D97-AF65-F5344CB8AC3E}">
        <p14:creationId xmlns:p14="http://schemas.microsoft.com/office/powerpoint/2010/main" val="100737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a:t>
            </a:r>
            <a:endParaRPr lang="en-CA" dirty="0"/>
          </a:p>
        </p:txBody>
      </p:sp>
      <p:sp>
        <p:nvSpPr>
          <p:cNvPr id="3" name="Content Placeholder 2"/>
          <p:cNvSpPr>
            <a:spLocks noGrp="1"/>
          </p:cNvSpPr>
          <p:nvPr>
            <p:ph idx="1"/>
          </p:nvPr>
        </p:nvSpPr>
        <p:spPr/>
        <p:txBody>
          <a:bodyPr>
            <a:normAutofit lnSpcReduction="10000"/>
          </a:bodyPr>
          <a:lstStyle/>
          <a:p>
            <a:r>
              <a:rPr lang="en-CA" dirty="0" smtClean="0"/>
              <a:t>Articles published up until 2014 collected from several electronic databases, assessing effects of ALAN exposure on human health.</a:t>
            </a:r>
          </a:p>
          <a:p>
            <a:r>
              <a:rPr lang="en-CA" dirty="0" smtClean="0"/>
              <a:t>Criteria for review inclusion: original research articles specifying methods used for exposure assessment in human subjects. Studies from polar night, or daytime exposure from ultraviolet, or light pollution without measuring impact on humans were not included.</a:t>
            </a:r>
          </a:p>
          <a:p>
            <a:r>
              <a:rPr lang="en-CA" dirty="0" smtClean="0"/>
              <a:t>Data were individually reviewed by each researcher and recorded in standardized form: study design, exposure conditions and factors, reason for exclusion, study subjects, health outcome, methods applied to assess outcome, units for exposure assessment, exposure factor considered and main results. </a:t>
            </a:r>
          </a:p>
        </p:txBody>
      </p:sp>
    </p:spTree>
    <p:extLst>
      <p:ext uri="{BB962C8B-B14F-4D97-AF65-F5344CB8AC3E}">
        <p14:creationId xmlns:p14="http://schemas.microsoft.com/office/powerpoint/2010/main" val="2323486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r>
              <a:rPr lang="en-CA" dirty="0"/>
              <a:t> </a:t>
            </a:r>
            <a:r>
              <a:rPr lang="en-CA" dirty="0" smtClean="0"/>
              <a:t>1</a:t>
            </a:r>
            <a:endParaRPr lang="en-CA" dirty="0"/>
          </a:p>
        </p:txBody>
      </p:sp>
      <p:sp>
        <p:nvSpPr>
          <p:cNvPr id="3" name="Content Placeholder 2"/>
          <p:cNvSpPr>
            <a:spLocks noGrp="1"/>
          </p:cNvSpPr>
          <p:nvPr>
            <p:ph idx="1"/>
          </p:nvPr>
        </p:nvSpPr>
        <p:spPr>
          <a:xfrm>
            <a:off x="838200" y="1825625"/>
            <a:ext cx="10515600" cy="4786190"/>
          </a:xfrm>
        </p:spPr>
        <p:txBody>
          <a:bodyPr>
            <a:normAutofit fontScale="62500" lnSpcReduction="20000"/>
          </a:bodyPr>
          <a:lstStyle/>
          <a:p>
            <a:r>
              <a:rPr lang="en-CA" dirty="0" smtClean="0"/>
              <a:t>85 total papers were included, ALAN exposure conditions were divided into light intensity, exposure characteristics, and light characteristics. </a:t>
            </a:r>
          </a:p>
          <a:p>
            <a:r>
              <a:rPr lang="en-CA" dirty="0" smtClean="0"/>
              <a:t>Light Intensity: Outdoor ALAN Level: US Department of Defence Meteorological Satellite Program (DMSP) were used to determine outdoor ALAN level. DMSP was used by </a:t>
            </a:r>
            <a:r>
              <a:rPr lang="en-CA" dirty="0" err="1" smtClean="0"/>
              <a:t>Kloog</a:t>
            </a:r>
            <a:r>
              <a:rPr lang="en-CA" dirty="0" smtClean="0"/>
              <a:t> et al to show ALAN increased risk of breast cancer in women and prostate in men, independent of other cancers including lung cancer. DMSP was also used to show that breast cancer incidence was associated to ALAN exposure (Bauer). </a:t>
            </a:r>
          </a:p>
          <a:p>
            <a:r>
              <a:rPr lang="en-CA" dirty="0" smtClean="0"/>
              <a:t>Hurley et al reported no relevant correlations between ALAN level and urinary </a:t>
            </a:r>
            <a:r>
              <a:rPr lang="en-CA" dirty="0" smtClean="0"/>
              <a:t>6-sulftoxymelatonin concentration, a proxy for circulating melatonin levels in a cross-sectional study based on DMSP data. </a:t>
            </a:r>
          </a:p>
          <a:p>
            <a:r>
              <a:rPr lang="en-CA" dirty="0" smtClean="0"/>
              <a:t>Individual Lighting Habits: a survey on sleep habits and bedroom lighting characteristics, showing that lighting habits during sleep did not affect breast cancer risk, but night shift work did. </a:t>
            </a:r>
          </a:p>
          <a:p>
            <a:r>
              <a:rPr lang="en-CA" dirty="0" smtClean="0"/>
              <a:t>Dividing up bedroom lighting into four categories, </a:t>
            </a:r>
            <a:r>
              <a:rPr lang="en-CA" dirty="0" err="1" smtClean="0"/>
              <a:t>Kloog</a:t>
            </a:r>
            <a:r>
              <a:rPr lang="en-CA" dirty="0" smtClean="0"/>
              <a:t> et al show that odds ratio of breast cancer incidence was significantly predicted by light intensity. O’Leary et al sho</a:t>
            </a:r>
            <a:r>
              <a:rPr lang="en-CA" dirty="0" smtClean="0"/>
              <a:t>w that individual who turn on the light more often in bed have increased incidence, but Li et al show now relationship between indoor lighting and breast cancer risk. </a:t>
            </a:r>
          </a:p>
          <a:p>
            <a:r>
              <a:rPr lang="en-CA" dirty="0" smtClean="0"/>
              <a:t>A study on interactions between occupational exposure to low frequency magnetic fields and ALAN reports melatonin secretion significantly decreased after exposure to both magnetic fields and ALAN. However, Wada et al found no difference in melatonin concentration among pre-school children exposed to different levels of ambient bedroom light, while another study has shown decreased obesity levels with </a:t>
            </a:r>
            <a:r>
              <a:rPr lang="en-CA" dirty="0" smtClean="0"/>
              <a:t>decreased levels of bedroom light. </a:t>
            </a:r>
          </a:p>
          <a:p>
            <a:endParaRPr lang="en-CA" dirty="0" smtClean="0"/>
          </a:p>
          <a:p>
            <a:endParaRPr lang="en-CA" dirty="0"/>
          </a:p>
        </p:txBody>
      </p:sp>
    </p:spTree>
    <p:extLst>
      <p:ext uri="{BB962C8B-B14F-4D97-AF65-F5344CB8AC3E}">
        <p14:creationId xmlns:p14="http://schemas.microsoft.com/office/powerpoint/2010/main" val="1311639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2</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Indoor Illumination Level: photometers were used to track indoor illumination levels during subjects daily lives. </a:t>
            </a:r>
          </a:p>
          <a:p>
            <a:r>
              <a:rPr lang="en-CA" dirty="0" smtClean="0"/>
              <a:t>Melatonin levels were found significantly lower in nurses who work night shifts than day shifts, and they were also exposed to significantly more intense light during sleep (Grundy 2009). Rotating shift workers with erratic light exposure also showed abnormal melatonin. The total amount of light exposure did not differ between night nurses whose melatonin release timing had adapted to night shift work by circadian phase advance, phase delay, or no change, but the 24h light exposure profile was different across groups.</a:t>
            </a:r>
          </a:p>
          <a:p>
            <a:r>
              <a:rPr lang="en-CA" dirty="0" smtClean="0"/>
              <a:t>Significantly higher OR for subjective insomnia was identified within the group exposed to more ALAN (Obayashi), and evening type subjects with higher light exposure had worse sleep quality and fatigue. Adolescents with delayed phase sleep disorder were exposed to brighter ALAN than controls. In a study on elderly depression, the depressed group had significantly higher ALAN than non-depressed (Obayashi).</a:t>
            </a:r>
          </a:p>
          <a:p>
            <a:r>
              <a:rPr lang="en-CA" dirty="0" smtClean="0"/>
              <a:t>Study measuring ALAN at bedside demonstrated increased obesity OR and dyslipidemia, as well as increased nighttime blood pressure (Obayashi 2014), and Circadian rhythm changes were weaker in a group with lower day-night contrast (Martinez-Nicolas). </a:t>
            </a:r>
          </a:p>
          <a:p>
            <a:r>
              <a:rPr lang="en-CA" dirty="0" smtClean="0"/>
              <a:t>Brief Light Exposure at Night: BL and DL exposure groups were tested, 2500-2800Lx vs 100-120Lx was examined (</a:t>
            </a:r>
            <a:r>
              <a:rPr lang="en-CA" dirty="0" err="1" smtClean="0"/>
              <a:t>Bunnell</a:t>
            </a:r>
            <a:r>
              <a:rPr lang="en-CA" dirty="0" smtClean="0"/>
              <a:t>, Yokoi), BL lowered melatonin in BL groups. Melatonin secretion has also been suppressed when exposed to white rather than red light, with no difference in cortisol secretion. BL induced melatonin suppression was also much higher in subjects diagnosed with pre-menstrual dysmorphic disorder. Exposure to moderate light before bedtime suppressed melatonin, resulting in later melatonin onset. Melatonin phase shift and suppression was also shown to increase non-linearly with Lx, showing a nonlinear increase that rose rapidly at 100Lx, but conflicting results exist (</a:t>
            </a:r>
            <a:r>
              <a:rPr lang="en-CA" dirty="0" err="1" smtClean="0"/>
              <a:t>Lushington</a:t>
            </a:r>
            <a:r>
              <a:rPr lang="en-CA" dirty="0" smtClean="0"/>
              <a:t>, </a:t>
            </a:r>
            <a:r>
              <a:rPr lang="en-CA" dirty="0" err="1" smtClean="0"/>
              <a:t>Dewan</a:t>
            </a:r>
            <a:r>
              <a:rPr lang="en-CA" dirty="0" smtClean="0"/>
              <a:t>). </a:t>
            </a:r>
          </a:p>
          <a:p>
            <a:r>
              <a:rPr lang="en-CA" dirty="0" smtClean="0"/>
              <a:t>Individuals exposed to 40Lx ALAN with the source 1m from the eyes during sleep slept less deeply, demonstrated periodic arousal, and had altered brain activity (Cho et al, 2013). Sleep latency was higher when exposed to BL, exposure to BL during nighttime delayed sleep initiation and reduced overall sleep quality. Exposure to BL during the night inhibits alertness and task performance, maintains high skin/rectal temperature, and increases heart rate/systolic blood pressure.  </a:t>
            </a:r>
            <a:endParaRPr lang="en-CA" dirty="0"/>
          </a:p>
        </p:txBody>
      </p:sp>
    </p:spTree>
    <p:extLst>
      <p:ext uri="{BB962C8B-B14F-4D97-AF65-F5344CB8AC3E}">
        <p14:creationId xmlns:p14="http://schemas.microsoft.com/office/powerpoint/2010/main" val="1462525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3</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Exposure duration/time: Chang et al report that light exposure during sleep acutely suppresses melatonin and induces sleepiness in a manner that is dependent on the duration of light exposure. Effects of light exposure on circadian melatonin rhythm and alertness are dependent on history of prior light exposure. </a:t>
            </a:r>
          </a:p>
          <a:p>
            <a:r>
              <a:rPr lang="en-CA" dirty="0" smtClean="0"/>
              <a:t>Evening exposure induced greater shifts in circadian temperature rhythm than exposure in morning or afternoon.</a:t>
            </a:r>
          </a:p>
          <a:p>
            <a:r>
              <a:rPr lang="en-CA" dirty="0" smtClean="0"/>
              <a:t>Light – Dark cycle: transient sleep displacement and habitual changes in sleep time bring about delays in DLMO, and short nights associated with evening light exposure can reduce circadian phase advances. </a:t>
            </a:r>
          </a:p>
          <a:p>
            <a:r>
              <a:rPr lang="en-CA" dirty="0" smtClean="0"/>
              <a:t>Light characteristics: subjects exposed to 460nm ALAN experienced decreased subjective drowsiness and increased alertness compared to those exposed to 550nm ALAN (Lockley, Rahman). Exclusion of shorter wavelengths prevented melatonin secretion suppression, and alterations in circadian rhythm temperature. Blue light exposure decreased melatonin concentration and sleepiness, while raising alertness (Phipps-Nelson). Event at low intensity, blue enriched light can influence EEG activity during sleep (</a:t>
            </a:r>
            <a:r>
              <a:rPr lang="en-CA" dirty="0" err="1" smtClean="0"/>
              <a:t>Chellappa</a:t>
            </a:r>
            <a:r>
              <a:rPr lang="en-CA" dirty="0" smtClean="0"/>
              <a:t>), another study found melatonin levels, but not nighttime performance or sleepiness were influenced by blue enriched light. </a:t>
            </a:r>
          </a:p>
          <a:p>
            <a:r>
              <a:rPr lang="en-CA" dirty="0" smtClean="0"/>
              <a:t>Higher color temperature light more strongly suppressed circadian rhythm temperature and melatonin than cooler light (Morita &amp; </a:t>
            </a:r>
            <a:r>
              <a:rPr lang="en-CA" dirty="0" err="1" smtClean="0"/>
              <a:t>Tokura</a:t>
            </a:r>
            <a:r>
              <a:rPr lang="en-CA" dirty="0" smtClean="0"/>
              <a:t>, Wada). </a:t>
            </a:r>
            <a:endParaRPr lang="en-CA" dirty="0"/>
          </a:p>
        </p:txBody>
      </p:sp>
    </p:spTree>
    <p:extLst>
      <p:ext uri="{BB962C8B-B14F-4D97-AF65-F5344CB8AC3E}">
        <p14:creationId xmlns:p14="http://schemas.microsoft.com/office/powerpoint/2010/main" val="3611680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a:xfrm>
            <a:off x="838200" y="1345474"/>
            <a:ext cx="10515600" cy="5368835"/>
          </a:xfrm>
        </p:spPr>
        <p:txBody>
          <a:bodyPr>
            <a:normAutofit fontScale="55000" lnSpcReduction="20000"/>
          </a:bodyPr>
          <a:lstStyle/>
          <a:p>
            <a:r>
              <a:rPr lang="en-CA" dirty="0" smtClean="0"/>
              <a:t>ALAN causes suppression of melatonin, deterioration in sleep quality, and disturbance in biorhythms, and these effects increase with light brightness/exposure period. Light that is not particularly bright such as blue light or evening light can also have an effect. </a:t>
            </a:r>
          </a:p>
          <a:p>
            <a:r>
              <a:rPr lang="en-CA" dirty="0" smtClean="0"/>
              <a:t>Habitual bedroom lighting can also impact circadian rhythms and increase cancer risk, while bright outdoor settings can act as a risk factor for cancer. </a:t>
            </a:r>
            <a:endParaRPr lang="en-CA" dirty="0"/>
          </a:p>
          <a:p>
            <a:r>
              <a:rPr lang="en-CA" dirty="0" smtClean="0"/>
              <a:t>The intensity, duration, and biological time of exposure all have critical effects on the circadian rhythm, and suppression of melatonin is dependent on wavelength and intensity, therefore the health effects of ALAN are related to exposure conditions and characteristics of light, not simply the amount. </a:t>
            </a:r>
          </a:p>
          <a:p>
            <a:r>
              <a:rPr lang="en-CA" dirty="0" smtClean="0"/>
              <a:t>Environmental pollutants cause negative health effects when humans are exposed to an amount exceeding a certain threshold. Brighter light produces larger melatonin decreases, however the intensity threshold is unknown in humans. One study with a DL condition of 100lx found no melatonin suppression in subjects, while another reported melatonin suppression in &lt;100lx conditions. </a:t>
            </a:r>
          </a:p>
          <a:p>
            <a:r>
              <a:rPr lang="en-CA" dirty="0" smtClean="0"/>
              <a:t>In areas with high outdoor ALAN levels, light trespass is more likely to occur. Exposing children and adolescents to bright light while sleeping results in negative health effects. Many members of this age group also typically use high blue light emitting devices (TV, PC, tablet computers, mobile phones) increasing their exposure especially in the evening, altering biorhythms/metabolism and causing sleep disorders. </a:t>
            </a:r>
          </a:p>
          <a:p>
            <a:r>
              <a:rPr lang="en-CA" dirty="0" smtClean="0"/>
              <a:t>A bright indoor environment at night increases the risk of cancer and circadian rhythm disruption. </a:t>
            </a:r>
          </a:p>
          <a:p>
            <a:r>
              <a:rPr lang="en-CA" dirty="0" smtClean="0"/>
              <a:t>Health outcomes induced by ALAN are related to the entrainment of the biological clock. In humans and animals, the pacemaker is located in the </a:t>
            </a:r>
            <a:r>
              <a:rPr lang="en-CA" dirty="0" err="1" smtClean="0"/>
              <a:t>suprachiasmatic</a:t>
            </a:r>
            <a:r>
              <a:rPr lang="en-CA" dirty="0" smtClean="0"/>
              <a:t> nucleus, which is affected by the photoperiod. </a:t>
            </a:r>
            <a:endParaRPr lang="en-CA" dirty="0"/>
          </a:p>
          <a:p>
            <a:r>
              <a:rPr lang="en-CA" dirty="0" smtClean="0"/>
              <a:t>ALAN exposure is regarded as an environmental stressor that can affect the immune system. High brightness or unintended changes in light can stress humans, and changes in pineal melatonin can affect the metabolic rate, disruption of the circadian rhythm may lead to metabolic alterations which may lead to obesity and/or diabetes. </a:t>
            </a:r>
          </a:p>
          <a:p>
            <a:r>
              <a:rPr lang="en-CA" dirty="0" smtClean="0"/>
              <a:t>Breast/Prostate cancer may also result from chronic ALAN exposure due to lifestyle, acute signs of circadian misalignment may develop as a disease. </a:t>
            </a:r>
          </a:p>
          <a:p>
            <a:r>
              <a:rPr lang="en-CA" dirty="0" smtClean="0"/>
              <a:t>Limitations/Conclusions: </a:t>
            </a:r>
            <a:r>
              <a:rPr lang="en-CA" dirty="0" smtClean="0"/>
              <a:t>Review, not meta-analysis, therefore not capable of proving the causal relationship between particular factors. </a:t>
            </a:r>
          </a:p>
          <a:p>
            <a:endParaRPr lang="en-CA" dirty="0"/>
          </a:p>
        </p:txBody>
      </p:sp>
    </p:spTree>
    <p:extLst>
      <p:ext uri="{BB962C8B-B14F-4D97-AF65-F5344CB8AC3E}">
        <p14:creationId xmlns:p14="http://schemas.microsoft.com/office/powerpoint/2010/main" val="425244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EF5C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 There Be No Light: the effect of bedside light on sleep quality and background electroencephalographic rhythms - abstract</a:t>
            </a:r>
            <a:endParaRPr lang="en-CA" dirty="0"/>
          </a:p>
        </p:txBody>
      </p:sp>
      <p:sp>
        <p:nvSpPr>
          <p:cNvPr id="3" name="Content Placeholder 2"/>
          <p:cNvSpPr>
            <a:spLocks noGrp="1"/>
          </p:cNvSpPr>
          <p:nvPr>
            <p:ph idx="1"/>
          </p:nvPr>
        </p:nvSpPr>
        <p:spPr>
          <a:xfrm>
            <a:off x="838200" y="2067951"/>
            <a:ext cx="10515600" cy="4109012"/>
          </a:xfrm>
        </p:spPr>
        <p:txBody>
          <a:bodyPr>
            <a:normAutofit fontScale="92500" lnSpcReduction="20000"/>
          </a:bodyPr>
          <a:lstStyle/>
          <a:p>
            <a:r>
              <a:rPr lang="en-CA" dirty="0" smtClean="0"/>
              <a:t>Objectives: investigate how whole-night bedside light affects sleep quality and brain activity.</a:t>
            </a:r>
          </a:p>
          <a:p>
            <a:r>
              <a:rPr lang="en-CA" dirty="0" smtClean="0"/>
              <a:t>Patients/methods: ten healthy sleepers underwent </a:t>
            </a:r>
            <a:r>
              <a:rPr lang="en-CA" dirty="0" err="1" smtClean="0"/>
              <a:t>polysonography</a:t>
            </a:r>
            <a:r>
              <a:rPr lang="en-CA" dirty="0" smtClean="0"/>
              <a:t> (PSG) sessions, with/without light. PSG values related to sleep quality were extracted and compared between lights on/off, spectral analysis was used to analyze brain rhythms. </a:t>
            </a:r>
          </a:p>
          <a:p>
            <a:r>
              <a:rPr lang="en-CA" dirty="0" smtClean="0"/>
              <a:t>Results: lights-on sleep increased stage 1, decreased slow wave sleep, and increased arousal index. Theta during REM (4-8Hz), and delta/spindle during NREM were decreased in lights-on sleep conditions. </a:t>
            </a:r>
          </a:p>
          <a:p>
            <a:r>
              <a:rPr lang="en-CA" dirty="0" smtClean="0"/>
              <a:t>Conclusions: sleeping with lights on causes shallow sleep and frequent arousals, and has a persistent effect on brain oscillations implicated in sleep depth/stability. </a:t>
            </a:r>
            <a:endParaRPr lang="en-CA" dirty="0"/>
          </a:p>
        </p:txBody>
      </p:sp>
    </p:spTree>
    <p:extLst>
      <p:ext uri="{BB962C8B-B14F-4D97-AF65-F5344CB8AC3E}">
        <p14:creationId xmlns:p14="http://schemas.microsoft.com/office/powerpoint/2010/main" val="414552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2	</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7 sensitivity of biological responses: many organisms are extremely sensitive to natural light, using cues as dim as the moon and milky way to orient themselves, identify resources, and navigate landscapes. There is a growing number of documented responses to white LEDs in marine systems, where species are adapted to utilize short wavelengths that penetrate deeper in saltwater and are incredibly sensitive to natural light. </a:t>
            </a:r>
          </a:p>
          <a:p>
            <a:r>
              <a:rPr lang="en-CA" dirty="0" smtClean="0"/>
              <a:t>8 Impacts on Human Health: shift work has been classified as a type 2a (probable) carcinogen. The blue wavelength peak emitted by LEDs is the most effective for suppressing melatonin production, and LEDs have become ubiquitous. The extent to which ALAN impacts human health has yet to be reliably determined. Epidemiological studies have found some links between outdoor lighting and health effects, but they are limited by the conclusions that can be drawn from satellite images with poor spatial resolution (5km). </a:t>
            </a:r>
          </a:p>
          <a:p>
            <a:r>
              <a:rPr lang="en-CA" dirty="0" smtClean="0"/>
              <a:t>9 Human Environment Interrelationships: it has been estimated that more than 80% of the world’s population currently lives under light-polluted skies, such that the milky way is invisible from 1/3 of the population (</a:t>
            </a:r>
            <a:r>
              <a:rPr lang="en-CA" dirty="0" err="1" smtClean="0"/>
              <a:t>Flachi</a:t>
            </a:r>
            <a:r>
              <a:rPr lang="en-CA" dirty="0" smtClean="0"/>
              <a:t> 2016), this trend is concurrent with urbanization. In fact, pristine skies have become tourist attractions (Pritchard 2017) that many in the developed world can no longer afford to visit. </a:t>
            </a:r>
          </a:p>
          <a:p>
            <a:r>
              <a:rPr lang="en-CA" dirty="0" smtClean="0"/>
              <a:t>10 Feasibility of Solutions: some campaigns are underway, in England for example 40% of communities are engaged in dimming schemes albeit for the reason of reduced co2 and energy savings. Recent emphasis has also been placed on tailoring spectral power distributions to reduce known ecological impacts, but different taxa respond differently to different wavelengths. </a:t>
            </a:r>
            <a:endParaRPr lang="en-CA" dirty="0"/>
          </a:p>
        </p:txBody>
      </p:sp>
    </p:spTree>
    <p:extLst>
      <p:ext uri="{BB962C8B-B14F-4D97-AF65-F5344CB8AC3E}">
        <p14:creationId xmlns:p14="http://schemas.microsoft.com/office/powerpoint/2010/main" val="346672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EF5C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a:t>
            </a:r>
            <a:endParaRPr lang="en-CA" dirty="0"/>
          </a:p>
        </p:txBody>
      </p:sp>
      <p:sp>
        <p:nvSpPr>
          <p:cNvPr id="3" name="Content Placeholder 2"/>
          <p:cNvSpPr>
            <a:spLocks noGrp="1"/>
          </p:cNvSpPr>
          <p:nvPr>
            <p:ph idx="1"/>
          </p:nvPr>
        </p:nvSpPr>
        <p:spPr/>
        <p:txBody>
          <a:bodyPr/>
          <a:lstStyle/>
          <a:p>
            <a:r>
              <a:rPr lang="en-CA" dirty="0" smtClean="0"/>
              <a:t>Exposure to ALAN is now considered the norm, extending the length of productive workdays and activities. Excessive exposure, however, can negatively affect human physiology by disrupting circadian rhythms, influencing neuroendocrine systems, causing diseases such as obesity, diabetes mellitus, depression, and cancer. </a:t>
            </a:r>
          </a:p>
          <a:p>
            <a:r>
              <a:rPr lang="en-CA" dirty="0" smtClean="0"/>
              <a:t>Many often fall asleep with the light on unintentionally, and this may affect sleep quality but there have been no comparative studies with objective measures. </a:t>
            </a:r>
            <a:endParaRPr lang="en-CA" dirty="0"/>
          </a:p>
        </p:txBody>
      </p:sp>
    </p:spTree>
    <p:extLst>
      <p:ext uri="{BB962C8B-B14F-4D97-AF65-F5344CB8AC3E}">
        <p14:creationId xmlns:p14="http://schemas.microsoft.com/office/powerpoint/2010/main" val="1728444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EF5C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a:t>
            </a:r>
            <a:endParaRPr lang="en-CA" dirty="0"/>
          </a:p>
        </p:txBody>
      </p:sp>
      <p:sp>
        <p:nvSpPr>
          <p:cNvPr id="3" name="Content Placeholder 2"/>
          <p:cNvSpPr>
            <a:spLocks noGrp="1"/>
          </p:cNvSpPr>
          <p:nvPr>
            <p:ph idx="1"/>
          </p:nvPr>
        </p:nvSpPr>
        <p:spPr>
          <a:xfrm>
            <a:off x="838200" y="1336431"/>
            <a:ext cx="10515600" cy="4840532"/>
          </a:xfrm>
        </p:spPr>
        <p:txBody>
          <a:bodyPr>
            <a:normAutofit fontScale="55000" lnSpcReduction="20000"/>
          </a:bodyPr>
          <a:lstStyle/>
          <a:p>
            <a:r>
              <a:rPr lang="en-CA" dirty="0" smtClean="0"/>
              <a:t>10 healthy volunteers, 4 female, mean age 27 years, range 21-34, study reviewed and approved by local committee, all participants gave informed written consent and were healthy sleepers without major health problems including neurologic, psychiatric, or endocrine disorders. </a:t>
            </a:r>
          </a:p>
          <a:p>
            <a:r>
              <a:rPr lang="en-CA" dirty="0" smtClean="0"/>
              <a:t>Interviews and the Pittsburgh sleep quality index suggested normal and regular sleep/wake habits. </a:t>
            </a:r>
          </a:p>
          <a:p>
            <a:r>
              <a:rPr lang="en-CA" dirty="0" smtClean="0"/>
              <a:t>PSG was first performed with lights off, and results were reviewed to rule out participants with potential sleep disorders, a doctor specializing in sleep medicine reviewed the recordings, but the obtained data were not used due to the possibility of first-night-effect. </a:t>
            </a:r>
          </a:p>
          <a:p>
            <a:r>
              <a:rPr lang="en-CA" dirty="0" smtClean="0"/>
              <a:t>Participants were divided into two groups: lights off first, then lights on second, and the opposite order for the 2</a:t>
            </a:r>
            <a:r>
              <a:rPr lang="en-CA" baseline="30000" dirty="0" smtClean="0"/>
              <a:t>nd</a:t>
            </a:r>
            <a:r>
              <a:rPr lang="en-CA" dirty="0" smtClean="0"/>
              <a:t> group. Recordings were separated by roughly one week. </a:t>
            </a:r>
            <a:endParaRPr lang="en-CA" dirty="0"/>
          </a:p>
          <a:p>
            <a:r>
              <a:rPr lang="en-CA" dirty="0" smtClean="0"/>
              <a:t>Commercially available fluorescent lamp (40lux) was placed 1m from participants eyes at bedside, and the light was kept on during the entire session. </a:t>
            </a:r>
          </a:p>
          <a:p>
            <a:r>
              <a:rPr lang="en-CA" dirty="0" smtClean="0"/>
              <a:t>No alcohol/caffeine, and regular sleep for a week up to the study. Whole-night PSG recorded by Embla n7000 system, EEG signals 0.5-200Hz </a:t>
            </a:r>
            <a:r>
              <a:rPr lang="en-CA" dirty="0" err="1" smtClean="0"/>
              <a:t>bandpass</a:t>
            </a:r>
            <a:r>
              <a:rPr lang="en-CA" dirty="0" smtClean="0"/>
              <a:t> filtered, F3/F4/C3/C4/O1/O2 referenced to contralateral mastoids, collected with </a:t>
            </a:r>
            <a:r>
              <a:rPr lang="en-CA" dirty="0" err="1" smtClean="0"/>
              <a:t>electrooculogram</a:t>
            </a:r>
            <a:r>
              <a:rPr lang="en-CA" dirty="0" smtClean="0"/>
              <a:t>, electromyogram, and electrocardiogram. Lights were turned off at 11pm and participants were allowed to wake at their own pace. </a:t>
            </a:r>
          </a:p>
          <a:p>
            <a:r>
              <a:rPr lang="en-CA" dirty="0" smtClean="0"/>
              <a:t>Sleep architecture was scored by an experienced technician blind to night light conditions in 30s epochs, according to standard criteria (AASM manual). </a:t>
            </a:r>
          </a:p>
          <a:p>
            <a:r>
              <a:rPr lang="en-CA" dirty="0" smtClean="0"/>
              <a:t>Sleep staged epochs were divided into 3 10s epochs for EEG analysis. Low frequency ocular artifacts were eliminated by excluding epochs scored as wakefulness. Epochs with high frequency muscular artifacts were removed with a previously published method (Brunner et al). Subsequently, artifact-free epochs labeled as </a:t>
            </a:r>
            <a:r>
              <a:rPr lang="en-CA" dirty="0" err="1" smtClean="0"/>
              <a:t>nonrapid</a:t>
            </a:r>
            <a:r>
              <a:rPr lang="en-CA" dirty="0" smtClean="0"/>
              <a:t> eye-movement (NREM) and slow-wave sleep (SWS) or rapid eye movement (REM) sleep were multiplied by </a:t>
            </a:r>
            <a:r>
              <a:rPr lang="en-CA" dirty="0" err="1" smtClean="0"/>
              <a:t>hanning</a:t>
            </a:r>
            <a:r>
              <a:rPr lang="en-CA" dirty="0" smtClean="0"/>
              <a:t> windows and submitted to DFT with </a:t>
            </a:r>
            <a:r>
              <a:rPr lang="en-CA" dirty="0" err="1" smtClean="0"/>
              <a:t>Goertzel</a:t>
            </a:r>
            <a:r>
              <a:rPr lang="en-CA" dirty="0" smtClean="0"/>
              <a:t>, which calculates spectral components at predetermined frequencies (0.5-30Hz in 1Hz step). The mean power of discrete bands (0.5-1Hz, 1-4Hz, 4-8Hz, 10-16Hz, 16-25Hz, 25-30Hz) was computed for </a:t>
            </a:r>
            <a:r>
              <a:rPr lang="en-CA" dirty="0" err="1" smtClean="0"/>
              <a:t>frontocentral</a:t>
            </a:r>
            <a:r>
              <a:rPr lang="en-CA" dirty="0" smtClean="0"/>
              <a:t> electrodes. </a:t>
            </a:r>
          </a:p>
          <a:p>
            <a:r>
              <a:rPr lang="en-CA" dirty="0" smtClean="0"/>
              <a:t>The Wilcoxon ranked sign test was used </a:t>
            </a:r>
            <a:endParaRPr lang="en-CA" dirty="0"/>
          </a:p>
        </p:txBody>
      </p:sp>
    </p:spTree>
    <p:extLst>
      <p:ext uri="{BB962C8B-B14F-4D97-AF65-F5344CB8AC3E}">
        <p14:creationId xmlns:p14="http://schemas.microsoft.com/office/powerpoint/2010/main" val="66258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EF5C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a:xfrm>
            <a:off x="838200" y="1589650"/>
            <a:ext cx="10515600" cy="5008098"/>
          </a:xfrm>
        </p:spPr>
        <p:txBody>
          <a:bodyPr>
            <a:normAutofit fontScale="85000" lnSpcReduction="20000"/>
          </a:bodyPr>
          <a:lstStyle/>
          <a:p>
            <a:r>
              <a:rPr lang="en-CA" dirty="0" smtClean="0"/>
              <a:t>All participants demonstrated normal sleep patterns. </a:t>
            </a:r>
          </a:p>
          <a:p>
            <a:r>
              <a:rPr lang="en-CA" dirty="0" smtClean="0"/>
              <a:t>With lights on, nine participants reported higher scores in subjective feeling of frequent arousal and shallow sleep. </a:t>
            </a:r>
          </a:p>
          <a:p>
            <a:r>
              <a:rPr lang="en-CA" dirty="0" smtClean="0"/>
              <a:t>PSG sleep quality values show no significant difference in total bed time, total sleep time, or efficiency between lights-off and lights-on sleep. Constant exposure to dim light affected sleep architecture, increasing the proportion of stage 1 sleep and decreasing SWS, no differences in NREM and REM duration were found, and lighting did not affect sleep onset or latency to specific stages. Difference in sleep maintenance parameters were also noted, with wake after sleep onset showing an increasing trend and number of arousals per hour significantly increased in lights-on sleep.</a:t>
            </a:r>
          </a:p>
          <a:p>
            <a:r>
              <a:rPr lang="en-CA" dirty="0" smtClean="0"/>
              <a:t>Spectral analysis revealed nocturnal light exposure having persistent effects on EEG rhythms, differentially affecting NREM and REM stages. Power spectral density on NREM epochs demonstrated that lighting decreased slow wave activity and spindle range. Slow oscillations, delta, and spindle bands were significantly decreased with light on, and during REM sleep theta activity was decreased. </a:t>
            </a:r>
          </a:p>
          <a:p>
            <a:endParaRPr lang="en-CA" dirty="0"/>
          </a:p>
        </p:txBody>
      </p:sp>
    </p:spTree>
    <p:extLst>
      <p:ext uri="{BB962C8B-B14F-4D97-AF65-F5344CB8AC3E}">
        <p14:creationId xmlns:p14="http://schemas.microsoft.com/office/powerpoint/2010/main" val="32897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EF5C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p:txBody>
          <a:bodyPr/>
          <a:lstStyle/>
          <a:p>
            <a:r>
              <a:rPr lang="en-CA" dirty="0" smtClean="0"/>
              <a:t>Negative effects of ALAN is becoming a subject of major research, whole-night light exposure demonstrates acute effects on sleep architecture and brain activity, including shallow sleep, frequent arousals, and reduction of SWA and spindle during NREM and theta during REM. </a:t>
            </a:r>
          </a:p>
          <a:p>
            <a:r>
              <a:rPr lang="en-CA" dirty="0" smtClean="0"/>
              <a:t>Suppressed melatonin production may impact homeostatic sleep regulation and synchrony of neural activity in neocortex/</a:t>
            </a:r>
            <a:r>
              <a:rPr lang="en-CA" dirty="0" err="1" smtClean="0"/>
              <a:t>thalamocortical</a:t>
            </a:r>
            <a:r>
              <a:rPr lang="en-CA" dirty="0" smtClean="0"/>
              <a:t> networks. </a:t>
            </a:r>
            <a:endParaRPr lang="en-CA" dirty="0"/>
          </a:p>
        </p:txBody>
      </p:sp>
    </p:spTree>
    <p:extLst>
      <p:ext uri="{BB962C8B-B14F-4D97-AF65-F5344CB8AC3E}">
        <p14:creationId xmlns:p14="http://schemas.microsoft.com/office/powerpoint/2010/main" val="3753845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Evening use of light-emitting e-readers negatively effects sleep, circadian timing, and next-morning alertness – Significance/Abstract</a:t>
            </a:r>
            <a:endParaRPr lang="en-CA" dirty="0"/>
          </a:p>
        </p:txBody>
      </p:sp>
      <p:sp>
        <p:nvSpPr>
          <p:cNvPr id="3" name="Content Placeholder 2"/>
          <p:cNvSpPr>
            <a:spLocks noGrp="1"/>
          </p:cNvSpPr>
          <p:nvPr>
            <p:ph idx="1"/>
          </p:nvPr>
        </p:nvSpPr>
        <p:spPr>
          <a:xfrm>
            <a:off x="838200" y="1983545"/>
            <a:ext cx="10515600" cy="4193418"/>
          </a:xfrm>
        </p:spPr>
        <p:txBody>
          <a:bodyPr>
            <a:normAutofit fontScale="85000" lnSpcReduction="20000"/>
          </a:bodyPr>
          <a:lstStyle/>
          <a:p>
            <a:r>
              <a:rPr lang="en-CA" dirty="0" smtClean="0"/>
              <a:t>The use of light-emitting electronic devices for reading, communication, and entertainment has greatly increased recently. They found the use of these devices before bedtime prolongs the time it takes to fall asleep, delays circadian clock, suppresses levels of sleep promoting hormone melatonin, reduces the amount and delays the timing of REM sleep, and reduces alertness the following morning. Use of light-emitting devices immediately before bedtime also increases alertness at that time, which may lead users to delay bedtime at home. </a:t>
            </a:r>
          </a:p>
          <a:p>
            <a:r>
              <a:rPr lang="en-CA" dirty="0" smtClean="0"/>
              <a:t>In the past 50 years, there has been a decline in the average sleep duration and quality, with adverse consequences on general health. A survey revealed that &gt;90% of </a:t>
            </a:r>
            <a:r>
              <a:rPr lang="en-CA" dirty="0" err="1" smtClean="0"/>
              <a:t>americans</a:t>
            </a:r>
            <a:r>
              <a:rPr lang="en-CA" dirty="0" smtClean="0"/>
              <a:t> use an electronic device within 1h of bed, and mounting evidence from around the world shows the negative effects of such technology on sleep, which may be due to the short wavelength emitted light by these devices, however, little is known about effects on circadian phase or following sleep duration. Here, the biological effects of reading an </a:t>
            </a:r>
            <a:r>
              <a:rPr lang="en-CA" dirty="0" err="1" smtClean="0"/>
              <a:t>Ebook</a:t>
            </a:r>
            <a:r>
              <a:rPr lang="en-CA" dirty="0" smtClean="0"/>
              <a:t> with light emitting device with reading a printed book before bedtime are compared. </a:t>
            </a:r>
          </a:p>
        </p:txBody>
      </p:sp>
    </p:spTree>
    <p:extLst>
      <p:ext uri="{BB962C8B-B14F-4D97-AF65-F5344CB8AC3E}">
        <p14:creationId xmlns:p14="http://schemas.microsoft.com/office/powerpoint/2010/main" val="310894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Materials and Methods (abbreviated)</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12 healthy young adults (24 +/- 1, six female), completed 14d inpatient protocol. Randomized, crossover design consisted of two conditions 1) reading an LE-</a:t>
            </a:r>
            <a:r>
              <a:rPr lang="en-CA" dirty="0" err="1" smtClean="0"/>
              <a:t>ebook</a:t>
            </a:r>
            <a:r>
              <a:rPr lang="en-CA" dirty="0" smtClean="0"/>
              <a:t> in otherwise very dim room light for ~4h before bedtime for 5 consecutive evenings, and 2) reading a printed book in the same room light for ~4h before bedtime for 5 consecutive evenings. All participants completed both conditions, but were randomized to the order. Hourly blood samples were collected during portions of the study for assessment of plasma melatonin concentration, sleep latency (lights out to sleep onset) was assessed from PSG recording on the 4</a:t>
            </a:r>
            <a:r>
              <a:rPr lang="en-CA" baseline="30000" dirty="0" smtClean="0"/>
              <a:t>th</a:t>
            </a:r>
            <a:r>
              <a:rPr lang="en-CA" dirty="0" smtClean="0"/>
              <a:t> and 5</a:t>
            </a:r>
            <a:r>
              <a:rPr lang="en-CA" baseline="30000" dirty="0" smtClean="0"/>
              <a:t>th</a:t>
            </a:r>
            <a:r>
              <a:rPr lang="en-CA" dirty="0" smtClean="0"/>
              <a:t> nights of each condition. Total sleep time, sleep efficiency (% of time spent in bed, asleep), and time spent in each sleep stage was assessed. Participants provided subjective sleepiness ratings using a </a:t>
            </a:r>
            <a:r>
              <a:rPr lang="en-CA" dirty="0" err="1" smtClean="0"/>
              <a:t>Karolinska</a:t>
            </a:r>
            <a:r>
              <a:rPr lang="en-CA" dirty="0" smtClean="0"/>
              <a:t> sleepiness scale every evening and morning, and waking EEG measures were recorded on two mornings and two evenings each reading condition. </a:t>
            </a:r>
            <a:endParaRPr lang="en-CA" dirty="0"/>
          </a:p>
        </p:txBody>
      </p:sp>
    </p:spTree>
    <p:extLst>
      <p:ext uri="{BB962C8B-B14F-4D97-AF65-F5344CB8AC3E}">
        <p14:creationId xmlns:p14="http://schemas.microsoft.com/office/powerpoint/2010/main" val="1936848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a:xfrm>
            <a:off x="838200" y="1825625"/>
            <a:ext cx="10515600" cy="4786190"/>
          </a:xfrm>
        </p:spPr>
        <p:txBody>
          <a:bodyPr>
            <a:normAutofit fontScale="70000" lnSpcReduction="20000"/>
          </a:bodyPr>
          <a:lstStyle/>
          <a:p>
            <a:r>
              <a:rPr lang="en-CA" dirty="0" smtClean="0"/>
              <a:t>LE-</a:t>
            </a:r>
            <a:r>
              <a:rPr lang="en-CA" dirty="0" err="1" smtClean="0"/>
              <a:t>ebook</a:t>
            </a:r>
            <a:r>
              <a:rPr lang="en-CA" dirty="0" smtClean="0"/>
              <a:t> effects on levels and circadian timing of melatonin: LE-</a:t>
            </a:r>
            <a:r>
              <a:rPr lang="en-CA" dirty="0" err="1" smtClean="0"/>
              <a:t>ebook</a:t>
            </a:r>
            <a:r>
              <a:rPr lang="en-CA" dirty="0" smtClean="0"/>
              <a:t> suppressed evening levels of melatonin by 55.12 +/- 20%), whereas print e-book showed no suppression (-18.77 +/- 40%), as measured during the fifth night (p&lt;0.001). Dim light melatonin onset was &gt;1.5h later on the day following LE-</a:t>
            </a:r>
            <a:r>
              <a:rPr lang="en-CA" dirty="0" err="1" smtClean="0"/>
              <a:t>ebook</a:t>
            </a:r>
            <a:r>
              <a:rPr lang="en-CA" dirty="0" smtClean="0"/>
              <a:t> condition (22:31 +/- 0:42), than in the print book condition (21:01 +/- 0:49, p&lt;0.001). </a:t>
            </a:r>
          </a:p>
          <a:p>
            <a:r>
              <a:rPr lang="en-CA" dirty="0" smtClean="0"/>
              <a:t>Impact of reading condition on sleep: LE-</a:t>
            </a:r>
            <a:r>
              <a:rPr lang="en-CA" dirty="0" err="1" smtClean="0"/>
              <a:t>ebook</a:t>
            </a:r>
            <a:r>
              <a:rPr lang="en-CA" dirty="0" smtClean="0"/>
              <a:t> condition, participants averaged nearly 10m longer to fall asleep than print book condition, </a:t>
            </a:r>
            <a:r>
              <a:rPr lang="sv-SE" dirty="0"/>
              <a:t>(mean ± SD, 25.65 ± 18.78 min vs. 15.75 ± 13.09 min; </a:t>
            </a:r>
            <a:r>
              <a:rPr lang="sv-SE" i="1" dirty="0"/>
              <a:t>P</a:t>
            </a:r>
            <a:r>
              <a:rPr lang="sv-SE" dirty="0"/>
              <a:t> = 0.009; mixed </a:t>
            </a:r>
            <a:r>
              <a:rPr lang="sv-SE" dirty="0" smtClean="0"/>
              <a:t>model). Participants also had significantly less REM sleep following LE-ebook condition, (109 +/- 26 vs 120 +/- 25, p=0.03), reflecting a lower average rate of accumulation of REM sleep during sleep. There was no difference between conditions in TST, sleep efficiency, or duration of non-REM sleep stages. </a:t>
            </a:r>
          </a:p>
          <a:p>
            <a:r>
              <a:rPr lang="sv-SE" dirty="0" smtClean="0"/>
              <a:t>Effects on acute evening alertness and morning sleepiness: reading the LE-ebook was associated with decreased sleepiness in the evening, an hour before bedtime participants rated themselves as less sleepy (P&lt;0.01), and their EEG showed less power within the delta/theta frequency range in the LE-ebook condition. The following morning the results were reversed, with subjects in the LE-ebook condition feeling sleepier upon awakening (p&lt;0.001). </a:t>
            </a:r>
          </a:p>
          <a:p>
            <a:r>
              <a:rPr lang="sv-SE" dirty="0" smtClean="0"/>
              <a:t>Many e-readers emit short-wavelength light: light from the LE-ebook is short-wavelength enriched, with a peak at 452nm in the blue light range, compared with bright light with a peak at 612nm. </a:t>
            </a:r>
            <a:endParaRPr lang="en-CA" dirty="0"/>
          </a:p>
        </p:txBody>
      </p:sp>
    </p:spTree>
    <p:extLst>
      <p:ext uri="{BB962C8B-B14F-4D97-AF65-F5344CB8AC3E}">
        <p14:creationId xmlns:p14="http://schemas.microsoft.com/office/powerpoint/2010/main" val="3935813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Reading LE-</a:t>
            </a:r>
            <a:r>
              <a:rPr lang="en-CA" dirty="0" err="1" smtClean="0"/>
              <a:t>ebook</a:t>
            </a:r>
            <a:r>
              <a:rPr lang="en-CA" dirty="0" smtClean="0"/>
              <a:t> in hours before bedtime decreased subjective sleepiness, decreased EEG delta/theta activity, suppressed late-evening rise of pineal melatonin secretion during time </a:t>
            </a:r>
            <a:r>
              <a:rPr lang="en-CA" dirty="0" err="1" smtClean="0"/>
              <a:t>ebook</a:t>
            </a:r>
            <a:r>
              <a:rPr lang="en-CA" dirty="0" smtClean="0"/>
              <a:t> was read. It also lengthened sleep onset latency, delayed phase of endogenous circadian pacemaker that drives timing of daily rhythms of melatonin secretion, sleep propensity and REM propensity, and impaired morning alertness. Reading an LE-</a:t>
            </a:r>
            <a:r>
              <a:rPr lang="en-CA" dirty="0" err="1" smtClean="0"/>
              <a:t>ebook</a:t>
            </a:r>
            <a:r>
              <a:rPr lang="en-CA" dirty="0" smtClean="0"/>
              <a:t> in the hours before bedtime likely has adverse biological consequences. Using a light-emitting device in hours before bedtime is likely to increase the risk of delayed sleep-phase disorder and sleep onset insomnia, especially among individuals in a society who self-select bedtimes and wake times, which may lead to chronic sleep deficiency. </a:t>
            </a:r>
          </a:p>
          <a:p>
            <a:r>
              <a:rPr lang="en-CA" dirty="0" smtClean="0"/>
              <a:t>Limitations: melatonin suppression was assessed only in the 5</a:t>
            </a:r>
            <a:r>
              <a:rPr lang="en-CA" baseline="30000" dirty="0" smtClean="0"/>
              <a:t>th</a:t>
            </a:r>
            <a:r>
              <a:rPr lang="en-CA" dirty="0" smtClean="0"/>
              <a:t> and final evening of each reading condition. The phase shift in the LE-</a:t>
            </a:r>
            <a:r>
              <a:rPr lang="en-CA" dirty="0" err="1" smtClean="0"/>
              <a:t>ebook</a:t>
            </a:r>
            <a:r>
              <a:rPr lang="en-CA" dirty="0" smtClean="0"/>
              <a:t> condition had already occurred by this time, but melatonin suppression was calculated by using the shifted area under the curve (AUC) from the following evening and thus should control any phase shift. Therefore, greater suppression seen was not due to an effect of a delayed phase in LE-</a:t>
            </a:r>
            <a:r>
              <a:rPr lang="en-CA" dirty="0" err="1" smtClean="0"/>
              <a:t>ebook</a:t>
            </a:r>
            <a:r>
              <a:rPr lang="en-CA" dirty="0" smtClean="0"/>
              <a:t> condition. </a:t>
            </a:r>
          </a:p>
          <a:p>
            <a:r>
              <a:rPr lang="en-CA" dirty="0" smtClean="0"/>
              <a:t>Limitations: duration of evening reading sessions were 4h long. The average teenager spends 7.5h daily engaged in recreational media, in the hours before bedtime and involving exposure to light-emitting screens, this exposure interval is likely in the range of screen time experienced by millions of </a:t>
            </a:r>
            <a:r>
              <a:rPr lang="en-CA" dirty="0" err="1" smtClean="0"/>
              <a:t>americans</a:t>
            </a:r>
            <a:r>
              <a:rPr lang="en-CA" dirty="0" smtClean="0"/>
              <a:t> each evening. </a:t>
            </a:r>
          </a:p>
          <a:p>
            <a:r>
              <a:rPr lang="en-CA" dirty="0" smtClean="0"/>
              <a:t>Limitations: the LE-</a:t>
            </a:r>
            <a:r>
              <a:rPr lang="en-CA" dirty="0" err="1" smtClean="0"/>
              <a:t>ebook</a:t>
            </a:r>
            <a:r>
              <a:rPr lang="en-CA" dirty="0" smtClean="0"/>
              <a:t> was set to maximum brightness throughout the 4h reading session, but recent devices are even brighter, and the device was held at 30-45cm from the subjects face, which is further than most. </a:t>
            </a:r>
          </a:p>
          <a:p>
            <a:r>
              <a:rPr lang="en-CA" dirty="0" smtClean="0"/>
              <a:t>Limitations: the study did not include devices using other wavelengths for comparison, so differences may be due to irradiance level rather than spectral composition. </a:t>
            </a:r>
            <a:endParaRPr lang="en-CA" dirty="0"/>
          </a:p>
        </p:txBody>
      </p:sp>
    </p:spTree>
    <p:extLst>
      <p:ext uri="{BB962C8B-B14F-4D97-AF65-F5344CB8AC3E}">
        <p14:creationId xmlns:p14="http://schemas.microsoft.com/office/powerpoint/2010/main" val="3377645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Materials and Methods (full)</a:t>
            </a:r>
            <a:endParaRPr lang="en-CA" dirty="0"/>
          </a:p>
        </p:txBody>
      </p:sp>
      <p:sp>
        <p:nvSpPr>
          <p:cNvPr id="3" name="Content Placeholder 2"/>
          <p:cNvSpPr>
            <a:spLocks noGrp="1"/>
          </p:cNvSpPr>
          <p:nvPr>
            <p:ph idx="1"/>
          </p:nvPr>
        </p:nvSpPr>
        <p:spPr>
          <a:xfrm>
            <a:off x="838200" y="1448972"/>
            <a:ext cx="10515600" cy="4727991"/>
          </a:xfrm>
        </p:spPr>
        <p:txBody>
          <a:bodyPr>
            <a:normAutofit fontScale="55000" lnSpcReduction="20000"/>
          </a:bodyPr>
          <a:lstStyle/>
          <a:p>
            <a:r>
              <a:rPr lang="en-CA" dirty="0" smtClean="0"/>
              <a:t>12 young healthy adults (6 female) completed 14d inpatient study. Participants were extensively screened for physical and psychological health, including questionnaires, laboratory tests, physical examination, EKG, eye exam, and psychological interview. Patients with chronic medical/psychological or sleep disorders were screened out. History of night or shift work in the previous 3y were also exclusionary. Presence of eye or vision abnormality, or inability to read in dim light were exclusionary. Patients were instructed to refrain from medication, alcohol, </a:t>
            </a:r>
            <a:r>
              <a:rPr lang="en-CA" dirty="0" err="1" smtClean="0"/>
              <a:t>durgs</a:t>
            </a:r>
            <a:r>
              <a:rPr lang="en-CA" dirty="0" smtClean="0"/>
              <a:t>, nicotine, caffeine for 3wk before admission, which was verified by toxicological testing upon admission. Participants were also instructed to maintain a fixed 8h sleep schedule (10pm-6am), complete daily sleep/wake log, and call in their wake/bedtimes during the prior 3 </a:t>
            </a:r>
            <a:r>
              <a:rPr lang="en-CA" dirty="0" err="1" smtClean="0"/>
              <a:t>wks</a:t>
            </a:r>
            <a:r>
              <a:rPr lang="en-CA" dirty="0" smtClean="0"/>
              <a:t>, and this schedule was verified by wrist </a:t>
            </a:r>
            <a:r>
              <a:rPr lang="en-CA" dirty="0" err="1" smtClean="0"/>
              <a:t>actigraphy</a:t>
            </a:r>
            <a:r>
              <a:rPr lang="en-CA" dirty="0" smtClean="0"/>
              <a:t>. </a:t>
            </a:r>
          </a:p>
          <a:p>
            <a:r>
              <a:rPr lang="en-CA" dirty="0" smtClean="0"/>
              <a:t>Study protocol: participants lived in a private room in intensive physiological monitoring unit during the 14d period, and were scheduled to sleep on the identical 8h schedule they were on prior to admission. Randomized, crossover protocol consisted of two conditions 1) reading an LE-</a:t>
            </a:r>
            <a:r>
              <a:rPr lang="en-CA" dirty="0" err="1" smtClean="0"/>
              <a:t>ebook</a:t>
            </a:r>
            <a:r>
              <a:rPr lang="en-CA" dirty="0" smtClean="0"/>
              <a:t> (</a:t>
            </a:r>
            <a:r>
              <a:rPr lang="en-CA" dirty="0" err="1" smtClean="0"/>
              <a:t>ipad</a:t>
            </a:r>
            <a:r>
              <a:rPr lang="en-CA" dirty="0" smtClean="0"/>
              <a:t>) in an otherwise dim room light for ~4h before bed for 5 consecutive evenings, and 2) reading printed books in the same very dim light for the same duration/time. </a:t>
            </a:r>
          </a:p>
          <a:p>
            <a:r>
              <a:rPr lang="en-CA" dirty="0" smtClean="0"/>
              <a:t>Reading sessions and lighting conditions: 10 sessions (5/5) were scheduled, participants were randomized to order of reading condition. Reading sessions began at 6pm and ended at 10pm, with a 15min break from 8:45-9pm. Participants read while seated in a fixed location in the room, during the break were allowed to move around and perform other activities. For the last hour they read while seated in bed. During LE-</a:t>
            </a:r>
            <a:r>
              <a:rPr lang="en-CA" dirty="0" err="1" smtClean="0"/>
              <a:t>ebook</a:t>
            </a:r>
            <a:r>
              <a:rPr lang="en-CA" dirty="0" smtClean="0"/>
              <a:t> condition, device was set to maximum brightness and placed in a stand held at fixed angle, directly in front of the patient at 30-45cm. Participants were allowed to turn pages, but were not allowed to hold the </a:t>
            </a:r>
            <a:r>
              <a:rPr lang="en-CA" dirty="0" err="1" smtClean="0"/>
              <a:t>ebook</a:t>
            </a:r>
            <a:r>
              <a:rPr lang="en-CA" dirty="0" smtClean="0"/>
              <a:t>, or make any adjustments to the settings. During the printed book session, participants were allowed to hold the book any distance from their eyes. Participants selected their own reading material and supplied their own printed books, but the books had to consist of text only and had to be considered as leisure reading. A technician was present for all reading sessions, to ensure compliance and record data. Light readings were recorded during all reading sessions at multiple times, illuminance was measured using a radiometer/</a:t>
            </a:r>
            <a:r>
              <a:rPr lang="en-CA" dirty="0" err="1" smtClean="0"/>
              <a:t>powermeter</a:t>
            </a:r>
            <a:r>
              <a:rPr lang="en-CA" dirty="0" smtClean="0"/>
              <a:t>, with the sensor placed next to the participants eye and pointed at the e/printed book. The LE-</a:t>
            </a:r>
            <a:r>
              <a:rPr lang="en-CA" dirty="0" err="1" smtClean="0"/>
              <a:t>ebook</a:t>
            </a:r>
            <a:r>
              <a:rPr lang="en-CA" dirty="0" smtClean="0"/>
              <a:t> distance was changed if the sensor reading fell outside 30-50Lux. </a:t>
            </a:r>
          </a:p>
          <a:p>
            <a:r>
              <a:rPr lang="en-CA" dirty="0" smtClean="0"/>
              <a:t>Ambient lighting was achieved by ceiling mounted 4100k fluorescent lamps, room light was 0.0048 w/m^2 at 137cm from the floor, with a maximum of 0.025W/m^2. during rest of waking period, room light was 0.23-0.5 W/m^2. participants were in total darkness during all sleep episodes. </a:t>
            </a:r>
          </a:p>
        </p:txBody>
      </p:sp>
    </p:spTree>
    <p:extLst>
      <p:ext uri="{BB962C8B-B14F-4D97-AF65-F5344CB8AC3E}">
        <p14:creationId xmlns:p14="http://schemas.microsoft.com/office/powerpoint/2010/main" val="2341855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99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Materials and Methods (full) 2</a:t>
            </a:r>
            <a:endParaRPr lang="en-CA" dirty="0"/>
          </a:p>
        </p:txBody>
      </p:sp>
      <p:sp>
        <p:nvSpPr>
          <p:cNvPr id="3" name="Content Placeholder 2"/>
          <p:cNvSpPr>
            <a:spLocks noGrp="1"/>
          </p:cNvSpPr>
          <p:nvPr>
            <p:ph idx="1"/>
          </p:nvPr>
        </p:nvSpPr>
        <p:spPr>
          <a:xfrm>
            <a:off x="838200" y="1392702"/>
            <a:ext cx="10515600" cy="5176910"/>
          </a:xfrm>
        </p:spPr>
        <p:txBody>
          <a:bodyPr>
            <a:normAutofit fontScale="55000" lnSpcReduction="20000"/>
          </a:bodyPr>
          <a:lstStyle/>
          <a:p>
            <a:r>
              <a:rPr lang="en-CA" dirty="0" smtClean="0"/>
              <a:t>Constant Posture (CP) procedures: CP procedures occurred on day 1 (Baseline) and days 7 and 13, after the five consecutive nights of each reading condition, for the assessment of the circadian phase of the melatonin rhythm. Participants remained in bed in a </a:t>
            </a:r>
            <a:r>
              <a:rPr lang="en-CA" dirty="0" err="1" smtClean="0"/>
              <a:t>semirecumbent</a:t>
            </a:r>
            <a:r>
              <a:rPr lang="en-CA" dirty="0" smtClean="0"/>
              <a:t> posture with minimal activity for 4h before and 4h after the 8 hour sleep episode. </a:t>
            </a:r>
          </a:p>
          <a:p>
            <a:r>
              <a:rPr lang="en-CA" dirty="0" smtClean="0"/>
              <a:t>Plasma melatonin: Hourly blood samples were collected from an indwelling IV catheter during portions of the protocol for measurement of melatonin levels. Samples were collected and frozen for subsequent assay. Melatonin samples were assayed using </a:t>
            </a:r>
            <a:r>
              <a:rPr lang="en-CA" dirty="0" err="1" smtClean="0"/>
              <a:t>Buhlmann</a:t>
            </a:r>
            <a:r>
              <a:rPr lang="en-CA" dirty="0" smtClean="0"/>
              <a:t> Melatonin Radio-immunoassay, which has a functional sensitivity of 0.9pg/mL and an analytical sensitivity of 0.3pg/mL, an </a:t>
            </a:r>
            <a:r>
              <a:rPr lang="en-CA" dirty="0" err="1" smtClean="0"/>
              <a:t>intrassay</a:t>
            </a:r>
            <a:r>
              <a:rPr lang="en-CA" dirty="0" smtClean="0"/>
              <a:t> precision of 7.9-8.2% and </a:t>
            </a:r>
            <a:r>
              <a:rPr lang="en-CA" dirty="0" err="1" smtClean="0"/>
              <a:t>interassay</a:t>
            </a:r>
            <a:r>
              <a:rPr lang="en-CA" dirty="0" smtClean="0"/>
              <a:t> precision of 11%. Melatonin suppression was determined by using the AUC, during the 4h reading session on the 5</a:t>
            </a:r>
            <a:r>
              <a:rPr lang="en-CA" baseline="30000" dirty="0" smtClean="0"/>
              <a:t>th</a:t>
            </a:r>
            <a:r>
              <a:rPr lang="en-CA" dirty="0" smtClean="0"/>
              <a:t> night of each reading condition, and comparing it to the AUC during the corresponding 4h time window of the CP 24H following the reading session. Circadian phase of dim light melatonin onset (DLMO) was calculated as the time at which levels of melatonin rose above 25% of the peak-trough amplitude of a three harmonic waveform fitted to the 24H melatonin data from the CP. Phase shifts were calculated as the difference between the DLMO from the CP after the five night reading condition and the DLMO from the CP before the reading condition (</a:t>
            </a:r>
            <a:r>
              <a:rPr lang="en-CA" dirty="0" err="1" smtClean="0"/>
              <a:t>ie</a:t>
            </a:r>
            <a:r>
              <a:rPr lang="en-CA" dirty="0" smtClean="0"/>
              <a:t>, shift = DLMO from day 13 – DLMO day 7). One participant was excluded from analysis of melatonin suppression, and one was excluded from DLMO, due to missing blood samples. </a:t>
            </a:r>
          </a:p>
          <a:p>
            <a:r>
              <a:rPr lang="en-CA" dirty="0" smtClean="0"/>
              <a:t>Sleep and wake recordings: PSG was recorded during the final two sleep episodes, and before/after the sleep episode of each reading condition for a total of four PSGs per study participant. Surface electrodes were applied to specific locations on head/face, to record EEG. For sleep recordings, data were scored in 30s epochs according to standard criteria. Sleep measures included sleep latency, efficiency, TST, wake after sleep onset, and time spent in each sleep stage (N1, N2, N3, REM). Waking EEG recordings were denoised and subjected to FFT analysis. </a:t>
            </a:r>
          </a:p>
          <a:p>
            <a:r>
              <a:rPr lang="en-CA" dirty="0" smtClean="0"/>
              <a:t>Subjective and objective measures of sleepiness/alertness: subjects completed the KSS each evening ~1h before bed, and several times each morning, within 1-5min of wake time and every 4-10min for 1hr following awakening. The </a:t>
            </a:r>
            <a:r>
              <a:rPr lang="en-CA" dirty="0" err="1" smtClean="0"/>
              <a:t>Karolinska</a:t>
            </a:r>
            <a:r>
              <a:rPr lang="en-CA" dirty="0" smtClean="0"/>
              <a:t> drowsiness test was also performed concurrently with EEG recordings, to minimize artifacts.</a:t>
            </a:r>
          </a:p>
          <a:p>
            <a:r>
              <a:rPr lang="en-CA" dirty="0" smtClean="0"/>
              <a:t>Statistical analysis was performed using SAS, sleep and circadian measures between reading conditions were compared using a mixed model analysis with factors CONDITION, (</a:t>
            </a:r>
            <a:r>
              <a:rPr lang="en-CA" dirty="0" err="1" smtClean="0"/>
              <a:t>ebook</a:t>
            </a:r>
            <a:r>
              <a:rPr lang="en-CA" dirty="0" smtClean="0"/>
              <a:t> or printed), ORDER and their INTERACTION (condition x order). Mixed model was also used for comparing KSS score and EEG power with factors CONDITION, ORDER, TIME (repeated measures in first hour after awakening) and INTERACTION (condition x time). Post-hoc paired student t-tests were used for comparisons between conditions for subjective and objective measures of sleepiness, P&lt;0.05 considered significant. </a:t>
            </a:r>
            <a:endParaRPr lang="en-CA" dirty="0"/>
          </a:p>
        </p:txBody>
      </p:sp>
    </p:spTree>
    <p:extLst>
      <p:ext uri="{BB962C8B-B14F-4D97-AF65-F5344CB8AC3E}">
        <p14:creationId xmlns:p14="http://schemas.microsoft.com/office/powerpoint/2010/main" val="33997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Anatomy and Physiology of the Circadian System </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Biological rhythms at the origin of the circadian timing system.</a:t>
            </a:r>
          </a:p>
          <a:p>
            <a:r>
              <a:rPr lang="en-CA" dirty="0" smtClean="0"/>
              <a:t>Earth rotates around its polar axis, the sun, and the moon rotates around earth. Most organisms show rhythmic modulations in bodily processes and behavior. Chronobiology is the study of these rhythms, which are characterized based on the length of their time period. </a:t>
            </a:r>
          </a:p>
          <a:p>
            <a:r>
              <a:rPr lang="en-CA" dirty="0" err="1" smtClean="0"/>
              <a:t>Ultradian</a:t>
            </a:r>
            <a:r>
              <a:rPr lang="en-CA" dirty="0" smtClean="0"/>
              <a:t> rhythms &lt;24h (90 min REM cycle, 4h nasal cycle, 3h GH secretion cycle). </a:t>
            </a:r>
          </a:p>
          <a:p>
            <a:r>
              <a:rPr lang="en-CA" dirty="0" smtClean="0"/>
              <a:t>Circadian rhythms ~24h (melatonin secretion, core body temperature, cortisol fluctuations). </a:t>
            </a:r>
          </a:p>
          <a:p>
            <a:r>
              <a:rPr lang="en-CA" dirty="0" err="1" smtClean="0"/>
              <a:t>Infradian</a:t>
            </a:r>
            <a:r>
              <a:rPr lang="en-CA" dirty="0" smtClean="0"/>
              <a:t> rhythms &gt;24h (annual migration, </a:t>
            </a:r>
            <a:r>
              <a:rPr lang="en-CA" dirty="0" err="1" smtClean="0"/>
              <a:t>circtidal</a:t>
            </a:r>
            <a:r>
              <a:rPr lang="en-CA" dirty="0" smtClean="0"/>
              <a:t> 12.4 days crab feeding behavior, circalunar rhythms 29.5 day menstrual cycle).</a:t>
            </a:r>
          </a:p>
          <a:p>
            <a:r>
              <a:rPr lang="en-CA" dirty="0" smtClean="0"/>
              <a:t>Circadian rhythms are the most well studied across large number of organisms, from single cell organisms to humans. </a:t>
            </a:r>
          </a:p>
          <a:p>
            <a:r>
              <a:rPr lang="en-CA" dirty="0" smtClean="0"/>
              <a:t>Period leaf movements in plants described in 325 </a:t>
            </a:r>
            <a:r>
              <a:rPr lang="en-CA" dirty="0" err="1" smtClean="0"/>
              <a:t>bc</a:t>
            </a:r>
            <a:r>
              <a:rPr lang="en-CA" dirty="0" smtClean="0"/>
              <a:t> by </a:t>
            </a:r>
            <a:r>
              <a:rPr lang="en-CA" dirty="0" err="1" smtClean="0"/>
              <a:t>Androsthenes</a:t>
            </a:r>
            <a:r>
              <a:rPr lang="en-CA" dirty="0" smtClean="0"/>
              <a:t> </a:t>
            </a:r>
            <a:r>
              <a:rPr lang="en-CA" dirty="0" err="1" smtClean="0"/>
              <a:t>Thasius</a:t>
            </a:r>
            <a:r>
              <a:rPr lang="en-CA" dirty="0" smtClean="0"/>
              <a:t>, and it was later observed that the mimosa plant opened and closed its leaves according to the day-night cycle, even when in total darkness (endogenous rhythm). William Ogle in 1866 observed the first daily rhythm in humans by recording his own body temperature. </a:t>
            </a:r>
            <a:endParaRPr lang="en-CA" dirty="0"/>
          </a:p>
        </p:txBody>
      </p:sp>
    </p:spTree>
    <p:extLst>
      <p:ext uri="{BB962C8B-B14F-4D97-AF65-F5344CB8AC3E}">
        <p14:creationId xmlns:p14="http://schemas.microsoft.com/office/powerpoint/2010/main" val="2088708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6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Night shift work and breast cancer incidence: three prospective studies and meta analysis of published studies - Abstract</a:t>
            </a:r>
            <a:endParaRPr lang="en-CA" dirty="0"/>
          </a:p>
        </p:txBody>
      </p:sp>
      <p:sp>
        <p:nvSpPr>
          <p:cNvPr id="3" name="Content Placeholder 2"/>
          <p:cNvSpPr>
            <a:spLocks noGrp="1"/>
          </p:cNvSpPr>
          <p:nvPr>
            <p:ph idx="1"/>
          </p:nvPr>
        </p:nvSpPr>
        <p:spPr>
          <a:xfrm>
            <a:off x="838200" y="1941341"/>
            <a:ext cx="10515600" cy="4235621"/>
          </a:xfrm>
        </p:spPr>
        <p:txBody>
          <a:bodyPr>
            <a:normAutofit fontScale="62500" lnSpcReduction="20000"/>
          </a:bodyPr>
          <a:lstStyle/>
          <a:p>
            <a:r>
              <a:rPr lang="en-CA" dirty="0" smtClean="0"/>
              <a:t>Background: it has been proposed that night shift work increases breast cancer incidence. 2007 WHO review concluded mainly from animal evidence that shift work involving circadian rhythm disruption is probably carcinogenic to humans, this study aimed to generate prospective epidemiological evidence on night shift work and breast cancer incidence. </a:t>
            </a:r>
          </a:p>
          <a:p>
            <a:r>
              <a:rPr lang="en-CA" dirty="0" smtClean="0"/>
              <a:t>Methods: overall, 522246 Million women study, 22559 EPIC-oxford, and 251045 UK Biobank participants answered questions on shift work and were followed for incident cancer. Cox regression yielded multivariable-adjusted breast cancer incidence rate ratios (RRs) and 95% confidence intervals (CIs) for night shift vs no night shift work, and likelihood ratio tests for interaction were used to assess heterogeneity. The meta-analysis combined these and relative risks from seven previously published prospective studies (1.4 million women total) using inverse-variance weighted averages of the study-specific log RRs.</a:t>
            </a:r>
          </a:p>
          <a:p>
            <a:r>
              <a:rPr lang="en-CA" dirty="0" smtClean="0"/>
              <a:t>Results: in the million women, epic-oxford, and UK biobank respectively 673, 28, and 67 women who reported night shift work reported breast cancer, and the RRs for any vs no night shift work were 1.00, 1.07, and 0.78. in the million woman study the RR for 20 or more years of night shift work was 1.00, with no statistically significant heterogeneity by sleep patterns or breast cancer risk factors. The meta analysis of all 10 prospective studies included 4660 breast cancers in women reporting night shift work; compared with other women, the relative risks were 0.99 for any night shift work, 1.01 for 20 or more years of night shift work, and 1.00 for 30 or more years. </a:t>
            </a:r>
          </a:p>
          <a:p>
            <a:r>
              <a:rPr lang="en-CA" dirty="0" smtClean="0"/>
              <a:t>Conclusion: the totality of prospective evidence shows that night shift work, including long-term night shift work has little or no effect on breast cancer incidence.  </a:t>
            </a:r>
            <a:endParaRPr lang="en-CA" dirty="0"/>
          </a:p>
        </p:txBody>
      </p:sp>
    </p:spTree>
    <p:extLst>
      <p:ext uri="{BB962C8B-B14F-4D97-AF65-F5344CB8AC3E}">
        <p14:creationId xmlns:p14="http://schemas.microsoft.com/office/powerpoint/2010/main" val="387341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6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Light at night suppresses melatonin secretion, and it has been proposed that night shift work increases breast cancer incidence. The WHO international agency for research on cancer (IARC) classified shift work that involves circadian disruption as a probable carcinogen (breast) based on sufficient evidence from animal studies but limited evidence of an effect on humans. </a:t>
            </a:r>
          </a:p>
          <a:p>
            <a:r>
              <a:rPr lang="en-CA" dirty="0" smtClean="0"/>
              <a:t>The available human evidence was characterised as inadequate for assessing moderate risks reliably partly because of inconsistent and confounding definitions of shift work and partly because most studies were retrospective in design, comparing responses from women already diagnosed with breast cancer with those from unaffected women, these results may have been biased by differential recall, and/or differential participation in studies between women who had and had not worked night shifts. The only prospective information available in 2007 was two studies of US nurses, where elevated breast cancer rates were reported for 20 or more years of night shift work. </a:t>
            </a:r>
          </a:p>
          <a:p>
            <a:r>
              <a:rPr lang="en-CA" dirty="0" smtClean="0"/>
              <a:t>Since the IARC review, results from a further 5 prospective studies have been published, and several meta-analyses have been done. To provide reliable epidemiological evidence with a minimum methodological bias, on any relationship between night shift work and breast cancer incidence, they report results from an additional 3 prospective studies and an updated meta-analysis of findings from all prospective studies, now 10 in total.</a:t>
            </a:r>
            <a:endParaRPr lang="en-CA" dirty="0"/>
          </a:p>
        </p:txBody>
      </p:sp>
    </p:spTree>
    <p:extLst>
      <p:ext uri="{BB962C8B-B14F-4D97-AF65-F5344CB8AC3E}">
        <p14:creationId xmlns:p14="http://schemas.microsoft.com/office/powerpoint/2010/main" val="3396587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6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a:t>
            </a:r>
            <a:endParaRPr lang="en-CA" dirty="0"/>
          </a:p>
        </p:txBody>
      </p:sp>
      <p:sp>
        <p:nvSpPr>
          <p:cNvPr id="3" name="Content Placeholder 2"/>
          <p:cNvSpPr>
            <a:spLocks noGrp="1"/>
          </p:cNvSpPr>
          <p:nvPr>
            <p:ph idx="1"/>
          </p:nvPr>
        </p:nvSpPr>
        <p:spPr>
          <a:xfrm>
            <a:off x="838200" y="1378634"/>
            <a:ext cx="10515600" cy="5233181"/>
          </a:xfrm>
        </p:spPr>
        <p:txBody>
          <a:bodyPr>
            <a:normAutofit fontScale="62500" lnSpcReduction="20000"/>
          </a:bodyPr>
          <a:lstStyle/>
          <a:p>
            <a:r>
              <a:rPr lang="en-CA" dirty="0" smtClean="0"/>
              <a:t>In response to the 2007 IARC review, they introduced questions on night shift work into re-surveys of two large UK prospective studies, and contributed to questions on night shift work in another large prospective study, UK Biobank, and planned a meta-analysis of results from these studies with results from all other prospective studies. </a:t>
            </a:r>
          </a:p>
          <a:p>
            <a:r>
              <a:rPr lang="en-CA" dirty="0" smtClean="0"/>
              <a:t>UK study participants, data collection, and follow up: million women study, EPIC-Oxford, and UK Biobank on night shift work and other factors relevant for breast cancer. Design, methods, and questionnaires are on study specific websites. Questions on night-shift work were inserted into re-survey questionnaires to test the hypothesis that regular night-shift work, particularly long term, is associated with increased incidence of breast cancer. </a:t>
            </a:r>
          </a:p>
          <a:p>
            <a:r>
              <a:rPr lang="en-CA" dirty="0" smtClean="0"/>
              <a:t>Participants were asked: had they ever regularly worked at night or on night shifts, those who answered yes were asked further about duration, timing, and nature of their night shift work. Participants in the three prospective studies were followed via record linkage to the National Health Service Central Registers, which provide information on cancer registers and death, the endpoint in these analyses are first diagnosis of invasive breast cancer or death attributed to breast cancer. Women with invasive cancer (Except </a:t>
            </a:r>
            <a:r>
              <a:rPr lang="en-CA" dirty="0" err="1" smtClean="0"/>
              <a:t>nonmelanoma</a:t>
            </a:r>
            <a:r>
              <a:rPr lang="en-CA" dirty="0" smtClean="0"/>
              <a:t> skin cancer or in-situ breast cancer) registered before the baseline shift work survey, and women with unknown night shift work status were excluded from the analyses. Woman-years were calculated from the date women answered the night shift work questions, to the date of cancer registration, death, or last follow up. </a:t>
            </a:r>
          </a:p>
          <a:p>
            <a:r>
              <a:rPr lang="en-CA" dirty="0" smtClean="0"/>
              <a:t>Meta-analysis and identification of prospective studies: relevant publications were identified from computer-aided literature search, reviews up to Dec 31 2015 were used. Prospective studies are those where exposure data were recorded before the onset of breast cancer, relative risk RR and 95% confidence intervals CIs were extracted from prospective analysis for incident invasive breast cancer for any night shift work, and for 20+ years of night shift work vs no night shift work, and where possible 30+ years. </a:t>
            </a:r>
          </a:p>
        </p:txBody>
      </p:sp>
    </p:spTree>
    <p:extLst>
      <p:ext uri="{BB962C8B-B14F-4D97-AF65-F5344CB8AC3E}">
        <p14:creationId xmlns:p14="http://schemas.microsoft.com/office/powerpoint/2010/main" val="2963775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6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 – statistical analysis</a:t>
            </a:r>
            <a:endParaRPr lang="en-CA" dirty="0"/>
          </a:p>
        </p:txBody>
      </p:sp>
      <p:sp>
        <p:nvSpPr>
          <p:cNvPr id="3" name="Content Placeholder 2"/>
          <p:cNvSpPr>
            <a:spLocks noGrp="1"/>
          </p:cNvSpPr>
          <p:nvPr>
            <p:ph idx="1"/>
          </p:nvPr>
        </p:nvSpPr>
        <p:spPr>
          <a:xfrm>
            <a:off x="838200" y="1350498"/>
            <a:ext cx="10515600" cy="5387927"/>
          </a:xfrm>
        </p:spPr>
        <p:txBody>
          <a:bodyPr>
            <a:normAutofit fontScale="55000" lnSpcReduction="20000"/>
          </a:bodyPr>
          <a:lstStyle/>
          <a:p>
            <a:r>
              <a:rPr lang="en-CA" dirty="0" smtClean="0"/>
              <a:t>in the three UK prospective studies, study participants were categorized into working/not working at night, ever/never having worked night shifts for million women and EPIC-Oxford, and currently/not currently in UK Biobank participants. Workers were also categorized by duration of shift work (&lt;10, 10-20, 20+) and further analysis were performed by examining associations by other categories of duration of night shift work (&lt;15, 15-29, and 30+), and by time since last working night shifts (&lt;10, &gt;=10) years before baseline. </a:t>
            </a:r>
          </a:p>
          <a:p>
            <a:r>
              <a:rPr lang="en-CA" dirty="0" smtClean="0"/>
              <a:t>Cox regression models were used to calculate breast cancer incidence rate ratios (RRs) and 95% confidence intervals comparing various categories of women reporting night shift work with those who had never worked night shifts.</a:t>
            </a:r>
          </a:p>
          <a:p>
            <a:r>
              <a:rPr lang="en-CA" dirty="0" smtClean="0"/>
              <a:t>Proportional hazards assumption was checked by inclusion in the model of an interaction between duration of shift work and the underlying time variable (age). </a:t>
            </a:r>
          </a:p>
          <a:p>
            <a:r>
              <a:rPr lang="en-CA" dirty="0" smtClean="0"/>
              <a:t>Attained age was the underlying time variable, analyses were stratified by geographical region of recruitment (and method of recruitment for EPIC-oxford). Analyses were initially conducted without any further adjustment, and the main analyses with additional adjustment for: socioeconomic status, age at menarche, parity and age at first birth, </a:t>
            </a:r>
            <a:r>
              <a:rPr lang="en-CA" dirty="0" err="1" smtClean="0"/>
              <a:t>bmi</a:t>
            </a:r>
            <a:r>
              <a:rPr lang="en-CA" dirty="0" smtClean="0"/>
              <a:t>, body mass index, alcohol intake, smoking, strenuous physical activity, family history of breast cancer, living with a partner, use of oral contraceptives, and menopausal hormone therapy. For each variable, missing values were assigned a separate category. Chi-squared tests for trend in RRs across night shift work duration categories involved inverse-variance weighted regression of the log RR in each category vs the mean duration within that category.</a:t>
            </a:r>
          </a:p>
          <a:p>
            <a:r>
              <a:rPr lang="en-CA" dirty="0" smtClean="0"/>
              <a:t>Breast cancer incidence by night shift work in subgroup of million women study participants was examined by defining characteristics including diurnal preference, sleep patterns, adiposity, alcohol use, and history of working as a nurse for 10+ years. To test for heterogeneity of RR for night shift work across categories of these characteristics, likelihood ratio tests were used to compare multivariable cox regression models with and without interaction terms for night shift work and the relevant factor. </a:t>
            </a:r>
          </a:p>
          <a:p>
            <a:r>
              <a:rPr lang="en-CA" dirty="0" smtClean="0"/>
              <a:t>For the meta-analysis, in studies where results for more than one duration of night shift work are available, a single study-specific estimate was calculated, taking into account the covariance between such estimates; this single study RR was used in estimates of the summary RR in the meta-analysis. Summary RRs combining study-specific results were calculated from an inverse-variance weighted average of the study specific log RRs. Unweighted chi-squared tests assessed heterogeneity across studies.</a:t>
            </a:r>
          </a:p>
          <a:p>
            <a:r>
              <a:rPr lang="en-CA" dirty="0" smtClean="0"/>
              <a:t>All analyses used Stata version 14.0, statistical tests were two-sided, results with p-values &gt;0.05 were reported not statistically significant and interpretation of the p-values took multiple testing into account. </a:t>
            </a:r>
          </a:p>
          <a:p>
            <a:endParaRPr lang="en-CA" dirty="0" smtClean="0"/>
          </a:p>
          <a:p>
            <a:endParaRPr lang="en-CA" dirty="0"/>
          </a:p>
        </p:txBody>
      </p:sp>
    </p:spTree>
    <p:extLst>
      <p:ext uri="{BB962C8B-B14F-4D97-AF65-F5344CB8AC3E}">
        <p14:creationId xmlns:p14="http://schemas.microsoft.com/office/powerpoint/2010/main" val="2208427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66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8711" y="0"/>
            <a:ext cx="10515600" cy="1325563"/>
          </a:xfrm>
        </p:spPr>
        <p:txBody>
          <a:bodyPr/>
          <a:lstStyle/>
          <a:p>
            <a:r>
              <a:rPr lang="en-CA" dirty="0" smtClean="0"/>
              <a:t>Results</a:t>
            </a:r>
            <a:endParaRPr lang="en-CA" dirty="0"/>
          </a:p>
        </p:txBody>
      </p:sp>
      <p:sp>
        <p:nvSpPr>
          <p:cNvPr id="3" name="Content Placeholder 2"/>
          <p:cNvSpPr>
            <a:spLocks noGrp="1"/>
          </p:cNvSpPr>
          <p:nvPr>
            <p:ph idx="1"/>
          </p:nvPr>
        </p:nvSpPr>
        <p:spPr>
          <a:xfrm>
            <a:off x="838200" y="998806"/>
            <a:ext cx="10515600" cy="5613009"/>
          </a:xfrm>
        </p:spPr>
        <p:txBody>
          <a:bodyPr>
            <a:normAutofit fontScale="55000" lnSpcReduction="20000"/>
          </a:bodyPr>
          <a:lstStyle/>
          <a:p>
            <a:r>
              <a:rPr lang="en-CA" dirty="0" smtClean="0"/>
              <a:t>In the million woman and epic-oxford, 1/7 women reported ever working night shifts, and 1/50 reported working night shifts for &gt;20 years. In UK Biobank, 3.6% reported at baseline that their current job involved night shift work. In the million women study, a subset (n=1322) answered the questionnaire about shift work on two occasions, two months apart, with good agreement between reports. </a:t>
            </a:r>
          </a:p>
          <a:p>
            <a:r>
              <a:rPr lang="en-CA" dirty="0" smtClean="0"/>
              <a:t>Nursing was by far the most common job reported by female night shift workers, 45% of all night shift workers and 61% reporting 20+yrs of night shift work had worked as nurses for at least 10 years (million woman study). In EPIC-oxford, half reported having worked as a nurse, almost half had worked rotating night shifts, and night shift workers worked an average of 8.8 nights/month and 10.2 hours per shift. </a:t>
            </a:r>
          </a:p>
          <a:p>
            <a:r>
              <a:rPr lang="en-CA" dirty="0" smtClean="0"/>
              <a:t>There were consistent differences in characteristics between women reporting night shift work and other women within each of the 3 UK prospective studies. They were more likely to be obese, of low socioeconomic status, current smokers, not live with a partner, take medication to help sleep, and prefer evenings over mornings. Some of these differences were more pronounced for women who had worked 20+ years at night than those who had never worked at night.</a:t>
            </a:r>
          </a:p>
          <a:p>
            <a:r>
              <a:rPr lang="en-CA" dirty="0" smtClean="0"/>
              <a:t>In the million women study, 4809 breast cancer incidences were diagnosed during 1.4 million woman years of follow up, after the night shift questionnaire. The adjusted breast cancer incidence rate ratio for ever vs never night shift work was 1.00 (95% CI = 0.96-1.08), with 673 cases among those reporting night shift work. </a:t>
            </a:r>
            <a:r>
              <a:rPr lang="en-CA" dirty="0"/>
              <a:t>Results were similarly null for night shift work durations of fewer than 10 years (RR = 0.93, 95% CI = 0.83 to 1.03), 10 to 19 years (RR = 1.14, 95% CI = 0.96 to 1.35), 20 or more years (RR = 1.00, 95% CI = 0.81 to 1.23), or 30 or more years (RR = 0.98, 95% CI = 0.69 to 1.39), and for night shift work within the last 10 years (RR = 1.10, 95% CI = 0.94 to 1.30</a:t>
            </a:r>
            <a:r>
              <a:rPr lang="en-CA" dirty="0" smtClean="0"/>
              <a:t>). In analyses restricted to women who had been nurses for 10+years, multivariable adjusted RR of breast cancer for ever vs never night shift work was </a:t>
            </a:r>
            <a:r>
              <a:rPr lang="en-CA" dirty="0"/>
              <a:t>0.96 (95% CI = 0.75 to 1.23); for 20 or more years of night shift work, it was 0.88 (95% CI = 0.62 to 1.25</a:t>
            </a:r>
            <a:r>
              <a:rPr lang="en-CA" dirty="0" smtClean="0"/>
              <a:t>). Among women for whom breast cancer screening data were available, 56.1% and 55.9% of breast cancers were screen-detected in ever and never night shift workers, while 33.3% and 32.9% were interval cancers and 10.7% and 11.1% of breast cancers occurred in women who were eligible for screening but were not screened. </a:t>
            </a:r>
          </a:p>
          <a:p>
            <a:r>
              <a:rPr lang="en-CA" dirty="0" smtClean="0"/>
              <a:t>EPIC-Oxford, 181 breast cancers were diagnosed during 70000 woman years of follow up. Compared with women who had never worked night shifts, multivariable adjusted RR was 1.07, 95% CI = 0.71-1.62 for women who had ever worked night shifts, there were not enough cases for the 20+ or 30+ year groups. </a:t>
            </a:r>
          </a:p>
          <a:p>
            <a:r>
              <a:rPr lang="en-CA" dirty="0" smtClean="0"/>
              <a:t>In UK Biobank 2720 breast cancer incidences were diagnosed during 1 million woman years of follow up, incidence was not statistically increased in women working night shifts at baseline (RR = 0.78, CI = 0.61-1.00), based on 67 exposed cases. When women were categorized by reported frequency of night shift work, multivariable adjusted RRs were 0.71 (0.5-1), 0.94 (0.54-1.67), and 0.85 (0.55-1.31), for women sometimes, usually, and always working night shifts respectively, compared with women who rarely/never did. </a:t>
            </a:r>
            <a:endParaRPr lang="en-CA" dirty="0"/>
          </a:p>
        </p:txBody>
      </p:sp>
    </p:spTree>
    <p:extLst>
      <p:ext uri="{BB962C8B-B14F-4D97-AF65-F5344CB8AC3E}">
        <p14:creationId xmlns:p14="http://schemas.microsoft.com/office/powerpoint/2010/main" val="1562518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66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2 – Systematic Review</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 systematic review identified 10 prospective studies (including the 3 reported here, total = 0.8 million women, and 7 other studies, total = 0.6 million women) that reported on breast cancer incidence and shift work. Altogether, these studies include 4660 women with breast cancer who worked night shifts. Combining results from the 10 studies yielded a weighted average RR of .99 (0.95-1.03), for any night shift work compared with none, and there was no statistically significant heterogeneity across studies (p=0.052). </a:t>
            </a:r>
          </a:p>
          <a:p>
            <a:r>
              <a:rPr lang="en-CA" dirty="0" smtClean="0"/>
              <a:t>Information on breast cancer incidence associated with 20+ years of night shift work was available for 8/10 studies, taking all eight studies together the RR associated with 20+ years of night shift work was 1.01 (0.93-1.10), with no strong heterogeneity across studies (p=0.011). These meta analyses were repeated using updated results from nurse’s health study, the combined relative risk for 20+ years was 0.97 (0.9-1.06) with no significant heterogeneity (p=0.12). </a:t>
            </a:r>
          </a:p>
          <a:p>
            <a:r>
              <a:rPr lang="en-CA" dirty="0" smtClean="0"/>
              <a:t>Information on night shift work for 30+ years was available for only four studies, but the combined RR was 1.00 (0.87-1.14), P heterogeneity = 0.067. </a:t>
            </a:r>
            <a:endParaRPr lang="en-CA" dirty="0"/>
          </a:p>
        </p:txBody>
      </p:sp>
    </p:spTree>
    <p:extLst>
      <p:ext uri="{BB962C8B-B14F-4D97-AF65-F5344CB8AC3E}">
        <p14:creationId xmlns:p14="http://schemas.microsoft.com/office/powerpoint/2010/main" val="2498838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66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a:xfrm>
            <a:off x="838200" y="1252024"/>
            <a:ext cx="10515600" cy="5605975"/>
          </a:xfrm>
        </p:spPr>
        <p:txBody>
          <a:bodyPr>
            <a:normAutofit fontScale="55000" lnSpcReduction="20000"/>
          </a:bodyPr>
          <a:lstStyle/>
          <a:p>
            <a:r>
              <a:rPr lang="en-CA" dirty="0" smtClean="0"/>
              <a:t>The totality of prospective evidence shows no evidence of any association of breast cancer incidence with night shift work, and no increase in incidence with 20 or more years of night shift work, and confidence intervals are narrow, excluding a moderate association.</a:t>
            </a:r>
          </a:p>
          <a:p>
            <a:r>
              <a:rPr lang="en-CA" dirty="0" smtClean="0"/>
              <a:t>The main limitations of the present findings is that an increase in the relative risk of breast cancer incidence of only a few percent cannot be ruled out, partly because the total number of cases of breast cancer arising in women in prospective studies reporting long-term shift night work is still &lt;1000, which will increase with time but is already 4x the number available for the 2007 IARC review. </a:t>
            </a:r>
            <a:endParaRPr lang="en-CA" dirty="0"/>
          </a:p>
          <a:p>
            <a:r>
              <a:rPr lang="en-CA" dirty="0" smtClean="0"/>
              <a:t>Another limitation is that women who have worked night shifts differ from women who have not, residual confounding variables cannot be excluded.</a:t>
            </a:r>
          </a:p>
          <a:p>
            <a:r>
              <a:rPr lang="en-CA" dirty="0" smtClean="0"/>
              <a:t>It has been hypothesized that adverse associations of night shift work with breast cancer incidence may be masked by differences in screening, but the Million Women Study found no difference by night shift work category in the proportion of breast cancers detected by screening. They also found no evidence that the null association between night shift work and breast cancer incidence was modified by personal characteristics such as sleep, family history of breast cancer, or </a:t>
            </a:r>
            <a:r>
              <a:rPr lang="en-CA" dirty="0" err="1" smtClean="0"/>
              <a:t>recency</a:t>
            </a:r>
            <a:r>
              <a:rPr lang="en-CA" dirty="0" smtClean="0"/>
              <a:t> of night shift work. </a:t>
            </a:r>
          </a:p>
          <a:p>
            <a:r>
              <a:rPr lang="en-CA" dirty="0" smtClean="0"/>
              <a:t>The conclusions of the report are strengthened by the limited heterogeneity between study-specific results, despite differences in design, population studied, exposure definition and assessment, night shift pattern, and control of potential confounders. Notably while some studies focused on occupation or industry (</a:t>
            </a:r>
            <a:r>
              <a:rPr lang="en-CA" dirty="0" err="1" smtClean="0"/>
              <a:t>Eg</a:t>
            </a:r>
            <a:r>
              <a:rPr lang="en-CA" dirty="0" smtClean="0"/>
              <a:t> nurses or textile workers), others included participants from many occupations or the general population. To test whether exposures specific to night shift work among nurses rather than in other occupations could be relevant, sensitivity analysis of million woman study participants who had worked 10+ years as a nurse were done, but showed no statistically significant evidence of increased breast cancer incidence with shift work. </a:t>
            </a:r>
          </a:p>
          <a:p>
            <a:r>
              <a:rPr lang="en-CA" dirty="0" smtClean="0"/>
              <a:t>Individual level night shift work exposure was self reported in these three studies, and five others, and obtained via linkage to a workforce survey in one study. Repeatability of self-reported night shift work in the million women study was good for reporting of any night shift work and the duration of night shift work.</a:t>
            </a:r>
          </a:p>
          <a:p>
            <a:r>
              <a:rPr lang="en-CA" dirty="0" smtClean="0"/>
              <a:t>The 10 studies in this meta analysis all had data on night shift work collected prospectively, and included a total of 1.4 million women. Five of these studies including a total of 0.8 million women were published in the last 2 years, and were not included in the most recent meta-analysis. Restriction to prospective studies is important when trying to refute or detect moderate hazards, as it avoids biases that can result from retrospective methodology. </a:t>
            </a:r>
          </a:p>
          <a:p>
            <a:r>
              <a:rPr lang="en-CA" dirty="0" smtClean="0"/>
              <a:t>The prospective evidence now available shows that classification of night shift work as a probably human breast carcinogen is no longer justified.</a:t>
            </a:r>
          </a:p>
          <a:p>
            <a:endParaRPr lang="en-CA" dirty="0"/>
          </a:p>
        </p:txBody>
      </p:sp>
    </p:spTree>
    <p:extLst>
      <p:ext uri="{BB962C8B-B14F-4D97-AF65-F5344CB8AC3E}">
        <p14:creationId xmlns:p14="http://schemas.microsoft.com/office/powerpoint/2010/main" val="914362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Outdoor Light at Night and Breast Cancer Incidence in the Nurse’s Healthy Study II - Abstract</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Background: animal and epidemiological studies suggest that exposure to light at night (ALAN) may disrupt circadian patterns and decrease nocturnal secretion of melatonin, which may disturb estrogen regulation, leading to increased breast cancer risk.</a:t>
            </a:r>
          </a:p>
          <a:p>
            <a:r>
              <a:rPr lang="en-CA" dirty="0" smtClean="0"/>
              <a:t>Objectives: the association between residential outdoor ALAN and breast cancer incidence was examined using data from the nationwide US-based nurses health study 2 cohort.</a:t>
            </a:r>
          </a:p>
          <a:p>
            <a:r>
              <a:rPr lang="en-CA" dirty="0" smtClean="0"/>
              <a:t>Methods: 109672 women were followed from 1989-2013. cumulative ALAN exposure was estimated using time-varying satellite data for a composite of persistent nighttime illumination at 1km^2 scale for each residence during </a:t>
            </a:r>
            <a:r>
              <a:rPr lang="en-CA" dirty="0" err="1" smtClean="0"/>
              <a:t>followup</a:t>
            </a:r>
            <a:r>
              <a:rPr lang="en-CA" dirty="0" smtClean="0"/>
              <a:t>. Incident invasive breast cancer cases were confirmed by medical record view. Cox proportional hazard models were used to calculate hazard ratios and 95% confidence intervals, adjusting for anthropometric, reproductive, lifestyle, and socioeconomic risk factors.</a:t>
            </a:r>
          </a:p>
          <a:p>
            <a:r>
              <a:rPr lang="en-CA" dirty="0" smtClean="0"/>
              <a:t>Results: over 2187425 person years, 3549 incident breast cancer cases were identified. Based on a fully adjusted model, the estimated HR for incident breast cancer with an interquartile range (31.6 </a:t>
            </a:r>
            <a:r>
              <a:rPr lang="en-CA" dirty="0" err="1" smtClean="0"/>
              <a:t>nW</a:t>
            </a:r>
            <a:r>
              <a:rPr lang="en-CA" dirty="0" smtClean="0"/>
              <a:t>/cm^2/</a:t>
            </a:r>
            <a:r>
              <a:rPr lang="en-CA" dirty="0" err="1" smtClean="0"/>
              <a:t>sr</a:t>
            </a:r>
            <a:r>
              <a:rPr lang="en-CA" dirty="0" smtClean="0"/>
              <a:t>) increase in cumulative outdoor ALAN was 1.05 (1.00,1.11). Association between ALAN and breast cancer appeared to be limited to women who were pre-menopausal at the time of a case (HR=1.07, 1.01-1.14), based on 1973 cases, vs HR=1.00 (0.91,1.09) based on 1,172 cases in post-menopausal women. The ALAN-breast cancer association was observed only in past and current smokers at the end of follow-up (HR=1.00 0.94-1.07) in never smokers, (HR=1.10, 1.01-1.19) in past smokers, (HR=1.21, 1.07-1.37) in current smokers. </a:t>
            </a:r>
          </a:p>
          <a:p>
            <a:r>
              <a:rPr lang="en-CA" dirty="0" smtClean="0"/>
              <a:t>Conclusions: exposure to residential outdoor light at night may contribute to invasive breast cancer risk.</a:t>
            </a:r>
            <a:endParaRPr lang="en-CA" dirty="0"/>
          </a:p>
        </p:txBody>
      </p:sp>
    </p:spTree>
    <p:extLst>
      <p:ext uri="{BB962C8B-B14F-4D97-AF65-F5344CB8AC3E}">
        <p14:creationId xmlns:p14="http://schemas.microsoft.com/office/powerpoint/2010/main" val="1016925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International differences in breast cancer incidence rates and increases in rates among populations that migrate from low to high risk areas support a role of environmental determinants in breast cancer. Twin studies show that inherited genetic factors explain only a minor proportion of susceptibility to breast cancer, further implicating the environment. Recent evidence has demonstrated associations between night shift work and breast cancer, and has been classified as a 2A probable human carcinogen, and this link is hypothesized to be caused by exposure to ALAN which decreases melatonin secretion and disrupts circadian/sleep patterns. </a:t>
            </a:r>
          </a:p>
          <a:p>
            <a:r>
              <a:rPr lang="en-CA" dirty="0" smtClean="0"/>
              <a:t>Outdoor ALAN has been used as a surrogate for greater total evening and nighttime circadian effective light exposure because people living in communities with high outdoor ALAN likely have higher bedroom intrusion, and experience higher levels of ALAN during evening activities, although it is unclear how outdoor ALAN captures personal ALAN exposure. </a:t>
            </a:r>
          </a:p>
          <a:p>
            <a:r>
              <a:rPr lang="en-CA" dirty="0" smtClean="0"/>
              <a:t>Recent studies examined links between outdoor LAN and breast cancer in 6 ecological analyses, two case-controlled studies, and one prospective cohort in California. These studies have all reported associations between outdoor LAN and breast cancer, however no study has so far examined participants living throughout the continental USA with time-varying, residence level exposure data, and individual level information on anthropometric, reproductive, lifestyle, and sociodemographic risk factors. </a:t>
            </a:r>
          </a:p>
          <a:p>
            <a:r>
              <a:rPr lang="en-CA" dirty="0" smtClean="0"/>
              <a:t>Association between ALAN and breast cancer may be modified by BMI, menopausal status, </a:t>
            </a:r>
            <a:r>
              <a:rPr lang="en-CA" dirty="0" err="1" smtClean="0"/>
              <a:t>urbanicity</a:t>
            </a:r>
            <a:r>
              <a:rPr lang="en-CA" dirty="0" smtClean="0"/>
              <a:t>. Additionally, race, SES, air pollution, and smoking have been associated with breast cancer in past analyses, and could have synergistic effects with ALAN if they increase susceptibility. Regional differences also exist in breast cancer risk, and different underlying susceptibility may lead associations between ALAN and breast cancer risk to vary across regions. Both LAN exposure and night-shift work are hypothesized to increase breast cancer risk through the same pathway of circadian disruption, and the effects may be synergistic. </a:t>
            </a:r>
          </a:p>
          <a:p>
            <a:r>
              <a:rPr lang="en-CA" dirty="0" smtClean="0"/>
              <a:t>Using data from US based nurse’s health study 2 from 1989-2013, the association between outdoor ALAN and breast cancer incidence was examined, with the hypothesis that a positive association would exist. They also aimed to examine if this association differed by menopausal status, tumor estrogen receptor status, race, smoking, night-shift work, census-tract SES, air pollution exposure, region, or urban/nonurban residence status. </a:t>
            </a:r>
          </a:p>
          <a:p>
            <a:endParaRPr lang="en-CA" dirty="0" smtClean="0"/>
          </a:p>
        </p:txBody>
      </p:sp>
    </p:spTree>
    <p:extLst>
      <p:ext uri="{BB962C8B-B14F-4D97-AF65-F5344CB8AC3E}">
        <p14:creationId xmlns:p14="http://schemas.microsoft.com/office/powerpoint/2010/main" val="3819599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a:t>
            </a:r>
            <a:endParaRPr lang="en-CA" dirty="0"/>
          </a:p>
        </p:txBody>
      </p:sp>
      <p:sp>
        <p:nvSpPr>
          <p:cNvPr id="3" name="Content Placeholder 2"/>
          <p:cNvSpPr>
            <a:spLocks noGrp="1"/>
          </p:cNvSpPr>
          <p:nvPr>
            <p:ph idx="1"/>
          </p:nvPr>
        </p:nvSpPr>
        <p:spPr>
          <a:xfrm>
            <a:off x="838200" y="1420836"/>
            <a:ext cx="10515600" cy="5247249"/>
          </a:xfrm>
        </p:spPr>
        <p:txBody>
          <a:bodyPr>
            <a:normAutofit fontScale="55000" lnSpcReduction="20000"/>
          </a:bodyPr>
          <a:lstStyle/>
          <a:p>
            <a:r>
              <a:rPr lang="en-CA" dirty="0" smtClean="0"/>
              <a:t>Population: NHS2 is an ongoing prospective study of 116430 women who were registered nurses, 25-42 years of age, and living in 14 US states when enrolled in 1989. participants complete biennial questionnaires on lifestyle factors, health behaviors, medical history, and incident disease, response rates are ~90%. Mailing addresses were geocoded to zip/street level to obtain latitude/longitude. Women without geocoded addresses at street level were excluded (17629), missing ALAN exposure info (1299), missing menopausal status info (2320) or prior history of breast cancer at baseline (685). Informed consent was implied by return of baseline questionnaire. </a:t>
            </a:r>
          </a:p>
          <a:p>
            <a:r>
              <a:rPr lang="en-CA" dirty="0" smtClean="0"/>
              <a:t>Outcome: incident invasive breast cancer cases were identified by self report on biennial questionnaires, and a study physician performed medical record overview to confirm cases and abstract information on invasiveness. </a:t>
            </a:r>
            <a:r>
              <a:rPr lang="en-CA" dirty="0" err="1" smtClean="0"/>
              <a:t>Immunohistochemical</a:t>
            </a:r>
            <a:r>
              <a:rPr lang="en-CA" dirty="0" smtClean="0"/>
              <a:t> analysis was performed according to standard protocol. Cases were considered estrogen receptor positive if any tissue core showed any nuclear staining for ER, cases with complete absence of staining for ER were considered ER negative. Cases missing ER status by IHC (77%) ER status was based on pathology report or medical record. ER status could not be obtained for ~25% of cases, because data collection is ongoing, and high concordance between tissue microarray and pathology reports has been established previously. Also, it was shown in previous analysis that cases missing tumor marker information were not significantly different from cases with tumor marker information in terms of characteristics and accepted breast cancer risk factors. </a:t>
            </a:r>
          </a:p>
          <a:p>
            <a:r>
              <a:rPr lang="en-CA" dirty="0" smtClean="0"/>
              <a:t>Exposure: data on annual outdoor ALAN from satellite imagery data from the US Defense Meteorological Program’s Operational </a:t>
            </a:r>
            <a:r>
              <a:rPr lang="en-CA" dirty="0" err="1" smtClean="0"/>
              <a:t>Linescan</a:t>
            </a:r>
            <a:r>
              <a:rPr lang="en-CA" dirty="0" smtClean="0"/>
              <a:t> system, maintained by the National Oceanic and Atmospheric Administration’s Earth Observation Group. The database contains annual composites made after excluding the outer quarters of the satellite swath, sun and moon luminance, glare, clouds, atmospheric lighting, and ephemeral events such as fires. These images capture only a fraction of the light originating from the earth’s surface, but represent the relative levels of nighttime illumination at ground level. Processed imagery data are </a:t>
            </a:r>
            <a:r>
              <a:rPr lang="en-CA" dirty="0" err="1" smtClean="0"/>
              <a:t>georectified</a:t>
            </a:r>
            <a:r>
              <a:rPr lang="en-CA" dirty="0" smtClean="0"/>
              <a:t> to a 30 arc-second grid equivalent to 1km^2, DMSP 6-bit data do not vary within urban areas, where levels of ALAN are high, therefore, DMSP Global radiance calibrated nighttime lights high-dynamic range data, which can be transformed into units of radiance, (</a:t>
            </a:r>
            <a:r>
              <a:rPr lang="en-CA" dirty="0" err="1" smtClean="0"/>
              <a:t>nW</a:t>
            </a:r>
            <a:r>
              <a:rPr lang="en-CA" dirty="0" smtClean="0"/>
              <a:t>/cm^2/</a:t>
            </a:r>
            <a:r>
              <a:rPr lang="en-CA" dirty="0" err="1" smtClean="0"/>
              <a:t>sr</a:t>
            </a:r>
            <a:r>
              <a:rPr lang="en-CA" dirty="0" smtClean="0"/>
              <a:t>), and were available for 1996, 1999, 2000, 2002, 2004, 2005, and 2010. inter-annual calibration coefficients provided by NOAA were used to derive exposure estimates and ensure compatibility across years and satellites. A nighttime radiance value was assigned for each geocoded address in each questionnaire year from 1989-2011. if a participant changed address during follow up, their estimated exposure was updated at the date of the new questionnaire in which they indicated their new address. For addresses before 1997, exposure was assigned based on 1996 ALAN data, and after, for the most recent ALAN value. Cumulative average outdoor ALAN was calculated each participant at each questionnaire response, accounting for changes in ALAN and address over time. </a:t>
            </a:r>
          </a:p>
          <a:p>
            <a:endParaRPr lang="en-CA" dirty="0"/>
          </a:p>
        </p:txBody>
      </p:sp>
    </p:spTree>
    <p:extLst>
      <p:ext uri="{BB962C8B-B14F-4D97-AF65-F5344CB8AC3E}">
        <p14:creationId xmlns:p14="http://schemas.microsoft.com/office/powerpoint/2010/main" val="13430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Circadian Timing System</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The central oscillator: in mammals, the central pacemaker is located in the basal hypothalamus, dorsal to the optic chiasm on both sides of the 3</a:t>
            </a:r>
            <a:r>
              <a:rPr lang="en-CA" baseline="30000" dirty="0" smtClean="0"/>
              <a:t>rd</a:t>
            </a:r>
            <a:r>
              <a:rPr lang="en-CA" dirty="0" smtClean="0"/>
              <a:t> ventricle. This structure is called the SCN, and is composed of two nuclei each the size of a needle pin head (1mm^3), containing around 10,000 neurons each. These cells have high firing rates during the day and low rates at night. </a:t>
            </a:r>
          </a:p>
          <a:p>
            <a:r>
              <a:rPr lang="en-CA" dirty="0" smtClean="0"/>
              <a:t>The SCN can be divided into shell and core, based on neuropeptide expression and efferent connections. Almost all SCN neurons exhibit GABA as a primary NT. Shell comprised of small arginine vasopressin and </a:t>
            </a:r>
            <a:r>
              <a:rPr lang="en-CA" dirty="0" err="1" smtClean="0"/>
              <a:t>neurotensin</a:t>
            </a:r>
            <a:r>
              <a:rPr lang="en-CA" dirty="0" smtClean="0"/>
              <a:t> containing neurons poor in dendritic arbors, the core is composed of large neurons with extensive arbors.</a:t>
            </a:r>
          </a:p>
          <a:p>
            <a:r>
              <a:rPr lang="en-CA" dirty="0" smtClean="0"/>
              <a:t>Genetics of the clockwork in mammals: molecular genetics have played a compelling role in elucidating the molecular core of SCN clockwork in mammals. The molecular clock is based on interlocked transcription-translation feedback loops in which the expression of clock genes is periodically suppressed by their protein products. The clock genes Per and Cry make up a self sustaining circadian oscillator, the genes are switched on by proteins CLOCK and BMAL1, and periodically switched off by a complex of their own encoded proteins PER and CRY. Mutations that affect this loop’s stability, as well as polymorphisms in genotypes, are tightly linked to inherited human sleep disorders and morning/evening preference.</a:t>
            </a:r>
          </a:p>
          <a:p>
            <a:r>
              <a:rPr lang="en-CA" dirty="0" smtClean="0"/>
              <a:t>Peripheral oscillators: although the SCN is primary, molecular oscillators with 24h periodicity are also found elsewhere in the brain, retina, and peripheral organs, such as the liver clock. Most are under the entraining coordination of the SCN, however, which synchronizes the timing of these peripheral oscillators according to the light input received from the environment.</a:t>
            </a:r>
            <a:endParaRPr lang="en-CA" dirty="0"/>
          </a:p>
        </p:txBody>
      </p:sp>
    </p:spTree>
    <p:extLst>
      <p:ext uri="{BB962C8B-B14F-4D97-AF65-F5344CB8AC3E}">
        <p14:creationId xmlns:p14="http://schemas.microsoft.com/office/powerpoint/2010/main" val="2312136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 (statistical analysis)</a:t>
            </a:r>
            <a:endParaRPr lang="en-CA" dirty="0"/>
          </a:p>
        </p:txBody>
      </p:sp>
      <p:sp>
        <p:nvSpPr>
          <p:cNvPr id="3" name="Content Placeholder 2"/>
          <p:cNvSpPr>
            <a:spLocks noGrp="1"/>
          </p:cNvSpPr>
          <p:nvPr>
            <p:ph idx="1"/>
          </p:nvPr>
        </p:nvSpPr>
        <p:spPr>
          <a:xfrm>
            <a:off x="838200" y="1322362"/>
            <a:ext cx="10515600" cy="5535637"/>
          </a:xfrm>
        </p:spPr>
        <p:txBody>
          <a:bodyPr>
            <a:normAutofit fontScale="47500" lnSpcReduction="20000"/>
          </a:bodyPr>
          <a:lstStyle/>
          <a:p>
            <a:r>
              <a:rPr lang="en-CA" dirty="0" smtClean="0"/>
              <a:t>Person years of follow up were accrued from the return date of the 1989 questionnaire until the participant became a case or died, or until the end of the follow-up. Deaths were reported by families, or identified by searching the national death index. Time varying cox proportional hazards regression models were fit to calculate the hazard ratio HR for developing breast cancer, overall and by ER status, associated with cumulative average outdoor ALAN, using both continuous ALAN based on an interquartile range increase (31.6 </a:t>
            </a:r>
            <a:r>
              <a:rPr lang="en-CA" dirty="0" err="1" smtClean="0"/>
              <a:t>nW</a:t>
            </a:r>
            <a:r>
              <a:rPr lang="en-CA" dirty="0" smtClean="0"/>
              <a:t>/cm^2/</a:t>
            </a:r>
            <a:r>
              <a:rPr lang="en-CA" dirty="0" err="1" smtClean="0"/>
              <a:t>sr</a:t>
            </a:r>
            <a:r>
              <a:rPr lang="en-CA" dirty="0" smtClean="0"/>
              <a:t>) as well as quintiles of ALAN based with a test for trend based on the median value for each quintile. Likelihood ratio tests were used to compare the fit of models that included the cubic splines with models having linear terms only, to test for statistically significant departures from linearity. To test for violations of the proportional hazards assumption, interaction terms of ALAN exposure and calendar time were included, and likelihood ratio tests were performed. </a:t>
            </a:r>
          </a:p>
          <a:p>
            <a:r>
              <a:rPr lang="en-CA" dirty="0" smtClean="0"/>
              <a:t>Analyses were stratified by age at </a:t>
            </a:r>
            <a:r>
              <a:rPr lang="en-CA" dirty="0" err="1" smtClean="0"/>
              <a:t>followup</a:t>
            </a:r>
            <a:r>
              <a:rPr lang="en-CA" dirty="0"/>
              <a:t> </a:t>
            </a:r>
            <a:r>
              <a:rPr lang="en-CA" dirty="0" smtClean="0"/>
              <a:t>and by calendar year, and the following covariates were adjusted for a priori as potential confounds based on questionnaire data because they are potential breast cancer risk factors and may be correlated with ALAN: time invariant factors included race (white/non-white), benign breast disease history at baseline (yes/no), family history of breast cancer at baseline (yes/no), age at menarche (years), height at baseline (inches), BMI at age 18 (kg/m^2), and personal income assessed in 2001. Time-varying factors included parity and age at first birth, BMI, menopausal status (yes/no), oral contraceptive use (yes/no), mammography screening (yes/no), smoking status (current/past/never), marital status (married/</a:t>
            </a:r>
            <a:r>
              <a:rPr lang="en-CA" dirty="0" err="1" smtClean="0"/>
              <a:t>nonmarried</a:t>
            </a:r>
            <a:r>
              <a:rPr lang="en-CA" dirty="0" smtClean="0"/>
              <a:t>), living alone (yes/no), night shift work (never/ever after 1989), alternative healthy eating index, and physical activity (total metabolic activity of task hours/week). Family history of breast cancer was defined as mother, sister, or grandmother with any type of breast cancer. Values were carried forward for years between physical activity questionnaires. AHEI, overall diet quality measure based on alcohol consumption, foods, and nutrients predictive of chronic risk disease, was completed every 4 years. Area-level SES was accounted for by including census-tract median home value and income, and they also adjusted for census-tract population density and for region of united states based on geocoded address. To reduce potential confounding by air pollution exposures associated with breast cancer in previous studies, they adjusted for 24-mo average particulate matter &lt;2.5 um (PM2.5) exposure, predicted at each geocoded address using a generalized additive mixed model. The model extended from 1989-2006, values from 2007-2013 were carried forward.</a:t>
            </a:r>
          </a:p>
          <a:p>
            <a:r>
              <a:rPr lang="en-CA" dirty="0" smtClean="0"/>
              <a:t>To assess whether the association between ALAN and breast cancer differed across populations, they examined effect modification by current menopausal status, BMI (&lt;30 vs &gt;30), race (white vs non-white), smoking (current vs past vs never), PM2.5 (quintiles), census-tract population density (quintiles), census tract median income (quintiles), census tract home value (quintiles), census region (northeast, Midwest, west, south), census tract </a:t>
            </a:r>
            <a:r>
              <a:rPr lang="en-CA" dirty="0" err="1" smtClean="0"/>
              <a:t>urbanicity</a:t>
            </a:r>
            <a:r>
              <a:rPr lang="en-CA" dirty="0" smtClean="0"/>
              <a:t> (urban vs non-urban), and night shift work (none since 1989, ever since 1989).  To evaluate whether the association between continuous ALAN and breast cancer risk varied across these factors, separate Cox proportional hazards models were fit within strata of these factors and stratum specific HRs were estimated. For all time-varying factors, analyses were stratified by person time. To test for significance of statistical interaction between ALAN and each factor, a likelihood ratio test comparing models with cross product terms and main-effects only models was used. They examined for heterogeneity in the association between ALAN and breast cancer risk by tumor ER status (negative vs positive) using the contrast testing method. Sensitivity analysis restricting observations to 1997-2013 and estimating cumulative ALAN exposure starting in 1997, when concurrent ALAN satellite data were available. An alpha of 0.05 was used to define statistical significance, all analyses were performed using SAS. </a:t>
            </a:r>
            <a:endParaRPr lang="en-CA" dirty="0"/>
          </a:p>
        </p:txBody>
      </p:sp>
    </p:spTree>
    <p:extLst>
      <p:ext uri="{BB962C8B-B14F-4D97-AF65-F5344CB8AC3E}">
        <p14:creationId xmlns:p14="http://schemas.microsoft.com/office/powerpoint/2010/main" val="2680524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3549 invasive breast cancer cases were observed over 2187425 person years of follow up among the 109672 eligible cohort members from 1989-2013. participants were predominantly white, and more likely to be premenopausal and married. Majority of person time came from people living in metropolitan areas, and 2/3 of person time came from northeastern and Midwestern USA. 42% of person years came from people who had worked night shift. Higher cumulative average LAN was associated with higher average values over follow up for census tract population density and median home value as well as with </a:t>
            </a:r>
            <a:r>
              <a:rPr lang="en-CA" dirty="0" err="1" smtClean="0"/>
              <a:t>nulliparity</a:t>
            </a:r>
            <a:r>
              <a:rPr lang="en-CA" dirty="0" smtClean="0"/>
              <a:t>, non-white race, and being non-married. </a:t>
            </a:r>
          </a:p>
          <a:p>
            <a:r>
              <a:rPr lang="en-CA" dirty="0" smtClean="0"/>
              <a:t>Table 2 shows estimated associations between cumulative average outdoor LAN and breast cancer. There was an estimated 14% increased risk of breast cancer in the top quintile of outdoor ALAN compared with the lowest quintile, (1.01, 1.29) in the fully adjusted model. The association was strongest for the highest quintile, but was not monotonically ascending, cubic splines did not significantly improve model fit. Continuous analysis also showed a positive association between ALAN and breast cancer, with a 5% higher rate (1.00, 1.11) in fully adjusted models for each IQR increase in cumulative outdoor average ALAN in areas around participants homes, results were similar when restricted to 1997-2013. </a:t>
            </a:r>
          </a:p>
          <a:p>
            <a:r>
              <a:rPr lang="en-CA" dirty="0" smtClean="0"/>
              <a:t>Analyses stratified by current menopausal status at the time of breast cancer diagnosis suggested the positive association was specific to premenopausal women, (premenopausal HR = 1.07, 1.01-1.14, 1973 cases, postmenopausal HR = 1.00, 0.91-1.09, 1172 cases). Statistically significant heterogeneity was not detected in HRs for ALAN when comparing ER positive vs ER negative tumors (p=0.33), although a positive association for ER positive tumor types (1.06, 0.99-1.13, 2137 cases) was observed, and no association for ER negative tumors. Association were stronger in those who had worked night shifts (1.09, 1.01-1.18, 1196 cases) compared with never night shift (1.03, 0.97-1.09, 2353 cases). Association between ALAN and breast cancer was observed only in past and current smokers (current 1.21, 1.07-1.37, 300 cases, past 1.10, 1.01-1.19, 1034 cases, never 1.00, 0.94-1.07, 2215 cases, p interaction = 0.008). There was no significant difference in association between LAN and breast cancer by BMI, race, PM2.5, census-tract median income, census tract median home value, census region, census-tract population density, or census tract urban/non-urban status.  </a:t>
            </a:r>
            <a:endParaRPr lang="en-CA" dirty="0"/>
          </a:p>
        </p:txBody>
      </p:sp>
    </p:spTree>
    <p:extLst>
      <p:ext uri="{BB962C8B-B14F-4D97-AF65-F5344CB8AC3E}">
        <p14:creationId xmlns:p14="http://schemas.microsoft.com/office/powerpoint/2010/main" val="3666006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p:txBody>
          <a:bodyPr>
            <a:normAutofit fontScale="47500" lnSpcReduction="20000"/>
          </a:bodyPr>
          <a:lstStyle/>
          <a:p>
            <a:r>
              <a:rPr lang="en-CA" dirty="0" smtClean="0"/>
              <a:t>A positive association between cumulative average ALAN exposure and breast cancer incidence was reported, robust to adjustment for many breast cancer risk factors, and consistent across BMI, race, PM2.5, and census-tract level median income, home value, population density, and urban/nonurban status.</a:t>
            </a:r>
          </a:p>
          <a:p>
            <a:r>
              <a:rPr lang="en-CA" dirty="0" smtClean="0"/>
              <a:t>the association was observed only among current and past smokers, and premenopausal women. </a:t>
            </a:r>
            <a:r>
              <a:rPr lang="en-CA" dirty="0"/>
              <a:t>W</a:t>
            </a:r>
            <a:r>
              <a:rPr lang="en-CA" dirty="0" smtClean="0"/>
              <a:t>as more pronounced among women who had worked night shifts, and linked most strongly to ER positive tumor types, although differences were not statistically significant across these factors. </a:t>
            </a:r>
          </a:p>
          <a:p>
            <a:r>
              <a:rPr lang="en-CA" dirty="0" smtClean="0"/>
              <a:t>ALAN and cancer risk has been associated in animals, and several ecological studies have reported satellite based ALAN associated with breast cancer incidence over country or community level, one study reported a 73% higher incidence in in communities with highest LAN than lowest LAN across 147 communities in Israel (</a:t>
            </a:r>
            <a:r>
              <a:rPr lang="en-CA" dirty="0" err="1" smtClean="0"/>
              <a:t>Kloog</a:t>
            </a:r>
            <a:r>
              <a:rPr lang="en-CA" dirty="0" smtClean="0"/>
              <a:t> et al 2008). Only one prospective study has examined ALAN and breast cancer risk, showing using data from California teacher’s study that women living in areas with the highest quintile of ALAN had the highest risk of invasive breast cancer, and the difference was highest for pre-menopausal women. </a:t>
            </a:r>
          </a:p>
          <a:p>
            <a:r>
              <a:rPr lang="en-CA" dirty="0" smtClean="0"/>
              <a:t>Smoking has been associated with breast cancer in some studies but not others, and a prior study of 459 NHSII participants reported that </a:t>
            </a:r>
            <a:r>
              <a:rPr lang="en-CA" dirty="0" err="1" smtClean="0"/>
              <a:t>creatine</a:t>
            </a:r>
            <a:r>
              <a:rPr lang="en-CA" dirty="0" smtClean="0"/>
              <a:t> corrected melatonin concentrations in spot urine samples were significantly lower in women with &gt;= 15yrs of pack smoking than in never smokers, and lower melatonin has been associated with increased breast cancer risk. </a:t>
            </a:r>
          </a:p>
          <a:p>
            <a:r>
              <a:rPr lang="en-CA" dirty="0" smtClean="0"/>
              <a:t>Limitations: exposure misclassification could occur because of missing satellite data and processing errors. Satellite based measures of outdoor ALAN are a proxy for total personal exposure to ALAN, and outdoor exposure may not capture true individual ALAN exposure. Although they adjusted for air pollution and population density, other factors may be correlated with outdoor LAN, such as economic activity or noise. </a:t>
            </a:r>
          </a:p>
          <a:p>
            <a:r>
              <a:rPr lang="en-CA" dirty="0" smtClean="0"/>
              <a:t>Strengths: conducted over two decades, with time-varying information about outdoor LAN recorded at the residence level. High dynamic range, objective satellite data used to capture potentially important </a:t>
            </a:r>
            <a:r>
              <a:rPr lang="en-CA" dirty="0" err="1" smtClean="0"/>
              <a:t>intraurband</a:t>
            </a:r>
            <a:r>
              <a:rPr lang="en-CA" dirty="0" smtClean="0"/>
              <a:t> differences in ALAN, and include information on higher levels of ALAN exposure. Time varying information on a variety of factors including menopausal status, family history of breast cancer, and parity, oral contraception use, smoking status, diet, physical activity, air pollution, and area level SES. The nationwide study also </a:t>
            </a:r>
            <a:r>
              <a:rPr lang="en-CA" dirty="0" err="1" smtClean="0"/>
              <a:t>coveres</a:t>
            </a:r>
            <a:r>
              <a:rPr lang="en-CA" dirty="0" smtClean="0"/>
              <a:t> a broad geographic area. </a:t>
            </a:r>
          </a:p>
          <a:p>
            <a:r>
              <a:rPr lang="en-CA" dirty="0" smtClean="0"/>
              <a:t>Conclusions: this prospective study, conducted over 22y of follow up, with time varying and objective measures of LAN across contiguous United States, provides evidence that women living in areas of high LAN may be at higher risk of breast cancer even after accounting for individual and area-level risk factors for breast cancer. The findings suggest that exposure to ALAN may contribute to breast cancer risk. </a:t>
            </a:r>
            <a:endParaRPr lang="en-CA" dirty="0"/>
          </a:p>
        </p:txBody>
      </p:sp>
    </p:spTree>
    <p:extLst>
      <p:ext uri="{BB962C8B-B14F-4D97-AF65-F5344CB8AC3E}">
        <p14:creationId xmlns:p14="http://schemas.microsoft.com/office/powerpoint/2010/main" val="460529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Ecological consequences of exposure to Light At Night (LAN) in animals is well documented, but most studies are correlational.</a:t>
            </a:r>
          </a:p>
          <a:p>
            <a:r>
              <a:rPr lang="en-CA" dirty="0" smtClean="0"/>
              <a:t>Behaviorally: LAN linked to increased bird strikes/deaths, changes in foraging capacity and activity patterns of vertebrates/invertebrates. </a:t>
            </a:r>
          </a:p>
          <a:p>
            <a:r>
              <a:rPr lang="en-CA" dirty="0" smtClean="0"/>
              <a:t>Recent focus on relationship between intensity of LAN and increased risk of cancer, immune suppression, and heart disease observed in shift workers. </a:t>
            </a:r>
          </a:p>
          <a:p>
            <a:r>
              <a:rPr lang="en-CA" dirty="0" smtClean="0"/>
              <a:t>Data on wild populations notably absent. </a:t>
            </a:r>
          </a:p>
          <a:p>
            <a:r>
              <a:rPr lang="en-CA" dirty="0" smtClean="0"/>
              <a:t>Suspected underlying cause for noted variations: LAN disrupts endogenous circadian rhythms and suppresses nocturnal production of </a:t>
            </a:r>
            <a:r>
              <a:rPr lang="en-CA" dirty="0" err="1" smtClean="0"/>
              <a:t>indolamine</a:t>
            </a:r>
            <a:r>
              <a:rPr lang="en-CA" dirty="0" smtClean="0"/>
              <a:t> melatonin, which is one of the key drivers of biological rhythm whose principal function is to relay information about changes in day length, and also function as antioxidant. </a:t>
            </a:r>
            <a:endParaRPr lang="en-CA" dirty="0"/>
          </a:p>
        </p:txBody>
      </p:sp>
    </p:spTree>
    <p:extLst>
      <p:ext uri="{BB962C8B-B14F-4D97-AF65-F5344CB8AC3E}">
        <p14:creationId xmlns:p14="http://schemas.microsoft.com/office/powerpoint/2010/main" val="40323432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Melatonin</a:t>
            </a:r>
            <a:endParaRPr lang="en-CA" dirty="0"/>
          </a:p>
        </p:txBody>
      </p:sp>
      <p:sp>
        <p:nvSpPr>
          <p:cNvPr id="3" name="Content Placeholder 2"/>
          <p:cNvSpPr>
            <a:spLocks noGrp="1"/>
          </p:cNvSpPr>
          <p:nvPr>
            <p:ph idx="1"/>
          </p:nvPr>
        </p:nvSpPr>
        <p:spPr>
          <a:xfrm>
            <a:off x="838200" y="1332411"/>
            <a:ext cx="10515600" cy="5290458"/>
          </a:xfrm>
        </p:spPr>
        <p:txBody>
          <a:bodyPr>
            <a:normAutofit fontScale="55000" lnSpcReduction="20000"/>
          </a:bodyPr>
          <a:lstStyle/>
          <a:p>
            <a:r>
              <a:rPr lang="en-CA" dirty="0" smtClean="0"/>
              <a:t>First isolated in the bovine Pineal Gland (Lerner 1958), subsequently identified in all higher taxonomic groups (Tan 2010). </a:t>
            </a:r>
          </a:p>
          <a:p>
            <a:r>
              <a:rPr lang="en-CA" dirty="0" smtClean="0"/>
              <a:t>Biosynthesized from Tryptophan via Serotonin comparable for invertebrates and vertebrates.</a:t>
            </a:r>
          </a:p>
          <a:p>
            <a:r>
              <a:rPr lang="en-CA" dirty="0" smtClean="0"/>
              <a:t>Primary site of endogenous melatonin synthesis in vertebrates is the pineal gland, in invertebrates, the cerebral ganglia. </a:t>
            </a:r>
          </a:p>
          <a:p>
            <a:r>
              <a:rPr lang="en-CA" dirty="0" smtClean="0"/>
              <a:t>Melatonin is a </a:t>
            </a:r>
            <a:r>
              <a:rPr lang="en-CA" dirty="0" err="1" smtClean="0"/>
              <a:t>Chronobiotic</a:t>
            </a:r>
            <a:r>
              <a:rPr lang="en-CA" dirty="0" smtClean="0"/>
              <a:t> (Arendt, 2005), circulating concentrations vary over a 24h cycle, reaching highest concentrations during periods of natural dark and lowest during daylight hours, seasonal shifts with higher in summer, lower in winter. </a:t>
            </a:r>
          </a:p>
          <a:p>
            <a:r>
              <a:rPr lang="en-CA" dirty="0" smtClean="0"/>
              <a:t>Experimental manipulation of melatonin links variation with shifts in behavior of vertebrates including rats, lizards, and birds, less clear in invertebrates, but nocturnal peaks in drosophila, cockroach, and silkworm. </a:t>
            </a:r>
            <a:r>
              <a:rPr lang="en-CA" dirty="0" err="1" smtClean="0"/>
              <a:t>Crustacea</a:t>
            </a:r>
            <a:r>
              <a:rPr lang="en-CA" dirty="0" smtClean="0"/>
              <a:t> exhibit diurnal or no peak at all. </a:t>
            </a:r>
          </a:p>
          <a:p>
            <a:r>
              <a:rPr lang="en-CA" dirty="0" smtClean="0"/>
              <a:t>Free radical scavenger and potent antioxidant (Tan 1993), </a:t>
            </a:r>
            <a:r>
              <a:rPr lang="en-CA" dirty="0" err="1" smtClean="0"/>
              <a:t>ampiphilic</a:t>
            </a:r>
            <a:r>
              <a:rPr lang="en-CA" dirty="0" smtClean="0"/>
              <a:t>, can move across mitochondrial membranes. Melatonin supplementation positively affects survival in vertebrates and invertebrates (Bonilla 2003, </a:t>
            </a:r>
            <a:r>
              <a:rPr lang="en-CA" dirty="0" err="1" smtClean="0"/>
              <a:t>Coto</a:t>
            </a:r>
            <a:r>
              <a:rPr lang="en-CA" dirty="0" smtClean="0"/>
              <a:t>-Montes 1999, </a:t>
            </a:r>
            <a:r>
              <a:rPr lang="en-CA" dirty="0" err="1" smtClean="0"/>
              <a:t>Lavara-Culebras</a:t>
            </a:r>
            <a:r>
              <a:rPr lang="en-CA" dirty="0" smtClean="0"/>
              <a:t> 2010).</a:t>
            </a:r>
          </a:p>
          <a:p>
            <a:r>
              <a:rPr lang="en-CA" dirty="0" smtClean="0"/>
              <a:t>Fundamental Role in immune modulation (</a:t>
            </a:r>
            <a:r>
              <a:rPr lang="en-CA" dirty="0" err="1" smtClean="0"/>
              <a:t>Pohanka</a:t>
            </a:r>
            <a:r>
              <a:rPr lang="en-CA" dirty="0" smtClean="0"/>
              <a:t> 2013) specific melatonin receptors in immune organs and immunocompetent cells, innate immune response. </a:t>
            </a:r>
          </a:p>
          <a:p>
            <a:r>
              <a:rPr lang="en-CA" i="1" dirty="0"/>
              <a:t>Melatonin's ubiquitous presence, conserved structure and functional versatility combined with the photosensitivity of its biosynthetic </a:t>
            </a:r>
            <a:r>
              <a:rPr lang="en-CA" i="1" dirty="0" smtClean="0"/>
              <a:t>pathway makes </a:t>
            </a:r>
            <a:r>
              <a:rPr lang="en-CA" i="1" dirty="0"/>
              <a:t>it a prime candidate to mediate shifts in biological function in the presence of </a:t>
            </a:r>
            <a:r>
              <a:rPr lang="en-CA" i="1" dirty="0" smtClean="0"/>
              <a:t>LAN</a:t>
            </a:r>
            <a:r>
              <a:rPr lang="en-CA" i="1" dirty="0"/>
              <a:t>. </a:t>
            </a:r>
            <a:endParaRPr lang="en-CA" i="1" dirty="0" smtClean="0"/>
          </a:p>
          <a:p>
            <a:r>
              <a:rPr lang="en-CA" dirty="0" smtClean="0"/>
              <a:t>Exposure to LAN suppresses circulating melatonin in vertebrates (</a:t>
            </a:r>
            <a:r>
              <a:rPr lang="en-CA" dirty="0" err="1" smtClean="0"/>
              <a:t>Brainard</a:t>
            </a:r>
            <a:r>
              <a:rPr lang="en-CA" dirty="0" smtClean="0"/>
              <a:t> 1982). Rhythmic variation in circulating melatonin concentration and </a:t>
            </a:r>
            <a:r>
              <a:rPr lang="en-CA" dirty="0" err="1" smtClean="0"/>
              <a:t>locomoter</a:t>
            </a:r>
            <a:r>
              <a:rPr lang="en-CA" dirty="0" smtClean="0"/>
              <a:t> activity were affected by exposure to light pulses during periods of natural darkness (Vera 2005) and melatonin concentrations in European blackbirds raised in presence of LAN were consistently lower, with higher locomotive activity compared to those raised in natural dark (</a:t>
            </a:r>
            <a:r>
              <a:rPr lang="en-CA" dirty="0" err="1" smtClean="0"/>
              <a:t>Dominoni</a:t>
            </a:r>
            <a:r>
              <a:rPr lang="en-CA" dirty="0" smtClean="0"/>
              <a:t> 2013). A direct effect of melatonin was noted in the immune enhancement of birds, and age-related metabolic disorders in rats. </a:t>
            </a:r>
          </a:p>
          <a:p>
            <a:r>
              <a:rPr lang="en-CA" dirty="0" smtClean="0"/>
              <a:t> Gaps in literature – link between LAN and invertebrate melatonin concentrations unknown, as well as long term effects of LAN in invertebrates. Direct evidence of the links between LAN, circulating concentrations of melatonin, and changes in immune function is sparse. The nocturnal black field cricket is used, building on previous research showing reduced immune response in wounding challenge, as well as reduced melatonin in constant illumination vs light-dark condition. </a:t>
            </a:r>
          </a:p>
        </p:txBody>
      </p:sp>
    </p:spTree>
    <p:extLst>
      <p:ext uri="{BB962C8B-B14F-4D97-AF65-F5344CB8AC3E}">
        <p14:creationId xmlns:p14="http://schemas.microsoft.com/office/powerpoint/2010/main" val="32257361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Black Field Cricket originating in Victoria Australia, bred for 4 generations under standard conditions (28deg C incubator, 12h light/dark cycle). Transferred within a day of final moult to individual containers and placed under a constant light regimen (24h 4000lx) until death. </a:t>
            </a:r>
          </a:p>
          <a:p>
            <a:r>
              <a:rPr lang="en-CA" dirty="0" smtClean="0"/>
              <a:t>Adult crickets assigned to 1 of 3 melatonin treatment conditions: 1) </a:t>
            </a:r>
            <a:r>
              <a:rPr lang="en-CA" dirty="0"/>
              <a:t>0 µg ml</a:t>
            </a:r>
            <a:r>
              <a:rPr lang="en-CA" baseline="30000" dirty="0"/>
              <a:t>−</a:t>
            </a:r>
            <a:r>
              <a:rPr lang="en-CA" baseline="30000" dirty="0" smtClean="0"/>
              <a:t>1 </a:t>
            </a:r>
            <a:r>
              <a:rPr lang="en-CA" dirty="0" smtClean="0"/>
              <a:t>(control) 2) 1</a:t>
            </a:r>
            <a:r>
              <a:rPr lang="en-CA" dirty="0" smtClean="0"/>
              <a:t>0 µg ml</a:t>
            </a:r>
            <a:r>
              <a:rPr lang="en-CA" baseline="30000" dirty="0" smtClean="0"/>
              <a:t>−1 </a:t>
            </a:r>
            <a:r>
              <a:rPr lang="en-CA" dirty="0" smtClean="0"/>
              <a:t>(treatment) 3) 100 µg ml</a:t>
            </a:r>
            <a:r>
              <a:rPr lang="en-CA" baseline="30000" dirty="0" smtClean="0"/>
              <a:t>−1 </a:t>
            </a:r>
            <a:r>
              <a:rPr lang="en-CA" dirty="0" smtClean="0"/>
              <a:t>(treatment).</a:t>
            </a:r>
          </a:p>
          <a:p>
            <a:r>
              <a:rPr lang="en-CA" dirty="0" smtClean="0"/>
              <a:t>N=24 per group (14 female, 10 male). </a:t>
            </a:r>
          </a:p>
          <a:p>
            <a:r>
              <a:rPr lang="en-CA" dirty="0" smtClean="0"/>
              <a:t>Initially provided with 4ml of deionized water for the first 2 days following their adult moult, to </a:t>
            </a:r>
            <a:r>
              <a:rPr lang="en-CA" dirty="0" smtClean="0"/>
              <a:t>ensure hydration following final moult and provide a baseline measure of immune function for all crickets. After this initial water supply they were switched to treatment levels (0, 10, or 100) in 4ml of water changed 3x/week until death. </a:t>
            </a:r>
          </a:p>
          <a:p>
            <a:r>
              <a:rPr lang="en-CA" dirty="0" smtClean="0"/>
              <a:t>Melatonin powder was dissolved in 100% ethanol at 50mg/ml, and stored in dark at 4degC, made fresh weekly, preliminary trials confirmed this solution was effective in raising melatonin levels in adult cricket. Mean concentrations/group after 1 week were: 260ng/ml, 401ng/ml, and 1812 ng/ml, measured using high-performance liquid chromatography. </a:t>
            </a:r>
          </a:p>
          <a:p>
            <a:r>
              <a:rPr lang="en-CA" dirty="0" smtClean="0"/>
              <a:t>Survival and fecundity – females mated to stock males, and provided with petri dish filled with sand for </a:t>
            </a:r>
            <a:r>
              <a:rPr lang="en-CA" dirty="0" err="1" smtClean="0"/>
              <a:t>oviposition</a:t>
            </a:r>
            <a:r>
              <a:rPr lang="en-CA" dirty="0" smtClean="0"/>
              <a:t>, changed 2x weekly till death, total # of eggs counted to measure lifetime fecundity. Residuals from a correlation between leg length and body mass were taken as a measure of adult body position. </a:t>
            </a:r>
            <a:endParaRPr lang="en-CA" dirty="0" smtClean="0"/>
          </a:p>
        </p:txBody>
      </p:sp>
    </p:spTree>
    <p:extLst>
      <p:ext uri="{BB962C8B-B14F-4D97-AF65-F5344CB8AC3E}">
        <p14:creationId xmlns:p14="http://schemas.microsoft.com/office/powerpoint/2010/main" val="1120423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 #2</a:t>
            </a:r>
            <a:endParaRPr lang="en-CA" dirty="0"/>
          </a:p>
        </p:txBody>
      </p:sp>
      <p:sp>
        <p:nvSpPr>
          <p:cNvPr id="3" name="Content Placeholder 2"/>
          <p:cNvSpPr>
            <a:spLocks noGrp="1"/>
          </p:cNvSpPr>
          <p:nvPr>
            <p:ph idx="1"/>
          </p:nvPr>
        </p:nvSpPr>
        <p:spPr>
          <a:xfrm>
            <a:off x="838200" y="1410789"/>
            <a:ext cx="10515600" cy="5094514"/>
          </a:xfrm>
        </p:spPr>
        <p:txBody>
          <a:bodyPr>
            <a:normAutofit fontScale="62500" lnSpcReduction="20000"/>
          </a:bodyPr>
          <a:lstStyle/>
          <a:p>
            <a:r>
              <a:rPr lang="en-CA" dirty="0" smtClean="0"/>
              <a:t>3 different measures of immune function: 1) concentration of circulating haemocytes, the cells within haemolymph that form core cellular response in invertebrate innate immunity 2) lysozyme-like activity assessed as a measure of potential for crickets to resist bacterial challenge, 3) </a:t>
            </a:r>
            <a:r>
              <a:rPr lang="en-CA" dirty="0" err="1" smtClean="0"/>
              <a:t>phenoloxidase</a:t>
            </a:r>
            <a:r>
              <a:rPr lang="en-CA" dirty="0" smtClean="0"/>
              <a:t> (PO) activity, as PO becomes activated upon </a:t>
            </a:r>
            <a:r>
              <a:rPr lang="en-CA" dirty="0" err="1" smtClean="0"/>
              <a:t>cuticular</a:t>
            </a:r>
            <a:r>
              <a:rPr lang="en-CA" dirty="0" smtClean="0"/>
              <a:t> wounding/infection, and is an important precursor instigating repair and encapsulation following infection or parasitism. </a:t>
            </a:r>
          </a:p>
          <a:p>
            <a:r>
              <a:rPr lang="en-CA" dirty="0" smtClean="0"/>
              <a:t>Haemolymph collected at 4 time points 1) 2-days post final moult, prior to melatonin treatment 2) 9 days post final moult (week 1) 3) 16 days post final moult 4) 30 days post adult moult (week 4), always 3h prior to natural sunset. </a:t>
            </a:r>
            <a:endParaRPr lang="en-CA" dirty="0"/>
          </a:p>
          <a:p>
            <a:r>
              <a:rPr lang="en-CA" dirty="0" smtClean="0"/>
              <a:t>8ul of haemolymph extracted by a small puncture in left side of cricket abdomen using sterile needle. </a:t>
            </a:r>
            <a:endParaRPr lang="en-CA" dirty="0"/>
          </a:p>
          <a:p>
            <a:r>
              <a:rPr lang="en-CA" dirty="0" smtClean="0"/>
              <a:t>First 2ul of haemolymph placed into 0.5ml Eppendorf tube with 16ug </a:t>
            </a:r>
            <a:r>
              <a:rPr lang="en-CA" dirty="0" err="1" smtClean="0"/>
              <a:t>anticoag</a:t>
            </a:r>
            <a:r>
              <a:rPr lang="en-CA" dirty="0" smtClean="0"/>
              <a:t> and immediately used to estimate haemocyte </a:t>
            </a:r>
            <a:r>
              <a:rPr lang="en-CA" dirty="0" err="1" smtClean="0"/>
              <a:t>conc</a:t>
            </a:r>
            <a:r>
              <a:rPr lang="en-CA" dirty="0" smtClean="0"/>
              <a:t>, remaining 6ul placed in Eppendorf tube with 80ul of phosphate buffered saline, snap frozen in liquid nitrogen and stored for later analysis of lysozyme-like and PO activity. </a:t>
            </a:r>
          </a:p>
          <a:p>
            <a:r>
              <a:rPr lang="en-CA" dirty="0" smtClean="0"/>
              <a:t>Statistics: variables assessed for normality prior to analysis. Variation in survival assessed using Proportional Hazards survival platform, which incorporates a semi-parametric regression model where the survival time of each member of a population is assumed to follow its own hazard function, fecundity determined using standard least-squares regression, immune assays were assessed using GLMs with restricted maximum likelihood, adding cricket identity as a random fixed effect to account for multiple samples per individual. (this was chosen over a repeated-measures approach because variations in sample size across immune assays rendered the dataset incomplete for some individuals). Maximal models included dietary melatonin treatment, week, sex, and all interactions. Leg length, body condition, #eggs, and survival were also added where appropriate. Each model was reduced using hierarchical removal of all terms with p&gt;0.1 (except designated melatonin treatment). Unless otherwise stated, significant interactions were assessed using post-hoc student t-test, all data presented as mean +/- S.E.</a:t>
            </a:r>
            <a:endParaRPr lang="en-CA" dirty="0"/>
          </a:p>
        </p:txBody>
      </p:sp>
    </p:spTree>
    <p:extLst>
      <p:ext uri="{BB962C8B-B14F-4D97-AF65-F5344CB8AC3E}">
        <p14:creationId xmlns:p14="http://schemas.microsoft.com/office/powerpoint/2010/main" val="1060057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A: Relationship between melatonin concentration, survival, and fecundity</a:t>
            </a:r>
            <a:endParaRPr lang="en-CA" dirty="0"/>
          </a:p>
        </p:txBody>
      </p:sp>
      <p:sp>
        <p:nvSpPr>
          <p:cNvPr id="3" name="Content Placeholder 2"/>
          <p:cNvSpPr>
            <a:spLocks noGrp="1"/>
          </p:cNvSpPr>
          <p:nvPr>
            <p:ph idx="1"/>
          </p:nvPr>
        </p:nvSpPr>
        <p:spPr/>
        <p:txBody>
          <a:bodyPr>
            <a:normAutofit/>
          </a:bodyPr>
          <a:lstStyle/>
          <a:p>
            <a:r>
              <a:rPr lang="en-CA" dirty="0" smtClean="0"/>
              <a:t>Each female laid on average 292.6 +/- 37.52 eggs (#eggs)	</a:t>
            </a:r>
          </a:p>
          <a:p>
            <a:r>
              <a:rPr lang="en-CA" dirty="0" smtClean="0"/>
              <a:t>#eggs unrelated to dietary melatonin treatment</a:t>
            </a:r>
          </a:p>
          <a:p>
            <a:pPr lvl="1"/>
            <a:r>
              <a:rPr lang="en-CA" dirty="0" smtClean="0"/>
              <a:t>F(2,36) = 1.56, p=0.40</a:t>
            </a:r>
          </a:p>
          <a:p>
            <a:r>
              <a:rPr lang="en-CA" dirty="0" smtClean="0"/>
              <a:t>#eggs weakly positively related to female leg length </a:t>
            </a:r>
          </a:p>
          <a:p>
            <a:pPr lvl="1"/>
            <a:r>
              <a:rPr lang="en-CA" dirty="0" smtClean="0"/>
              <a:t>F(1,36)=3.69, p=0.06</a:t>
            </a:r>
          </a:p>
          <a:p>
            <a:r>
              <a:rPr lang="en-CA" dirty="0" smtClean="0"/>
              <a:t>Average adult lifespan unrelated to dietary melatonin treatment</a:t>
            </a:r>
          </a:p>
          <a:p>
            <a:pPr lvl="1"/>
            <a:r>
              <a:rPr lang="en-CA" dirty="0" smtClean="0"/>
              <a:t>Chi-squared = 3.81, p=0.05</a:t>
            </a:r>
          </a:p>
          <a:p>
            <a:r>
              <a:rPr lang="en-CA" dirty="0" smtClean="0"/>
              <a:t>Average adult lifespan positively related to leg length</a:t>
            </a:r>
          </a:p>
          <a:p>
            <a:pPr lvl="1"/>
            <a:r>
              <a:rPr lang="en-CA" dirty="0" smtClean="0"/>
              <a:t>Chi-squared = 3.81, p=0.05</a:t>
            </a:r>
          </a:p>
          <a:p>
            <a:pPr lvl="1"/>
            <a:endParaRPr lang="en-CA" dirty="0" smtClean="0"/>
          </a:p>
          <a:p>
            <a:pPr marL="0" indent="0">
              <a:buNone/>
            </a:pPr>
            <a:endParaRPr lang="en-CA" dirty="0"/>
          </a:p>
        </p:txBody>
      </p:sp>
    </p:spTree>
    <p:extLst>
      <p:ext uri="{BB962C8B-B14F-4D97-AF65-F5344CB8AC3E}">
        <p14:creationId xmlns:p14="http://schemas.microsoft.com/office/powerpoint/2010/main" val="4128713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B: Relationship between melatonin concentration and immune function</a:t>
            </a:r>
            <a:endParaRPr lang="en-CA" dirty="0"/>
          </a:p>
        </p:txBody>
      </p:sp>
      <p:sp>
        <p:nvSpPr>
          <p:cNvPr id="3" name="Content Placeholder 2"/>
          <p:cNvSpPr>
            <a:spLocks noGrp="1"/>
          </p:cNvSpPr>
          <p:nvPr>
            <p:ph idx="1"/>
          </p:nvPr>
        </p:nvSpPr>
        <p:spPr/>
        <p:txBody>
          <a:bodyPr>
            <a:normAutofit fontScale="92500"/>
          </a:bodyPr>
          <a:lstStyle/>
          <a:p>
            <a:r>
              <a:rPr lang="en-CA" dirty="0" smtClean="0"/>
              <a:t>Initial immune measures comparable across 3 melatonin treatment groups (at week 0, prior to treatment)</a:t>
            </a:r>
          </a:p>
          <a:p>
            <a:r>
              <a:rPr lang="en-CA" dirty="0" smtClean="0"/>
              <a:t>Haemocyte concentration – increased significantly across weeks in 100ug but not 10ug or 0ug groups, F(1,60) = 6.61, p=0.01</a:t>
            </a:r>
          </a:p>
          <a:p>
            <a:r>
              <a:rPr lang="en-CA" dirty="0" smtClean="0"/>
              <a:t>Increase was across males but not females, F(1,72) = 6.77, p=0.01 and F(1,114) = .04, p=0.84</a:t>
            </a:r>
          </a:p>
          <a:p>
            <a:r>
              <a:rPr lang="en-CA" dirty="0" smtClean="0"/>
              <a:t>Lysozyme-like activity – increased significantly across weeks in 10ug and 100ug but not 0ug groups, F(1,47) = 14.09, p=0.0005 and F(1,53) = 6.34, p=0.01 </a:t>
            </a:r>
          </a:p>
          <a:p>
            <a:r>
              <a:rPr lang="en-CA" dirty="0" err="1" smtClean="0"/>
              <a:t>Phenoloxidase</a:t>
            </a:r>
            <a:r>
              <a:rPr lang="en-CA" dirty="0" smtClean="0"/>
              <a:t> (PO) activity – comparable across all melatonin treatments</a:t>
            </a:r>
          </a:p>
          <a:p>
            <a:endParaRPr lang="en-CA" dirty="0" smtClean="0"/>
          </a:p>
          <a:p>
            <a:endParaRPr lang="en-CA" dirty="0" smtClean="0"/>
          </a:p>
          <a:p>
            <a:endParaRPr lang="en-CA" dirty="0" smtClean="0"/>
          </a:p>
        </p:txBody>
      </p:sp>
    </p:spTree>
    <p:extLst>
      <p:ext uri="{BB962C8B-B14F-4D97-AF65-F5344CB8AC3E}">
        <p14:creationId xmlns:p14="http://schemas.microsoft.com/office/powerpoint/2010/main" val="2204475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a:xfrm>
            <a:off x="838200" y="1825625"/>
            <a:ext cx="10515600" cy="786946"/>
          </a:xfrm>
        </p:spPr>
        <p:txBody>
          <a:bodyPr/>
          <a:lstStyle/>
          <a:p>
            <a:endParaRPr lang="en-CA" dirty="0"/>
          </a:p>
        </p:txBody>
      </p:sp>
      <p:pic>
        <p:nvPicPr>
          <p:cNvPr id="7" name="Picture 6"/>
          <p:cNvPicPr>
            <a:picLocks noChangeAspect="1"/>
          </p:cNvPicPr>
          <p:nvPr/>
        </p:nvPicPr>
        <p:blipFill>
          <a:blip r:embed="rId2"/>
          <a:stretch>
            <a:fillRect/>
          </a:stretch>
        </p:blipFill>
        <p:spPr>
          <a:xfrm>
            <a:off x="355691" y="2612571"/>
            <a:ext cx="11480617" cy="4110492"/>
          </a:xfrm>
          <a:prstGeom prst="rect">
            <a:avLst/>
          </a:prstGeom>
        </p:spPr>
      </p:pic>
    </p:spTree>
    <p:extLst>
      <p:ext uri="{BB962C8B-B14F-4D97-AF65-F5344CB8AC3E}">
        <p14:creationId xmlns:p14="http://schemas.microsoft.com/office/powerpoint/2010/main" val="68363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Photic input of Circadian Timing System in Mammals</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Light is the primary stimulus by which the mammalian circadian system remains synchronized to the light/dark cycle. However, experiments show that damage to various components of the rat visual system failed to disrupt entrainment of central clock. This led to the hypothesis that a direct </a:t>
            </a:r>
            <a:r>
              <a:rPr lang="en-CA" dirty="0" err="1" smtClean="0"/>
              <a:t>retinohypothalamic</a:t>
            </a:r>
            <a:r>
              <a:rPr lang="en-CA" dirty="0" smtClean="0"/>
              <a:t> RHT pathway conveyed photic information to the SCN, which was revealed by </a:t>
            </a:r>
            <a:r>
              <a:rPr lang="en-CA" dirty="0" err="1" smtClean="0"/>
              <a:t>autoradiographic</a:t>
            </a:r>
            <a:r>
              <a:rPr lang="en-CA" dirty="0" smtClean="0"/>
              <a:t> tracing. </a:t>
            </a:r>
          </a:p>
          <a:p>
            <a:r>
              <a:rPr lang="en-CA" dirty="0" smtClean="0"/>
              <a:t>The RHT projects from a distinct subset of retinal ganglion cells to the core of the SCN, where its terminals contain glutamate coding chemically for light information and pituitary adenylate cyclase-activating peptide (PACAP) which codes chemically for darkness. The extent to which retina projects to SCN is highly variable across species. A 1998 study claimed that light pulses projected to the back of the knee are capable of </a:t>
            </a:r>
            <a:r>
              <a:rPr lang="en-CA" dirty="0" err="1" smtClean="0"/>
              <a:t>photoentraining</a:t>
            </a:r>
            <a:r>
              <a:rPr lang="en-CA" dirty="0" smtClean="0"/>
              <a:t> the circadian system, but these results were never confirmed.</a:t>
            </a:r>
          </a:p>
          <a:p>
            <a:r>
              <a:rPr lang="en-CA" dirty="0" smtClean="0"/>
              <a:t>Circadian and </a:t>
            </a:r>
            <a:r>
              <a:rPr lang="en-CA" dirty="0" err="1" smtClean="0"/>
              <a:t>nonimage</a:t>
            </a:r>
            <a:r>
              <a:rPr lang="en-CA" dirty="0" smtClean="0"/>
              <a:t> forming photoreception: human rhodopsin has a peak sensitivity around 505nm. Rods are very sensitive to light and mediate colorless vision in dim light. Color vision is achieved through multi-modal integration of 3 types of cone photoreceptor, S, M, and L-Cones. Attention was drawn to an unidentified </a:t>
            </a:r>
            <a:r>
              <a:rPr lang="en-CA" dirty="0" err="1" smtClean="0"/>
              <a:t>photopigment</a:t>
            </a:r>
            <a:r>
              <a:rPr lang="en-CA" dirty="0" smtClean="0"/>
              <a:t> in the mammalian eye by </a:t>
            </a:r>
            <a:r>
              <a:rPr lang="en-CA" dirty="0" err="1" smtClean="0"/>
              <a:t>unattenuated</a:t>
            </a:r>
            <a:r>
              <a:rPr lang="en-CA" dirty="0" smtClean="0"/>
              <a:t> circadian suppression in blind individuals and rodents lacking rods and cones. </a:t>
            </a:r>
          </a:p>
          <a:p>
            <a:r>
              <a:rPr lang="en-CA" dirty="0" err="1" smtClean="0"/>
              <a:t>Melanopsin</a:t>
            </a:r>
            <a:r>
              <a:rPr lang="en-CA" dirty="0" smtClean="0"/>
              <a:t> was first identified in 1998 by </a:t>
            </a:r>
            <a:r>
              <a:rPr lang="en-CA" dirty="0" err="1" smtClean="0"/>
              <a:t>Provencio</a:t>
            </a:r>
            <a:r>
              <a:rPr lang="en-CA" dirty="0" smtClean="0"/>
              <a:t> et al, and was later located in mammalian inner retina in a subset of RGC. It was demonstrated in 2002 by </a:t>
            </a:r>
            <a:r>
              <a:rPr lang="en-CA" dirty="0" err="1" smtClean="0"/>
              <a:t>Berson</a:t>
            </a:r>
            <a:r>
              <a:rPr lang="en-CA" dirty="0" smtClean="0"/>
              <a:t> et al that RGC expressing </a:t>
            </a:r>
            <a:r>
              <a:rPr lang="en-CA" dirty="0" err="1" smtClean="0"/>
              <a:t>melanopsin</a:t>
            </a:r>
            <a:r>
              <a:rPr lang="en-CA" dirty="0" smtClean="0"/>
              <a:t> could respond to light independent of rod/cone input, and these cells have been termed intrinsically photosensitive. Peak sensitivity of </a:t>
            </a:r>
            <a:r>
              <a:rPr lang="en-CA" dirty="0" err="1" smtClean="0"/>
              <a:t>melanopsin</a:t>
            </a:r>
            <a:r>
              <a:rPr lang="en-CA" dirty="0" smtClean="0"/>
              <a:t> and subsequently </a:t>
            </a:r>
            <a:r>
              <a:rPr lang="en-CA" dirty="0" err="1" smtClean="0"/>
              <a:t>ipRGC</a:t>
            </a:r>
            <a:r>
              <a:rPr lang="en-CA" dirty="0" smtClean="0"/>
              <a:t> is 480nm (blue). </a:t>
            </a:r>
            <a:r>
              <a:rPr lang="en-CA" dirty="0" err="1" smtClean="0"/>
              <a:t>ipRGC</a:t>
            </a:r>
            <a:r>
              <a:rPr lang="en-CA" dirty="0" smtClean="0"/>
              <a:t> also synapse with bipolar and </a:t>
            </a:r>
            <a:r>
              <a:rPr lang="en-CA" dirty="0" err="1" smtClean="0"/>
              <a:t>amacrine</a:t>
            </a:r>
            <a:r>
              <a:rPr lang="en-CA" dirty="0" smtClean="0"/>
              <a:t> cells, and integrate information from rods and cones. </a:t>
            </a:r>
            <a:r>
              <a:rPr lang="en-CA" dirty="0" err="1" smtClean="0"/>
              <a:t>ipRGCs</a:t>
            </a:r>
            <a:r>
              <a:rPr lang="en-CA" dirty="0" smtClean="0"/>
              <a:t> have been shown to relay light and dark information from both rod-cone and </a:t>
            </a:r>
            <a:r>
              <a:rPr lang="en-CA" dirty="0" err="1" smtClean="0"/>
              <a:t>melanopsin</a:t>
            </a:r>
            <a:r>
              <a:rPr lang="en-CA" dirty="0" smtClean="0"/>
              <a:t> based pathways to modulate sleep-wakefulness in rodents.</a:t>
            </a:r>
          </a:p>
          <a:p>
            <a:r>
              <a:rPr lang="en-CA" dirty="0" smtClean="0"/>
              <a:t>Photoreceptors’ contribution to </a:t>
            </a:r>
            <a:r>
              <a:rPr lang="en-CA" dirty="0" err="1" smtClean="0"/>
              <a:t>nonimage</a:t>
            </a:r>
            <a:r>
              <a:rPr lang="en-CA" dirty="0" smtClean="0"/>
              <a:t> forming responses to light: rods, cones, and </a:t>
            </a:r>
            <a:r>
              <a:rPr lang="en-CA" dirty="0" err="1" smtClean="0"/>
              <a:t>melanopsin</a:t>
            </a:r>
            <a:r>
              <a:rPr lang="en-CA" dirty="0" smtClean="0"/>
              <a:t> all participate to some extent in circadian </a:t>
            </a:r>
            <a:r>
              <a:rPr lang="en-CA" dirty="0" err="1" smtClean="0"/>
              <a:t>photoentrainment</a:t>
            </a:r>
            <a:r>
              <a:rPr lang="en-CA" dirty="0" smtClean="0"/>
              <a:t>, melatonin suppression, and PLR. Conventional photoreceptor contribution to NIF response to light is mediated through </a:t>
            </a:r>
            <a:r>
              <a:rPr lang="en-CA" dirty="0" err="1" smtClean="0"/>
              <a:t>ipRGCs</a:t>
            </a:r>
            <a:r>
              <a:rPr lang="en-CA" dirty="0" smtClean="0"/>
              <a:t>, since rodents lacking </a:t>
            </a:r>
            <a:r>
              <a:rPr lang="en-CA" dirty="0" err="1" smtClean="0"/>
              <a:t>ipRGCs</a:t>
            </a:r>
            <a:r>
              <a:rPr lang="en-CA" dirty="0" smtClean="0"/>
              <a:t> retain pattern vision but show severe deficits in PLR and circadian </a:t>
            </a:r>
            <a:r>
              <a:rPr lang="en-CA" dirty="0" err="1" smtClean="0"/>
              <a:t>photoentrainment</a:t>
            </a:r>
            <a:r>
              <a:rPr lang="en-CA" dirty="0" smtClean="0"/>
              <a:t>. </a:t>
            </a:r>
            <a:endParaRPr lang="en-CA" dirty="0"/>
          </a:p>
        </p:txBody>
      </p:sp>
    </p:spTree>
    <p:extLst>
      <p:ext uri="{BB962C8B-B14F-4D97-AF65-F5344CB8AC3E}">
        <p14:creationId xmlns:p14="http://schemas.microsoft.com/office/powerpoint/2010/main" val="6213476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C: Relationships among immune parameters</a:t>
            </a:r>
            <a:endParaRPr lang="en-CA" dirty="0"/>
          </a:p>
        </p:txBody>
      </p:sp>
      <p:sp>
        <p:nvSpPr>
          <p:cNvPr id="3" name="Content Placeholder 2"/>
          <p:cNvSpPr>
            <a:spLocks noGrp="1"/>
          </p:cNvSpPr>
          <p:nvPr>
            <p:ph idx="1"/>
          </p:nvPr>
        </p:nvSpPr>
        <p:spPr/>
        <p:txBody>
          <a:bodyPr/>
          <a:lstStyle/>
          <a:p>
            <a:r>
              <a:rPr lang="en-CA" dirty="0" smtClean="0"/>
              <a:t>In females, lysozyme-like activity was correlated with haemocyte concentration (r=0.6, p&lt;0.001, n=128), and PO activity (r=0.29, p=0.001, n=133), but no relationship between haemocyte concentration and PO activity (r=0.12, p=0.18, n=128).</a:t>
            </a:r>
          </a:p>
          <a:p>
            <a:r>
              <a:rPr lang="en-CA" dirty="0" smtClean="0"/>
              <a:t>In males, all measures of immune function were significantly correlated (r=0.6, r=0.48, r=0.55, n=85) </a:t>
            </a:r>
          </a:p>
        </p:txBody>
      </p:sp>
    </p:spTree>
    <p:extLst>
      <p:ext uri="{BB962C8B-B14F-4D97-AF65-F5344CB8AC3E}">
        <p14:creationId xmlns:p14="http://schemas.microsoft.com/office/powerpoint/2010/main" val="868325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Study provides evidence relating to the proposed link between LAN, concentrations of circulating melatonin, and invertebrate immune function using the black field cricket.</a:t>
            </a:r>
          </a:p>
          <a:p>
            <a:r>
              <a:rPr lang="en-CA" dirty="0" smtClean="0"/>
              <a:t>Short term supplementation with dietary melatonin modulated some aspects of immune function *but provided no survival or fecundity advantage. </a:t>
            </a:r>
          </a:p>
          <a:p>
            <a:r>
              <a:rPr lang="en-CA" dirty="0" smtClean="0"/>
              <a:t>Suggests potential for melatonin-mediated immune enhancement, but further study required to identify whether this confers future fitness benefits. </a:t>
            </a:r>
          </a:p>
          <a:p>
            <a:r>
              <a:rPr lang="en-CA" dirty="0" smtClean="0"/>
              <a:t>Supplementation with dietary melatonin has a largely dose-dependent immune enhancing effect on two of 3 key measures.</a:t>
            </a:r>
          </a:p>
          <a:p>
            <a:r>
              <a:rPr lang="en-CA" dirty="0" smtClean="0"/>
              <a:t>Crickets were raised initially in a normal dark-light cycle. </a:t>
            </a:r>
          </a:p>
          <a:p>
            <a:endParaRPr lang="en-CA" dirty="0" smtClean="0"/>
          </a:p>
        </p:txBody>
      </p:sp>
    </p:spTree>
    <p:extLst>
      <p:ext uri="{BB962C8B-B14F-4D97-AF65-F5344CB8AC3E}">
        <p14:creationId xmlns:p14="http://schemas.microsoft.com/office/powerpoint/2010/main" val="403718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Outputs of the central clock 1 </a:t>
            </a:r>
            <a:endParaRPr lang="en-CA" dirty="0"/>
          </a:p>
        </p:txBody>
      </p:sp>
      <p:sp>
        <p:nvSpPr>
          <p:cNvPr id="3" name="Content Placeholder 2"/>
          <p:cNvSpPr>
            <a:spLocks noGrp="1"/>
          </p:cNvSpPr>
          <p:nvPr>
            <p:ph idx="1"/>
          </p:nvPr>
        </p:nvSpPr>
        <p:spPr>
          <a:xfrm>
            <a:off x="838200" y="1350498"/>
            <a:ext cx="10515600" cy="5331656"/>
          </a:xfrm>
        </p:spPr>
        <p:txBody>
          <a:bodyPr>
            <a:normAutofit fontScale="55000" lnSpcReduction="20000"/>
          </a:bodyPr>
          <a:lstStyle/>
          <a:p>
            <a:r>
              <a:rPr lang="en-CA" dirty="0" smtClean="0"/>
              <a:t>Anatomical projections of the SCN: the SCN exerts its control over its </a:t>
            </a:r>
            <a:r>
              <a:rPr lang="en-CA" dirty="0" err="1" smtClean="0"/>
              <a:t>ouputs</a:t>
            </a:r>
            <a:r>
              <a:rPr lang="en-CA" dirty="0" smtClean="0"/>
              <a:t> via humoral and neural pathways. Direct efferent connections are sparse and mostly contained within the medial hypothalamus, reaching the medial preoptic area (MPO), paraventricular nucleus of the hypothalamus (PVN), and </a:t>
            </a:r>
            <a:r>
              <a:rPr lang="en-CA" dirty="0" err="1" smtClean="0"/>
              <a:t>subparaventricular</a:t>
            </a:r>
            <a:r>
              <a:rPr lang="en-CA" dirty="0" smtClean="0"/>
              <a:t> nucleus (SPZ) and the </a:t>
            </a:r>
            <a:r>
              <a:rPr lang="en-CA" dirty="0" err="1" smtClean="0"/>
              <a:t>dorso</a:t>
            </a:r>
            <a:r>
              <a:rPr lang="en-CA" dirty="0" smtClean="0"/>
              <a:t>-medial nucleus of the hypothalamus (DMH). Outside the hypothalamus, the SCN projects to paraventricular nucleus of thalamus, the IGL, and indirectly to ventral tegmentum through the median preoptic nucleus of anterior hypothalamus, this last connection could be responsible for circadian regulation of behavioral processes including arousal and motivation. </a:t>
            </a:r>
          </a:p>
          <a:p>
            <a:r>
              <a:rPr lang="en-CA" dirty="0" smtClean="0"/>
              <a:t>Three different types of neuronal targets can be identified within the medial hypothalamus 1) endocrine neurons (such as those containing corticotropic releasing hormone, thyrotropin releasing hormone, and gonadotropin releasing hormone) 2) projections to the autonomic PVN to influence autonomic neurons projecting to preganglionic parasympathetic and sympathetic neurons in the spinal cord and 3) neurons reached by direct SCN connections in the MPO, SPZ, and DMH, or intermediate neurons that likely integrate circadian information with other hypothalamic inputs before passing information on to endocrine/autonomic neurons. </a:t>
            </a:r>
          </a:p>
          <a:p>
            <a:r>
              <a:rPr lang="en-CA" b="1" dirty="0" smtClean="0"/>
              <a:t>Functions under control of SCN:</a:t>
            </a:r>
          </a:p>
          <a:p>
            <a:r>
              <a:rPr lang="en-CA" dirty="0" smtClean="0"/>
              <a:t>Locomotor activity: the most apparent output is </a:t>
            </a:r>
            <a:r>
              <a:rPr lang="en-CA" dirty="0" err="1" smtClean="0"/>
              <a:t>locomoter</a:t>
            </a:r>
            <a:r>
              <a:rPr lang="en-CA" dirty="0" smtClean="0"/>
              <a:t> activity which also defines temporal niche of animal. Regulation of circadian locomotor rhythms involves relays in the ventral </a:t>
            </a:r>
            <a:r>
              <a:rPr lang="en-CA" dirty="0" err="1" smtClean="0"/>
              <a:t>subparaventricular</a:t>
            </a:r>
            <a:r>
              <a:rPr lang="en-CA" dirty="0" smtClean="0"/>
              <a:t> (</a:t>
            </a:r>
            <a:r>
              <a:rPr lang="en-CA" dirty="0" err="1" smtClean="0"/>
              <a:t>vSPZ</a:t>
            </a:r>
            <a:r>
              <a:rPr lang="en-CA" dirty="0" smtClean="0"/>
              <a:t>) zones, and DMH.  DMH neurons are also involved in transmission of circadian timing signals from SCN to structures regulating feeding. Direct release of paracrine agents into 3</a:t>
            </a:r>
            <a:r>
              <a:rPr lang="en-CA" baseline="30000" dirty="0" smtClean="0"/>
              <a:t>rd</a:t>
            </a:r>
            <a:r>
              <a:rPr lang="en-CA" dirty="0" smtClean="0"/>
              <a:t> ventricle may also mediate locomotor rhythms. </a:t>
            </a:r>
          </a:p>
          <a:p>
            <a:r>
              <a:rPr lang="en-CA" dirty="0" smtClean="0"/>
              <a:t>Heart rate: resting heart rate in rodents and humans follows a circadian pattern, higher during active. Control occurs via </a:t>
            </a:r>
            <a:r>
              <a:rPr lang="en-CA" dirty="0" err="1" smtClean="0"/>
              <a:t>multisynaptic</a:t>
            </a:r>
            <a:r>
              <a:rPr lang="en-CA" dirty="0" smtClean="0"/>
              <a:t> autonomic connection between SCN neurons and the heart with relay at autonomic PVN. Blood pressure also follows circadian cycle, peaking at 9pm. Light can impact heart rate, light in the middle of the night and morning when heart rate is low induces an increase in heart rate while light during the day has no effect, this effect requires an intact SCN and is modulated by melatonin. </a:t>
            </a:r>
          </a:p>
          <a:p>
            <a:r>
              <a:rPr lang="en-CA" dirty="0" smtClean="0"/>
              <a:t>Temperature: </a:t>
            </a:r>
            <a:r>
              <a:rPr lang="en-CA" dirty="0" err="1" smtClean="0"/>
              <a:t>homeothermic</a:t>
            </a:r>
            <a:r>
              <a:rPr lang="en-CA" dirty="0" smtClean="0"/>
              <a:t> creatures maintain a stable core body temperature, which follows 24h cycle and is under circadian regulation. CBT assessed independently of sleep follows a circadian rhythm with a max at end of normal day and min 2h before wake time. An intact SCN is required to regulate CBT, light at night increases CBT. Retinal projections to SPZ could provide a direct pathway for acute effects of light on CBT. </a:t>
            </a:r>
          </a:p>
        </p:txBody>
      </p:sp>
    </p:spTree>
    <p:extLst>
      <p:ext uri="{BB962C8B-B14F-4D97-AF65-F5344CB8AC3E}">
        <p14:creationId xmlns:p14="http://schemas.microsoft.com/office/powerpoint/2010/main" val="179409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Outputs of the Central Clock 2</a:t>
            </a:r>
            <a:endParaRPr lang="en-CA" dirty="0"/>
          </a:p>
        </p:txBody>
      </p:sp>
      <p:sp>
        <p:nvSpPr>
          <p:cNvPr id="3" name="Content Placeholder 2"/>
          <p:cNvSpPr>
            <a:spLocks noGrp="1"/>
          </p:cNvSpPr>
          <p:nvPr>
            <p:ph idx="1"/>
          </p:nvPr>
        </p:nvSpPr>
        <p:spPr>
          <a:xfrm>
            <a:off x="838200" y="1378634"/>
            <a:ext cx="10515600" cy="5205046"/>
          </a:xfrm>
        </p:spPr>
        <p:txBody>
          <a:bodyPr>
            <a:normAutofit fontScale="55000" lnSpcReduction="20000"/>
          </a:bodyPr>
          <a:lstStyle/>
          <a:p>
            <a:r>
              <a:rPr lang="en-CA" dirty="0" smtClean="0"/>
              <a:t>Sleep: sleep is regulated by homeostasis (more tire = more sleep, less tired = less sleep) and circadian. Homeostasis is appetitive, however the physiological correlate remains unclear, one theory relates it to adenosine release in specific brain areas during the wake period. The SCN generates circadian drive, but have very modest connections to sleep centers such as ventrolateral preoptic nucleus and arousing lateral hypothalamic orexin neurons, however there are indirect connections via the DMH, whereby SCN could control sleep, lesions to DMN diminish circadian drive of sleep and wakefulness. </a:t>
            </a:r>
          </a:p>
          <a:p>
            <a:r>
              <a:rPr lang="en-CA" dirty="0" smtClean="0"/>
              <a:t>Corticosteroid system: release of cortisol from adrenal glands is circadian. Cortisol peak precedes activity period in diurnal and nocturnal animals, thought to prepare the organism for awakening and active period. SCN connections to neuroendocrine and autonomic systems controls circadian cortisol release patterns, SCN controls HPA by affecting release of cortisol through projections to corticotrophin releasing hormone neurons of medial parvocellular PVH, and by adjusting sensitivity of adrenal cortex to adrenocorticotropic hormone (ACTH). </a:t>
            </a:r>
            <a:r>
              <a:rPr lang="en-CA" dirty="0" err="1" smtClean="0"/>
              <a:t>Lesioning</a:t>
            </a:r>
            <a:r>
              <a:rPr lang="en-CA" dirty="0" smtClean="0"/>
              <a:t> of </a:t>
            </a:r>
            <a:r>
              <a:rPr lang="en-CA" dirty="0" err="1" smtClean="0"/>
              <a:t>vSPZ</a:t>
            </a:r>
            <a:r>
              <a:rPr lang="en-CA" dirty="0" smtClean="0"/>
              <a:t> or DMH leads to loss of cortisone release circadian entrainment. Cortisol levels are affected by stress and light, the fast and acute light induced changes in plasma cortisol requires an intact SCN. </a:t>
            </a:r>
          </a:p>
          <a:p>
            <a:r>
              <a:rPr lang="en-CA" dirty="0" smtClean="0"/>
              <a:t>Cognitive Performance and Alertness: cognitive performance follows a circadian pattern, and is correlated to CBT. Sleep homeostasis also as an affect on performance and alertness, declining with increased awake time. Circadian and homeostatic systems interact such that performance is relatively constant throughout th</a:t>
            </a:r>
            <a:r>
              <a:rPr lang="en-CA" dirty="0" smtClean="0"/>
              <a:t>e day. Light has been used to attenuate cognitive deterioration and ameliorate depressive symptoms in elderly. </a:t>
            </a:r>
          </a:p>
          <a:p>
            <a:r>
              <a:rPr lang="en-CA" dirty="0" smtClean="0"/>
              <a:t>Melatonin Secretion: melatonin is the main hormone synthesized by the pineal gland, just below the splenium of the CC. Melatonin secretion is under direct control of SCN via projection from the autonomic division of the PVN that reach the pineal gland through multi-synaptic pathway involving relays in the </a:t>
            </a:r>
            <a:r>
              <a:rPr lang="en-CA" dirty="0" err="1" smtClean="0"/>
              <a:t>intermediolateral</a:t>
            </a:r>
            <a:r>
              <a:rPr lang="en-CA" dirty="0" smtClean="0"/>
              <a:t> column of the thoracic spinal cord and superior cervical ganglion. Melatonin can be found in CSF, plasma, and saliva, and its main metabolite can be detected in urine. Direct evidence for the role of melatonin in sleep cycle, thermoregulation, nocturnal alertness, cancer risk, and aging is lacking, as most is derived from epidemiological studies, in-vitro, and animal studies. The duration of nocturnal melatonin secretory episodes increases with the duration of nocturnal darkness, providing a measure of day length that can be used to regulate seasonal cycles in reproduction, and other functions in photoperiodic species. </a:t>
            </a:r>
          </a:p>
          <a:p>
            <a:r>
              <a:rPr lang="en-CA" dirty="0" smtClean="0"/>
              <a:t>Circadian Characteristics of Melatonin: Melatonin production is less variable than other circadian markers such as CBT and cortisol, and when measured under proper conditions is considered to be the most reliable marker of the circadian clock in humans, and can be acutely inhibited. The degree of inhibition is dependent upon wavelength, intensity, pattern, and circadian phase of light administration. </a:t>
            </a:r>
            <a:endParaRPr lang="en-CA" dirty="0" smtClean="0"/>
          </a:p>
          <a:p>
            <a:endParaRPr lang="en-CA" dirty="0"/>
          </a:p>
        </p:txBody>
      </p:sp>
    </p:spTree>
    <p:extLst>
      <p:ext uri="{BB962C8B-B14F-4D97-AF65-F5344CB8AC3E}">
        <p14:creationId xmlns:p14="http://schemas.microsoft.com/office/powerpoint/2010/main" val="26826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Entrainment of Circadian Timing System:</a:t>
            </a:r>
            <a:endParaRPr lang="en-CA" dirty="0"/>
          </a:p>
        </p:txBody>
      </p:sp>
      <p:sp>
        <p:nvSpPr>
          <p:cNvPr id="3" name="Content Placeholder 2"/>
          <p:cNvSpPr>
            <a:spLocks noGrp="1"/>
          </p:cNvSpPr>
          <p:nvPr>
            <p:ph idx="1"/>
          </p:nvPr>
        </p:nvSpPr>
        <p:spPr>
          <a:xfrm>
            <a:off x="838200" y="1306286"/>
            <a:ext cx="10515600" cy="5303520"/>
          </a:xfrm>
        </p:spPr>
        <p:txBody>
          <a:bodyPr>
            <a:normAutofit fontScale="55000" lnSpcReduction="20000"/>
          </a:bodyPr>
          <a:lstStyle/>
          <a:p>
            <a:r>
              <a:rPr lang="en-CA" dirty="0" smtClean="0"/>
              <a:t>All circadian oscillators require an external signal to semi-continuously adjust to the 24h light/dark cycle. External time cues are referred to as </a:t>
            </a:r>
            <a:r>
              <a:rPr lang="en-CA" dirty="0" err="1" smtClean="0"/>
              <a:t>Zeitgebers</a:t>
            </a:r>
            <a:r>
              <a:rPr lang="en-CA" dirty="0" smtClean="0"/>
              <a:t> or time-giver, and fulfills the following 4 conditions 1) absence of </a:t>
            </a:r>
            <a:r>
              <a:rPr lang="en-CA" dirty="0" err="1" smtClean="0"/>
              <a:t>zeitgeber</a:t>
            </a:r>
            <a:r>
              <a:rPr lang="en-CA" dirty="0" smtClean="0"/>
              <a:t> leads to a free running situation where the central pacemaker follows its exogenous period 2) exposure to </a:t>
            </a:r>
            <a:r>
              <a:rPr lang="en-CA" dirty="0" err="1" smtClean="0"/>
              <a:t>zeitgeber</a:t>
            </a:r>
            <a:r>
              <a:rPr lang="en-CA" dirty="0" smtClean="0"/>
              <a:t> drives the rhythm to the same period of </a:t>
            </a:r>
            <a:r>
              <a:rPr lang="en-CA" dirty="0" err="1" smtClean="0"/>
              <a:t>zeitgeber</a:t>
            </a:r>
            <a:r>
              <a:rPr lang="en-CA" dirty="0" smtClean="0"/>
              <a:t> 3) phase angle of entrainment is stable and 4) internal oscillator retains its own period upon removal of </a:t>
            </a:r>
            <a:r>
              <a:rPr lang="en-CA" dirty="0" err="1" smtClean="0"/>
              <a:t>zeitgeber</a:t>
            </a:r>
            <a:r>
              <a:rPr lang="en-CA" dirty="0" smtClean="0"/>
              <a:t>. </a:t>
            </a:r>
          </a:p>
          <a:p>
            <a:r>
              <a:rPr lang="en-CA" dirty="0" smtClean="0"/>
              <a:t>Photo-entrainment: the most compelling piece of evidence comes from a study (Davidson) in which old mice subjected to temporal disruptions equivalent to a flight from Washington to </a:t>
            </a:r>
            <a:r>
              <a:rPr lang="en-CA" dirty="0" err="1" smtClean="0"/>
              <a:t>paris</a:t>
            </a:r>
            <a:r>
              <a:rPr lang="en-CA" dirty="0" smtClean="0"/>
              <a:t>, once a week for 8 weeks, died prematurely. Similarly, flight attendants traveling regularly across time zones undergo cognitive alterations associated with reduction in temporal lobe structures and shift workers show increased prevalence of cancer, diabetes, ulcers, hypertension, cardiovascular disease and psychological disorders. </a:t>
            </a:r>
          </a:p>
          <a:p>
            <a:r>
              <a:rPr lang="en-CA" dirty="0" smtClean="0"/>
              <a:t>Phase sensitivity of the Circadian Timing System: the amount and direction of a phase shift depends on the timing of the light exposure relative to the timing of the circadian system. To derive a phase response curve, the response of an output of the circadian clock is evaluated over the entire cycle, light elicits phase delays in the early subjective night, and phase advances in the late subjective night. </a:t>
            </a:r>
          </a:p>
          <a:p>
            <a:r>
              <a:rPr lang="en-CA" dirty="0" smtClean="0"/>
              <a:t>Irradiance sensitivity of Circadian Timing System: CTS has a threshold irradiance and saturation irradiance, between these the response to light follows a logarithmic rise. Half the maximal phase-delaying response and melatonin suppression in response to a single episode of bright evening light can be obtained with just over 1% of the original light. Light exposures of 40 lx, whether from normal indoor light or computer screens, can impact circadian physiology, melatonin secretion, alertness, and cognitive performance. </a:t>
            </a:r>
          </a:p>
          <a:p>
            <a:r>
              <a:rPr lang="en-CA" dirty="0" smtClean="0"/>
              <a:t>Duration and pattern sensitivity of CTS: sequences of short light exposure with intermittent darkness can be more efficient than continuous light exposure in changing circadian timing. CTS can also integrate very brief light exposures, 2ms flashes separated by 5-10s. Flashes of light pass through the eyelid and phase shift CTS during sleep, and can be used to entrain CTS in astronauts and submariners, where natural cycles are missing. </a:t>
            </a:r>
          </a:p>
          <a:p>
            <a:r>
              <a:rPr lang="en-CA" dirty="0" smtClean="0"/>
              <a:t>Spectral sensitivity of Circadian Timing System: circadian system’s peak sensitivity is in blue (460-480 nm) rather than green (555nm) light, matching </a:t>
            </a:r>
            <a:r>
              <a:rPr lang="en-CA" dirty="0" err="1" smtClean="0"/>
              <a:t>melanopsin</a:t>
            </a:r>
            <a:r>
              <a:rPr lang="en-CA" dirty="0" smtClean="0"/>
              <a:t> containing </a:t>
            </a:r>
            <a:r>
              <a:rPr lang="en-CA" dirty="0" err="1" smtClean="0"/>
              <a:t>ipRGCs</a:t>
            </a:r>
            <a:r>
              <a:rPr lang="en-CA" dirty="0" smtClean="0"/>
              <a:t>. Blue rather than green is more effective at increasing CBT and HR, alertness, vigilance, melatonin suppression. </a:t>
            </a:r>
          </a:p>
          <a:p>
            <a:r>
              <a:rPr lang="en-CA" dirty="0" err="1" smtClean="0"/>
              <a:t>Nonphotic</a:t>
            </a:r>
            <a:r>
              <a:rPr lang="en-CA" dirty="0" smtClean="0"/>
              <a:t> </a:t>
            </a:r>
            <a:r>
              <a:rPr lang="en-CA" dirty="0" err="1" smtClean="0"/>
              <a:t>Zeitgeber</a:t>
            </a:r>
            <a:r>
              <a:rPr lang="en-CA" dirty="0" smtClean="0"/>
              <a:t>: temperature, food intake, social cues, exercise, but the effects are relatively minor compared to light/dark. </a:t>
            </a:r>
            <a:endParaRPr lang="en-CA" dirty="0"/>
          </a:p>
        </p:txBody>
      </p:sp>
    </p:spTree>
    <p:extLst>
      <p:ext uri="{BB962C8B-B14F-4D97-AF65-F5344CB8AC3E}">
        <p14:creationId xmlns:p14="http://schemas.microsoft.com/office/powerpoint/2010/main" val="294585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25875</TotalTime>
  <Words>17642</Words>
  <Application>Microsoft Office PowerPoint</Application>
  <PresentationFormat>Widescreen</PresentationFormat>
  <Paragraphs>368</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Why artificial light at night should be a focus for global change research in the 21st century</vt:lpstr>
      <vt:lpstr>Introduction/main</vt:lpstr>
      <vt:lpstr>Main 2 </vt:lpstr>
      <vt:lpstr>Anatomy and Physiology of the Circadian System </vt:lpstr>
      <vt:lpstr>The Circadian Timing System</vt:lpstr>
      <vt:lpstr>Photic input of Circadian Timing System in Mammals</vt:lpstr>
      <vt:lpstr>Outputs of the central clock 1 </vt:lpstr>
      <vt:lpstr>Outputs of the Central Clock 2</vt:lpstr>
      <vt:lpstr>Entrainment of Circadian Timing System:</vt:lpstr>
      <vt:lpstr>Association between light at night, melatonin secretion, sleep deprivation, and the internal clock. Health impacts and mechanisms of circadian disruption - Abstract</vt:lpstr>
      <vt:lpstr>Introduction: </vt:lpstr>
      <vt:lpstr>Light control of melatonin secretion</vt:lpstr>
      <vt:lpstr>Artificial light at night disrupts the circadian system</vt:lpstr>
      <vt:lpstr>Mechanistic Approach of ALAN effects in Cancer</vt:lpstr>
      <vt:lpstr>Methodological limitations of the studies</vt:lpstr>
      <vt:lpstr>Visual pathways and the central neural control of a circadian rhythm in pineal serotonin N-acetyltransferase activity - Abstract</vt:lpstr>
      <vt:lpstr>Introduction</vt:lpstr>
      <vt:lpstr>Materials and Methods</vt:lpstr>
      <vt:lpstr>Materials &amp; Methods 2 – Lesions &amp; Analysis</vt:lpstr>
      <vt:lpstr>Results</vt:lpstr>
      <vt:lpstr>Discussion</vt:lpstr>
      <vt:lpstr>Effects of Artificial Light at Night on Human Health: A Literature review of observational and experimental studies applied to exposure assessment. </vt:lpstr>
      <vt:lpstr>introduction</vt:lpstr>
      <vt:lpstr>methods</vt:lpstr>
      <vt:lpstr>Results 1</vt:lpstr>
      <vt:lpstr>Results 2</vt:lpstr>
      <vt:lpstr>Results 3</vt:lpstr>
      <vt:lpstr>Discussion</vt:lpstr>
      <vt:lpstr>Let There Be No Light: the effect of bedside light on sleep quality and background electroencephalographic rhythms - abstract</vt:lpstr>
      <vt:lpstr>Introduction: </vt:lpstr>
      <vt:lpstr>Methods</vt:lpstr>
      <vt:lpstr>Results</vt:lpstr>
      <vt:lpstr>Discussion</vt:lpstr>
      <vt:lpstr>Evening use of light-emitting e-readers negatively effects sleep, circadian timing, and next-morning alertness – Significance/Abstract</vt:lpstr>
      <vt:lpstr>Materials and Methods (abbreviated)</vt:lpstr>
      <vt:lpstr>Results:</vt:lpstr>
      <vt:lpstr>Discussion:</vt:lpstr>
      <vt:lpstr>Materials and Methods (full)</vt:lpstr>
      <vt:lpstr>Materials and Methods (full) 2</vt:lpstr>
      <vt:lpstr>Night shift work and breast cancer incidence: three prospective studies and meta analysis of published studies - Abstract</vt:lpstr>
      <vt:lpstr>Introduction:</vt:lpstr>
      <vt:lpstr>methods:</vt:lpstr>
      <vt:lpstr>Methods – statistical analysis</vt:lpstr>
      <vt:lpstr>Results</vt:lpstr>
      <vt:lpstr>Results 2 – Systematic Review</vt:lpstr>
      <vt:lpstr>Discussion</vt:lpstr>
      <vt:lpstr>Outdoor Light at Night and Breast Cancer Incidence in the Nurse’s Healthy Study II - Abstract</vt:lpstr>
      <vt:lpstr>Introduction: </vt:lpstr>
      <vt:lpstr>Methods</vt:lpstr>
      <vt:lpstr>Methods (statistical analysis)</vt:lpstr>
      <vt:lpstr>Results</vt:lpstr>
      <vt:lpstr>Discussion</vt:lpstr>
      <vt:lpstr>Introduction</vt:lpstr>
      <vt:lpstr>Melatonin</vt:lpstr>
      <vt:lpstr>Methods</vt:lpstr>
      <vt:lpstr>Methods #2</vt:lpstr>
      <vt:lpstr>Results A: Relationship between melatonin concentration, survival, and fecundity</vt:lpstr>
      <vt:lpstr>Results B: Relationship between melatonin concentration and immune function</vt:lpstr>
      <vt:lpstr>PowerPoint Presentation</vt:lpstr>
      <vt:lpstr>Results C: Relationships among immune parameters</vt:lpstr>
      <vt:lpstr>Discussion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Butler</dc:creator>
  <cp:lastModifiedBy>Russell Butler</cp:lastModifiedBy>
  <cp:revision>252</cp:revision>
  <dcterms:created xsi:type="dcterms:W3CDTF">2018-02-10T18:52:23Z</dcterms:created>
  <dcterms:modified xsi:type="dcterms:W3CDTF">2018-02-28T18:07:41Z</dcterms:modified>
</cp:coreProperties>
</file>