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101"/>
    <p:restoredTop sz="94170"/>
  </p:normalViewPr>
  <p:slideViewPr>
    <p:cSldViewPr snapToGrid="0">
      <p:cViewPr>
        <p:scale>
          <a:sx n="90" d="100"/>
          <a:sy n="90" d="100"/>
        </p:scale>
        <p:origin x="2232"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lumMod val="50000"/>
                  </a:schemeClr>
                </a:solidFill>
                <a:latin typeface="+mn-lt"/>
                <a:ea typeface="+mn-ea"/>
                <a:cs typeface="+mn-cs"/>
              </a:defRPr>
            </a:pPr>
            <a:r>
              <a:rPr lang="en-US" sz="1800" dirty="0">
                <a:solidFill>
                  <a:schemeClr val="accent1">
                    <a:lumMod val="50000"/>
                  </a:schemeClr>
                </a:solidFill>
              </a:rPr>
              <a:t> Median Max Selling Price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accent1">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Median Max Selling Price </c:v>
                </c:pt>
              </c:strCache>
            </c:strRef>
          </c:tx>
          <c:spPr>
            <a:solidFill>
              <a:schemeClr val="accent1">
                <a:lumMod val="50000"/>
              </a:schemeClr>
            </a:solidFill>
            <a:ln>
              <a:noFill/>
            </a:ln>
            <a:effectLst/>
          </c:spPr>
          <c:invertIfNegative val="0"/>
          <c:cat>
            <c:numRef>
              <c:f>Sheet1!$A$2:$A$15</c:f>
              <c:numCache>
                <c:formatCode>General</c:formatCode>
                <c:ptCount val="14"/>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numCache>
            </c:numRef>
          </c:cat>
          <c:val>
            <c:numRef>
              <c:f>Sheet1!$B$2:$B$15</c:f>
              <c:numCache>
                <c:formatCode>_("$"* #,##0_);_("$"* \(#,##0\);_("$"* "-"??_);_(@_)</c:formatCode>
                <c:ptCount val="14"/>
                <c:pt idx="0">
                  <c:v>270000</c:v>
                </c:pt>
                <c:pt idx="1">
                  <c:v>273000</c:v>
                </c:pt>
                <c:pt idx="2">
                  <c:v>325000</c:v>
                </c:pt>
                <c:pt idx="3">
                  <c:v>304000</c:v>
                </c:pt>
                <c:pt idx="4">
                  <c:v>320000</c:v>
                </c:pt>
                <c:pt idx="5">
                  <c:v>312000</c:v>
                </c:pt>
                <c:pt idx="6">
                  <c:v>326500</c:v>
                </c:pt>
                <c:pt idx="7">
                  <c:v>327500</c:v>
                </c:pt>
                <c:pt idx="8">
                  <c:v>318000</c:v>
                </c:pt>
                <c:pt idx="9">
                  <c:v>326000</c:v>
                </c:pt>
                <c:pt idx="10">
                  <c:v>354000</c:v>
                </c:pt>
                <c:pt idx="11">
                  <c:v>350500</c:v>
                </c:pt>
                <c:pt idx="12">
                  <c:v>334000</c:v>
                </c:pt>
                <c:pt idx="13">
                  <c:v>388500</c:v>
                </c:pt>
              </c:numCache>
            </c:numRef>
          </c:val>
          <c:extLst>
            <c:ext xmlns:c16="http://schemas.microsoft.com/office/drawing/2014/chart" uri="{C3380CC4-5D6E-409C-BE32-E72D297353CC}">
              <c16:uniqueId val="{00000000-C645-184D-AB6A-FD20C8E5253F}"/>
            </c:ext>
          </c:extLst>
        </c:ser>
        <c:dLbls>
          <c:showLegendKey val="0"/>
          <c:showVal val="0"/>
          <c:showCatName val="0"/>
          <c:showSerName val="0"/>
          <c:showPercent val="0"/>
          <c:showBubbleSize val="0"/>
        </c:dLbls>
        <c:gapWidth val="219"/>
        <c:overlap val="-27"/>
        <c:axId val="1232508832"/>
        <c:axId val="1232511104"/>
      </c:barChart>
      <c:catAx>
        <c:axId val="1232508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232511104"/>
        <c:crosses val="autoZero"/>
        <c:auto val="1"/>
        <c:lblAlgn val="ctr"/>
        <c:lblOffset val="100"/>
        <c:noMultiLvlLbl val="0"/>
      </c:catAx>
      <c:valAx>
        <c:axId val="1232511104"/>
        <c:scaling>
          <c:orientation val="minMax"/>
        </c:scaling>
        <c:delete val="0"/>
        <c:axPos val="l"/>
        <c:majorGridlines>
          <c:spPr>
            <a:ln w="9525" cap="flat" cmpd="sng" algn="ctr">
              <a:solidFill>
                <a:schemeClr val="tx1"/>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lgn="just">
              <a:defRPr sz="1197" b="0" i="0" u="none" strike="noStrike" kern="1200" baseline="0">
                <a:solidFill>
                  <a:schemeClr val="tx1"/>
                </a:solidFill>
                <a:latin typeface="+mn-lt"/>
                <a:ea typeface="+mn-ea"/>
                <a:cs typeface="+mn-cs"/>
              </a:defRPr>
            </a:pPr>
            <a:endParaRPr lang="en-US"/>
          </a:p>
        </c:txPr>
        <c:crossAx val="1232508832"/>
        <c:crosses val="autoZero"/>
        <c:crossBetween val="between"/>
      </c:valAx>
      <c:spPr>
        <a:solidFill>
          <a:schemeClr val="accent4">
            <a:lumMod val="20000"/>
            <a:lumOff val="80000"/>
          </a:schemeClr>
        </a:solidFill>
        <a:ln w="12700">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20000"/>
        <a:lumOff val="80000"/>
      </a:schemeClr>
    </a:solidFill>
    <a:ln w="12700">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11E3-D89E-BAFF-1D8E-FB7D93E22C7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B719410-4102-2C99-7708-12D37E568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20CC5E-28DF-941C-7BFE-4D67BAE6F5FB}"/>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5" name="Footer Placeholder 4">
            <a:extLst>
              <a:ext uri="{FF2B5EF4-FFF2-40B4-BE49-F238E27FC236}">
                <a16:creationId xmlns:a16="http://schemas.microsoft.com/office/drawing/2014/main" id="{0F0080BD-8786-F3FF-3838-6CE597942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2F357-A5A4-FC73-4B35-A5345E746F72}"/>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144776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7CC7-98C2-9EA6-B0CB-BCC14AE91FC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C58CB03-DEE3-EF83-5FCA-9C86444D350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C2C8D0-06D0-3171-13D5-DE950BC22A7D}"/>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5" name="Footer Placeholder 4">
            <a:extLst>
              <a:ext uri="{FF2B5EF4-FFF2-40B4-BE49-F238E27FC236}">
                <a16:creationId xmlns:a16="http://schemas.microsoft.com/office/drawing/2014/main" id="{9D291CE9-E971-7E76-CBEB-CAB467F96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395D0-069D-F037-8647-8EAD446351B0}"/>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36143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EE16BE-9031-7DAE-D4B8-8FD01F7A0F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F96E17-C776-052E-F2AF-319C45B8B4C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F71733-077B-C1D1-E5AE-A17A925A4C78}"/>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5" name="Footer Placeholder 4">
            <a:extLst>
              <a:ext uri="{FF2B5EF4-FFF2-40B4-BE49-F238E27FC236}">
                <a16:creationId xmlns:a16="http://schemas.microsoft.com/office/drawing/2014/main" id="{FA9B2CF2-1839-1056-9638-896FA4D7D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95AA6-F740-DC7D-6323-BC0E8F97ABD3}"/>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174262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650E-3D1E-2EAF-D1FB-819ABB5868C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5B1DB23-AB40-2694-DEA6-8F61222BCB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E0785-C277-744A-0401-18E49C294208}"/>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5" name="Footer Placeholder 4">
            <a:extLst>
              <a:ext uri="{FF2B5EF4-FFF2-40B4-BE49-F238E27FC236}">
                <a16:creationId xmlns:a16="http://schemas.microsoft.com/office/drawing/2014/main" id="{F6AD1C4E-0887-AC4C-981B-45EBDE3DA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1C49A-A2F9-6D1C-A945-0D4ACA87F0FB}"/>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290980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B2CF-72CA-5679-3ED0-2EC37CD5918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1DEBB20-26ED-5801-35B0-E013EB6C02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137876E-F1DA-888F-8058-31B2A7A9F0C1}"/>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5" name="Footer Placeholder 4">
            <a:extLst>
              <a:ext uri="{FF2B5EF4-FFF2-40B4-BE49-F238E27FC236}">
                <a16:creationId xmlns:a16="http://schemas.microsoft.com/office/drawing/2014/main" id="{14B1BA0B-E2AA-79E7-6E1A-AFF09DBB2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441A0-3E7A-E0F4-D22E-BDF06814FADD}"/>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329118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E98-95F8-ACFD-DA4D-37E9A021B75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69E5A6E-E9C5-3E65-703F-C50EFC121DC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C8CCC0D-18ED-8B78-723E-0B45296C07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936E8E6-47C6-B091-F41A-8D99B7546A7F}"/>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6" name="Footer Placeholder 5">
            <a:extLst>
              <a:ext uri="{FF2B5EF4-FFF2-40B4-BE49-F238E27FC236}">
                <a16:creationId xmlns:a16="http://schemas.microsoft.com/office/drawing/2014/main" id="{C9A27FB7-2BD9-1B2D-EF7C-223CD7CDC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20F6-5CD4-23C9-AEEF-B0B758910160}"/>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159777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6BB8-3BB9-3688-5422-E307307E7CD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E274A0-ECEB-19EF-B838-182BF32D2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395D1B7-CDFA-DEE3-5311-CCDF9767FC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2584A7-16D2-E716-8857-FD7B81328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A123257-5A63-DA60-1363-EB994257846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488BA9E-0E32-DABD-FBC2-E35B4A4A0B4C}"/>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8" name="Footer Placeholder 7">
            <a:extLst>
              <a:ext uri="{FF2B5EF4-FFF2-40B4-BE49-F238E27FC236}">
                <a16:creationId xmlns:a16="http://schemas.microsoft.com/office/drawing/2014/main" id="{A7F394BE-4D04-B3E6-3DD4-7FD0249B46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BA9374-EA66-0C7C-EA60-E21D5FEE427B}"/>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121786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67BD-7A37-6D19-99AA-BE551FBAD76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C0D5C6-3F80-5041-7231-DE0F79BB1747}"/>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4" name="Footer Placeholder 3">
            <a:extLst>
              <a:ext uri="{FF2B5EF4-FFF2-40B4-BE49-F238E27FC236}">
                <a16:creationId xmlns:a16="http://schemas.microsoft.com/office/drawing/2014/main" id="{626ACD8E-2162-9AF6-291A-81EEE1D60B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A780D0-7781-9A6D-1A6C-785881D05449}"/>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2865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F9ED3-7A0A-DE90-FFE6-88E200E6F7D5}"/>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3" name="Footer Placeholder 2">
            <a:extLst>
              <a:ext uri="{FF2B5EF4-FFF2-40B4-BE49-F238E27FC236}">
                <a16:creationId xmlns:a16="http://schemas.microsoft.com/office/drawing/2014/main" id="{6035048F-ABD3-7777-6E3D-214C6EFF38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850EB-1AB0-0EE7-331D-41B419C872CB}"/>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156052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96A2-B831-1710-429A-42FB10755E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C2ABE41-749A-5F1A-3DA3-FCF7FCE97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42642B6-63CB-244D-C5AF-093461A25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1958C0-F8FA-41F3-D17B-45C26637949E}"/>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6" name="Footer Placeholder 5">
            <a:extLst>
              <a:ext uri="{FF2B5EF4-FFF2-40B4-BE49-F238E27FC236}">
                <a16:creationId xmlns:a16="http://schemas.microsoft.com/office/drawing/2014/main" id="{40A85E8C-5631-3FDC-3CEF-039EFD793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2F469-4B83-3DED-0A58-BEEF921DFFF3}"/>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239832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15C1-1DBD-B497-94F9-38B59ABA21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015BDB8-6D35-1B49-EA3F-AB6D773C6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F84358-44A3-B884-8C02-627A551C0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44AFBC-94D1-9093-3428-BC0A3D5195A8}"/>
              </a:ext>
            </a:extLst>
          </p:cNvPr>
          <p:cNvSpPr>
            <a:spLocks noGrp="1"/>
          </p:cNvSpPr>
          <p:nvPr>
            <p:ph type="dt" sz="half" idx="10"/>
          </p:nvPr>
        </p:nvSpPr>
        <p:spPr/>
        <p:txBody>
          <a:bodyPr/>
          <a:lstStyle/>
          <a:p>
            <a:fld id="{B182B738-ED2F-CD4E-8A03-BE2AE92462BF}" type="datetimeFigureOut">
              <a:rPr lang="en-US" smtClean="0"/>
              <a:t>3/13/23</a:t>
            </a:fld>
            <a:endParaRPr lang="en-US"/>
          </a:p>
        </p:txBody>
      </p:sp>
      <p:sp>
        <p:nvSpPr>
          <p:cNvPr id="6" name="Footer Placeholder 5">
            <a:extLst>
              <a:ext uri="{FF2B5EF4-FFF2-40B4-BE49-F238E27FC236}">
                <a16:creationId xmlns:a16="http://schemas.microsoft.com/office/drawing/2014/main" id="{E0298EF0-A013-0529-F405-92E215568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64271-B101-9765-E88D-829451BF9D81}"/>
              </a:ext>
            </a:extLst>
          </p:cNvPr>
          <p:cNvSpPr>
            <a:spLocks noGrp="1"/>
          </p:cNvSpPr>
          <p:nvPr>
            <p:ph type="sldNum" sz="quarter" idx="12"/>
          </p:nvPr>
        </p:nvSpPr>
        <p:spPr/>
        <p:txBody>
          <a:bodyPr/>
          <a:lstStyle/>
          <a:p>
            <a:fld id="{0672619C-4976-DA41-ABD2-4CBE378AB470}" type="slidenum">
              <a:rPr lang="en-US" smtClean="0"/>
              <a:t>‹#›</a:t>
            </a:fld>
            <a:endParaRPr lang="en-US"/>
          </a:p>
        </p:txBody>
      </p:sp>
    </p:spTree>
    <p:extLst>
      <p:ext uri="{BB962C8B-B14F-4D97-AF65-F5344CB8AC3E}">
        <p14:creationId xmlns:p14="http://schemas.microsoft.com/office/powerpoint/2010/main" val="165132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30792-FD43-306E-8939-34FED76D3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C5FADB-D498-3845-C2FE-D8E55CF04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72341C-BBA7-69D0-C487-52C3DBCF6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2B738-ED2F-CD4E-8A03-BE2AE92462BF}" type="datetimeFigureOut">
              <a:rPr lang="en-US" smtClean="0"/>
              <a:t>3/13/23</a:t>
            </a:fld>
            <a:endParaRPr lang="en-US"/>
          </a:p>
        </p:txBody>
      </p:sp>
      <p:sp>
        <p:nvSpPr>
          <p:cNvPr id="5" name="Footer Placeholder 4">
            <a:extLst>
              <a:ext uri="{FF2B5EF4-FFF2-40B4-BE49-F238E27FC236}">
                <a16:creationId xmlns:a16="http://schemas.microsoft.com/office/drawing/2014/main" id="{CFFAF53F-ACA6-4DAC-436B-4D0C20CF0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21E21C-C039-B88E-E7F6-E724F7EA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2619C-4976-DA41-ABD2-4CBE378AB470}" type="slidenum">
              <a:rPr lang="en-US" smtClean="0"/>
              <a:t>‹#›</a:t>
            </a:fld>
            <a:endParaRPr lang="en-US"/>
          </a:p>
        </p:txBody>
      </p:sp>
    </p:spTree>
    <p:extLst>
      <p:ext uri="{BB962C8B-B14F-4D97-AF65-F5344CB8AC3E}">
        <p14:creationId xmlns:p14="http://schemas.microsoft.com/office/powerpoint/2010/main" val="3974705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A8FCF7-5388-ABBA-B9AF-0E1F057BA5FF}"/>
              </a:ext>
            </a:extLst>
          </p:cNvPr>
          <p:cNvSpPr txBox="1"/>
          <p:nvPr/>
        </p:nvSpPr>
        <p:spPr>
          <a:xfrm>
            <a:off x="-1" y="0"/>
            <a:ext cx="3704094" cy="2585323"/>
          </a:xfrm>
          <a:prstGeom prst="rect">
            <a:avLst/>
          </a:prstGeom>
          <a:solidFill>
            <a:schemeClr val="accent2">
              <a:lumMod val="20000"/>
              <a:lumOff val="80000"/>
            </a:schemeClr>
          </a:solidFill>
          <a:ln w="12700">
            <a:solidFill>
              <a:schemeClr val="tx1"/>
            </a:solidFill>
          </a:ln>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Step 1 (Problem Statement):</a:t>
            </a:r>
          </a:p>
          <a:p>
            <a:pPr algn="just"/>
            <a:r>
              <a:rPr lang="en-US" dirty="0">
                <a:latin typeface="Times New Roman" panose="02020603050405020304" pitchFamily="18" charset="0"/>
                <a:cs typeface="Times New Roman" panose="02020603050405020304" pitchFamily="18" charset="0"/>
              </a:rPr>
              <a:t>We need to find out the cause for the rising prices of BTO flats in non-mature estates and conduct a simple estimation on how high the prices will be in 5 years’ time. The sentiments of the general public is that public housing is becoming increasingly unaffordable.</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4C9DF1-12C0-6314-405A-B4D97C166B1B}"/>
              </a:ext>
            </a:extLst>
          </p:cNvPr>
          <p:cNvSpPr txBox="1"/>
          <p:nvPr/>
        </p:nvSpPr>
        <p:spPr>
          <a:xfrm>
            <a:off x="3704094" y="969495"/>
            <a:ext cx="4783810" cy="646331"/>
          </a:xfrm>
          <a:prstGeom prst="rect">
            <a:avLst/>
          </a:prstGeom>
          <a:solidFill>
            <a:schemeClr val="accent5">
              <a:lumMod val="20000"/>
              <a:lumOff val="80000"/>
            </a:schemeClr>
          </a:solidFill>
          <a:ln w="12700">
            <a:solidFill>
              <a:schemeClr val="tx1"/>
            </a:solidFill>
          </a:ln>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Step 2 (Statement </a:t>
            </a:r>
            <a:r>
              <a:rPr lang="en-US" b="1" dirty="0">
                <a:latin typeface="Times New Roman" panose="02020603050405020304" pitchFamily="18" charset="0"/>
                <a:cs typeface="Times New Roman" panose="02020603050405020304" pitchFamily="18" charset="0"/>
                <a:sym typeface="Wingdings" pitchFamily="2" charset="2"/>
              </a:rPr>
              <a:t> Research Question</a:t>
            </a:r>
            <a:r>
              <a:rPr lang="en-US" b="1"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Will BTO flats still be affordable in 5 years’ time?</a:t>
            </a:r>
          </a:p>
        </p:txBody>
      </p:sp>
      <p:sp>
        <p:nvSpPr>
          <p:cNvPr id="6" name="TextBox 5">
            <a:extLst>
              <a:ext uri="{FF2B5EF4-FFF2-40B4-BE49-F238E27FC236}">
                <a16:creationId xmlns:a16="http://schemas.microsoft.com/office/drawing/2014/main" id="{5B0D1846-3A62-E021-5F9F-CB3B8D885FD3}"/>
              </a:ext>
            </a:extLst>
          </p:cNvPr>
          <p:cNvSpPr txBox="1"/>
          <p:nvPr/>
        </p:nvSpPr>
        <p:spPr>
          <a:xfrm>
            <a:off x="8487905" y="0"/>
            <a:ext cx="3704095" cy="2862322"/>
          </a:xfrm>
          <a:prstGeom prst="rect">
            <a:avLst/>
          </a:prstGeom>
          <a:solidFill>
            <a:schemeClr val="accent2">
              <a:lumMod val="20000"/>
              <a:lumOff val="80000"/>
            </a:schemeClr>
          </a:solidFill>
          <a:ln w="12700">
            <a:solidFill>
              <a:schemeClr val="tx1"/>
            </a:solidFill>
          </a:ln>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Step 3 (Summary of Data Insights):</a:t>
            </a:r>
          </a:p>
          <a:p>
            <a:pPr algn="just"/>
            <a:r>
              <a:rPr lang="en-SG" dirty="0">
                <a:effectLst/>
                <a:latin typeface="Times New Roman" panose="02020603050405020304" pitchFamily="18" charset="0"/>
                <a:ea typeface="Times New Roman" panose="02020603050405020304" pitchFamily="18" charset="0"/>
                <a:cs typeface="Times New Roman" panose="02020603050405020304" pitchFamily="18" charset="0"/>
              </a:rPr>
              <a:t>The data shows that the latest prices are much higher than those in 2008 but there was no constant year-on-year increase. Instead, there were periods of inclines and declines that were probably due to external factors such as bearish housing markets, and the economic decline by the covid pandemic.</a:t>
            </a:r>
          </a:p>
        </p:txBody>
      </p:sp>
      <p:sp>
        <p:nvSpPr>
          <p:cNvPr id="7" name="TextBox 6">
            <a:extLst>
              <a:ext uri="{FF2B5EF4-FFF2-40B4-BE49-F238E27FC236}">
                <a16:creationId xmlns:a16="http://schemas.microsoft.com/office/drawing/2014/main" id="{B6EAA799-2F47-FFB4-819F-7D616F9FB03F}"/>
              </a:ext>
            </a:extLst>
          </p:cNvPr>
          <p:cNvSpPr txBox="1"/>
          <p:nvPr/>
        </p:nvSpPr>
        <p:spPr>
          <a:xfrm>
            <a:off x="-2" y="3416676"/>
            <a:ext cx="4988722" cy="2862322"/>
          </a:xfrm>
          <a:prstGeom prst="rect">
            <a:avLst/>
          </a:prstGeom>
          <a:solidFill>
            <a:schemeClr val="accent2">
              <a:lumMod val="20000"/>
              <a:lumOff val="80000"/>
            </a:schemeClr>
          </a:solidFill>
          <a:ln w="12700">
            <a:solidFill>
              <a:schemeClr val="tx1"/>
            </a:solidFill>
          </a:ln>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Step 5 (Problem’s Importance):</a:t>
            </a:r>
          </a:p>
          <a:p>
            <a:pPr algn="just"/>
            <a:r>
              <a:rPr lang="en-US" dirty="0">
                <a:latin typeface="Times New Roman" panose="02020603050405020304" pitchFamily="18" charset="0"/>
                <a:cs typeface="Times New Roman" panose="02020603050405020304" pitchFamily="18" charset="0"/>
              </a:rPr>
              <a:t>We ought to hold HDB accountable to their promise of making public housing affordable to all. By creating awareness on the topic and gathering appropriate evidences, we can see for ourselves whether HDB (and the government) are holding up to their end of the bargain. This could also potentially create more awareness of the shortcomings of the incumbent party and may sway more opposition votes in the next General Elections.</a:t>
            </a:r>
          </a:p>
        </p:txBody>
      </p:sp>
      <p:sp>
        <p:nvSpPr>
          <p:cNvPr id="8" name="TextBox 7">
            <a:extLst>
              <a:ext uri="{FF2B5EF4-FFF2-40B4-BE49-F238E27FC236}">
                <a16:creationId xmlns:a16="http://schemas.microsoft.com/office/drawing/2014/main" id="{F6F59A50-D8D5-FA44-4722-A1F938B90975}"/>
              </a:ext>
            </a:extLst>
          </p:cNvPr>
          <p:cNvSpPr txBox="1"/>
          <p:nvPr/>
        </p:nvSpPr>
        <p:spPr>
          <a:xfrm>
            <a:off x="4988720" y="2839819"/>
            <a:ext cx="7203280" cy="369332"/>
          </a:xfrm>
          <a:prstGeom prst="rect">
            <a:avLst/>
          </a:prstGeom>
          <a:solidFill>
            <a:schemeClr val="accent5">
              <a:lumMod val="20000"/>
              <a:lumOff val="80000"/>
            </a:schemeClr>
          </a:solidFill>
          <a:ln w="12700">
            <a:solidFill>
              <a:schemeClr val="tx1"/>
            </a:solidFill>
          </a:ln>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Step 4 (Data Visualization):</a:t>
            </a:r>
          </a:p>
        </p:txBody>
      </p:sp>
      <p:graphicFrame>
        <p:nvGraphicFramePr>
          <p:cNvPr id="9" name="Chart 8">
            <a:extLst>
              <a:ext uri="{FF2B5EF4-FFF2-40B4-BE49-F238E27FC236}">
                <a16:creationId xmlns:a16="http://schemas.microsoft.com/office/drawing/2014/main" id="{5DA0C2DC-5E3B-6C99-2CFD-1B92AA7CA2B9}"/>
              </a:ext>
            </a:extLst>
          </p:cNvPr>
          <p:cNvGraphicFramePr/>
          <p:nvPr>
            <p:extLst>
              <p:ext uri="{D42A27DB-BD31-4B8C-83A1-F6EECF244321}">
                <p14:modId xmlns:p14="http://schemas.microsoft.com/office/powerpoint/2010/main" val="1551723778"/>
              </p:ext>
            </p:extLst>
          </p:nvPr>
        </p:nvGraphicFramePr>
        <p:xfrm>
          <a:off x="4988720" y="3209151"/>
          <a:ext cx="7203280" cy="36488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5775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230</Words>
  <Application>Microsoft Macintosh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 Zi Rui Russell</dc:creator>
  <cp:lastModifiedBy>Wong Zi Rui Russell</cp:lastModifiedBy>
  <cp:revision>23</cp:revision>
  <dcterms:created xsi:type="dcterms:W3CDTF">2023-03-13T15:22:09Z</dcterms:created>
  <dcterms:modified xsi:type="dcterms:W3CDTF">2023-03-14T05:23:24Z</dcterms:modified>
</cp:coreProperties>
</file>