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Josefin Slab"/>
      <p:regular r:id="rId45"/>
      <p:bold r:id="rId46"/>
      <p:italic r:id="rId47"/>
      <p:boldItalic r:id="rId48"/>
    </p:embeddedFont>
    <p:embeddedFont>
      <p:font typeface="Catamaran"/>
      <p:regular r:id="rId49"/>
      <p:bold r:id="rId50"/>
    </p:embeddedFont>
    <p:embeddedFont>
      <p:font typeface="Anton"/>
      <p:regular r:id="rId51"/>
    </p:embeddedFont>
    <p:embeddedFont>
      <p:font typeface="Roboto Condensed"/>
      <p:regular r:id="rId52"/>
      <p:bold r:id="rId53"/>
      <p:italic r:id="rId54"/>
      <p:boldItalic r:id="rId55"/>
    </p:embeddedFont>
    <p:embeddedFont>
      <p:font typeface="Saira Semi Condensed"/>
      <p:regular r:id="rId56"/>
      <p:bold r:id="rId57"/>
    </p:embeddedFont>
    <p:embeddedFont>
      <p:font typeface="Josefi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4087DD-DBB6-4EC2-9A12-3A9F8C5E66FB}">
  <a:tblStyle styleId="{CB4087DD-DBB6-4EC2-9A12-3A9F8C5E66F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JosefinSlab-bold.fntdata"/><Relationship Id="rId45" Type="http://schemas.openxmlformats.org/officeDocument/2006/relationships/font" Target="fonts/Josefin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JosefinSlab-boldItalic.fntdata"/><Relationship Id="rId47" Type="http://schemas.openxmlformats.org/officeDocument/2006/relationships/font" Target="fonts/JosefinSlab-italic.fntdata"/><Relationship Id="rId49" Type="http://schemas.openxmlformats.org/officeDocument/2006/relationships/font" Target="fonts/Catamara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Josefi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Josefi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nton-regular.fntdata"/><Relationship Id="rId50" Type="http://schemas.openxmlformats.org/officeDocument/2006/relationships/font" Target="fonts/Catamaran-bold.fntdata"/><Relationship Id="rId53" Type="http://schemas.openxmlformats.org/officeDocument/2006/relationships/font" Target="fonts/RobotoCondensed-bold.fntdata"/><Relationship Id="rId52" Type="http://schemas.openxmlformats.org/officeDocument/2006/relationships/font" Target="fonts/RobotoCondensed-regular.fntdata"/><Relationship Id="rId11" Type="http://schemas.openxmlformats.org/officeDocument/2006/relationships/slide" Target="slides/slide5.xml"/><Relationship Id="rId55" Type="http://schemas.openxmlformats.org/officeDocument/2006/relationships/font" Target="fonts/RobotoCondensed-boldItalic.fntdata"/><Relationship Id="rId10" Type="http://schemas.openxmlformats.org/officeDocument/2006/relationships/slide" Target="slides/slide4.xml"/><Relationship Id="rId54" Type="http://schemas.openxmlformats.org/officeDocument/2006/relationships/font" Target="fonts/RobotoCondensed-italic.fntdata"/><Relationship Id="rId13" Type="http://schemas.openxmlformats.org/officeDocument/2006/relationships/slide" Target="slides/slide7.xml"/><Relationship Id="rId57" Type="http://schemas.openxmlformats.org/officeDocument/2006/relationships/font" Target="fonts/SairaSemiCondensed-bold.fntdata"/><Relationship Id="rId12" Type="http://schemas.openxmlformats.org/officeDocument/2006/relationships/slide" Target="slides/slide6.xml"/><Relationship Id="rId56" Type="http://schemas.openxmlformats.org/officeDocument/2006/relationships/font" Target="fonts/SairaSemiCondensed-regular.fntdata"/><Relationship Id="rId15" Type="http://schemas.openxmlformats.org/officeDocument/2006/relationships/slide" Target="slides/slide9.xml"/><Relationship Id="rId59" Type="http://schemas.openxmlformats.org/officeDocument/2006/relationships/font" Target="fonts/JosefinSans-bold.fntdata"/><Relationship Id="rId14" Type="http://schemas.openxmlformats.org/officeDocument/2006/relationships/slide" Target="slides/slide8.xml"/><Relationship Id="rId58" Type="http://schemas.openxmlformats.org/officeDocument/2006/relationships/font" Target="fonts/Josefi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b2fdfe02e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b2fdfe02e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Equipo 3 conformado por Ileana, Pablo, Nicolas,Russel y yo Andres</a:t>
            </a:r>
            <a:endParaRPr/>
          </a:p>
          <a:p>
            <a:pPr indent="0" lvl="0" marL="0" rtl="0" algn="l">
              <a:spcBef>
                <a:spcPts val="0"/>
              </a:spcBef>
              <a:spcAft>
                <a:spcPts val="0"/>
              </a:spcAft>
              <a:buNone/>
            </a:pPr>
            <a:r>
              <a:rPr lang="es"/>
              <a:t>solucion del reto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b2fdfe02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b2fdfe02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8b2fdfe02e_4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8b2fdfe02e_4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8b2fdfe02e_4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8b2fdfe02e_4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b2fdfe02e_4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b2fdfe02e_4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b2fdfe02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b2fdfe02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b2fdfe02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b2fdfe02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8b2fdfe02e_4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8b2fdfe02e_4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6ba88b59e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6ba88b59e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6ba88b59e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6ba88b59e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8b2fdfe02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8b2fdfe02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c25990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c25990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8e6c70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8e6c70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6a8e6c70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6a8e6c70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ba88b59e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6ba88b59e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99ead0e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99ead0e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6ba88b59e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6ba88b59e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899ead0e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899ead0e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899ead0e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899ead0e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8b2fdfe02e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8b2fdfe02e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8b2fdfe02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8b2fdfe02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8b2fdfe02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8b2fdfe02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b2fdfe02e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b2fdfe02e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8b2fdfe02e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8b2fdfe02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899ead0e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899ead0e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8b2fdfe02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8b2fdfe02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e75290a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e75290a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8e75290a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8e75290a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8a20710d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8a20710d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8a20710d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8a20710d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8a20710d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8a20710d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8b2fdfe02e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8b2fdfe02e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b2fdfe02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b2fdfe02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b2fdfe0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b2fdfe0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b2fdfe02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b2fdfe02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b2fdfe02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b2fdfe02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b2fdfe02e_0_2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b2fdfe02e_0_2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Tiene los weights ya definidos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b2fdfe02e_4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b2fdfe02e_4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9300" y="896800"/>
            <a:ext cx="3033000" cy="3209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0" name="Google Shape;10;p2"/>
          <p:cNvSpPr txBox="1"/>
          <p:nvPr>
            <p:ph idx="1" type="subTitle"/>
          </p:nvPr>
        </p:nvSpPr>
        <p:spPr>
          <a:xfrm>
            <a:off x="719300" y="3979475"/>
            <a:ext cx="1994700" cy="58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grpSp>
        <p:nvGrpSpPr>
          <p:cNvPr id="11" name="Google Shape;11;p2"/>
          <p:cNvGrpSpPr/>
          <p:nvPr/>
        </p:nvGrpSpPr>
        <p:grpSpPr>
          <a:xfrm>
            <a:off x="-457745" y="158584"/>
            <a:ext cx="10036747" cy="4508685"/>
            <a:chOff x="-457745" y="158584"/>
            <a:chExt cx="10036747" cy="4508685"/>
          </a:xfrm>
        </p:grpSpPr>
        <p:grpSp>
          <p:nvGrpSpPr>
            <p:cNvPr id="12" name="Google Shape;12;p2"/>
            <p:cNvGrpSpPr/>
            <p:nvPr/>
          </p:nvGrpSpPr>
          <p:grpSpPr>
            <a:xfrm>
              <a:off x="7614180" y="3126797"/>
              <a:ext cx="1072672" cy="414947"/>
              <a:chOff x="3982050" y="663325"/>
              <a:chExt cx="992388" cy="558325"/>
            </a:xfrm>
          </p:grpSpPr>
          <p:sp>
            <p:nvSpPr>
              <p:cNvPr id="13" name="Google Shape;1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 name="Google Shape;1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15" name="Google Shape;15;p2"/>
            <p:cNvGrpSpPr/>
            <p:nvPr/>
          </p:nvGrpSpPr>
          <p:grpSpPr>
            <a:xfrm>
              <a:off x="5727630" y="293522"/>
              <a:ext cx="1072672" cy="414947"/>
              <a:chOff x="3982050" y="663325"/>
              <a:chExt cx="992388" cy="558325"/>
            </a:xfrm>
          </p:grpSpPr>
          <p:sp>
            <p:nvSpPr>
              <p:cNvPr id="16" name="Google Shape;16;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 name="Google Shape;17;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 name="Google Shape;18;p2"/>
            <p:cNvSpPr/>
            <p:nvPr/>
          </p:nvSpPr>
          <p:spPr>
            <a:xfrm rot="10800000">
              <a:off x="3472862" y="1126547"/>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9" name="Google Shape;19;p2"/>
            <p:cNvGrpSpPr/>
            <p:nvPr/>
          </p:nvGrpSpPr>
          <p:grpSpPr>
            <a:xfrm>
              <a:off x="4464580" y="4252322"/>
              <a:ext cx="1072672" cy="414947"/>
              <a:chOff x="4094664" y="28704"/>
              <a:chExt cx="992388" cy="558325"/>
            </a:xfrm>
          </p:grpSpPr>
          <p:sp>
            <p:nvSpPr>
              <p:cNvPr id="20" name="Google Shape;20;p2"/>
              <p:cNvSpPr/>
              <p:nvPr/>
            </p:nvSpPr>
            <p:spPr>
              <a:xfrm>
                <a:off x="4094664" y="2965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1" name="Google Shape;21;p2"/>
              <p:cNvSpPr/>
              <p:nvPr/>
            </p:nvSpPr>
            <p:spPr>
              <a:xfrm rot="10800000">
                <a:off x="4282177" y="287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22" name="Google Shape;22;p2"/>
            <p:cNvGrpSpPr/>
            <p:nvPr/>
          </p:nvGrpSpPr>
          <p:grpSpPr>
            <a:xfrm>
              <a:off x="-457745" y="3630659"/>
              <a:ext cx="1072672" cy="414947"/>
              <a:chOff x="3982050" y="663325"/>
              <a:chExt cx="992388" cy="558325"/>
            </a:xfrm>
          </p:grpSpPr>
          <p:sp>
            <p:nvSpPr>
              <p:cNvPr id="23" name="Google Shape;2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4" name="Google Shape;2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 name="Google Shape;25;p2"/>
            <p:cNvSpPr/>
            <p:nvPr/>
          </p:nvSpPr>
          <p:spPr>
            <a:xfrm rot="10800000">
              <a:off x="8709012"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 name="Google Shape;26;p2"/>
            <p:cNvSpPr/>
            <p:nvPr/>
          </p:nvSpPr>
          <p:spPr>
            <a:xfrm rot="10800000">
              <a:off x="-156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7" name="Google Shape;27;p2"/>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108" name="Shape 108"/>
        <p:cNvGrpSpPr/>
        <p:nvPr/>
      </p:nvGrpSpPr>
      <p:grpSpPr>
        <a:xfrm>
          <a:off x="0" y="0"/>
          <a:ext cx="0" cy="0"/>
          <a:chOff x="0" y="0"/>
          <a:chExt cx="0" cy="0"/>
        </a:xfrm>
      </p:grpSpPr>
      <p:sp>
        <p:nvSpPr>
          <p:cNvPr id="109" name="Google Shape;109;p11"/>
          <p:cNvSpPr/>
          <p:nvPr/>
        </p:nvSpPr>
        <p:spPr>
          <a:xfrm>
            <a:off x="4409758" y="485228"/>
            <a:ext cx="327000" cy="3270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4549332" y="-312227"/>
            <a:ext cx="47100" cy="74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4103231" y="216793"/>
            <a:ext cx="939900" cy="429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80975" y="647700"/>
            <a:ext cx="9725025" cy="4495800"/>
          </a:xfrm>
          <a:custGeom>
            <a:rect b="b" l="l" r="r" t="t"/>
            <a:pathLst>
              <a:path extrusionOk="0" h="179832" w="389001">
                <a:moveTo>
                  <a:pt x="172212" y="0"/>
                </a:moveTo>
                <a:lnTo>
                  <a:pt x="208026" y="0"/>
                </a:lnTo>
                <a:lnTo>
                  <a:pt x="389001" y="179832"/>
                </a:lnTo>
                <a:lnTo>
                  <a:pt x="0" y="179451"/>
                </a:lnTo>
                <a:close/>
              </a:path>
            </a:pathLst>
          </a:custGeom>
          <a:solidFill>
            <a:srgbClr val="F3F3F3">
              <a:alpha val="16069"/>
            </a:srgbClr>
          </a:solidFill>
          <a:ln>
            <a:noFill/>
          </a:ln>
        </p:spPr>
      </p:sp>
      <p:grpSp>
        <p:nvGrpSpPr>
          <p:cNvPr id="113" name="Google Shape;113;p11"/>
          <p:cNvGrpSpPr/>
          <p:nvPr/>
        </p:nvGrpSpPr>
        <p:grpSpPr>
          <a:xfrm>
            <a:off x="-360225" y="487009"/>
            <a:ext cx="9504225" cy="4671191"/>
            <a:chOff x="-360225" y="487009"/>
            <a:chExt cx="9504225" cy="4671191"/>
          </a:xfrm>
        </p:grpSpPr>
        <p:sp>
          <p:nvSpPr>
            <p:cNvPr id="114" name="Google Shape;114;p1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360225" y="616527"/>
              <a:ext cx="877171" cy="545763"/>
              <a:chOff x="3982050" y="663325"/>
              <a:chExt cx="992388" cy="558325"/>
            </a:xfrm>
          </p:grpSpPr>
          <p:sp>
            <p:nvSpPr>
              <p:cNvPr id="116" name="Google Shape;116;p1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7" name="Google Shape;117;p1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18" name="Google Shape;118;p11"/>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9" name="Google Shape;119;p11"/>
            <p:cNvSpPr/>
            <p:nvPr/>
          </p:nvSpPr>
          <p:spPr>
            <a:xfrm rot="10800000">
              <a:off x="6089063" y="4870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20" name="Google Shape;120;p11"/>
          <p:cNvSpPr txBox="1"/>
          <p:nvPr>
            <p:ph hasCustomPrompt="1" type="title"/>
          </p:nvPr>
        </p:nvSpPr>
        <p:spPr>
          <a:xfrm>
            <a:off x="3305300" y="1714500"/>
            <a:ext cx="5119800" cy="121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85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11"/>
          <p:cNvSpPr txBox="1"/>
          <p:nvPr>
            <p:ph idx="1" type="body"/>
          </p:nvPr>
        </p:nvSpPr>
        <p:spPr>
          <a:xfrm>
            <a:off x="3305175" y="2944150"/>
            <a:ext cx="51198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6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lt1"/>
        </a:solidFill>
      </p:bgPr>
    </p:bg>
    <p:spTree>
      <p:nvGrpSpPr>
        <p:cNvPr id="123" name="Shape 123"/>
        <p:cNvGrpSpPr/>
        <p:nvPr/>
      </p:nvGrpSpPr>
      <p:grpSpPr>
        <a:xfrm>
          <a:off x="0" y="0"/>
          <a:ext cx="0" cy="0"/>
          <a:chOff x="0" y="0"/>
          <a:chExt cx="0" cy="0"/>
        </a:xfrm>
      </p:grpSpPr>
      <p:sp>
        <p:nvSpPr>
          <p:cNvPr id="124" name="Google Shape;124;p13"/>
          <p:cNvSpPr/>
          <p:nvPr/>
        </p:nvSpPr>
        <p:spPr>
          <a:xfrm>
            <a:off x="5920525" y="-42625"/>
            <a:ext cx="326600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25" name="Google Shape;125;p13"/>
          <p:cNvSpPr txBox="1"/>
          <p:nvPr>
            <p:ph idx="1" type="subTitle"/>
          </p:nvPr>
        </p:nvSpPr>
        <p:spPr>
          <a:xfrm>
            <a:off x="7193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6" name="Google Shape;126;p13"/>
          <p:cNvSpPr txBox="1"/>
          <p:nvPr>
            <p:ph idx="2" type="subTitle"/>
          </p:nvPr>
        </p:nvSpPr>
        <p:spPr>
          <a:xfrm>
            <a:off x="719300"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7" name="Google Shape;127;p13"/>
          <p:cNvSpPr txBox="1"/>
          <p:nvPr>
            <p:ph idx="3" type="subTitle"/>
          </p:nvPr>
        </p:nvSpPr>
        <p:spPr>
          <a:xfrm>
            <a:off x="37251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8" name="Google Shape;128;p13"/>
          <p:cNvSpPr txBox="1"/>
          <p:nvPr>
            <p:ph idx="4" type="subTitle"/>
          </p:nvPr>
        </p:nvSpPr>
        <p:spPr>
          <a:xfrm>
            <a:off x="37251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9" name="Google Shape;129;p13"/>
          <p:cNvSpPr txBox="1"/>
          <p:nvPr>
            <p:ph idx="5" type="subTitle"/>
          </p:nvPr>
        </p:nvSpPr>
        <p:spPr>
          <a:xfrm>
            <a:off x="67309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0" name="Google Shape;130;p13"/>
          <p:cNvSpPr txBox="1"/>
          <p:nvPr>
            <p:ph idx="6" type="subTitle"/>
          </p:nvPr>
        </p:nvSpPr>
        <p:spPr>
          <a:xfrm>
            <a:off x="67309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1" name="Google Shape;131;p13"/>
          <p:cNvSpPr txBox="1"/>
          <p:nvPr>
            <p:ph idx="7" type="subTitle"/>
          </p:nvPr>
        </p:nvSpPr>
        <p:spPr>
          <a:xfrm>
            <a:off x="719300" y="2804650"/>
            <a:ext cx="18300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2" name="Google Shape;132;p13"/>
          <p:cNvSpPr txBox="1"/>
          <p:nvPr>
            <p:ph idx="8" type="subTitle"/>
          </p:nvPr>
        </p:nvSpPr>
        <p:spPr>
          <a:xfrm>
            <a:off x="7193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3" name="Google Shape;133;p13"/>
          <p:cNvSpPr txBox="1"/>
          <p:nvPr>
            <p:ph idx="9" type="subTitle"/>
          </p:nvPr>
        </p:nvSpPr>
        <p:spPr>
          <a:xfrm>
            <a:off x="37251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4" name="Google Shape;134;p13"/>
          <p:cNvSpPr txBox="1"/>
          <p:nvPr>
            <p:ph idx="13" type="subTitle"/>
          </p:nvPr>
        </p:nvSpPr>
        <p:spPr>
          <a:xfrm>
            <a:off x="37251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5" name="Google Shape;135;p13"/>
          <p:cNvSpPr txBox="1"/>
          <p:nvPr>
            <p:ph idx="14" type="subTitle"/>
          </p:nvPr>
        </p:nvSpPr>
        <p:spPr>
          <a:xfrm>
            <a:off x="67309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6" name="Google Shape;136;p13"/>
          <p:cNvSpPr txBox="1"/>
          <p:nvPr>
            <p:ph idx="15" type="subTitle"/>
          </p:nvPr>
        </p:nvSpPr>
        <p:spPr>
          <a:xfrm>
            <a:off x="67309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grpSp>
        <p:nvGrpSpPr>
          <p:cNvPr id="137" name="Google Shape;137;p13"/>
          <p:cNvGrpSpPr/>
          <p:nvPr/>
        </p:nvGrpSpPr>
        <p:grpSpPr>
          <a:xfrm>
            <a:off x="-686345" y="-147400"/>
            <a:ext cx="10054347" cy="5324475"/>
            <a:chOff x="-686345" y="-147400"/>
            <a:chExt cx="10054347" cy="5324475"/>
          </a:xfrm>
        </p:grpSpPr>
        <p:grpSp>
          <p:nvGrpSpPr>
            <p:cNvPr id="138" name="Google Shape;138;p13"/>
            <p:cNvGrpSpPr/>
            <p:nvPr/>
          </p:nvGrpSpPr>
          <p:grpSpPr>
            <a:xfrm>
              <a:off x="-686345" y="3630659"/>
              <a:ext cx="1072672" cy="414947"/>
              <a:chOff x="3982050" y="663325"/>
              <a:chExt cx="992388" cy="558325"/>
            </a:xfrm>
          </p:grpSpPr>
          <p:sp>
            <p:nvSpPr>
              <p:cNvPr id="139" name="Google Shape;139;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0" name="Google Shape;140;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41" name="Google Shape;141;p13"/>
            <p:cNvSpPr/>
            <p:nvPr/>
          </p:nvSpPr>
          <p:spPr>
            <a:xfrm rot="10800000">
              <a:off x="-369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2" name="Google Shape;142;p13"/>
            <p:cNvSpPr/>
            <p:nvPr/>
          </p:nvSpPr>
          <p:spPr>
            <a:xfrm rot="10800000">
              <a:off x="5021387" y="47972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3" name="Google Shape;143;p13"/>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4" name="Google Shape;144;p13"/>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145" name="Google Shape;145;p13"/>
            <p:cNvGrpSpPr/>
            <p:nvPr/>
          </p:nvGrpSpPr>
          <p:grpSpPr>
            <a:xfrm>
              <a:off x="8608811" y="2804647"/>
              <a:ext cx="535195" cy="414947"/>
              <a:chOff x="3982050" y="663325"/>
              <a:chExt cx="992388" cy="558325"/>
            </a:xfrm>
          </p:grpSpPr>
          <p:sp>
            <p:nvSpPr>
              <p:cNvPr id="146" name="Google Shape;146;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7" name="Google Shape;147;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48" name="Google Shape;148;p13"/>
            <p:cNvSpPr/>
            <p:nvPr/>
          </p:nvSpPr>
          <p:spPr>
            <a:xfrm>
              <a:off x="5784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49" name="Google Shape;149;p1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TITLE_AND_TWO_COLUMNS_1">
    <p:bg>
      <p:bgPr>
        <a:solidFill>
          <a:schemeClr val="lt1"/>
        </a:solidFill>
      </p:bgPr>
    </p:bg>
    <p:spTree>
      <p:nvGrpSpPr>
        <p:cNvPr id="150" name="Shape 150"/>
        <p:cNvGrpSpPr/>
        <p:nvPr/>
      </p:nvGrpSpPr>
      <p:grpSpPr>
        <a:xfrm>
          <a:off x="0" y="0"/>
          <a:ext cx="0" cy="0"/>
          <a:chOff x="0" y="0"/>
          <a:chExt cx="0" cy="0"/>
        </a:xfrm>
      </p:grpSpPr>
      <p:sp>
        <p:nvSpPr>
          <p:cNvPr id="151" name="Google Shape;151;p14"/>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52" name="Google Shape;152;p14"/>
          <p:cNvSpPr txBox="1"/>
          <p:nvPr>
            <p:ph type="ctrTitle"/>
          </p:nvPr>
        </p:nvSpPr>
        <p:spPr>
          <a:xfrm>
            <a:off x="844313"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3" name="Google Shape;153;p14"/>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54" name="Google Shape;154;p14"/>
          <p:cNvSpPr txBox="1"/>
          <p:nvPr>
            <p:ph idx="1" type="subTitle"/>
          </p:nvPr>
        </p:nvSpPr>
        <p:spPr>
          <a:xfrm>
            <a:off x="5135564"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155" name="Google Shape;155;p14"/>
          <p:cNvSpPr txBox="1"/>
          <p:nvPr>
            <p:ph idx="2" type="subTitle"/>
          </p:nvPr>
        </p:nvSpPr>
        <p:spPr>
          <a:xfrm>
            <a:off x="713213"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56" name="Google Shape;156;p14"/>
          <p:cNvGrpSpPr/>
          <p:nvPr/>
        </p:nvGrpSpPr>
        <p:grpSpPr>
          <a:xfrm>
            <a:off x="-360225" y="387452"/>
            <a:ext cx="9939227" cy="4827748"/>
            <a:chOff x="-360225" y="387452"/>
            <a:chExt cx="9939227" cy="4827748"/>
          </a:xfrm>
        </p:grpSpPr>
        <p:sp>
          <p:nvSpPr>
            <p:cNvPr id="157" name="Google Shape;157;p14"/>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58" name="Google Shape;158;p14"/>
            <p:cNvGrpSpPr/>
            <p:nvPr/>
          </p:nvGrpSpPr>
          <p:grpSpPr>
            <a:xfrm flipH="1">
              <a:off x="3290168" y="387452"/>
              <a:ext cx="877171" cy="545763"/>
              <a:chOff x="3982050" y="663325"/>
              <a:chExt cx="992388" cy="558325"/>
            </a:xfrm>
          </p:grpSpPr>
          <p:sp>
            <p:nvSpPr>
              <p:cNvPr id="159" name="Google Shape;159;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0" name="Google Shape;160;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61" name="Google Shape;161;p14"/>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2" name="Google Shape;162;p14"/>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64" name="Google Shape;164;p14"/>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65" name="Google Shape;165;p14"/>
          <p:cNvSpPr txBox="1"/>
          <p:nvPr>
            <p:ph idx="3" type="ctrTitle"/>
          </p:nvPr>
        </p:nvSpPr>
        <p:spPr>
          <a:xfrm>
            <a:off x="5266664"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3">
    <p:bg>
      <p:bgPr>
        <a:solidFill>
          <a:schemeClr val="lt1"/>
        </a:solidFill>
      </p:bgPr>
    </p:bg>
    <p:spTree>
      <p:nvGrpSpPr>
        <p:cNvPr id="166" name="Shape 166"/>
        <p:cNvGrpSpPr/>
        <p:nvPr/>
      </p:nvGrpSpPr>
      <p:grpSpPr>
        <a:xfrm>
          <a:off x="0" y="0"/>
          <a:ext cx="0" cy="0"/>
          <a:chOff x="0" y="0"/>
          <a:chExt cx="0" cy="0"/>
        </a:xfrm>
      </p:grpSpPr>
      <p:grpSp>
        <p:nvGrpSpPr>
          <p:cNvPr id="167" name="Google Shape;167;p15"/>
          <p:cNvGrpSpPr/>
          <p:nvPr/>
        </p:nvGrpSpPr>
        <p:grpSpPr>
          <a:xfrm>
            <a:off x="-360225" y="616527"/>
            <a:ext cx="9504225" cy="4541673"/>
            <a:chOff x="-360225" y="616527"/>
            <a:chExt cx="9504225" cy="4541673"/>
          </a:xfrm>
        </p:grpSpPr>
        <p:grpSp>
          <p:nvGrpSpPr>
            <p:cNvPr id="168" name="Google Shape;168;p15"/>
            <p:cNvGrpSpPr/>
            <p:nvPr/>
          </p:nvGrpSpPr>
          <p:grpSpPr>
            <a:xfrm>
              <a:off x="-360225" y="616527"/>
              <a:ext cx="877171" cy="545763"/>
              <a:chOff x="3982050" y="663325"/>
              <a:chExt cx="992388" cy="558325"/>
            </a:xfrm>
          </p:grpSpPr>
          <p:sp>
            <p:nvSpPr>
              <p:cNvPr id="169" name="Google Shape;169;p1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0" name="Google Shape;170;p1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71" name="Google Shape;171;p15"/>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2" name="Google Shape;172;p15"/>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3" name="Google Shape;173;p15"/>
            <p:cNvSpPr/>
            <p:nvPr/>
          </p:nvSpPr>
          <p:spPr>
            <a:xfrm flipH="1" rot="10800000">
              <a:off x="7496200" y="10479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4" name="Google Shape;174;p15"/>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type="title"/>
          </p:nvPr>
        </p:nvSpPr>
        <p:spPr>
          <a:xfrm>
            <a:off x="719300"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6" name="Google Shape;176;p15"/>
          <p:cNvSpPr txBox="1"/>
          <p:nvPr>
            <p:ph idx="1" type="subTitle"/>
          </p:nvPr>
        </p:nvSpPr>
        <p:spPr>
          <a:xfrm>
            <a:off x="99665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7" name="Google Shape;177;p15"/>
          <p:cNvSpPr txBox="1"/>
          <p:nvPr>
            <p:ph idx="2" type="title"/>
          </p:nvPr>
        </p:nvSpPr>
        <p:spPr>
          <a:xfrm>
            <a:off x="4804644"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8" name="Google Shape;178;p15"/>
          <p:cNvSpPr txBox="1"/>
          <p:nvPr>
            <p:ph idx="3" type="subTitle"/>
          </p:nvPr>
        </p:nvSpPr>
        <p:spPr>
          <a:xfrm>
            <a:off x="508200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9" name="Google Shape;179;p15"/>
          <p:cNvSpPr txBox="1"/>
          <p:nvPr>
            <p:ph idx="4"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latin typeface="Saira Semi Condensed"/>
                <a:ea typeface="Saira Semi Condensed"/>
                <a:cs typeface="Saira Semi Condensed"/>
                <a:sym typeface="Saira Semi Condensed"/>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lt1"/>
        </a:solidFill>
      </p:bgPr>
    </p:bg>
    <p:spTree>
      <p:nvGrpSpPr>
        <p:cNvPr id="180" name="Shape 180"/>
        <p:cNvGrpSpPr/>
        <p:nvPr/>
      </p:nvGrpSpPr>
      <p:grpSpPr>
        <a:xfrm>
          <a:off x="0" y="0"/>
          <a:ext cx="0" cy="0"/>
          <a:chOff x="0" y="0"/>
          <a:chExt cx="0" cy="0"/>
        </a:xfrm>
      </p:grpSpPr>
      <p:grpSp>
        <p:nvGrpSpPr>
          <p:cNvPr id="181" name="Google Shape;181;p16"/>
          <p:cNvGrpSpPr/>
          <p:nvPr/>
        </p:nvGrpSpPr>
        <p:grpSpPr>
          <a:xfrm>
            <a:off x="-67525" y="-122900"/>
            <a:ext cx="9446139" cy="5324475"/>
            <a:chOff x="-67525" y="-122900"/>
            <a:chExt cx="9446139" cy="5324475"/>
          </a:xfrm>
        </p:grpSpPr>
        <p:sp>
          <p:nvSpPr>
            <p:cNvPr id="182" name="Google Shape;182;p16"/>
            <p:cNvSpPr/>
            <p:nvPr/>
          </p:nvSpPr>
          <p:spPr>
            <a:xfrm>
              <a:off x="-67525" y="-56500"/>
              <a:ext cx="2277329" cy="5248275"/>
            </a:xfrm>
            <a:custGeom>
              <a:rect b="b" l="l" r="r" t="t"/>
              <a:pathLst>
                <a:path extrusionOk="0" h="209931" w="110109">
                  <a:moveTo>
                    <a:pt x="110109" y="2244"/>
                  </a:moveTo>
                  <a:lnTo>
                    <a:pt x="109849" y="209180"/>
                  </a:lnTo>
                  <a:lnTo>
                    <a:pt x="0" y="209931"/>
                  </a:lnTo>
                  <a:lnTo>
                    <a:pt x="2667" y="0"/>
                  </a:lnTo>
                  <a:close/>
                </a:path>
              </a:pathLst>
            </a:custGeom>
            <a:solidFill>
              <a:schemeClr val="accent2"/>
            </a:solidFill>
            <a:ln>
              <a:noFill/>
            </a:ln>
          </p:spPr>
        </p:sp>
        <p:sp>
          <p:nvSpPr>
            <p:cNvPr id="183" name="Google Shape;183;p16"/>
            <p:cNvSpPr/>
            <p:nvPr/>
          </p:nvSpPr>
          <p:spPr>
            <a:xfrm flipH="1" rot="10800000">
              <a:off x="1079125" y="1830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4" name="Google Shape;184;p16"/>
            <p:cNvSpPr/>
            <p:nvPr/>
          </p:nvSpPr>
          <p:spPr>
            <a:xfrm flipH="1" rot="10800000">
              <a:off x="1079125" y="45159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5" name="Google Shape;185;p16"/>
            <p:cNvSpPr/>
            <p:nvPr/>
          </p:nvSpPr>
          <p:spPr>
            <a:xfrm>
              <a:off x="2044328" y="-122900"/>
              <a:ext cx="272010" cy="5324475"/>
            </a:xfrm>
            <a:custGeom>
              <a:rect b="b" l="l" r="r" t="t"/>
              <a:pathLst>
                <a:path extrusionOk="0" h="212979" w="9912">
                  <a:moveTo>
                    <a:pt x="9912" y="3757"/>
                  </a:moveTo>
                  <a:lnTo>
                    <a:pt x="9144" y="212598"/>
                  </a:lnTo>
                  <a:lnTo>
                    <a:pt x="3387" y="212979"/>
                  </a:lnTo>
                  <a:lnTo>
                    <a:pt x="0" y="0"/>
                  </a:lnTo>
                  <a:close/>
                </a:path>
              </a:pathLst>
            </a:custGeom>
            <a:solidFill>
              <a:schemeClr val="dk1"/>
            </a:solidFill>
            <a:ln>
              <a:noFill/>
            </a:ln>
          </p:spPr>
        </p:sp>
        <p:grpSp>
          <p:nvGrpSpPr>
            <p:cNvPr id="186" name="Google Shape;186;p16"/>
            <p:cNvGrpSpPr/>
            <p:nvPr/>
          </p:nvGrpSpPr>
          <p:grpSpPr>
            <a:xfrm>
              <a:off x="2925900" y="897403"/>
              <a:ext cx="877171" cy="545763"/>
              <a:chOff x="3982050" y="663325"/>
              <a:chExt cx="992388" cy="558325"/>
            </a:xfrm>
          </p:grpSpPr>
          <p:sp>
            <p:nvSpPr>
              <p:cNvPr id="187" name="Google Shape;187;p1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88" name="Google Shape;188;p1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9" name="Google Shape;189;p16"/>
            <p:cNvSpPr/>
            <p:nvPr/>
          </p:nvSpPr>
          <p:spPr>
            <a:xfrm flipH="1" rot="10800000">
              <a:off x="8508625" y="4731886"/>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90" name="Google Shape;190;p16"/>
            <p:cNvSpPr/>
            <p:nvPr/>
          </p:nvSpPr>
          <p:spPr>
            <a:xfrm flipH="1" rot="10800000">
              <a:off x="6746500" y="262087"/>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91" name="Google Shape;191;p16"/>
          <p:cNvSpPr/>
          <p:nvPr/>
        </p:nvSpPr>
        <p:spPr>
          <a:xfrm>
            <a:off x="-136925" y="4947300"/>
            <a:ext cx="92808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ph type="ctrTitle"/>
          </p:nvPr>
        </p:nvSpPr>
        <p:spPr>
          <a:xfrm>
            <a:off x="2987875" y="3707523"/>
            <a:ext cx="5442900" cy="4836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1400"/>
              <a:buNone/>
              <a:defRPr sz="2200">
                <a:solidFill>
                  <a:schemeClr val="dk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93" name="Google Shape;193;p16"/>
          <p:cNvSpPr txBox="1"/>
          <p:nvPr>
            <p:ph idx="1" type="subTitle"/>
          </p:nvPr>
        </p:nvSpPr>
        <p:spPr>
          <a:xfrm>
            <a:off x="3291475" y="1561625"/>
            <a:ext cx="5139300" cy="19554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2400">
                <a:solidFill>
                  <a:schemeClr val="dk1"/>
                </a:solidFill>
              </a:defRPr>
            </a:lvl1pPr>
            <a:lvl2pPr lvl="1" rtl="0" algn="r">
              <a:lnSpc>
                <a:spcPct val="100000"/>
              </a:lnSpc>
              <a:spcBef>
                <a:spcPts val="0"/>
              </a:spcBef>
              <a:spcAft>
                <a:spcPts val="0"/>
              </a:spcAft>
              <a:buNone/>
              <a:defRPr sz="2400">
                <a:solidFill>
                  <a:schemeClr val="dk1"/>
                </a:solidFill>
              </a:defRPr>
            </a:lvl2pPr>
            <a:lvl3pPr lvl="2" rtl="0" algn="r">
              <a:lnSpc>
                <a:spcPct val="100000"/>
              </a:lnSpc>
              <a:spcBef>
                <a:spcPts val="0"/>
              </a:spcBef>
              <a:spcAft>
                <a:spcPts val="0"/>
              </a:spcAft>
              <a:buNone/>
              <a:defRPr sz="2400">
                <a:solidFill>
                  <a:schemeClr val="dk1"/>
                </a:solidFill>
              </a:defRPr>
            </a:lvl3pPr>
            <a:lvl4pPr lvl="3" rtl="0" algn="r">
              <a:lnSpc>
                <a:spcPct val="100000"/>
              </a:lnSpc>
              <a:spcBef>
                <a:spcPts val="0"/>
              </a:spcBef>
              <a:spcAft>
                <a:spcPts val="0"/>
              </a:spcAft>
              <a:buNone/>
              <a:defRPr sz="2400">
                <a:solidFill>
                  <a:schemeClr val="dk1"/>
                </a:solidFill>
              </a:defRPr>
            </a:lvl4pPr>
            <a:lvl5pPr lvl="4" rtl="0" algn="r">
              <a:lnSpc>
                <a:spcPct val="100000"/>
              </a:lnSpc>
              <a:spcBef>
                <a:spcPts val="0"/>
              </a:spcBef>
              <a:spcAft>
                <a:spcPts val="0"/>
              </a:spcAft>
              <a:buNone/>
              <a:defRPr sz="2400">
                <a:solidFill>
                  <a:schemeClr val="dk1"/>
                </a:solidFill>
              </a:defRPr>
            </a:lvl5pPr>
            <a:lvl6pPr lvl="5" rtl="0" algn="r">
              <a:lnSpc>
                <a:spcPct val="100000"/>
              </a:lnSpc>
              <a:spcBef>
                <a:spcPts val="0"/>
              </a:spcBef>
              <a:spcAft>
                <a:spcPts val="0"/>
              </a:spcAft>
              <a:buNone/>
              <a:defRPr sz="2400">
                <a:solidFill>
                  <a:schemeClr val="dk1"/>
                </a:solidFill>
              </a:defRPr>
            </a:lvl6pPr>
            <a:lvl7pPr lvl="6" rtl="0" algn="r">
              <a:lnSpc>
                <a:spcPct val="100000"/>
              </a:lnSpc>
              <a:spcBef>
                <a:spcPts val="0"/>
              </a:spcBef>
              <a:spcAft>
                <a:spcPts val="0"/>
              </a:spcAft>
              <a:buNone/>
              <a:defRPr sz="2400">
                <a:solidFill>
                  <a:schemeClr val="dk1"/>
                </a:solidFill>
              </a:defRPr>
            </a:lvl7pPr>
            <a:lvl8pPr lvl="7" rtl="0" algn="r">
              <a:lnSpc>
                <a:spcPct val="100000"/>
              </a:lnSpc>
              <a:spcBef>
                <a:spcPts val="0"/>
              </a:spcBef>
              <a:spcAft>
                <a:spcPts val="0"/>
              </a:spcAft>
              <a:buNone/>
              <a:defRPr sz="2400">
                <a:solidFill>
                  <a:schemeClr val="dk1"/>
                </a:solidFill>
              </a:defRPr>
            </a:lvl8pPr>
            <a:lvl9pPr lvl="8" rtl="0" algn="r">
              <a:lnSpc>
                <a:spcPct val="100000"/>
              </a:lnSpc>
              <a:spcBef>
                <a:spcPts val="0"/>
              </a:spcBef>
              <a:spcAft>
                <a:spcPts val="0"/>
              </a:spcAft>
              <a:buNone/>
              <a:defRPr sz="24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accent2"/>
        </a:solidFill>
      </p:bgPr>
    </p:bg>
    <p:spTree>
      <p:nvGrpSpPr>
        <p:cNvPr id="194" name="Shape 194"/>
        <p:cNvGrpSpPr/>
        <p:nvPr/>
      </p:nvGrpSpPr>
      <p:grpSpPr>
        <a:xfrm>
          <a:off x="0" y="0"/>
          <a:ext cx="0" cy="0"/>
          <a:chOff x="0" y="0"/>
          <a:chExt cx="0" cy="0"/>
        </a:xfrm>
      </p:grpSpPr>
      <p:sp>
        <p:nvSpPr>
          <p:cNvPr id="195" name="Google Shape;195;p17"/>
          <p:cNvSpPr txBox="1"/>
          <p:nvPr>
            <p:ph idx="1" type="subTitle"/>
          </p:nvPr>
        </p:nvSpPr>
        <p:spPr>
          <a:xfrm>
            <a:off x="713225" y="2353522"/>
            <a:ext cx="2907000" cy="396300"/>
          </a:xfrm>
          <a:prstGeom prst="rect">
            <a:avLst/>
          </a:prstGeom>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96" name="Google Shape;196;p17"/>
          <p:cNvSpPr txBox="1"/>
          <p:nvPr>
            <p:ph idx="2" type="subTitle"/>
          </p:nvPr>
        </p:nvSpPr>
        <p:spPr>
          <a:xfrm>
            <a:off x="713225" y="3572652"/>
            <a:ext cx="2907000" cy="396300"/>
          </a:xfrm>
          <a:prstGeom prst="rect">
            <a:avLst/>
          </a:prstGeom>
          <a:noFill/>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7" name="Google Shape;197;p17"/>
          <p:cNvSpPr txBox="1"/>
          <p:nvPr>
            <p:ph hasCustomPrompt="1" type="title"/>
          </p:nvPr>
        </p:nvSpPr>
        <p:spPr>
          <a:xfrm>
            <a:off x="713225" y="1772775"/>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b="1"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98" name="Google Shape;198;p17"/>
          <p:cNvSpPr txBox="1"/>
          <p:nvPr>
            <p:ph hasCustomPrompt="1" idx="3" type="title"/>
          </p:nvPr>
        </p:nvSpPr>
        <p:spPr>
          <a:xfrm>
            <a:off x="713225" y="2971912"/>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7EECE"/>
              </a:buClr>
              <a:buSzPts val="3600"/>
              <a:buNone/>
              <a:defRPr b="1"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99" name="Google Shape;199;p17"/>
          <p:cNvSpPr txBox="1"/>
          <p:nvPr>
            <p:ph idx="4" type="ctrTitle"/>
          </p:nvPr>
        </p:nvSpPr>
        <p:spPr>
          <a:xfrm>
            <a:off x="3005025" y="371425"/>
            <a:ext cx="31302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200" name="Google Shape;200;p17"/>
          <p:cNvGrpSpPr/>
          <p:nvPr/>
        </p:nvGrpSpPr>
        <p:grpSpPr>
          <a:xfrm>
            <a:off x="-360225" y="616527"/>
            <a:ext cx="9504225" cy="4541673"/>
            <a:chOff x="-360225" y="616527"/>
            <a:chExt cx="9504225" cy="4541673"/>
          </a:xfrm>
        </p:grpSpPr>
        <p:sp>
          <p:nvSpPr>
            <p:cNvPr id="201" name="Google Shape;201;p17"/>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7"/>
            <p:cNvGrpSpPr/>
            <p:nvPr/>
          </p:nvGrpSpPr>
          <p:grpSpPr>
            <a:xfrm flipH="1">
              <a:off x="8266818" y="616527"/>
              <a:ext cx="877171" cy="545763"/>
              <a:chOff x="3982050" y="663325"/>
              <a:chExt cx="992388" cy="558325"/>
            </a:xfrm>
          </p:grpSpPr>
          <p:sp>
            <p:nvSpPr>
              <p:cNvPr id="203" name="Google Shape;203;p1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4" name="Google Shape;204;p1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05" name="Google Shape;205;p17"/>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6" name="Google Shape;206;p17"/>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accent2"/>
        </a:solidFill>
      </p:bgPr>
    </p:bg>
    <p:spTree>
      <p:nvGrpSpPr>
        <p:cNvPr id="207" name="Shape 207"/>
        <p:cNvGrpSpPr/>
        <p:nvPr/>
      </p:nvGrpSpPr>
      <p:grpSpPr>
        <a:xfrm>
          <a:off x="0" y="0"/>
          <a:ext cx="0" cy="0"/>
          <a:chOff x="0" y="0"/>
          <a:chExt cx="0" cy="0"/>
        </a:xfrm>
      </p:grpSpPr>
      <p:sp>
        <p:nvSpPr>
          <p:cNvPr id="208" name="Google Shape;208;p18"/>
          <p:cNvSpPr txBox="1"/>
          <p:nvPr>
            <p:ph idx="1" type="subTitle"/>
          </p:nvPr>
        </p:nvSpPr>
        <p:spPr>
          <a:xfrm>
            <a:off x="1130379" y="1605775"/>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09" name="Google Shape;209;p18"/>
          <p:cNvSpPr txBox="1"/>
          <p:nvPr>
            <p:ph idx="2" type="subTitle"/>
          </p:nvPr>
        </p:nvSpPr>
        <p:spPr>
          <a:xfrm>
            <a:off x="930338" y="2108339"/>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0" name="Google Shape;210;p18"/>
          <p:cNvSpPr txBox="1"/>
          <p:nvPr>
            <p:ph idx="3" type="subTitle"/>
          </p:nvPr>
        </p:nvSpPr>
        <p:spPr>
          <a:xfrm>
            <a:off x="5395696" y="1605800"/>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1" name="Google Shape;211;p18"/>
          <p:cNvSpPr txBox="1"/>
          <p:nvPr>
            <p:ph idx="4" type="subTitle"/>
          </p:nvPr>
        </p:nvSpPr>
        <p:spPr>
          <a:xfrm>
            <a:off x="5180411" y="2108358"/>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2" name="Google Shape;212;p18"/>
          <p:cNvSpPr txBox="1"/>
          <p:nvPr>
            <p:ph idx="5" type="subTitle"/>
          </p:nvPr>
        </p:nvSpPr>
        <p:spPr>
          <a:xfrm>
            <a:off x="1130379" y="3385814"/>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3" name="Google Shape;213;p18"/>
          <p:cNvSpPr txBox="1"/>
          <p:nvPr>
            <p:ph idx="6" type="subTitle"/>
          </p:nvPr>
        </p:nvSpPr>
        <p:spPr>
          <a:xfrm>
            <a:off x="930338"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4" name="Google Shape;214;p18"/>
          <p:cNvSpPr txBox="1"/>
          <p:nvPr>
            <p:ph idx="7" type="subTitle"/>
          </p:nvPr>
        </p:nvSpPr>
        <p:spPr>
          <a:xfrm>
            <a:off x="5395696" y="3385806"/>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5" name="Google Shape;215;p18"/>
          <p:cNvSpPr txBox="1"/>
          <p:nvPr>
            <p:ph idx="8" type="subTitle"/>
          </p:nvPr>
        </p:nvSpPr>
        <p:spPr>
          <a:xfrm>
            <a:off x="5180411"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6" name="Google Shape;216;p18"/>
          <p:cNvSpPr txBox="1"/>
          <p:nvPr>
            <p:ph type="ctrTitle"/>
          </p:nvPr>
        </p:nvSpPr>
        <p:spPr>
          <a:xfrm>
            <a:off x="2280213" y="371425"/>
            <a:ext cx="4579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17" name="Google Shape;217;p18"/>
          <p:cNvGrpSpPr/>
          <p:nvPr/>
        </p:nvGrpSpPr>
        <p:grpSpPr>
          <a:xfrm>
            <a:off x="-360225" y="616527"/>
            <a:ext cx="9504225" cy="4541673"/>
            <a:chOff x="-360225" y="616527"/>
            <a:chExt cx="9504225" cy="4541673"/>
          </a:xfrm>
        </p:grpSpPr>
        <p:grpSp>
          <p:nvGrpSpPr>
            <p:cNvPr id="218" name="Google Shape;218;p18"/>
            <p:cNvGrpSpPr/>
            <p:nvPr/>
          </p:nvGrpSpPr>
          <p:grpSpPr>
            <a:xfrm flipH="1">
              <a:off x="8266818" y="616527"/>
              <a:ext cx="877171" cy="545763"/>
              <a:chOff x="3982050" y="663325"/>
              <a:chExt cx="992388" cy="558325"/>
            </a:xfrm>
          </p:grpSpPr>
          <p:sp>
            <p:nvSpPr>
              <p:cNvPr id="219" name="Google Shape;219;p1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0" name="Google Shape;220;p1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21" name="Google Shape;221;p1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2" name="Google Shape;222;p1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3" name="Google Shape;223;p1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accent2"/>
        </a:solidFill>
      </p:bgPr>
    </p:bg>
    <p:spTree>
      <p:nvGrpSpPr>
        <p:cNvPr id="224" name="Shape 224"/>
        <p:cNvGrpSpPr/>
        <p:nvPr/>
      </p:nvGrpSpPr>
      <p:grpSpPr>
        <a:xfrm>
          <a:off x="0" y="0"/>
          <a:ext cx="0" cy="0"/>
          <a:chOff x="0" y="0"/>
          <a:chExt cx="0" cy="0"/>
        </a:xfrm>
      </p:grpSpPr>
      <p:sp>
        <p:nvSpPr>
          <p:cNvPr id="225" name="Google Shape;225;p19"/>
          <p:cNvSpPr txBox="1"/>
          <p:nvPr>
            <p:ph idx="1" type="subTitle"/>
          </p:nvPr>
        </p:nvSpPr>
        <p:spPr>
          <a:xfrm>
            <a:off x="719300"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6" name="Google Shape;226;p19"/>
          <p:cNvSpPr txBox="1"/>
          <p:nvPr>
            <p:ph idx="2" type="subTitle"/>
          </p:nvPr>
        </p:nvSpPr>
        <p:spPr>
          <a:xfrm>
            <a:off x="5986507"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7" name="Google Shape;227;p19"/>
          <p:cNvSpPr txBox="1"/>
          <p:nvPr>
            <p:ph idx="3" type="subTitle"/>
          </p:nvPr>
        </p:nvSpPr>
        <p:spPr>
          <a:xfrm>
            <a:off x="3352891" y="3765623"/>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8" name="Google Shape;228;p19"/>
          <p:cNvSpPr txBox="1"/>
          <p:nvPr>
            <p:ph idx="4" type="subTitle"/>
          </p:nvPr>
        </p:nvSpPr>
        <p:spPr>
          <a:xfrm>
            <a:off x="3352891" y="2042748"/>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9" name="Google Shape;229;p19"/>
          <p:cNvSpPr txBox="1"/>
          <p:nvPr>
            <p:ph idx="5" type="subTitle"/>
          </p:nvPr>
        </p:nvSpPr>
        <p:spPr>
          <a:xfrm>
            <a:off x="719300" y="3765624"/>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0" name="Google Shape;230;p19"/>
          <p:cNvSpPr txBox="1"/>
          <p:nvPr>
            <p:ph idx="6" type="subTitle"/>
          </p:nvPr>
        </p:nvSpPr>
        <p:spPr>
          <a:xfrm>
            <a:off x="5986507" y="3765625"/>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1" name="Google Shape;231;p19"/>
          <p:cNvSpPr txBox="1"/>
          <p:nvPr>
            <p:ph idx="7" type="subTitle"/>
          </p:nvPr>
        </p:nvSpPr>
        <p:spPr>
          <a:xfrm>
            <a:off x="719300"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2" name="Google Shape;232;p19"/>
          <p:cNvSpPr txBox="1"/>
          <p:nvPr>
            <p:ph idx="8" type="subTitle"/>
          </p:nvPr>
        </p:nvSpPr>
        <p:spPr>
          <a:xfrm>
            <a:off x="5986507"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3" name="Google Shape;233;p19"/>
          <p:cNvSpPr txBox="1"/>
          <p:nvPr>
            <p:ph idx="9" type="subTitle"/>
          </p:nvPr>
        </p:nvSpPr>
        <p:spPr>
          <a:xfrm>
            <a:off x="3352891" y="3395195"/>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4" name="Google Shape;234;p19"/>
          <p:cNvSpPr txBox="1"/>
          <p:nvPr>
            <p:ph idx="13" type="subTitle"/>
          </p:nvPr>
        </p:nvSpPr>
        <p:spPr>
          <a:xfrm>
            <a:off x="3352891" y="1672320"/>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5" name="Google Shape;235;p19"/>
          <p:cNvSpPr txBox="1"/>
          <p:nvPr>
            <p:ph idx="14" type="subTitle"/>
          </p:nvPr>
        </p:nvSpPr>
        <p:spPr>
          <a:xfrm>
            <a:off x="719300" y="3395196"/>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6" name="Google Shape;236;p19"/>
          <p:cNvSpPr txBox="1"/>
          <p:nvPr>
            <p:ph idx="15" type="subTitle"/>
          </p:nvPr>
        </p:nvSpPr>
        <p:spPr>
          <a:xfrm>
            <a:off x="5986507" y="3395197"/>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7" name="Google Shape;237;p19"/>
          <p:cNvSpPr txBox="1"/>
          <p:nvPr>
            <p:ph type="ctrTitle"/>
          </p:nvPr>
        </p:nvSpPr>
        <p:spPr>
          <a:xfrm>
            <a:off x="2923625" y="371425"/>
            <a:ext cx="3293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38" name="Google Shape;238;p19"/>
          <p:cNvGrpSpPr/>
          <p:nvPr/>
        </p:nvGrpSpPr>
        <p:grpSpPr>
          <a:xfrm>
            <a:off x="-360225" y="616527"/>
            <a:ext cx="9504225" cy="4541673"/>
            <a:chOff x="-360225" y="616527"/>
            <a:chExt cx="9504225" cy="4541673"/>
          </a:xfrm>
        </p:grpSpPr>
        <p:grpSp>
          <p:nvGrpSpPr>
            <p:cNvPr id="239" name="Google Shape;239;p19"/>
            <p:cNvGrpSpPr/>
            <p:nvPr/>
          </p:nvGrpSpPr>
          <p:grpSpPr>
            <a:xfrm flipH="1">
              <a:off x="8266818" y="616527"/>
              <a:ext cx="877171" cy="545763"/>
              <a:chOff x="3982050" y="663325"/>
              <a:chExt cx="992388" cy="558325"/>
            </a:xfrm>
          </p:grpSpPr>
          <p:sp>
            <p:nvSpPr>
              <p:cNvPr id="240" name="Google Shape;240;p19"/>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1" name="Google Shape;241;p19"/>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42" name="Google Shape;242;p19"/>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3" name="Google Shape;243;p19"/>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4" name="Google Shape;244;p19"/>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245" name="Shape 245"/>
        <p:cNvGrpSpPr/>
        <p:nvPr/>
      </p:nvGrpSpPr>
      <p:grpSpPr>
        <a:xfrm>
          <a:off x="0" y="0"/>
          <a:ext cx="0" cy="0"/>
          <a:chOff x="0" y="0"/>
          <a:chExt cx="0" cy="0"/>
        </a:xfrm>
      </p:grpSpPr>
      <p:sp>
        <p:nvSpPr>
          <p:cNvPr id="246" name="Google Shape;246;p20"/>
          <p:cNvSpPr txBox="1"/>
          <p:nvPr/>
        </p:nvSpPr>
        <p:spPr>
          <a:xfrm>
            <a:off x="713236" y="3832950"/>
            <a:ext cx="4718100" cy="54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s" sz="1000">
                <a:solidFill>
                  <a:schemeClr val="dk1"/>
                </a:solidFill>
                <a:latin typeface="Catamaran"/>
                <a:ea typeface="Catamaran"/>
                <a:cs typeface="Catamaran"/>
                <a:sym typeface="Catamaran"/>
              </a:rPr>
              <a:t>CREDITS: This presentation template was created by </a:t>
            </a:r>
            <a:r>
              <a:rPr b="1" lang="es" sz="1000">
                <a:solidFill>
                  <a:schemeClr val="dk1"/>
                </a:solidFill>
                <a:latin typeface="Catamaran"/>
                <a:ea typeface="Catamaran"/>
                <a:cs typeface="Catamaran"/>
                <a:sym typeface="Catamaran"/>
              </a:rPr>
              <a:t>Slidesgo</a:t>
            </a:r>
            <a:r>
              <a:rPr lang="es" sz="1000">
                <a:solidFill>
                  <a:schemeClr val="dk1"/>
                </a:solidFill>
                <a:latin typeface="Catamaran"/>
                <a:ea typeface="Catamaran"/>
                <a:cs typeface="Catamaran"/>
                <a:sym typeface="Catamaran"/>
              </a:rPr>
              <a:t>, including icons by </a:t>
            </a:r>
            <a:r>
              <a:rPr b="1" lang="es" sz="1000">
                <a:solidFill>
                  <a:schemeClr val="dk1"/>
                </a:solidFill>
                <a:latin typeface="Catamaran"/>
                <a:ea typeface="Catamaran"/>
                <a:cs typeface="Catamaran"/>
                <a:sym typeface="Catamaran"/>
              </a:rPr>
              <a:t>Flaticon</a:t>
            </a:r>
            <a:r>
              <a:rPr lang="es" sz="1000">
                <a:solidFill>
                  <a:schemeClr val="dk1"/>
                </a:solidFill>
                <a:latin typeface="Catamaran"/>
                <a:ea typeface="Catamaran"/>
                <a:cs typeface="Catamaran"/>
                <a:sym typeface="Catamaran"/>
              </a:rPr>
              <a:t>, and infographics &amp; images by </a:t>
            </a:r>
            <a:r>
              <a:rPr b="1" lang="es" sz="1000">
                <a:solidFill>
                  <a:schemeClr val="dk1"/>
                </a:solidFill>
                <a:latin typeface="Catamaran"/>
                <a:ea typeface="Catamaran"/>
                <a:cs typeface="Catamaran"/>
                <a:sym typeface="Catamaran"/>
              </a:rPr>
              <a:t>Freepik</a:t>
            </a:r>
            <a:endParaRPr b="1" sz="1000">
              <a:solidFill>
                <a:schemeClr val="dk1"/>
              </a:solidFill>
              <a:latin typeface="Catamaran"/>
              <a:ea typeface="Catamaran"/>
              <a:cs typeface="Catamaran"/>
              <a:sym typeface="Catamaran"/>
            </a:endParaRPr>
          </a:p>
        </p:txBody>
      </p:sp>
      <p:sp>
        <p:nvSpPr>
          <p:cNvPr id="247" name="Google Shape;247;p20"/>
          <p:cNvSpPr txBox="1"/>
          <p:nvPr>
            <p:ph type="ctrTitle"/>
          </p:nvPr>
        </p:nvSpPr>
        <p:spPr>
          <a:xfrm>
            <a:off x="713236" y="537025"/>
            <a:ext cx="4156200" cy="10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p:txBody>
      </p:sp>
      <p:sp>
        <p:nvSpPr>
          <p:cNvPr id="248" name="Google Shape;248;p20"/>
          <p:cNvSpPr txBox="1"/>
          <p:nvPr>
            <p:ph idx="1" type="subTitle"/>
          </p:nvPr>
        </p:nvSpPr>
        <p:spPr>
          <a:xfrm>
            <a:off x="713236" y="2087225"/>
            <a:ext cx="40767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grpSp>
        <p:nvGrpSpPr>
          <p:cNvPr id="249" name="Google Shape;249;p20"/>
          <p:cNvGrpSpPr/>
          <p:nvPr/>
        </p:nvGrpSpPr>
        <p:grpSpPr>
          <a:xfrm>
            <a:off x="-360225" y="215198"/>
            <a:ext cx="9504225" cy="4943002"/>
            <a:chOff x="-360225" y="215198"/>
            <a:chExt cx="9504225" cy="4943002"/>
          </a:xfrm>
        </p:grpSpPr>
        <p:grpSp>
          <p:nvGrpSpPr>
            <p:cNvPr id="250" name="Google Shape;250;p20"/>
            <p:cNvGrpSpPr/>
            <p:nvPr/>
          </p:nvGrpSpPr>
          <p:grpSpPr>
            <a:xfrm flipH="1">
              <a:off x="8266818" y="616527"/>
              <a:ext cx="877171" cy="545763"/>
              <a:chOff x="3982050" y="663325"/>
              <a:chExt cx="992388" cy="558325"/>
            </a:xfrm>
          </p:grpSpPr>
          <p:sp>
            <p:nvSpPr>
              <p:cNvPr id="251" name="Google Shape;251;p2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2" name="Google Shape;252;p2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3" name="Google Shape;253;p20"/>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4" name="Google Shape;254;p20"/>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5" name="Google Shape;255;p20"/>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6" name="Google Shape;256;p2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8" name="Shape 28"/>
        <p:cNvGrpSpPr/>
        <p:nvPr/>
      </p:nvGrpSpPr>
      <p:grpSpPr>
        <a:xfrm>
          <a:off x="0" y="0"/>
          <a:ext cx="0" cy="0"/>
          <a:chOff x="0" y="0"/>
          <a:chExt cx="0" cy="0"/>
        </a:xfrm>
      </p:grpSpPr>
      <p:sp>
        <p:nvSpPr>
          <p:cNvPr id="29" name="Google Shape;29;p3"/>
          <p:cNvSpPr txBox="1"/>
          <p:nvPr>
            <p:ph type="ctrTitle"/>
          </p:nvPr>
        </p:nvSpPr>
        <p:spPr>
          <a:xfrm>
            <a:off x="5268475" y="871325"/>
            <a:ext cx="3162300" cy="26400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0" name="Google Shape;30;p3"/>
          <p:cNvSpPr txBox="1"/>
          <p:nvPr>
            <p:ph idx="1" type="subTitle"/>
          </p:nvPr>
        </p:nvSpPr>
        <p:spPr>
          <a:xfrm>
            <a:off x="5901475" y="3796250"/>
            <a:ext cx="2529300" cy="420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31" name="Google Shape;31;p3"/>
          <p:cNvGrpSpPr/>
          <p:nvPr/>
        </p:nvGrpSpPr>
        <p:grpSpPr>
          <a:xfrm>
            <a:off x="-360225" y="377349"/>
            <a:ext cx="9668165" cy="4765151"/>
            <a:chOff x="-360225" y="377349"/>
            <a:chExt cx="9668165" cy="4765151"/>
          </a:xfrm>
        </p:grpSpPr>
        <p:grpSp>
          <p:nvGrpSpPr>
            <p:cNvPr id="32" name="Google Shape;32;p3"/>
            <p:cNvGrpSpPr/>
            <p:nvPr/>
          </p:nvGrpSpPr>
          <p:grpSpPr>
            <a:xfrm flipH="1">
              <a:off x="8430768" y="696190"/>
              <a:ext cx="877171" cy="545763"/>
              <a:chOff x="3982050" y="663325"/>
              <a:chExt cx="992388" cy="558325"/>
            </a:xfrm>
          </p:grpSpPr>
          <p:sp>
            <p:nvSpPr>
              <p:cNvPr id="33" name="Google Shape;33;p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4" name="Google Shape;34;p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35" name="Google Shape;35;p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6" name="Google Shape;36;p3"/>
            <p:cNvSpPr/>
            <p:nvPr/>
          </p:nvSpPr>
          <p:spPr>
            <a:xfrm rot="10800000">
              <a:off x="4180546" y="377349"/>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7" name="Google Shape;37;p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lt1"/>
        </a:solidFill>
      </p:bgPr>
    </p:bg>
    <p:spTree>
      <p:nvGrpSpPr>
        <p:cNvPr id="257" name="Shape 257"/>
        <p:cNvGrpSpPr/>
        <p:nvPr/>
      </p:nvGrpSpPr>
      <p:grpSpPr>
        <a:xfrm>
          <a:off x="0" y="0"/>
          <a:ext cx="0" cy="0"/>
          <a:chOff x="0" y="0"/>
          <a:chExt cx="0" cy="0"/>
        </a:xfrm>
      </p:grpSpPr>
      <p:grpSp>
        <p:nvGrpSpPr>
          <p:cNvPr id="258" name="Google Shape;258;p21"/>
          <p:cNvGrpSpPr/>
          <p:nvPr/>
        </p:nvGrpSpPr>
        <p:grpSpPr>
          <a:xfrm>
            <a:off x="-360225" y="215198"/>
            <a:ext cx="9504225" cy="4943002"/>
            <a:chOff x="-360225" y="215198"/>
            <a:chExt cx="9504225" cy="4943002"/>
          </a:xfrm>
        </p:grpSpPr>
        <p:grpSp>
          <p:nvGrpSpPr>
            <p:cNvPr id="259" name="Google Shape;259;p21"/>
            <p:cNvGrpSpPr/>
            <p:nvPr/>
          </p:nvGrpSpPr>
          <p:grpSpPr>
            <a:xfrm flipH="1">
              <a:off x="8266818" y="616527"/>
              <a:ext cx="877171" cy="545763"/>
              <a:chOff x="3982050" y="663325"/>
              <a:chExt cx="992388" cy="558325"/>
            </a:xfrm>
          </p:grpSpPr>
          <p:sp>
            <p:nvSpPr>
              <p:cNvPr id="260" name="Google Shape;260;p2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1" name="Google Shape;261;p2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62" name="Google Shape;262;p21"/>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3" name="Google Shape;263;p21"/>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4" name="Google Shape;264;p21"/>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5" name="Google Shape;265;p2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2">
    <p:bg>
      <p:bgPr>
        <a:solidFill>
          <a:schemeClr val="accent2"/>
        </a:solidFill>
      </p:bgPr>
    </p:bg>
    <p:spTree>
      <p:nvGrpSpPr>
        <p:cNvPr id="266" name="Shape 266"/>
        <p:cNvGrpSpPr/>
        <p:nvPr/>
      </p:nvGrpSpPr>
      <p:grpSpPr>
        <a:xfrm>
          <a:off x="0" y="0"/>
          <a:ext cx="0" cy="0"/>
          <a:chOff x="0" y="0"/>
          <a:chExt cx="0" cy="0"/>
        </a:xfrm>
      </p:grpSpPr>
      <p:grpSp>
        <p:nvGrpSpPr>
          <p:cNvPr id="267" name="Google Shape;267;p22"/>
          <p:cNvGrpSpPr/>
          <p:nvPr/>
        </p:nvGrpSpPr>
        <p:grpSpPr>
          <a:xfrm>
            <a:off x="-360225" y="616527"/>
            <a:ext cx="9504225" cy="4541673"/>
            <a:chOff x="-360225" y="616527"/>
            <a:chExt cx="9504225" cy="4541673"/>
          </a:xfrm>
        </p:grpSpPr>
        <p:grpSp>
          <p:nvGrpSpPr>
            <p:cNvPr id="268" name="Google Shape;268;p22"/>
            <p:cNvGrpSpPr/>
            <p:nvPr/>
          </p:nvGrpSpPr>
          <p:grpSpPr>
            <a:xfrm flipH="1">
              <a:off x="8266818" y="616527"/>
              <a:ext cx="877171" cy="545763"/>
              <a:chOff x="3982050" y="663325"/>
              <a:chExt cx="992388" cy="558325"/>
            </a:xfrm>
          </p:grpSpPr>
          <p:sp>
            <p:nvSpPr>
              <p:cNvPr id="269" name="Google Shape;269;p2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0" name="Google Shape;270;p2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71" name="Google Shape;271;p22"/>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2" name="Google Shape;272;p22"/>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3" name="Google Shape;273;p22"/>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274" name="Shape 274"/>
        <p:cNvGrpSpPr/>
        <p:nvPr/>
      </p:nvGrpSpPr>
      <p:grpSpPr>
        <a:xfrm>
          <a:off x="0" y="0"/>
          <a:ext cx="0" cy="0"/>
          <a:chOff x="0" y="0"/>
          <a:chExt cx="0" cy="0"/>
        </a:xfrm>
      </p:grpSpPr>
      <p:sp>
        <p:nvSpPr>
          <p:cNvPr id="275" name="Google Shape;27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6" name="Google Shape;27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7" name="Google Shape;27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8" name="Shape 38"/>
        <p:cNvGrpSpPr/>
        <p:nvPr/>
      </p:nvGrpSpPr>
      <p:grpSpPr>
        <a:xfrm>
          <a:off x="0" y="0"/>
          <a:ext cx="0" cy="0"/>
          <a:chOff x="0" y="0"/>
          <a:chExt cx="0" cy="0"/>
        </a:xfrm>
      </p:grpSpPr>
      <p:sp>
        <p:nvSpPr>
          <p:cNvPr id="39" name="Google Shape;39;p4"/>
          <p:cNvSpPr txBox="1"/>
          <p:nvPr>
            <p:ph idx="1" type="body"/>
          </p:nvPr>
        </p:nvSpPr>
        <p:spPr>
          <a:xfrm>
            <a:off x="719300" y="1580325"/>
            <a:ext cx="7704600" cy="3015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Catamaran"/>
              <a:buChar char="●"/>
              <a:defRPr sz="1200">
                <a:solidFill>
                  <a:schemeClr val="dk1"/>
                </a:solidFill>
              </a:defRPr>
            </a:lvl1pPr>
            <a:lvl2pPr indent="-317500" lvl="1" marL="914400" rtl="0">
              <a:spcBef>
                <a:spcPts val="0"/>
              </a:spcBef>
              <a:spcAft>
                <a:spcPts val="0"/>
              </a:spcAft>
              <a:buClr>
                <a:schemeClr val="dk1"/>
              </a:buClr>
              <a:buSzPts val="1400"/>
              <a:buFont typeface="Lato"/>
              <a:buChar char="○"/>
              <a:defRPr>
                <a:solidFill>
                  <a:schemeClr val="dk1"/>
                </a:solidFill>
              </a:defRPr>
            </a:lvl2pPr>
            <a:lvl3pPr indent="-317500" lvl="2" marL="1371600" rtl="0">
              <a:spcBef>
                <a:spcPts val="1600"/>
              </a:spcBef>
              <a:spcAft>
                <a:spcPts val="0"/>
              </a:spcAft>
              <a:buClr>
                <a:schemeClr val="dk1"/>
              </a:buClr>
              <a:buSzPts val="1400"/>
              <a:buFont typeface="Lato"/>
              <a:buChar char="■"/>
              <a:defRPr>
                <a:solidFill>
                  <a:schemeClr val="dk1"/>
                </a:solidFill>
              </a:defRPr>
            </a:lvl3pPr>
            <a:lvl4pPr indent="-317500" lvl="3" marL="1828800" rtl="0">
              <a:spcBef>
                <a:spcPts val="1600"/>
              </a:spcBef>
              <a:spcAft>
                <a:spcPts val="0"/>
              </a:spcAft>
              <a:buClr>
                <a:schemeClr val="dk1"/>
              </a:buClr>
              <a:buSzPts val="1400"/>
              <a:buFont typeface="Lato"/>
              <a:buChar char="●"/>
              <a:defRPr>
                <a:solidFill>
                  <a:schemeClr val="dk1"/>
                </a:solidFill>
              </a:defRPr>
            </a:lvl4pPr>
            <a:lvl5pPr indent="-317500" lvl="4" marL="2286000" rtl="0">
              <a:spcBef>
                <a:spcPts val="1600"/>
              </a:spcBef>
              <a:spcAft>
                <a:spcPts val="0"/>
              </a:spcAft>
              <a:buClr>
                <a:schemeClr val="dk1"/>
              </a:buClr>
              <a:buSzPts val="1400"/>
              <a:buFont typeface="Lato"/>
              <a:buChar char="○"/>
              <a:defRPr>
                <a:solidFill>
                  <a:schemeClr val="dk1"/>
                </a:solidFill>
              </a:defRPr>
            </a:lvl5pPr>
            <a:lvl6pPr indent="-317500" lvl="5" marL="2743200" rtl="0">
              <a:spcBef>
                <a:spcPts val="1600"/>
              </a:spcBef>
              <a:spcAft>
                <a:spcPts val="0"/>
              </a:spcAft>
              <a:buClr>
                <a:schemeClr val="dk1"/>
              </a:buClr>
              <a:buSzPts val="1400"/>
              <a:buFont typeface="Lato"/>
              <a:buChar char="■"/>
              <a:defRPr>
                <a:solidFill>
                  <a:schemeClr val="dk1"/>
                </a:solidFill>
              </a:defRPr>
            </a:lvl6pPr>
            <a:lvl7pPr indent="-317500" lvl="6" marL="3200400" rtl="0">
              <a:spcBef>
                <a:spcPts val="1600"/>
              </a:spcBef>
              <a:spcAft>
                <a:spcPts val="0"/>
              </a:spcAft>
              <a:buClr>
                <a:schemeClr val="dk1"/>
              </a:buClr>
              <a:buSzPts val="1400"/>
              <a:buFont typeface="Lato"/>
              <a:buChar char="●"/>
              <a:defRPr>
                <a:solidFill>
                  <a:schemeClr val="dk1"/>
                </a:solidFill>
              </a:defRPr>
            </a:lvl7pPr>
            <a:lvl8pPr indent="-317500" lvl="7" marL="3657600" rtl="0">
              <a:spcBef>
                <a:spcPts val="1600"/>
              </a:spcBef>
              <a:spcAft>
                <a:spcPts val="0"/>
              </a:spcAft>
              <a:buClr>
                <a:schemeClr val="dk1"/>
              </a:buClr>
              <a:buSzPts val="1400"/>
              <a:buFont typeface="Lato"/>
              <a:buChar char="○"/>
              <a:defRPr>
                <a:solidFill>
                  <a:schemeClr val="dk1"/>
                </a:solidFill>
              </a:defRPr>
            </a:lvl8pPr>
            <a:lvl9pPr indent="-317500" lvl="8" marL="4114800" rtl="0">
              <a:spcBef>
                <a:spcPts val="1600"/>
              </a:spcBef>
              <a:spcAft>
                <a:spcPts val="1600"/>
              </a:spcAft>
              <a:buClr>
                <a:schemeClr val="dk1"/>
              </a:buClr>
              <a:buSzPts val="1400"/>
              <a:buFont typeface="Lato"/>
              <a:buChar char="■"/>
              <a:defRPr>
                <a:solidFill>
                  <a:schemeClr val="dk1"/>
                </a:solidFill>
              </a:defRPr>
            </a:lvl9pPr>
          </a:lstStyle>
          <a:p/>
        </p:txBody>
      </p:sp>
      <p:sp>
        <p:nvSpPr>
          <p:cNvPr id="40" name="Google Shape;40;p4"/>
          <p:cNvSpPr txBox="1"/>
          <p:nvPr>
            <p:ph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solidFill>
                  <a:schemeClr val="dk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grpSp>
        <p:nvGrpSpPr>
          <p:cNvPr id="41" name="Google Shape;41;p4"/>
          <p:cNvGrpSpPr/>
          <p:nvPr/>
        </p:nvGrpSpPr>
        <p:grpSpPr>
          <a:xfrm>
            <a:off x="-457745" y="158584"/>
            <a:ext cx="10036747" cy="4983916"/>
            <a:chOff x="-457745" y="158584"/>
            <a:chExt cx="10036747" cy="4983916"/>
          </a:xfrm>
        </p:grpSpPr>
        <p:sp>
          <p:nvSpPr>
            <p:cNvPr id="42" name="Google Shape;42;p4"/>
            <p:cNvSpPr/>
            <p:nvPr/>
          </p:nvSpPr>
          <p:spPr>
            <a:xfrm flipH="1" rot="10800000">
              <a:off x="5736905" y="459942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43" name="Google Shape;43;p4"/>
            <p:cNvGrpSpPr/>
            <p:nvPr/>
          </p:nvGrpSpPr>
          <p:grpSpPr>
            <a:xfrm flipH="1">
              <a:off x="8506330" y="3630659"/>
              <a:ext cx="1072672" cy="414947"/>
              <a:chOff x="3982050" y="663325"/>
              <a:chExt cx="992388" cy="558325"/>
            </a:xfrm>
          </p:grpSpPr>
          <p:sp>
            <p:nvSpPr>
              <p:cNvPr id="44" name="Google Shape;44;p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5" name="Google Shape;45;p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46" name="Google Shape;46;p4"/>
            <p:cNvSpPr/>
            <p:nvPr/>
          </p:nvSpPr>
          <p:spPr>
            <a:xfrm flipH="1" rot="10800000">
              <a:off x="-457745"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7" name="Google Shape;47;p4"/>
            <p:cNvSpPr/>
            <p:nvPr/>
          </p:nvSpPr>
          <p:spPr>
            <a:xfrm flipH="1" rot="10800000">
              <a:off x="8408030"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8" name="Google Shape;48;p4"/>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49" name="Shape 49"/>
        <p:cNvGrpSpPr/>
        <p:nvPr/>
      </p:nvGrpSpPr>
      <p:grpSpPr>
        <a:xfrm>
          <a:off x="0" y="0"/>
          <a:ext cx="0" cy="0"/>
          <a:chOff x="0" y="0"/>
          <a:chExt cx="0" cy="0"/>
        </a:xfrm>
      </p:grpSpPr>
      <p:sp>
        <p:nvSpPr>
          <p:cNvPr id="50" name="Google Shape;50;p5"/>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lt1"/>
          </a:solidFill>
          <a:ln>
            <a:noFill/>
          </a:ln>
        </p:spPr>
      </p:sp>
      <p:sp>
        <p:nvSpPr>
          <p:cNvPr id="51" name="Google Shape;51;p5"/>
          <p:cNvSpPr txBox="1"/>
          <p:nvPr>
            <p:ph type="ctrTitle"/>
          </p:nvPr>
        </p:nvSpPr>
        <p:spPr>
          <a:xfrm>
            <a:off x="844313"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2" name="Google Shape;52;p5"/>
          <p:cNvSpPr txBox="1"/>
          <p:nvPr>
            <p:ph idx="2" type="ctrTitle"/>
          </p:nvPr>
        </p:nvSpPr>
        <p:spPr>
          <a:xfrm>
            <a:off x="5266664"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3" name="Google Shape;53;p5"/>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54" name="Google Shape;54;p5"/>
          <p:cNvSpPr txBox="1"/>
          <p:nvPr>
            <p:ph idx="1" type="subTitle"/>
          </p:nvPr>
        </p:nvSpPr>
        <p:spPr>
          <a:xfrm>
            <a:off x="5135565"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6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55" name="Google Shape;55;p5"/>
          <p:cNvSpPr txBox="1"/>
          <p:nvPr>
            <p:ph idx="3" type="subTitle"/>
          </p:nvPr>
        </p:nvSpPr>
        <p:spPr>
          <a:xfrm>
            <a:off x="713213"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56" name="Google Shape;56;p5"/>
          <p:cNvGrpSpPr/>
          <p:nvPr/>
        </p:nvGrpSpPr>
        <p:grpSpPr>
          <a:xfrm>
            <a:off x="-360225" y="387452"/>
            <a:ext cx="9939227" cy="4827748"/>
            <a:chOff x="-360225" y="387452"/>
            <a:chExt cx="9939227" cy="4827748"/>
          </a:xfrm>
        </p:grpSpPr>
        <p:sp>
          <p:nvSpPr>
            <p:cNvPr id="57" name="Google Shape;57;p5"/>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58" name="Google Shape;58;p5"/>
            <p:cNvGrpSpPr/>
            <p:nvPr/>
          </p:nvGrpSpPr>
          <p:grpSpPr>
            <a:xfrm flipH="1">
              <a:off x="3290168" y="387452"/>
              <a:ext cx="877171" cy="545763"/>
              <a:chOff x="3982050" y="663325"/>
              <a:chExt cx="992388" cy="558325"/>
            </a:xfrm>
          </p:grpSpPr>
          <p:sp>
            <p:nvSpPr>
              <p:cNvPr id="59" name="Google Shape;59;p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0" name="Google Shape;60;p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61" name="Google Shape;61;p5"/>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2" name="Google Shape;62;p5"/>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64" name="Google Shape;64;p5"/>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65" name="Shape 65"/>
        <p:cNvGrpSpPr/>
        <p:nvPr/>
      </p:nvGrpSpPr>
      <p:grpSpPr>
        <a:xfrm>
          <a:off x="0" y="0"/>
          <a:ext cx="0" cy="0"/>
          <a:chOff x="0" y="0"/>
          <a:chExt cx="0" cy="0"/>
        </a:xfrm>
      </p:grpSpPr>
      <p:grpSp>
        <p:nvGrpSpPr>
          <p:cNvPr id="66" name="Google Shape;66;p6"/>
          <p:cNvGrpSpPr/>
          <p:nvPr/>
        </p:nvGrpSpPr>
        <p:grpSpPr>
          <a:xfrm>
            <a:off x="-350713" y="158584"/>
            <a:ext cx="9494713" cy="4983916"/>
            <a:chOff x="-350713" y="158584"/>
            <a:chExt cx="9494713" cy="4983916"/>
          </a:xfrm>
        </p:grpSpPr>
        <p:sp>
          <p:nvSpPr>
            <p:cNvPr id="67" name="Google Shape;67;p6"/>
            <p:cNvSpPr/>
            <p:nvPr/>
          </p:nvSpPr>
          <p:spPr>
            <a:xfrm flipH="1" rot="10800000">
              <a:off x="-350713"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68" name="Google Shape;68;p6"/>
            <p:cNvGrpSpPr/>
            <p:nvPr/>
          </p:nvGrpSpPr>
          <p:grpSpPr>
            <a:xfrm flipH="1">
              <a:off x="88258" y="2919272"/>
              <a:ext cx="535195" cy="414947"/>
              <a:chOff x="3982050" y="663325"/>
              <a:chExt cx="992388" cy="558325"/>
            </a:xfrm>
          </p:grpSpPr>
          <p:sp>
            <p:nvSpPr>
              <p:cNvPr id="69" name="Google Shape;69;p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0" name="Google Shape;70;p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71" name="Google Shape;71;p6"/>
            <p:cNvSpPr/>
            <p:nvPr/>
          </p:nvSpPr>
          <p:spPr>
            <a:xfrm flipH="1" rot="10800000">
              <a:off x="8091062" y="459113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2" name="Google Shape;72;p6"/>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3" name="Google Shape;73;p6"/>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75" name="Shape 75"/>
        <p:cNvGrpSpPr/>
        <p:nvPr/>
      </p:nvGrpSpPr>
      <p:grpSpPr>
        <a:xfrm>
          <a:off x="0" y="0"/>
          <a:ext cx="0" cy="0"/>
          <a:chOff x="0" y="0"/>
          <a:chExt cx="0" cy="0"/>
        </a:xfrm>
      </p:grpSpPr>
      <p:sp>
        <p:nvSpPr>
          <p:cNvPr id="76" name="Google Shape;76;p7"/>
          <p:cNvSpPr txBox="1"/>
          <p:nvPr>
            <p:ph type="ctrTitle"/>
          </p:nvPr>
        </p:nvSpPr>
        <p:spPr>
          <a:xfrm>
            <a:off x="4296425" y="917288"/>
            <a:ext cx="4128300" cy="16350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77" name="Google Shape;77;p7"/>
          <p:cNvGrpSpPr/>
          <p:nvPr/>
        </p:nvGrpSpPr>
        <p:grpSpPr>
          <a:xfrm>
            <a:off x="-255463" y="158584"/>
            <a:ext cx="9623464" cy="4983916"/>
            <a:chOff x="-255463" y="158584"/>
            <a:chExt cx="9623464" cy="4983916"/>
          </a:xfrm>
        </p:grpSpPr>
        <p:sp>
          <p:nvSpPr>
            <p:cNvPr id="78" name="Google Shape;78;p7"/>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9" name="Google Shape;79;p7"/>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80" name="Google Shape;80;p7"/>
            <p:cNvGrpSpPr/>
            <p:nvPr/>
          </p:nvGrpSpPr>
          <p:grpSpPr>
            <a:xfrm>
              <a:off x="8608811" y="2804647"/>
              <a:ext cx="535195" cy="414947"/>
              <a:chOff x="3982050" y="663325"/>
              <a:chExt cx="992388" cy="558325"/>
            </a:xfrm>
          </p:grpSpPr>
          <p:sp>
            <p:nvSpPr>
              <p:cNvPr id="81" name="Google Shape;81;p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2" name="Google Shape;82;p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83" name="Google Shape;83;p7"/>
            <p:cNvSpPr/>
            <p:nvPr/>
          </p:nvSpPr>
          <p:spPr>
            <a:xfrm rot="10800000">
              <a:off x="-255463" y="14539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4" name="Google Shape;84;p7"/>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7"/>
          <p:cNvSpPr txBox="1"/>
          <p:nvPr>
            <p:ph idx="1" type="subTitle"/>
          </p:nvPr>
        </p:nvSpPr>
        <p:spPr>
          <a:xfrm>
            <a:off x="4665775" y="2552288"/>
            <a:ext cx="37563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a:solidFill>
                  <a:srgbClr val="FFFFFF"/>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grpSp>
        <p:nvGrpSpPr>
          <p:cNvPr id="87" name="Google Shape;87;p8"/>
          <p:cNvGrpSpPr/>
          <p:nvPr/>
        </p:nvGrpSpPr>
        <p:grpSpPr>
          <a:xfrm>
            <a:off x="-360225" y="377348"/>
            <a:ext cx="9504225" cy="4780852"/>
            <a:chOff x="-360225" y="377348"/>
            <a:chExt cx="9504225" cy="4780852"/>
          </a:xfrm>
        </p:grpSpPr>
        <p:grpSp>
          <p:nvGrpSpPr>
            <p:cNvPr id="88" name="Google Shape;88;p8"/>
            <p:cNvGrpSpPr/>
            <p:nvPr/>
          </p:nvGrpSpPr>
          <p:grpSpPr>
            <a:xfrm flipH="1">
              <a:off x="8266818" y="616527"/>
              <a:ext cx="877171" cy="545763"/>
              <a:chOff x="3982050" y="663325"/>
              <a:chExt cx="992388" cy="558325"/>
            </a:xfrm>
          </p:grpSpPr>
          <p:sp>
            <p:nvSpPr>
              <p:cNvPr id="89" name="Google Shape;89;p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0" name="Google Shape;90;p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91" name="Google Shape;91;p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2" name="Google Shape;92;p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3" name="Google Shape;93;p8"/>
            <p:cNvSpPr/>
            <p:nvPr/>
          </p:nvSpPr>
          <p:spPr>
            <a:xfrm rot="10800000">
              <a:off x="1944825" y="37734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4" name="Google Shape;94;p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713225" y="1648025"/>
            <a:ext cx="3858900" cy="204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4800"/>
              <a:buNone/>
              <a:defRPr b="1" sz="6500">
                <a:solidFill>
                  <a:schemeClr val="dk1"/>
                </a:solidFill>
              </a:defRPr>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96" name="Shape 96"/>
        <p:cNvGrpSpPr/>
        <p:nvPr/>
      </p:nvGrpSpPr>
      <p:grpSpPr>
        <a:xfrm>
          <a:off x="0" y="0"/>
          <a:ext cx="0" cy="0"/>
          <a:chOff x="0" y="0"/>
          <a:chExt cx="0" cy="0"/>
        </a:xfrm>
      </p:grpSpPr>
      <p:sp>
        <p:nvSpPr>
          <p:cNvPr id="97" name="Google Shape;97;p9"/>
          <p:cNvSpPr txBox="1"/>
          <p:nvPr>
            <p:ph type="ctrTitle"/>
          </p:nvPr>
        </p:nvSpPr>
        <p:spPr>
          <a:xfrm flipH="1">
            <a:off x="5844175" y="1458900"/>
            <a:ext cx="2586600" cy="222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5200"/>
              <a:buNone/>
              <a:defRPr sz="3700">
                <a:solidFill>
                  <a:schemeClr val="dk1"/>
                </a:solidFill>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8" name="Shape 98"/>
        <p:cNvGrpSpPr/>
        <p:nvPr/>
      </p:nvGrpSpPr>
      <p:grpSpPr>
        <a:xfrm>
          <a:off x="0" y="0"/>
          <a:ext cx="0" cy="0"/>
          <a:chOff x="0" y="0"/>
          <a:chExt cx="0" cy="0"/>
        </a:xfrm>
      </p:grpSpPr>
      <p:grpSp>
        <p:nvGrpSpPr>
          <p:cNvPr id="99" name="Google Shape;99;p10"/>
          <p:cNvGrpSpPr/>
          <p:nvPr/>
        </p:nvGrpSpPr>
        <p:grpSpPr>
          <a:xfrm>
            <a:off x="-360225" y="616523"/>
            <a:ext cx="9789965" cy="4541677"/>
            <a:chOff x="-360225" y="616523"/>
            <a:chExt cx="9789965" cy="4541677"/>
          </a:xfrm>
        </p:grpSpPr>
        <p:sp>
          <p:nvSpPr>
            <p:cNvPr id="100" name="Google Shape;100;p10"/>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01" name="Google Shape;101;p10"/>
            <p:cNvGrpSpPr/>
            <p:nvPr/>
          </p:nvGrpSpPr>
          <p:grpSpPr>
            <a:xfrm>
              <a:off x="-360225" y="616527"/>
              <a:ext cx="877171" cy="545763"/>
              <a:chOff x="3982050" y="663325"/>
              <a:chExt cx="992388" cy="558325"/>
            </a:xfrm>
          </p:grpSpPr>
          <p:sp>
            <p:nvSpPr>
              <p:cNvPr id="102" name="Google Shape;102;p1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3" name="Google Shape;103;p1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04" name="Google Shape;104;p10"/>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5" name="Google Shape;105;p10"/>
            <p:cNvSpPr/>
            <p:nvPr/>
          </p:nvSpPr>
          <p:spPr>
            <a:xfrm flipH="1" rot="10800000">
              <a:off x="8559750" y="616523"/>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6" name="Google Shape;106;p1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type="ctrTitle"/>
          </p:nvPr>
        </p:nvSpPr>
        <p:spPr>
          <a:xfrm>
            <a:off x="2940013" y="371425"/>
            <a:ext cx="3260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Catamaran"/>
              <a:buChar char="●"/>
              <a:defRPr sz="1800">
                <a:solidFill>
                  <a:schemeClr val="lt1"/>
                </a:solidFill>
                <a:latin typeface="Catamaran"/>
                <a:ea typeface="Catamaran"/>
                <a:cs typeface="Catamaran"/>
                <a:sym typeface="Catamaran"/>
              </a:defRPr>
            </a:lvl1pPr>
            <a:lvl2pPr indent="-317500" lvl="1" marL="914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rtl="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4.png"/><Relationship Id="rId7"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47.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51.png"/><Relationship Id="rId4" Type="http://schemas.openxmlformats.org/officeDocument/2006/relationships/image" Target="../media/image48.png"/><Relationship Id="rId5"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55.png"/><Relationship Id="rId4" Type="http://schemas.openxmlformats.org/officeDocument/2006/relationships/image" Target="../media/image60.png"/><Relationship Id="rId5"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281" name="Shape 281"/>
        <p:cNvGrpSpPr/>
        <p:nvPr/>
      </p:nvGrpSpPr>
      <p:grpSpPr>
        <a:xfrm>
          <a:off x="0" y="0"/>
          <a:ext cx="0" cy="0"/>
          <a:chOff x="0" y="0"/>
          <a:chExt cx="0" cy="0"/>
        </a:xfrm>
      </p:grpSpPr>
      <p:sp>
        <p:nvSpPr>
          <p:cNvPr id="282" name="Google Shape;282;p24"/>
          <p:cNvSpPr txBox="1"/>
          <p:nvPr>
            <p:ph idx="4294967295" type="ctrTitle"/>
          </p:nvPr>
        </p:nvSpPr>
        <p:spPr>
          <a:xfrm>
            <a:off x="471075" y="966675"/>
            <a:ext cx="4291500" cy="1789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s" sz="4000">
                <a:solidFill>
                  <a:schemeClr val="accent6"/>
                </a:solidFill>
              </a:rPr>
              <a:t>Hotel Identification</a:t>
            </a:r>
            <a:endParaRPr sz="4000">
              <a:solidFill>
                <a:schemeClr val="accent6"/>
              </a:solidFill>
            </a:endParaRPr>
          </a:p>
          <a:p>
            <a:pPr indent="0" lvl="0" marL="0" rtl="0" algn="l">
              <a:lnSpc>
                <a:spcPct val="80000"/>
              </a:lnSpc>
              <a:spcBef>
                <a:spcPts val="0"/>
              </a:spcBef>
              <a:spcAft>
                <a:spcPts val="0"/>
              </a:spcAft>
              <a:buNone/>
            </a:pPr>
            <a:r>
              <a:rPr lang="es" sz="4000">
                <a:solidFill>
                  <a:schemeClr val="accent6"/>
                </a:solidFill>
              </a:rPr>
              <a:t>to Combat Human Trafficking</a:t>
            </a:r>
            <a:endParaRPr sz="4000">
              <a:solidFill>
                <a:schemeClr val="accent6"/>
              </a:solidFill>
            </a:endParaRPr>
          </a:p>
          <a:p>
            <a:pPr indent="0" lvl="0" marL="0" rtl="0" algn="l">
              <a:lnSpc>
                <a:spcPct val="80000"/>
              </a:lnSpc>
              <a:spcBef>
                <a:spcPts val="0"/>
              </a:spcBef>
              <a:spcAft>
                <a:spcPts val="0"/>
              </a:spcAft>
              <a:buNone/>
            </a:pPr>
            <a:r>
              <a:t/>
            </a:r>
            <a:endParaRPr b="0" sz="900">
              <a:solidFill>
                <a:schemeClr val="accent6"/>
              </a:solidFill>
              <a:latin typeface="Arial"/>
              <a:ea typeface="Arial"/>
              <a:cs typeface="Arial"/>
              <a:sym typeface="Arial"/>
            </a:endParaRPr>
          </a:p>
          <a:p>
            <a:pPr indent="0" lvl="0" marL="0" rtl="0" algn="l">
              <a:lnSpc>
                <a:spcPct val="80000"/>
              </a:lnSpc>
              <a:spcBef>
                <a:spcPts val="0"/>
              </a:spcBef>
              <a:spcAft>
                <a:spcPts val="0"/>
              </a:spcAft>
              <a:buNone/>
            </a:pPr>
            <a:r>
              <a:t/>
            </a:r>
            <a:endParaRPr sz="900">
              <a:solidFill>
                <a:schemeClr val="accent6"/>
              </a:solidFill>
            </a:endParaRPr>
          </a:p>
        </p:txBody>
      </p:sp>
      <p:sp>
        <p:nvSpPr>
          <p:cNvPr id="283" name="Google Shape;283;p24"/>
          <p:cNvSpPr txBox="1"/>
          <p:nvPr>
            <p:ph idx="4294967295" type="subTitle"/>
          </p:nvPr>
        </p:nvSpPr>
        <p:spPr>
          <a:xfrm>
            <a:off x="713225" y="2756175"/>
            <a:ext cx="35322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accent6"/>
                </a:solidFill>
              </a:rPr>
              <a:t>TC3007C - Inteligencia Artificial Avanzada para la Ciencia de Datos Equipo #3</a:t>
            </a:r>
            <a:endParaRPr sz="1700">
              <a:solidFill>
                <a:schemeClr val="accent6"/>
              </a:solidFill>
            </a:endParaRPr>
          </a:p>
          <a:p>
            <a:pPr indent="0" lvl="0" marL="0" rtl="0" algn="l">
              <a:spcBef>
                <a:spcPts val="1600"/>
              </a:spcBef>
              <a:spcAft>
                <a:spcPts val="1600"/>
              </a:spcAft>
              <a:buNone/>
            </a:pPr>
            <a:r>
              <a:t/>
            </a:r>
            <a:endParaRPr sz="1100">
              <a:solidFill>
                <a:schemeClr val="accent6"/>
              </a:solidFill>
            </a:endParaRPr>
          </a:p>
        </p:txBody>
      </p:sp>
      <p:grpSp>
        <p:nvGrpSpPr>
          <p:cNvPr id="284" name="Google Shape;284;p24"/>
          <p:cNvGrpSpPr/>
          <p:nvPr/>
        </p:nvGrpSpPr>
        <p:grpSpPr>
          <a:xfrm>
            <a:off x="4854787" y="667550"/>
            <a:ext cx="3449835" cy="3396708"/>
            <a:chOff x="4801012" y="1028700"/>
            <a:chExt cx="3449835" cy="3396708"/>
          </a:xfrm>
        </p:grpSpPr>
        <p:sp>
          <p:nvSpPr>
            <p:cNvPr id="285" name="Google Shape;285;p24"/>
            <p:cNvSpPr/>
            <p:nvPr/>
          </p:nvSpPr>
          <p:spPr>
            <a:xfrm>
              <a:off x="4974997" y="1028700"/>
              <a:ext cx="3154707" cy="3079053"/>
            </a:xfrm>
            <a:custGeom>
              <a:rect b="b" l="l" r="r" t="t"/>
              <a:pathLst>
                <a:path extrusionOk="0" h="104801" w="107376">
                  <a:moveTo>
                    <a:pt x="0" y="2060"/>
                  </a:moveTo>
                  <a:lnTo>
                    <a:pt x="259" y="102484"/>
                  </a:lnTo>
                  <a:lnTo>
                    <a:pt x="105831" y="104801"/>
                  </a:lnTo>
                  <a:lnTo>
                    <a:pt x="107376" y="0"/>
                  </a:lnTo>
                  <a:close/>
                </a:path>
              </a:pathLst>
            </a:custGeom>
            <a:solidFill>
              <a:srgbClr val="6D9EEB"/>
            </a:solidFill>
            <a:ln>
              <a:noFill/>
            </a:ln>
          </p:spPr>
        </p:sp>
        <p:sp>
          <p:nvSpPr>
            <p:cNvPr id="286" name="Google Shape;286;p24"/>
            <p:cNvSpPr/>
            <p:nvPr/>
          </p:nvSpPr>
          <p:spPr>
            <a:xfrm>
              <a:off x="5111258" y="1139371"/>
              <a:ext cx="2882287" cy="3236693"/>
            </a:xfrm>
            <a:custGeom>
              <a:rect b="b" l="l" r="r" t="t"/>
              <a:pathLst>
                <a:path extrusionOk="0" h="98597" w="87801">
                  <a:moveTo>
                    <a:pt x="0" y="1684"/>
                  </a:moveTo>
                  <a:lnTo>
                    <a:pt x="256" y="98597"/>
                  </a:lnTo>
                  <a:lnTo>
                    <a:pt x="86517" y="98597"/>
                  </a:lnTo>
                  <a:lnTo>
                    <a:pt x="87801" y="0"/>
                  </a:lnTo>
                  <a:close/>
                </a:path>
              </a:pathLst>
            </a:custGeom>
            <a:solidFill>
              <a:schemeClr val="lt1"/>
            </a:solidFill>
            <a:ln>
              <a:noFill/>
            </a:ln>
          </p:spPr>
        </p:sp>
        <p:sp>
          <p:nvSpPr>
            <p:cNvPr id="287" name="Google Shape;287;p24"/>
            <p:cNvSpPr/>
            <p:nvPr/>
          </p:nvSpPr>
          <p:spPr>
            <a:xfrm>
              <a:off x="5148951" y="1181765"/>
              <a:ext cx="2806778" cy="3151900"/>
            </a:xfrm>
            <a:custGeom>
              <a:rect b="b" l="l" r="r" t="t"/>
              <a:pathLst>
                <a:path extrusionOk="0" h="98597" w="87801">
                  <a:moveTo>
                    <a:pt x="0" y="1684"/>
                  </a:moveTo>
                  <a:lnTo>
                    <a:pt x="256" y="98597"/>
                  </a:lnTo>
                  <a:lnTo>
                    <a:pt x="86517" y="98597"/>
                  </a:lnTo>
                  <a:lnTo>
                    <a:pt x="87801" y="0"/>
                  </a:lnTo>
                  <a:close/>
                </a:path>
              </a:pathLst>
            </a:custGeom>
            <a:solidFill>
              <a:srgbClr val="72AF96"/>
            </a:solidFill>
            <a:ln>
              <a:noFill/>
            </a:ln>
          </p:spPr>
        </p:sp>
        <p:sp>
          <p:nvSpPr>
            <p:cNvPr id="288" name="Google Shape;288;p24"/>
            <p:cNvSpPr/>
            <p:nvPr/>
          </p:nvSpPr>
          <p:spPr>
            <a:xfrm>
              <a:off x="5736803" y="1809630"/>
              <a:ext cx="241200" cy="2412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5839717" y="1221633"/>
              <a:ext cx="34800" cy="54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4"/>
            <p:cNvGrpSpPr/>
            <p:nvPr/>
          </p:nvGrpSpPr>
          <p:grpSpPr>
            <a:xfrm>
              <a:off x="5761530" y="2391202"/>
              <a:ext cx="958416" cy="671463"/>
              <a:chOff x="-2846197" y="2578933"/>
              <a:chExt cx="1923757" cy="1348319"/>
            </a:xfrm>
          </p:grpSpPr>
          <p:sp>
            <p:nvSpPr>
              <p:cNvPr id="291" name="Google Shape;291;p24"/>
              <p:cNvSpPr/>
              <p:nvPr/>
            </p:nvSpPr>
            <p:spPr>
              <a:xfrm rot="10800000">
                <a:off x="-2846197" y="2578933"/>
                <a:ext cx="961201" cy="1263767"/>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92" name="Google Shape;292;p24"/>
              <p:cNvSpPr/>
              <p:nvPr/>
            </p:nvSpPr>
            <p:spPr>
              <a:xfrm rot="10800000">
                <a:off x="-2779024" y="2640333"/>
                <a:ext cx="826866" cy="1141014"/>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sp>
            <p:nvSpPr>
              <p:cNvPr id="293" name="Google Shape;293;p24"/>
              <p:cNvSpPr/>
              <p:nvPr/>
            </p:nvSpPr>
            <p:spPr>
              <a:xfrm rot="10800000">
                <a:off x="-1713528" y="2887300"/>
                <a:ext cx="791087" cy="1039952"/>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94" name="Google Shape;294;p24"/>
              <p:cNvSpPr/>
              <p:nvPr/>
            </p:nvSpPr>
            <p:spPr>
              <a:xfrm rot="10800000">
                <a:off x="-1658172" y="2937621"/>
                <a:ext cx="680458" cy="939136"/>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grpSp>
        <p:sp>
          <p:nvSpPr>
            <p:cNvPr id="295" name="Google Shape;295;p24"/>
            <p:cNvSpPr/>
            <p:nvPr/>
          </p:nvSpPr>
          <p:spPr>
            <a:xfrm>
              <a:off x="5510787" y="1611701"/>
              <a:ext cx="693000" cy="316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152624" y="1927701"/>
              <a:ext cx="1994608" cy="2130079"/>
            </a:xfrm>
            <a:custGeom>
              <a:rect b="b" l="l" r="r" t="t"/>
              <a:pathLst>
                <a:path extrusionOk="0" h="72501" w="67890">
                  <a:moveTo>
                    <a:pt x="12210" y="20"/>
                  </a:moveTo>
                  <a:lnTo>
                    <a:pt x="0" y="21632"/>
                  </a:lnTo>
                  <a:lnTo>
                    <a:pt x="96" y="70959"/>
                  </a:lnTo>
                  <a:lnTo>
                    <a:pt x="67890" y="72501"/>
                  </a:lnTo>
                  <a:lnTo>
                    <a:pt x="35788" y="0"/>
                  </a:lnTo>
                  <a:close/>
                </a:path>
              </a:pathLst>
            </a:custGeom>
            <a:solidFill>
              <a:srgbClr val="F3F3F3">
                <a:alpha val="16069"/>
              </a:srgbClr>
            </a:solidFill>
            <a:ln>
              <a:noFill/>
            </a:ln>
          </p:spPr>
        </p:sp>
        <p:grpSp>
          <p:nvGrpSpPr>
            <p:cNvPr id="297" name="Google Shape;297;p24"/>
            <p:cNvGrpSpPr/>
            <p:nvPr/>
          </p:nvGrpSpPr>
          <p:grpSpPr>
            <a:xfrm>
              <a:off x="7211052" y="2285023"/>
              <a:ext cx="403123" cy="548210"/>
              <a:chOff x="7128300" y="2043100"/>
              <a:chExt cx="343025" cy="466482"/>
            </a:xfrm>
          </p:grpSpPr>
          <p:sp>
            <p:nvSpPr>
              <p:cNvPr id="298" name="Google Shape;298;p24"/>
              <p:cNvSpPr/>
              <p:nvPr/>
            </p:nvSpPr>
            <p:spPr>
              <a:xfrm>
                <a:off x="7196492" y="2350184"/>
                <a:ext cx="206653" cy="159399"/>
              </a:xfrm>
              <a:custGeom>
                <a:rect b="b" l="l" r="r" t="t"/>
                <a:pathLst>
                  <a:path extrusionOk="0" h="9102" w="11802">
                    <a:moveTo>
                      <a:pt x="2347" y="9102"/>
                    </a:moveTo>
                    <a:lnTo>
                      <a:pt x="0" y="0"/>
                    </a:lnTo>
                    <a:lnTo>
                      <a:pt x="11802" y="0"/>
                    </a:lnTo>
                    <a:lnTo>
                      <a:pt x="9364" y="9099"/>
                    </a:lnTo>
                    <a:close/>
                  </a:path>
                </a:pathLst>
              </a:custGeom>
              <a:solidFill>
                <a:srgbClr val="98CAB5"/>
              </a:solidFill>
              <a:ln>
                <a:noFill/>
              </a:ln>
            </p:spPr>
          </p:sp>
          <p:sp>
            <p:nvSpPr>
              <p:cNvPr id="299" name="Google Shape;299;p24"/>
              <p:cNvSpPr/>
              <p:nvPr/>
            </p:nvSpPr>
            <p:spPr>
              <a:xfrm>
                <a:off x="7138963" y="2317175"/>
                <a:ext cx="321702" cy="33000"/>
              </a:xfrm>
              <a:custGeom>
                <a:rect b="b" l="l" r="r" t="t"/>
                <a:pathLst>
                  <a:path extrusionOk="0" h="2000" w="40100">
                    <a:moveTo>
                      <a:pt x="40100" y="0"/>
                    </a:moveTo>
                    <a:lnTo>
                      <a:pt x="0" y="0"/>
                    </a:lnTo>
                    <a:lnTo>
                      <a:pt x="95" y="2000"/>
                    </a:lnTo>
                    <a:lnTo>
                      <a:pt x="40005" y="1905"/>
                    </a:lnTo>
                    <a:close/>
                  </a:path>
                </a:pathLst>
              </a:custGeom>
              <a:solidFill>
                <a:srgbClr val="5F9881"/>
              </a:solidFill>
              <a:ln>
                <a:noFill/>
              </a:ln>
            </p:spPr>
          </p:sp>
          <p:grpSp>
            <p:nvGrpSpPr>
              <p:cNvPr id="300" name="Google Shape;300;p24"/>
              <p:cNvGrpSpPr/>
              <p:nvPr/>
            </p:nvGrpSpPr>
            <p:grpSpPr>
              <a:xfrm>
                <a:off x="7128300" y="2043100"/>
                <a:ext cx="343025" cy="276575"/>
                <a:chOff x="7128300" y="2043100"/>
                <a:chExt cx="343025" cy="276575"/>
              </a:xfrm>
            </p:grpSpPr>
            <p:sp>
              <p:nvSpPr>
                <p:cNvPr id="301" name="Google Shape;301;p24"/>
                <p:cNvSpPr/>
                <p:nvPr/>
              </p:nvSpPr>
              <p:spPr>
                <a:xfrm>
                  <a:off x="7220650" y="2043100"/>
                  <a:ext cx="158350" cy="276575"/>
                </a:xfrm>
                <a:custGeom>
                  <a:rect b="b" l="l" r="r" t="t"/>
                  <a:pathLst>
                    <a:path extrusionOk="0" h="11063" w="6334">
                      <a:moveTo>
                        <a:pt x="1428" y="11063"/>
                      </a:moveTo>
                      <a:lnTo>
                        <a:pt x="0" y="3396"/>
                      </a:lnTo>
                      <a:lnTo>
                        <a:pt x="2237" y="0"/>
                      </a:lnTo>
                      <a:lnTo>
                        <a:pt x="4667" y="110"/>
                      </a:lnTo>
                      <a:lnTo>
                        <a:pt x="6334" y="4348"/>
                      </a:lnTo>
                      <a:lnTo>
                        <a:pt x="4715" y="11016"/>
                      </a:lnTo>
                      <a:close/>
                    </a:path>
                  </a:pathLst>
                </a:custGeom>
                <a:solidFill>
                  <a:srgbClr val="437E66"/>
                </a:solidFill>
                <a:ln>
                  <a:noFill/>
                </a:ln>
              </p:spPr>
            </p:sp>
            <p:sp>
              <p:nvSpPr>
                <p:cNvPr id="302" name="Google Shape;302;p24"/>
                <p:cNvSpPr/>
                <p:nvPr/>
              </p:nvSpPr>
              <p:spPr>
                <a:xfrm>
                  <a:off x="7128300" y="215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303" name="Google Shape;303;p24"/>
                <p:cNvSpPr/>
                <p:nvPr/>
              </p:nvSpPr>
              <p:spPr>
                <a:xfrm flipH="1">
                  <a:off x="7326075" y="210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304" name="Google Shape;304;p24"/>
                <p:cNvSpPr/>
                <p:nvPr/>
              </p:nvSpPr>
              <p:spPr>
                <a:xfrm>
                  <a:off x="7270625" y="21157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7321225"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7281350" y="22634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7270625" y="21860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307125" y="20770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7145200"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7166525" y="2212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7417275" y="2118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7423825" y="216526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4"/>
            <p:cNvSpPr/>
            <p:nvPr/>
          </p:nvSpPr>
          <p:spPr>
            <a:xfrm>
              <a:off x="7041271" y="2831931"/>
              <a:ext cx="896237" cy="53854"/>
            </a:xfrm>
            <a:custGeom>
              <a:rect b="b" l="l" r="r" t="t"/>
              <a:pathLst>
                <a:path extrusionOk="0" h="1833" w="30505">
                  <a:moveTo>
                    <a:pt x="30505" y="0"/>
                  </a:moveTo>
                  <a:lnTo>
                    <a:pt x="0" y="38"/>
                  </a:lnTo>
                  <a:lnTo>
                    <a:pt x="73" y="1833"/>
                  </a:lnTo>
                  <a:lnTo>
                    <a:pt x="30457" y="1786"/>
                  </a:lnTo>
                  <a:close/>
                </a:path>
              </a:pathLst>
            </a:custGeom>
            <a:solidFill>
              <a:srgbClr val="5F9881"/>
            </a:solidFill>
            <a:ln>
              <a:noFill/>
            </a:ln>
          </p:spPr>
        </p:sp>
        <p:grpSp>
          <p:nvGrpSpPr>
            <p:cNvPr id="314" name="Google Shape;314;p24"/>
            <p:cNvGrpSpPr/>
            <p:nvPr/>
          </p:nvGrpSpPr>
          <p:grpSpPr>
            <a:xfrm>
              <a:off x="5149077" y="1181809"/>
              <a:ext cx="2804967" cy="2925895"/>
              <a:chOff x="5426100" y="1227925"/>
              <a:chExt cx="2386800" cy="2489700"/>
            </a:xfrm>
          </p:grpSpPr>
          <p:sp>
            <p:nvSpPr>
              <p:cNvPr id="315" name="Google Shape;315;p24"/>
              <p:cNvSpPr/>
              <p:nvPr/>
            </p:nvSpPr>
            <p:spPr>
              <a:xfrm>
                <a:off x="6582875" y="1227925"/>
                <a:ext cx="29700" cy="248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rot="5400000">
                <a:off x="6604650" y="882588"/>
                <a:ext cx="29700" cy="23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4"/>
            <p:cNvSpPr/>
            <p:nvPr/>
          </p:nvSpPr>
          <p:spPr>
            <a:xfrm>
              <a:off x="4801012" y="4005128"/>
              <a:ext cx="3449835" cy="420281"/>
            </a:xfrm>
            <a:custGeom>
              <a:rect b="b" l="l" r="r" t="t"/>
              <a:pathLst>
                <a:path extrusionOk="0" h="14305" w="113809">
                  <a:moveTo>
                    <a:pt x="2098" y="14162"/>
                  </a:moveTo>
                  <a:lnTo>
                    <a:pt x="0" y="0"/>
                  </a:lnTo>
                  <a:lnTo>
                    <a:pt x="113809" y="2575"/>
                  </a:lnTo>
                  <a:lnTo>
                    <a:pt x="112268" y="14305"/>
                  </a:lnTo>
                  <a:close/>
                </a:path>
              </a:pathLst>
            </a:custGeom>
            <a:solidFill>
              <a:srgbClr val="6D9EEB"/>
            </a:solidFill>
            <a:ln>
              <a:noFill/>
            </a:ln>
          </p:spPr>
        </p:sp>
        <p:sp>
          <p:nvSpPr>
            <p:cNvPr id="318" name="Google Shape;318;p24"/>
            <p:cNvSpPr/>
            <p:nvPr/>
          </p:nvSpPr>
          <p:spPr>
            <a:xfrm>
              <a:off x="5148950" y="2423249"/>
              <a:ext cx="1705459" cy="1625346"/>
            </a:xfrm>
            <a:custGeom>
              <a:rect b="b" l="l" r="r" t="t"/>
              <a:pathLst>
                <a:path extrusionOk="0" h="40982" w="43002">
                  <a:moveTo>
                    <a:pt x="1" y="1"/>
                  </a:moveTo>
                  <a:lnTo>
                    <a:pt x="1" y="12102"/>
                  </a:lnTo>
                  <a:lnTo>
                    <a:pt x="30484" y="40982"/>
                  </a:lnTo>
                  <a:lnTo>
                    <a:pt x="43001" y="40982"/>
                  </a:lnTo>
                  <a:lnTo>
                    <a:pt x="1" y="1"/>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5148950" y="1998650"/>
              <a:ext cx="2133192" cy="2049946"/>
            </a:xfrm>
            <a:custGeom>
              <a:rect b="b" l="l" r="r" t="t"/>
              <a:pathLst>
                <a:path extrusionOk="0" h="51688" w="53787">
                  <a:moveTo>
                    <a:pt x="1" y="0"/>
                  </a:moveTo>
                  <a:lnTo>
                    <a:pt x="1" y="4431"/>
                  </a:lnTo>
                  <a:lnTo>
                    <a:pt x="49277" y="51688"/>
                  </a:lnTo>
                  <a:lnTo>
                    <a:pt x="53786" y="51688"/>
                  </a:lnTo>
                  <a:lnTo>
                    <a:pt x="1" y="0"/>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ctrTitle"/>
          </p:nvPr>
        </p:nvSpPr>
        <p:spPr>
          <a:xfrm>
            <a:off x="2894500" y="2048223"/>
            <a:ext cx="5442900" cy="48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s"/>
              <a:t>runModel</a:t>
            </a:r>
            <a:r>
              <a:rPr lang="es"/>
              <a:t>(</a:t>
            </a:r>
            <a:r>
              <a:rPr lang="es">
                <a:solidFill>
                  <a:srgbClr val="999999"/>
                </a:solidFill>
              </a:rPr>
              <a:t>model </a:t>
            </a:r>
            <a:r>
              <a:rPr lang="es"/>
              <a:t>, </a:t>
            </a:r>
            <a:r>
              <a:rPr lang="es">
                <a:solidFill>
                  <a:srgbClr val="D9D9D9"/>
                </a:solidFill>
              </a:rPr>
              <a:t>epochs</a:t>
            </a:r>
            <a:r>
              <a:rPr lang="es"/>
              <a:t>, </a:t>
            </a:r>
            <a:r>
              <a:rPr lang="es">
                <a:solidFill>
                  <a:srgbClr val="D9D9D9"/>
                </a:solidFill>
                <a:highlight>
                  <a:srgbClr val="373A5A"/>
                </a:highlight>
              </a:rPr>
              <a:t>stepsPorEpoch</a:t>
            </a:r>
            <a:r>
              <a:rPr lang="es"/>
              <a:t>)</a:t>
            </a:r>
            <a:endParaRPr/>
          </a:p>
        </p:txBody>
      </p:sp>
      <p:sp>
        <p:nvSpPr>
          <p:cNvPr id="397" name="Google Shape;397;p33"/>
          <p:cNvSpPr txBox="1"/>
          <p:nvPr>
            <p:ph idx="1" type="subTitle"/>
          </p:nvPr>
        </p:nvSpPr>
        <p:spPr>
          <a:xfrm>
            <a:off x="2711500" y="858125"/>
            <a:ext cx="5625900" cy="119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s" sz="1900"/>
              <a:t>NOTA:</a:t>
            </a:r>
            <a:r>
              <a:rPr lang="es" sz="1900"/>
              <a:t> Durante la </a:t>
            </a:r>
            <a:r>
              <a:rPr lang="es" sz="1900"/>
              <a:t>exposición</a:t>
            </a:r>
            <a:r>
              <a:rPr lang="es" sz="1900"/>
              <a:t> se puede observar la </a:t>
            </a:r>
            <a:r>
              <a:rPr lang="es" sz="1900"/>
              <a:t>función</a:t>
            </a:r>
            <a:r>
              <a:rPr lang="es" sz="1900"/>
              <a:t> </a:t>
            </a:r>
            <a:r>
              <a:rPr i="1" lang="es" sz="1900"/>
              <a:t>runModel, </a:t>
            </a:r>
            <a:r>
              <a:rPr lang="es" sz="1900"/>
              <a:t>los </a:t>
            </a:r>
            <a:r>
              <a:rPr lang="es" sz="1900"/>
              <a:t>parámetros</a:t>
            </a:r>
            <a:r>
              <a:rPr lang="es" sz="1900"/>
              <a:t> que se observan son EPOCHS Y PASOS POR EPOCH</a:t>
            </a:r>
            <a:endParaRPr sz="1900"/>
          </a:p>
        </p:txBody>
      </p:sp>
      <p:sp>
        <p:nvSpPr>
          <p:cNvPr id="398" name="Google Shape;398;p33"/>
          <p:cNvSpPr txBox="1"/>
          <p:nvPr/>
        </p:nvSpPr>
        <p:spPr>
          <a:xfrm>
            <a:off x="3147925" y="2705775"/>
            <a:ext cx="5058000" cy="1354500"/>
          </a:xfrm>
          <a:prstGeom prst="rect">
            <a:avLst/>
          </a:prstGeom>
          <a:noFill/>
          <a:ln>
            <a:noFill/>
          </a:ln>
        </p:spPr>
        <p:txBody>
          <a:bodyPr anchorCtr="0" anchor="t" bIns="91425" lIns="91425" spcFirstLastPara="1" rIns="91425" wrap="square" tIns="91425">
            <a:spAutoFit/>
          </a:bodyPr>
          <a:lstStyle/>
          <a:p>
            <a:pPr indent="-349250" lvl="0" marL="457200" rtl="0" algn="r">
              <a:spcBef>
                <a:spcPts val="0"/>
              </a:spcBef>
              <a:spcAft>
                <a:spcPts val="0"/>
              </a:spcAft>
              <a:buClr>
                <a:schemeClr val="lt1"/>
              </a:buClr>
              <a:buSzPts val="1900"/>
              <a:buFont typeface="Catamaran"/>
              <a:buChar char="●"/>
            </a:pPr>
            <a:r>
              <a:rPr b="1" lang="es" sz="1900">
                <a:solidFill>
                  <a:schemeClr val="dk1"/>
                </a:solidFill>
                <a:latin typeface="Catamaran"/>
                <a:ea typeface="Catamaran"/>
                <a:cs typeface="Catamaran"/>
                <a:sym typeface="Catamaran"/>
              </a:rPr>
              <a:t>Configuraciones Primera Fase</a:t>
            </a:r>
            <a:endParaRPr b="1" sz="1900">
              <a:solidFill>
                <a:schemeClr val="dk1"/>
              </a:solidFill>
              <a:latin typeface="Catamaran"/>
              <a:ea typeface="Catamaran"/>
              <a:cs typeface="Catamaran"/>
              <a:sym typeface="Catamaran"/>
            </a:endParaRPr>
          </a:p>
          <a:p>
            <a:pPr indent="-349250" lvl="0" marL="457200" rtl="0" algn="r">
              <a:spcBef>
                <a:spcPts val="0"/>
              </a:spcBef>
              <a:spcAft>
                <a:spcPts val="0"/>
              </a:spcAft>
              <a:buClr>
                <a:schemeClr val="lt1"/>
              </a:buClr>
              <a:buSzPts val="1900"/>
              <a:buFont typeface="Catamaran"/>
              <a:buChar char="●"/>
            </a:pPr>
            <a:r>
              <a:rPr lang="es" sz="1900">
                <a:solidFill>
                  <a:schemeClr val="dk1"/>
                </a:solidFill>
                <a:latin typeface="Catamaran"/>
                <a:ea typeface="Catamaran"/>
                <a:cs typeface="Catamaran"/>
                <a:sym typeface="Catamaran"/>
              </a:rPr>
              <a:t>Validation Steps  = 50</a:t>
            </a:r>
            <a:br>
              <a:rPr lang="es" sz="1900">
                <a:solidFill>
                  <a:schemeClr val="dk1"/>
                </a:solidFill>
                <a:latin typeface="Catamaran"/>
                <a:ea typeface="Catamaran"/>
                <a:cs typeface="Catamaran"/>
                <a:sym typeface="Catamaran"/>
              </a:rPr>
            </a:br>
            <a:r>
              <a:rPr lang="es" sz="1900">
                <a:solidFill>
                  <a:schemeClr val="dk1"/>
                </a:solidFill>
                <a:latin typeface="Catamaran"/>
                <a:ea typeface="Catamaran"/>
                <a:cs typeface="Catamaran"/>
                <a:sym typeface="Catamaran"/>
              </a:rPr>
              <a:t>Batch Size = 32</a:t>
            </a:r>
            <a:endParaRPr sz="1900">
              <a:solidFill>
                <a:schemeClr val="dk1"/>
              </a:solidFill>
              <a:latin typeface="Catamaran"/>
              <a:ea typeface="Catamaran"/>
              <a:cs typeface="Catamaran"/>
              <a:sym typeface="Catamaran"/>
            </a:endParaRPr>
          </a:p>
          <a:p>
            <a:pPr indent="-349250" lvl="0" marL="457200" rtl="0" algn="r">
              <a:spcBef>
                <a:spcPts val="0"/>
              </a:spcBef>
              <a:spcAft>
                <a:spcPts val="0"/>
              </a:spcAft>
              <a:buClr>
                <a:schemeClr val="lt1"/>
              </a:buClr>
              <a:buSzPts val="1900"/>
              <a:buFont typeface="Catamaran"/>
              <a:buChar char="●"/>
            </a:pPr>
            <a:r>
              <a:rPr lang="es" sz="1900">
                <a:solidFill>
                  <a:schemeClr val="dk1"/>
                </a:solidFill>
                <a:latin typeface="Catamaran"/>
                <a:ea typeface="Catamaran"/>
                <a:cs typeface="Catamaran"/>
                <a:sym typeface="Catamaran"/>
              </a:rPr>
              <a:t>Optimizer  = RMSProp 2e-05</a:t>
            </a:r>
            <a:endParaRPr sz="1900">
              <a:solidFill>
                <a:schemeClr val="dk1"/>
              </a:solidFill>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34"/>
          <p:cNvSpPr txBox="1"/>
          <p:nvPr>
            <p:ph type="ctrTitle"/>
          </p:nvPr>
        </p:nvSpPr>
        <p:spPr>
          <a:xfrm>
            <a:off x="2940013" y="371425"/>
            <a:ext cx="3260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3F3F3"/>
                </a:solidFill>
              </a:rPr>
              <a:t>Modelos Probados:</a:t>
            </a:r>
            <a:endParaRPr>
              <a:solidFill>
                <a:srgbClr val="F3F3F3"/>
              </a:solidFill>
            </a:endParaRPr>
          </a:p>
        </p:txBody>
      </p:sp>
      <p:sp>
        <p:nvSpPr>
          <p:cNvPr id="404" name="Google Shape;404;p34"/>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34"/>
          <p:cNvPicPr preferRelativeResize="0"/>
          <p:nvPr/>
        </p:nvPicPr>
        <p:blipFill rotWithShape="1">
          <a:blip r:embed="rId3">
            <a:alphaModFix/>
          </a:blip>
          <a:srcRect b="10514" l="0" r="0" t="0"/>
          <a:stretch/>
        </p:blipFill>
        <p:spPr>
          <a:xfrm>
            <a:off x="2374500" y="1129675"/>
            <a:ext cx="4391150" cy="1404750"/>
          </a:xfrm>
          <a:prstGeom prst="rect">
            <a:avLst/>
          </a:prstGeom>
          <a:noFill/>
          <a:ln cap="flat" cmpd="sng" w="28575">
            <a:solidFill>
              <a:schemeClr val="accent1"/>
            </a:solidFill>
            <a:prstDash val="solid"/>
            <a:round/>
            <a:headEnd len="sm" w="sm" type="none"/>
            <a:tailEnd len="sm" w="sm" type="none"/>
          </a:ln>
        </p:spPr>
      </p:pic>
      <p:pic>
        <p:nvPicPr>
          <p:cNvPr id="406" name="Google Shape;406;p34"/>
          <p:cNvPicPr preferRelativeResize="0"/>
          <p:nvPr/>
        </p:nvPicPr>
        <p:blipFill rotWithShape="1">
          <a:blip r:embed="rId4">
            <a:alphaModFix/>
          </a:blip>
          <a:srcRect b="0" l="0" r="5988" t="0"/>
          <a:stretch/>
        </p:blipFill>
        <p:spPr>
          <a:xfrm>
            <a:off x="2296850" y="2760938"/>
            <a:ext cx="2333921" cy="1762312"/>
          </a:xfrm>
          <a:prstGeom prst="rect">
            <a:avLst/>
          </a:prstGeom>
          <a:noFill/>
          <a:ln cap="flat" cmpd="sng" w="28575">
            <a:solidFill>
              <a:schemeClr val="accent1"/>
            </a:solidFill>
            <a:prstDash val="solid"/>
            <a:round/>
            <a:headEnd len="sm" w="sm" type="none"/>
            <a:tailEnd len="sm" w="sm" type="none"/>
          </a:ln>
        </p:spPr>
      </p:pic>
      <p:pic>
        <p:nvPicPr>
          <p:cNvPr id="407" name="Google Shape;407;p34"/>
          <p:cNvPicPr preferRelativeResize="0"/>
          <p:nvPr/>
        </p:nvPicPr>
        <p:blipFill>
          <a:blip r:embed="rId5">
            <a:alphaModFix/>
          </a:blip>
          <a:stretch>
            <a:fillRect/>
          </a:stretch>
        </p:blipFill>
        <p:spPr>
          <a:xfrm>
            <a:off x="4901800" y="2760937"/>
            <a:ext cx="2276608" cy="1762300"/>
          </a:xfrm>
          <a:prstGeom prst="rect">
            <a:avLst/>
          </a:prstGeom>
          <a:noFill/>
          <a:ln cap="flat" cmpd="sng" w="28575">
            <a:solidFill>
              <a:schemeClr val="accent1"/>
            </a:solidFill>
            <a:prstDash val="solid"/>
            <a:round/>
            <a:headEnd len="sm" w="sm" type="none"/>
            <a:tailEnd len="sm" w="sm" type="none"/>
          </a:ln>
        </p:spPr>
      </p:pic>
      <p:sp>
        <p:nvSpPr>
          <p:cNvPr id="408" name="Google Shape;408;p34"/>
          <p:cNvSpPr txBox="1"/>
          <p:nvPr/>
        </p:nvSpPr>
        <p:spPr>
          <a:xfrm>
            <a:off x="417225" y="1200225"/>
            <a:ext cx="16086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solidFill>
                  <a:srgbClr val="F3F3F3"/>
                </a:solidFill>
                <a:latin typeface="Catamaran"/>
                <a:ea typeface="Catamaran"/>
                <a:cs typeface="Catamaran"/>
                <a:sym typeface="Catamaran"/>
              </a:rPr>
              <a:t>Aprendizaje:</a:t>
            </a:r>
            <a:endParaRPr b="1">
              <a:solidFill>
                <a:srgbClr val="F3F3F3"/>
              </a:solidFill>
              <a:latin typeface="Catamaran"/>
              <a:ea typeface="Catamaran"/>
              <a:cs typeface="Catamaran"/>
              <a:sym typeface="Catamaran"/>
            </a:endParaRPr>
          </a:p>
          <a:p>
            <a:pPr indent="0" lvl="0" marL="0" rtl="0" algn="l">
              <a:spcBef>
                <a:spcPts val="0"/>
              </a:spcBef>
              <a:spcAft>
                <a:spcPts val="0"/>
              </a:spcAft>
              <a:buNone/>
            </a:pPr>
            <a:r>
              <a:rPr lang="es">
                <a:solidFill>
                  <a:srgbClr val="F3F3F3"/>
                </a:solidFill>
                <a:latin typeface="Catamaran"/>
                <a:ea typeface="Catamaran"/>
                <a:cs typeface="Catamaran"/>
                <a:sym typeface="Catamaran"/>
              </a:rPr>
              <a:t>Íbamos a necesitar más poder de cómputo para realizar esto. Debido a tantas clases. Parece ser que no es buen modelo de </a:t>
            </a:r>
            <a:r>
              <a:rPr i="1" lang="es">
                <a:solidFill>
                  <a:srgbClr val="F3F3F3"/>
                </a:solidFill>
                <a:latin typeface="Catamaran"/>
                <a:ea typeface="Catamaran"/>
                <a:cs typeface="Catamaran"/>
                <a:sym typeface="Catamaran"/>
              </a:rPr>
              <a:t>oversampling</a:t>
            </a:r>
            <a:endParaRPr i="1">
              <a:solidFill>
                <a:srgbClr val="F3F3F3"/>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5"/>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5"/>
          <p:cNvPicPr preferRelativeResize="0"/>
          <p:nvPr/>
        </p:nvPicPr>
        <p:blipFill rotWithShape="1">
          <a:blip r:embed="rId3">
            <a:alphaModFix/>
          </a:blip>
          <a:srcRect b="0" l="0" r="5838" t="0"/>
          <a:stretch/>
        </p:blipFill>
        <p:spPr>
          <a:xfrm>
            <a:off x="2223350" y="2664112"/>
            <a:ext cx="2530675" cy="2032825"/>
          </a:xfrm>
          <a:prstGeom prst="rect">
            <a:avLst/>
          </a:prstGeom>
          <a:noFill/>
          <a:ln cap="flat" cmpd="sng" w="28575">
            <a:solidFill>
              <a:schemeClr val="dk2"/>
            </a:solidFill>
            <a:prstDash val="solid"/>
            <a:round/>
            <a:headEnd len="sm" w="sm" type="none"/>
            <a:tailEnd len="sm" w="sm" type="none"/>
          </a:ln>
        </p:spPr>
      </p:pic>
      <p:pic>
        <p:nvPicPr>
          <p:cNvPr id="415" name="Google Shape;415;p35"/>
          <p:cNvPicPr preferRelativeResize="0"/>
          <p:nvPr/>
        </p:nvPicPr>
        <p:blipFill rotWithShape="1">
          <a:blip r:embed="rId4">
            <a:alphaModFix/>
          </a:blip>
          <a:srcRect b="0" l="0" r="2846" t="0"/>
          <a:stretch/>
        </p:blipFill>
        <p:spPr>
          <a:xfrm>
            <a:off x="4925211" y="2639152"/>
            <a:ext cx="2581539" cy="2032825"/>
          </a:xfrm>
          <a:prstGeom prst="rect">
            <a:avLst/>
          </a:prstGeom>
          <a:noFill/>
          <a:ln cap="flat" cmpd="sng" w="28575">
            <a:solidFill>
              <a:schemeClr val="dk2"/>
            </a:solidFill>
            <a:prstDash val="solid"/>
            <a:round/>
            <a:headEnd len="sm" w="sm" type="none"/>
            <a:tailEnd len="sm" w="sm" type="none"/>
          </a:ln>
        </p:spPr>
      </p:pic>
      <p:pic>
        <p:nvPicPr>
          <p:cNvPr id="416" name="Google Shape;416;p35"/>
          <p:cNvPicPr preferRelativeResize="0"/>
          <p:nvPr/>
        </p:nvPicPr>
        <p:blipFill rotWithShape="1">
          <a:blip r:embed="rId5">
            <a:alphaModFix/>
          </a:blip>
          <a:srcRect b="10346" l="0" r="0" t="0"/>
          <a:stretch/>
        </p:blipFill>
        <p:spPr>
          <a:xfrm>
            <a:off x="2223350" y="1200225"/>
            <a:ext cx="4492099" cy="1305425"/>
          </a:xfrm>
          <a:prstGeom prst="rect">
            <a:avLst/>
          </a:prstGeom>
          <a:noFill/>
          <a:ln cap="flat" cmpd="sng" w="28575">
            <a:solidFill>
              <a:schemeClr val="dk2"/>
            </a:solidFill>
            <a:prstDash val="solid"/>
            <a:round/>
            <a:headEnd len="sm" w="sm" type="none"/>
            <a:tailEnd len="sm" w="sm" type="none"/>
          </a:ln>
        </p:spPr>
      </p:pic>
      <p:sp>
        <p:nvSpPr>
          <p:cNvPr id="417" name="Google Shape;417;p35"/>
          <p:cNvSpPr txBox="1"/>
          <p:nvPr>
            <p:ph type="ctrTitle"/>
          </p:nvPr>
        </p:nvSpPr>
        <p:spPr>
          <a:xfrm>
            <a:off x="2941938" y="290375"/>
            <a:ext cx="3260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3F3F3"/>
                </a:solidFill>
              </a:rPr>
              <a:t>Modelos Probados:</a:t>
            </a:r>
            <a:endParaRPr>
              <a:solidFill>
                <a:srgbClr val="F3F3F3"/>
              </a:solidFill>
            </a:endParaRPr>
          </a:p>
        </p:txBody>
      </p:sp>
      <p:sp>
        <p:nvSpPr>
          <p:cNvPr id="418" name="Google Shape;418;p35"/>
          <p:cNvSpPr txBox="1"/>
          <p:nvPr/>
        </p:nvSpPr>
        <p:spPr>
          <a:xfrm>
            <a:off x="417225" y="1200225"/>
            <a:ext cx="16086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solidFill>
                  <a:srgbClr val="F3F3F3"/>
                </a:solidFill>
                <a:latin typeface="Catamaran"/>
                <a:ea typeface="Catamaran"/>
                <a:cs typeface="Catamaran"/>
                <a:sym typeface="Catamaran"/>
              </a:rPr>
              <a:t>Aprendizaje:</a:t>
            </a:r>
            <a:endParaRPr b="1">
              <a:solidFill>
                <a:srgbClr val="F3F3F3"/>
              </a:solidFill>
              <a:latin typeface="Catamaran"/>
              <a:ea typeface="Catamaran"/>
              <a:cs typeface="Catamaran"/>
              <a:sym typeface="Catamaran"/>
            </a:endParaRPr>
          </a:p>
          <a:p>
            <a:pPr indent="0" lvl="0" marL="0" rtl="0" algn="l">
              <a:spcBef>
                <a:spcPts val="0"/>
              </a:spcBef>
              <a:spcAft>
                <a:spcPts val="0"/>
              </a:spcAft>
              <a:buNone/>
            </a:pPr>
            <a:r>
              <a:rPr lang="es">
                <a:solidFill>
                  <a:srgbClr val="F3F3F3"/>
                </a:solidFill>
                <a:latin typeface="Catamaran"/>
                <a:ea typeface="Catamaran"/>
                <a:cs typeface="Catamaran"/>
                <a:sym typeface="Catamaran"/>
              </a:rPr>
              <a:t>Vimos que cuando pasaban los pasos dentro de cada epoch, bajaba mucho la accuracy asi que bajamos el número de pasos en nuestro siguiente modelo</a:t>
            </a:r>
            <a:endParaRPr>
              <a:solidFill>
                <a:srgbClr val="F3F3F3"/>
              </a:solidFill>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36"/>
          <p:cNvSpPr txBox="1"/>
          <p:nvPr>
            <p:ph type="ctrTitle"/>
          </p:nvPr>
        </p:nvSpPr>
        <p:spPr>
          <a:xfrm>
            <a:off x="2941938" y="358025"/>
            <a:ext cx="3260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Modelos</a:t>
            </a:r>
            <a:endParaRPr/>
          </a:p>
        </p:txBody>
      </p:sp>
      <p:sp>
        <p:nvSpPr>
          <p:cNvPr id="424" name="Google Shape;424;p36"/>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6"/>
          <p:cNvPicPr preferRelativeResize="0"/>
          <p:nvPr/>
        </p:nvPicPr>
        <p:blipFill>
          <a:blip r:embed="rId3">
            <a:alphaModFix/>
          </a:blip>
          <a:stretch>
            <a:fillRect/>
          </a:stretch>
        </p:blipFill>
        <p:spPr>
          <a:xfrm>
            <a:off x="2098075" y="2718327"/>
            <a:ext cx="2718325" cy="2096998"/>
          </a:xfrm>
          <a:prstGeom prst="rect">
            <a:avLst/>
          </a:prstGeom>
          <a:noFill/>
          <a:ln cap="flat" cmpd="sng" w="28575">
            <a:solidFill>
              <a:schemeClr val="dk2"/>
            </a:solidFill>
            <a:prstDash val="solid"/>
            <a:round/>
            <a:headEnd len="sm" w="sm" type="none"/>
            <a:tailEnd len="sm" w="sm" type="none"/>
          </a:ln>
        </p:spPr>
      </p:pic>
      <p:pic>
        <p:nvPicPr>
          <p:cNvPr id="426" name="Google Shape;426;p36"/>
          <p:cNvPicPr preferRelativeResize="0"/>
          <p:nvPr/>
        </p:nvPicPr>
        <p:blipFill rotWithShape="1">
          <a:blip r:embed="rId4">
            <a:alphaModFix/>
          </a:blip>
          <a:srcRect b="0" l="4172" r="6294" t="0"/>
          <a:stretch/>
        </p:blipFill>
        <p:spPr>
          <a:xfrm>
            <a:off x="5152275" y="2702725"/>
            <a:ext cx="2579776" cy="2112600"/>
          </a:xfrm>
          <a:prstGeom prst="rect">
            <a:avLst/>
          </a:prstGeom>
          <a:noFill/>
          <a:ln cap="flat" cmpd="sng" w="28575">
            <a:solidFill>
              <a:schemeClr val="dk2"/>
            </a:solidFill>
            <a:prstDash val="solid"/>
            <a:round/>
            <a:headEnd len="sm" w="sm" type="none"/>
            <a:tailEnd len="sm" w="sm" type="none"/>
          </a:ln>
        </p:spPr>
      </p:pic>
      <p:pic>
        <p:nvPicPr>
          <p:cNvPr id="427" name="Google Shape;427;p36"/>
          <p:cNvPicPr preferRelativeResize="0"/>
          <p:nvPr/>
        </p:nvPicPr>
        <p:blipFill>
          <a:blip r:embed="rId5">
            <a:alphaModFix/>
          </a:blip>
          <a:stretch>
            <a:fillRect/>
          </a:stretch>
        </p:blipFill>
        <p:spPr>
          <a:xfrm>
            <a:off x="2858663" y="1066800"/>
            <a:ext cx="4238625" cy="1504950"/>
          </a:xfrm>
          <a:prstGeom prst="rect">
            <a:avLst/>
          </a:prstGeom>
          <a:noFill/>
          <a:ln cap="flat" cmpd="sng" w="28575">
            <a:solidFill>
              <a:schemeClr val="dk2"/>
            </a:solidFill>
            <a:prstDash val="solid"/>
            <a:round/>
            <a:headEnd len="sm" w="sm" type="none"/>
            <a:tailEnd len="sm" w="sm" type="none"/>
          </a:ln>
        </p:spPr>
      </p:pic>
      <p:sp>
        <p:nvSpPr>
          <p:cNvPr id="428" name="Google Shape;428;p36"/>
          <p:cNvSpPr txBox="1"/>
          <p:nvPr>
            <p:ph type="ctrTitle"/>
          </p:nvPr>
        </p:nvSpPr>
        <p:spPr>
          <a:xfrm>
            <a:off x="3133288" y="221800"/>
            <a:ext cx="3260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3F3F3"/>
                </a:solidFill>
              </a:rPr>
              <a:t>Modelos Probados:</a:t>
            </a:r>
            <a:endParaRPr>
              <a:solidFill>
                <a:srgbClr val="F3F3F3"/>
              </a:solidFill>
            </a:endParaRPr>
          </a:p>
        </p:txBody>
      </p:sp>
      <p:sp>
        <p:nvSpPr>
          <p:cNvPr id="429" name="Google Shape;429;p36"/>
          <p:cNvSpPr txBox="1"/>
          <p:nvPr/>
        </p:nvSpPr>
        <p:spPr>
          <a:xfrm>
            <a:off x="454625" y="1019425"/>
            <a:ext cx="1327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3F3F3"/>
                </a:solidFill>
                <a:latin typeface="Catamaran"/>
                <a:ea typeface="Catamaran"/>
                <a:cs typeface="Catamaran"/>
                <a:sym typeface="Catamaran"/>
              </a:rPr>
              <a:t>¡El mejor</a:t>
            </a:r>
            <a:r>
              <a:rPr b="1" lang="es">
                <a:solidFill>
                  <a:srgbClr val="F3F3F3"/>
                </a:solidFill>
                <a:latin typeface="Catamaran"/>
                <a:ea typeface="Catamaran"/>
                <a:cs typeface="Catamaran"/>
                <a:sym typeface="Catamaran"/>
              </a:rPr>
              <a:t>  hasta ahora!</a:t>
            </a:r>
            <a:endParaRPr b="1">
              <a:solidFill>
                <a:srgbClr val="F3F3F3"/>
              </a:solidFill>
              <a:latin typeface="Catamaran"/>
              <a:ea typeface="Catamaran"/>
              <a:cs typeface="Catamaran"/>
              <a:sym typeface="Catamaran"/>
            </a:endParaRPr>
          </a:p>
          <a:p>
            <a:pPr indent="0" lvl="0" marL="0" rtl="0" algn="just">
              <a:spcBef>
                <a:spcPts val="0"/>
              </a:spcBef>
              <a:spcAft>
                <a:spcPts val="0"/>
              </a:spcAft>
              <a:buNone/>
            </a:pPr>
            <a:r>
              <a:t/>
            </a:r>
            <a:endParaRPr b="1">
              <a:solidFill>
                <a:srgbClr val="F3F3F3"/>
              </a:solidFill>
              <a:latin typeface="Catamaran"/>
              <a:ea typeface="Catamaran"/>
              <a:cs typeface="Catamaran"/>
              <a:sym typeface="Catamaran"/>
            </a:endParaRPr>
          </a:p>
          <a:p>
            <a:pPr indent="0" lvl="0" marL="0" rtl="0" algn="just">
              <a:spcBef>
                <a:spcPts val="0"/>
              </a:spcBef>
              <a:spcAft>
                <a:spcPts val="0"/>
              </a:spcAft>
              <a:buNone/>
            </a:pPr>
            <a:r>
              <a:rPr b="1" lang="es">
                <a:solidFill>
                  <a:srgbClr val="F3F3F3"/>
                </a:solidFill>
                <a:latin typeface="Catamaran"/>
                <a:ea typeface="Catamaran"/>
                <a:cs typeface="Catamaran"/>
                <a:sym typeface="Catamaran"/>
              </a:rPr>
              <a:t>Aprendizaje:</a:t>
            </a:r>
            <a:endParaRPr b="1">
              <a:solidFill>
                <a:srgbClr val="F3F3F3"/>
              </a:solidFill>
              <a:latin typeface="Catamaran"/>
              <a:ea typeface="Catamaran"/>
              <a:cs typeface="Catamaran"/>
              <a:sym typeface="Catamaran"/>
            </a:endParaRPr>
          </a:p>
          <a:p>
            <a:pPr indent="0" lvl="0" marL="0" rtl="0" algn="l">
              <a:spcBef>
                <a:spcPts val="0"/>
              </a:spcBef>
              <a:spcAft>
                <a:spcPts val="0"/>
              </a:spcAft>
              <a:buNone/>
            </a:pPr>
            <a:r>
              <a:rPr lang="es">
                <a:solidFill>
                  <a:srgbClr val="F3F3F3"/>
                </a:solidFill>
                <a:latin typeface="Catamaran"/>
                <a:ea typeface="Catamaran"/>
                <a:cs typeface="Catamaran"/>
                <a:sym typeface="Catamaran"/>
              </a:rPr>
              <a:t>Parece ser que ponerle capas encima de la base no resulta beneficioso</a:t>
            </a:r>
            <a:endParaRPr>
              <a:solidFill>
                <a:srgbClr val="F3F3F3"/>
              </a:solidFill>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492000" y="1031900"/>
            <a:ext cx="7933200" cy="1899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800"/>
              <a:t>REVISIÓN</a:t>
            </a:r>
            <a:r>
              <a:rPr lang="es" sz="6800"/>
              <a:t> OVERSAMPLING</a:t>
            </a:r>
            <a:endParaRPr sz="6800"/>
          </a:p>
        </p:txBody>
      </p:sp>
      <p:sp>
        <p:nvSpPr>
          <p:cNvPr id="435" name="Google Shape;435;p37"/>
          <p:cNvSpPr txBox="1"/>
          <p:nvPr>
            <p:ph idx="1" type="body"/>
          </p:nvPr>
        </p:nvSpPr>
        <p:spPr>
          <a:xfrm>
            <a:off x="3305175" y="2944150"/>
            <a:ext cx="5119800" cy="650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s"/>
              <a:t>Antes de proceder experimentando con los modelos debemos cambiar nuestro modelo de </a:t>
            </a:r>
            <a:r>
              <a:rPr i="1" lang="es"/>
              <a:t>oversampling</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Revisado</a:t>
            </a:r>
            <a:endParaRPr>
              <a:solidFill>
                <a:schemeClr val="dk1"/>
              </a:solidFill>
            </a:endParaRPr>
          </a:p>
        </p:txBody>
      </p:sp>
      <p:pic>
        <p:nvPicPr>
          <p:cNvPr id="441" name="Google Shape;441;p38"/>
          <p:cNvPicPr preferRelativeResize="0"/>
          <p:nvPr/>
        </p:nvPicPr>
        <p:blipFill>
          <a:blip r:embed="rId3">
            <a:alphaModFix/>
          </a:blip>
          <a:stretch>
            <a:fillRect/>
          </a:stretch>
        </p:blipFill>
        <p:spPr>
          <a:xfrm>
            <a:off x="345675" y="1355875"/>
            <a:ext cx="5520523" cy="3105300"/>
          </a:xfrm>
          <a:prstGeom prst="rect">
            <a:avLst/>
          </a:prstGeom>
          <a:noFill/>
          <a:ln>
            <a:noFill/>
          </a:ln>
        </p:spPr>
      </p:pic>
      <p:sp>
        <p:nvSpPr>
          <p:cNvPr id="442" name="Google Shape;442;p38"/>
          <p:cNvSpPr txBox="1"/>
          <p:nvPr/>
        </p:nvSpPr>
        <p:spPr>
          <a:xfrm>
            <a:off x="6022075" y="1142050"/>
            <a:ext cx="25815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r>
              <a:rPr lang="es">
                <a:latin typeface="Catamaran"/>
                <a:ea typeface="Catamaran"/>
                <a:cs typeface="Catamaran"/>
                <a:sym typeface="Catamaran"/>
              </a:rPr>
              <a:t>Queremos todas las clases perfectamente balanceadas, vemos que hay unas con 200+ y unas con menos de 15. </a:t>
            </a:r>
            <a:r>
              <a:rPr lang="es">
                <a:latin typeface="Catamaran"/>
                <a:ea typeface="Catamaran"/>
                <a:cs typeface="Catamaran"/>
                <a:sym typeface="Catamaran"/>
              </a:rPr>
              <a:t>Así</a:t>
            </a:r>
            <a:r>
              <a:rPr lang="es">
                <a:latin typeface="Catamaran"/>
                <a:ea typeface="Catamaran"/>
                <a:cs typeface="Catamaran"/>
                <a:sym typeface="Catamaran"/>
              </a:rPr>
              <a:t> que recortamos las que tengan </a:t>
            </a:r>
            <a:r>
              <a:rPr lang="es">
                <a:latin typeface="Catamaran"/>
                <a:ea typeface="Catamaran"/>
                <a:cs typeface="Catamaran"/>
                <a:sym typeface="Catamaran"/>
              </a:rPr>
              <a:t>más</a:t>
            </a:r>
            <a:r>
              <a:rPr lang="es">
                <a:latin typeface="Catamaran"/>
                <a:ea typeface="Catamaran"/>
                <a:cs typeface="Catamaran"/>
                <a:sym typeface="Catamaran"/>
              </a:rPr>
              <a:t> de 30 y hacemos D.A. a 30 a las que le faltan pero no queremos hacer </a:t>
            </a:r>
            <a:r>
              <a:rPr lang="es">
                <a:latin typeface="Catamaran"/>
                <a:ea typeface="Catamaran"/>
                <a:cs typeface="Catamaran"/>
                <a:sym typeface="Catamaran"/>
              </a:rPr>
              <a:t>más</a:t>
            </a:r>
            <a:r>
              <a:rPr lang="es">
                <a:latin typeface="Catamaran"/>
                <a:ea typeface="Catamaran"/>
                <a:cs typeface="Catamaran"/>
                <a:sym typeface="Catamaran"/>
              </a:rPr>
              <a:t> de 5 D.Augmentations por imagen entonces eliminamos todas las clases que tengan menos de 5.</a:t>
            </a:r>
            <a:endParaRPr>
              <a:latin typeface="Catamaran"/>
              <a:ea typeface="Catamaran"/>
              <a:cs typeface="Catamaran"/>
              <a:sym typeface="Catamaran"/>
            </a:endParaRPr>
          </a:p>
          <a:p>
            <a:pPr indent="0" lvl="0" marL="0" rtl="0" algn="just">
              <a:spcBef>
                <a:spcPts val="0"/>
              </a:spcBef>
              <a:spcAft>
                <a:spcPts val="0"/>
              </a:spcAft>
              <a:buNone/>
            </a:pPr>
            <a:r>
              <a:t/>
            </a:r>
            <a:endParaRPr>
              <a:latin typeface="Catamaran"/>
              <a:ea typeface="Catamaran"/>
              <a:cs typeface="Catamaran"/>
              <a:sym typeface="Catamaran"/>
            </a:endParaRPr>
          </a:p>
          <a:p>
            <a:pPr indent="0" lvl="0" marL="0" rtl="0" algn="just">
              <a:spcBef>
                <a:spcPts val="0"/>
              </a:spcBef>
              <a:spcAft>
                <a:spcPts val="0"/>
              </a:spcAft>
              <a:buNone/>
            </a:pPr>
            <a:r>
              <a:rPr lang="es">
                <a:latin typeface="Catamaran"/>
                <a:ea typeface="Catamaran"/>
                <a:cs typeface="Catamaran"/>
                <a:sym typeface="Catamaran"/>
              </a:rPr>
              <a:t>Sacrificaremos unas cuantas clases pero el modelo en su estado actual es inutil</a:t>
            </a:r>
            <a:endParaRPr>
              <a:latin typeface="Catamaran"/>
              <a:ea typeface="Catamaran"/>
              <a:cs typeface="Catamaran"/>
              <a:sym typeface="Catamar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grpSp>
        <p:nvGrpSpPr>
          <p:cNvPr id="447" name="Google Shape;447;p39"/>
          <p:cNvGrpSpPr/>
          <p:nvPr/>
        </p:nvGrpSpPr>
        <p:grpSpPr>
          <a:xfrm>
            <a:off x="1576400" y="341325"/>
            <a:ext cx="5991225" cy="623731"/>
            <a:chOff x="1576400" y="341325"/>
            <a:chExt cx="5991225" cy="623731"/>
          </a:xfrm>
        </p:grpSpPr>
        <p:sp>
          <p:nvSpPr>
            <p:cNvPr id="448" name="Google Shape;448;p39"/>
            <p:cNvSpPr/>
            <p:nvPr/>
          </p:nvSpPr>
          <p:spPr>
            <a:xfrm>
              <a:off x="1576400" y="341325"/>
              <a:ext cx="5991225" cy="623731"/>
            </a:xfrm>
            <a:custGeom>
              <a:rect b="b" l="l" r="r" t="t"/>
              <a:pathLst>
                <a:path extrusionOk="0" h="27870" w="239649">
                  <a:moveTo>
                    <a:pt x="0" y="572"/>
                  </a:moveTo>
                  <a:lnTo>
                    <a:pt x="381" y="27870"/>
                  </a:lnTo>
                  <a:lnTo>
                    <a:pt x="239649" y="27813"/>
                  </a:lnTo>
                  <a:lnTo>
                    <a:pt x="239649" y="0"/>
                  </a:lnTo>
                  <a:close/>
                </a:path>
              </a:pathLst>
            </a:custGeom>
            <a:solidFill>
              <a:schemeClr val="dk1"/>
            </a:solidFill>
            <a:ln>
              <a:noFill/>
            </a:ln>
          </p:spPr>
        </p:sp>
        <p:sp>
          <p:nvSpPr>
            <p:cNvPr id="449" name="Google Shape;449;p39"/>
            <p:cNvSpPr/>
            <p:nvPr/>
          </p:nvSpPr>
          <p:spPr>
            <a:xfrm>
              <a:off x="1647838" y="418062"/>
              <a:ext cx="5848350" cy="494553"/>
            </a:xfrm>
            <a:custGeom>
              <a:rect b="b" l="l" r="r" t="t"/>
              <a:pathLst>
                <a:path extrusionOk="0" h="22098" w="233934">
                  <a:moveTo>
                    <a:pt x="0" y="0"/>
                  </a:moveTo>
                  <a:lnTo>
                    <a:pt x="381" y="22098"/>
                  </a:lnTo>
                  <a:lnTo>
                    <a:pt x="233934" y="20193"/>
                  </a:lnTo>
                  <a:lnTo>
                    <a:pt x="233934" y="381"/>
                  </a:lnTo>
                  <a:close/>
                </a:path>
              </a:pathLst>
            </a:custGeom>
            <a:solidFill>
              <a:schemeClr val="accent2"/>
            </a:solidFill>
            <a:ln>
              <a:noFill/>
            </a:ln>
          </p:spPr>
        </p:sp>
        <p:sp>
          <p:nvSpPr>
            <p:cNvPr id="450" name="Google Shape;450;p39"/>
            <p:cNvSpPr/>
            <p:nvPr/>
          </p:nvSpPr>
          <p:spPr>
            <a:xfrm>
              <a:off x="1920625"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7135800"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39"/>
          <p:cNvSpPr txBox="1"/>
          <p:nvPr>
            <p:ph type="ctrTitle"/>
          </p:nvPr>
        </p:nvSpPr>
        <p:spPr>
          <a:xfrm>
            <a:off x="2177738" y="371425"/>
            <a:ext cx="47847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OTROS CAMBIOS</a:t>
            </a:r>
            <a:endParaRPr>
              <a:solidFill>
                <a:schemeClr val="lt1"/>
              </a:solidFill>
            </a:endParaRPr>
          </a:p>
        </p:txBody>
      </p:sp>
      <p:sp>
        <p:nvSpPr>
          <p:cNvPr id="453" name="Google Shape;453;p39"/>
          <p:cNvSpPr txBox="1"/>
          <p:nvPr/>
        </p:nvSpPr>
        <p:spPr>
          <a:xfrm>
            <a:off x="815300" y="1325725"/>
            <a:ext cx="5794200" cy="15234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accent4"/>
              </a:buClr>
              <a:buSzPts val="1600"/>
              <a:buFont typeface="Catamaran"/>
              <a:buChar char="●"/>
            </a:pPr>
            <a:r>
              <a:rPr lang="es" sz="1600">
                <a:solidFill>
                  <a:srgbClr val="F3F3F3"/>
                </a:solidFill>
                <a:latin typeface="Catamaran"/>
                <a:ea typeface="Catamaran"/>
                <a:cs typeface="Catamaran"/>
                <a:sym typeface="Catamaran"/>
              </a:rPr>
              <a:t>Cambio de 128x128 a 256x256.</a:t>
            </a:r>
            <a:endParaRPr sz="1600">
              <a:solidFill>
                <a:srgbClr val="F3F3F3"/>
              </a:solidFill>
              <a:latin typeface="Catamaran"/>
              <a:ea typeface="Catamaran"/>
              <a:cs typeface="Catamaran"/>
              <a:sym typeface="Catamaran"/>
            </a:endParaRPr>
          </a:p>
          <a:p>
            <a:pPr indent="-330200" lvl="0" marL="457200" rtl="0" algn="l">
              <a:lnSpc>
                <a:spcPct val="115000"/>
              </a:lnSpc>
              <a:spcBef>
                <a:spcPts val="0"/>
              </a:spcBef>
              <a:spcAft>
                <a:spcPts val="0"/>
              </a:spcAft>
              <a:buClr>
                <a:schemeClr val="accent4"/>
              </a:buClr>
              <a:buSzPts val="1600"/>
              <a:buFont typeface="Catamaran"/>
              <a:buChar char="●"/>
            </a:pPr>
            <a:r>
              <a:rPr lang="es" sz="1600">
                <a:solidFill>
                  <a:schemeClr val="dk1"/>
                </a:solidFill>
                <a:latin typeface="Catamaran"/>
                <a:ea typeface="Catamaran"/>
                <a:cs typeface="Catamaran"/>
                <a:sym typeface="Catamaran"/>
              </a:rPr>
              <a:t>3116 clases -&gt; 2604 clases</a:t>
            </a:r>
            <a:endParaRPr sz="1600">
              <a:solidFill>
                <a:srgbClr val="F3F3F3"/>
              </a:solidFill>
              <a:latin typeface="Catamaran"/>
              <a:ea typeface="Catamaran"/>
              <a:cs typeface="Catamaran"/>
              <a:sym typeface="Catamaran"/>
            </a:endParaRPr>
          </a:p>
          <a:p>
            <a:pPr indent="-330200" lvl="0" marL="457200" rtl="0" algn="l">
              <a:lnSpc>
                <a:spcPct val="115000"/>
              </a:lnSpc>
              <a:spcBef>
                <a:spcPts val="0"/>
              </a:spcBef>
              <a:spcAft>
                <a:spcPts val="0"/>
              </a:spcAft>
              <a:buClr>
                <a:schemeClr val="accent4"/>
              </a:buClr>
              <a:buSzPts val="1600"/>
              <a:buFont typeface="Catamaran"/>
              <a:buChar char="●"/>
            </a:pPr>
            <a:r>
              <a:rPr lang="es" sz="1600">
                <a:solidFill>
                  <a:schemeClr val="dk1"/>
                </a:solidFill>
                <a:latin typeface="Catamaran"/>
                <a:ea typeface="Catamaran"/>
                <a:cs typeface="Catamaran"/>
                <a:sym typeface="Catamaran"/>
              </a:rPr>
              <a:t>Guardamos los modelos entrenados en caso de necesitarlos</a:t>
            </a:r>
            <a:endParaRPr sz="1600">
              <a:solidFill>
                <a:schemeClr val="dk1"/>
              </a:solidFill>
              <a:latin typeface="Catamaran"/>
              <a:ea typeface="Catamaran"/>
              <a:cs typeface="Catamaran"/>
              <a:sym typeface="Catamaran"/>
            </a:endParaRPr>
          </a:p>
        </p:txBody>
      </p:sp>
      <p:pic>
        <p:nvPicPr>
          <p:cNvPr id="454" name="Google Shape;454;p39"/>
          <p:cNvPicPr preferRelativeResize="0"/>
          <p:nvPr/>
        </p:nvPicPr>
        <p:blipFill>
          <a:blip r:embed="rId3">
            <a:alphaModFix/>
          </a:blip>
          <a:stretch>
            <a:fillRect/>
          </a:stretch>
        </p:blipFill>
        <p:spPr>
          <a:xfrm>
            <a:off x="855163" y="2849113"/>
            <a:ext cx="5076825" cy="981075"/>
          </a:xfrm>
          <a:prstGeom prst="rect">
            <a:avLst/>
          </a:prstGeom>
          <a:noFill/>
          <a:ln>
            <a:noFill/>
          </a:ln>
        </p:spPr>
      </p:pic>
      <p:pic>
        <p:nvPicPr>
          <p:cNvPr id="455" name="Google Shape;455;p39"/>
          <p:cNvPicPr preferRelativeResize="0"/>
          <p:nvPr/>
        </p:nvPicPr>
        <p:blipFill>
          <a:blip r:embed="rId4">
            <a:alphaModFix/>
          </a:blip>
          <a:stretch>
            <a:fillRect/>
          </a:stretch>
        </p:blipFill>
        <p:spPr>
          <a:xfrm>
            <a:off x="6812950" y="1136500"/>
            <a:ext cx="1479153" cy="33944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40"/>
          <p:cNvPicPr preferRelativeResize="0"/>
          <p:nvPr/>
        </p:nvPicPr>
        <p:blipFill rotWithShape="1">
          <a:blip r:embed="rId3">
            <a:alphaModFix/>
          </a:blip>
          <a:srcRect b="17715" l="0" r="0" t="0"/>
          <a:stretch/>
        </p:blipFill>
        <p:spPr>
          <a:xfrm>
            <a:off x="3215275" y="1390175"/>
            <a:ext cx="2709650" cy="720788"/>
          </a:xfrm>
          <a:prstGeom prst="rect">
            <a:avLst/>
          </a:prstGeom>
          <a:noFill/>
          <a:ln cap="flat" cmpd="sng" w="9525">
            <a:solidFill>
              <a:schemeClr val="lt1"/>
            </a:solidFill>
            <a:prstDash val="solid"/>
            <a:round/>
            <a:headEnd len="sm" w="sm" type="none"/>
            <a:tailEnd len="sm" w="sm" type="none"/>
          </a:ln>
        </p:spPr>
      </p:pic>
      <p:pic>
        <p:nvPicPr>
          <p:cNvPr id="461" name="Google Shape;461;p40"/>
          <p:cNvPicPr preferRelativeResize="0"/>
          <p:nvPr/>
        </p:nvPicPr>
        <p:blipFill>
          <a:blip r:embed="rId4">
            <a:alphaModFix/>
          </a:blip>
          <a:stretch>
            <a:fillRect/>
          </a:stretch>
        </p:blipFill>
        <p:spPr>
          <a:xfrm>
            <a:off x="2106750" y="3173276"/>
            <a:ext cx="2101050" cy="1566800"/>
          </a:xfrm>
          <a:prstGeom prst="rect">
            <a:avLst/>
          </a:prstGeom>
          <a:noFill/>
          <a:ln>
            <a:noFill/>
          </a:ln>
        </p:spPr>
      </p:pic>
      <p:pic>
        <p:nvPicPr>
          <p:cNvPr id="462" name="Google Shape;462;p40"/>
          <p:cNvPicPr preferRelativeResize="0"/>
          <p:nvPr/>
        </p:nvPicPr>
        <p:blipFill>
          <a:blip r:embed="rId5">
            <a:alphaModFix/>
          </a:blip>
          <a:stretch>
            <a:fillRect/>
          </a:stretch>
        </p:blipFill>
        <p:spPr>
          <a:xfrm>
            <a:off x="169012" y="1390175"/>
            <a:ext cx="2379513" cy="1728375"/>
          </a:xfrm>
          <a:prstGeom prst="rect">
            <a:avLst/>
          </a:prstGeom>
          <a:noFill/>
          <a:ln>
            <a:noFill/>
          </a:ln>
        </p:spPr>
      </p:pic>
      <p:grpSp>
        <p:nvGrpSpPr>
          <p:cNvPr id="463" name="Google Shape;463;p40"/>
          <p:cNvGrpSpPr/>
          <p:nvPr/>
        </p:nvGrpSpPr>
        <p:grpSpPr>
          <a:xfrm>
            <a:off x="1576400" y="341325"/>
            <a:ext cx="5991225" cy="623731"/>
            <a:chOff x="1576400" y="341325"/>
            <a:chExt cx="5991225" cy="623731"/>
          </a:xfrm>
        </p:grpSpPr>
        <p:sp>
          <p:nvSpPr>
            <p:cNvPr id="464" name="Google Shape;464;p40"/>
            <p:cNvSpPr/>
            <p:nvPr/>
          </p:nvSpPr>
          <p:spPr>
            <a:xfrm>
              <a:off x="1576400" y="341325"/>
              <a:ext cx="5991225" cy="623731"/>
            </a:xfrm>
            <a:custGeom>
              <a:rect b="b" l="l" r="r" t="t"/>
              <a:pathLst>
                <a:path extrusionOk="0" h="27870" w="239649">
                  <a:moveTo>
                    <a:pt x="0" y="572"/>
                  </a:moveTo>
                  <a:lnTo>
                    <a:pt x="381" y="27870"/>
                  </a:lnTo>
                  <a:lnTo>
                    <a:pt x="239649" y="27813"/>
                  </a:lnTo>
                  <a:lnTo>
                    <a:pt x="239649" y="0"/>
                  </a:lnTo>
                  <a:close/>
                </a:path>
              </a:pathLst>
            </a:custGeom>
            <a:solidFill>
              <a:schemeClr val="dk1"/>
            </a:solidFill>
            <a:ln>
              <a:noFill/>
            </a:ln>
          </p:spPr>
        </p:sp>
        <p:sp>
          <p:nvSpPr>
            <p:cNvPr id="465" name="Google Shape;465;p40"/>
            <p:cNvSpPr/>
            <p:nvPr/>
          </p:nvSpPr>
          <p:spPr>
            <a:xfrm>
              <a:off x="1647838" y="418062"/>
              <a:ext cx="5848350" cy="494553"/>
            </a:xfrm>
            <a:custGeom>
              <a:rect b="b" l="l" r="r" t="t"/>
              <a:pathLst>
                <a:path extrusionOk="0" h="22098" w="233934">
                  <a:moveTo>
                    <a:pt x="0" y="0"/>
                  </a:moveTo>
                  <a:lnTo>
                    <a:pt x="381" y="22098"/>
                  </a:lnTo>
                  <a:lnTo>
                    <a:pt x="233934" y="20193"/>
                  </a:lnTo>
                  <a:lnTo>
                    <a:pt x="233934" y="381"/>
                  </a:lnTo>
                  <a:close/>
                </a:path>
              </a:pathLst>
            </a:custGeom>
            <a:solidFill>
              <a:schemeClr val="accent2"/>
            </a:solidFill>
            <a:ln>
              <a:noFill/>
            </a:ln>
          </p:spPr>
        </p:sp>
        <p:sp>
          <p:nvSpPr>
            <p:cNvPr id="466" name="Google Shape;466;p40"/>
            <p:cNvSpPr/>
            <p:nvPr/>
          </p:nvSpPr>
          <p:spPr>
            <a:xfrm>
              <a:off x="1920625"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7135800"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40"/>
          <p:cNvSpPr txBox="1"/>
          <p:nvPr>
            <p:ph type="ctrTitle"/>
          </p:nvPr>
        </p:nvSpPr>
        <p:spPr>
          <a:xfrm>
            <a:off x="2177738" y="371425"/>
            <a:ext cx="47847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Comparación</a:t>
            </a:r>
            <a:r>
              <a:rPr lang="es">
                <a:solidFill>
                  <a:schemeClr val="lt1"/>
                </a:solidFill>
              </a:rPr>
              <a:t> Oversampling v2</a:t>
            </a:r>
            <a:endParaRPr>
              <a:solidFill>
                <a:schemeClr val="lt1"/>
              </a:solidFill>
            </a:endParaRPr>
          </a:p>
        </p:txBody>
      </p:sp>
      <p:sp>
        <p:nvSpPr>
          <p:cNvPr id="469" name="Google Shape;469;p40"/>
          <p:cNvSpPr txBox="1"/>
          <p:nvPr/>
        </p:nvSpPr>
        <p:spPr>
          <a:xfrm>
            <a:off x="1591963" y="989975"/>
            <a:ext cx="59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Catamaran"/>
                <a:ea typeface="Catamaran"/>
                <a:cs typeface="Catamaran"/>
                <a:sym typeface="Catamaran"/>
              </a:rPr>
              <a:t>Utilizamos un modelo simple para comparar (referencia)</a:t>
            </a:r>
            <a:endParaRPr>
              <a:solidFill>
                <a:schemeClr val="dk1"/>
              </a:solidFill>
              <a:latin typeface="Catamaran"/>
              <a:ea typeface="Catamaran"/>
              <a:cs typeface="Catamaran"/>
              <a:sym typeface="Catamaran"/>
            </a:endParaRPr>
          </a:p>
        </p:txBody>
      </p:sp>
      <p:sp>
        <p:nvSpPr>
          <p:cNvPr id="470" name="Google Shape;470;p40"/>
          <p:cNvSpPr/>
          <p:nvPr/>
        </p:nvSpPr>
        <p:spPr>
          <a:xfrm>
            <a:off x="4255250" y="2970841"/>
            <a:ext cx="6297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40"/>
          <p:cNvPicPr preferRelativeResize="0"/>
          <p:nvPr/>
        </p:nvPicPr>
        <p:blipFill>
          <a:blip r:embed="rId6">
            <a:alphaModFix/>
          </a:blip>
          <a:stretch>
            <a:fillRect/>
          </a:stretch>
        </p:blipFill>
        <p:spPr>
          <a:xfrm>
            <a:off x="4955812" y="3153664"/>
            <a:ext cx="2063775" cy="1606025"/>
          </a:xfrm>
          <a:prstGeom prst="rect">
            <a:avLst/>
          </a:prstGeom>
          <a:noFill/>
          <a:ln>
            <a:noFill/>
          </a:ln>
        </p:spPr>
      </p:pic>
      <p:pic>
        <p:nvPicPr>
          <p:cNvPr id="472" name="Google Shape;472;p40"/>
          <p:cNvPicPr preferRelativeResize="0"/>
          <p:nvPr/>
        </p:nvPicPr>
        <p:blipFill>
          <a:blip r:embed="rId7">
            <a:alphaModFix/>
          </a:blip>
          <a:stretch>
            <a:fillRect/>
          </a:stretch>
        </p:blipFill>
        <p:spPr>
          <a:xfrm>
            <a:off x="6639275" y="1512525"/>
            <a:ext cx="2226273" cy="1606025"/>
          </a:xfrm>
          <a:prstGeom prst="rect">
            <a:avLst/>
          </a:prstGeom>
          <a:noFill/>
          <a:ln>
            <a:noFill/>
          </a:ln>
        </p:spPr>
      </p:pic>
      <p:sp>
        <p:nvSpPr>
          <p:cNvPr id="473" name="Google Shape;473;p40"/>
          <p:cNvSpPr/>
          <p:nvPr/>
        </p:nvSpPr>
        <p:spPr>
          <a:xfrm>
            <a:off x="4619275" y="1817450"/>
            <a:ext cx="186900" cy="11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txBox="1"/>
          <p:nvPr/>
        </p:nvSpPr>
        <p:spPr>
          <a:xfrm>
            <a:off x="3656900" y="2536100"/>
            <a:ext cx="18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rgbClr val="D9D9D9"/>
                </a:solidFill>
                <a:latin typeface="Catamaran"/>
                <a:ea typeface="Catamaran"/>
                <a:cs typeface="Catamaran"/>
                <a:sym typeface="Catamaran"/>
              </a:rPr>
              <a:t>Parece ser que </a:t>
            </a:r>
            <a:r>
              <a:rPr i="1" lang="es">
                <a:solidFill>
                  <a:srgbClr val="D9D9D9"/>
                </a:solidFill>
                <a:latin typeface="Catamaran"/>
                <a:ea typeface="Catamaran"/>
                <a:cs typeface="Catamaran"/>
                <a:sym typeface="Catamaran"/>
              </a:rPr>
              <a:t>ayudó</a:t>
            </a:r>
            <a:endParaRPr i="1">
              <a:solidFill>
                <a:srgbClr val="D9D9D9"/>
              </a:solidFill>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Retomar Pruebas</a:t>
            </a:r>
            <a:endParaRPr/>
          </a:p>
        </p:txBody>
      </p:sp>
      <p:sp>
        <p:nvSpPr>
          <p:cNvPr id="480" name="Google Shape;480;p41"/>
          <p:cNvSpPr txBox="1"/>
          <p:nvPr>
            <p:ph idx="1" type="body"/>
          </p:nvPr>
        </p:nvSpPr>
        <p:spPr>
          <a:xfrm>
            <a:off x="311700" y="2677825"/>
            <a:ext cx="4444800" cy="23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t>Aprendizaje:</a:t>
            </a:r>
            <a:endParaRPr b="1" sz="1400"/>
          </a:p>
          <a:p>
            <a:pPr indent="0" lvl="0" marL="0" rtl="0" algn="l">
              <a:spcBef>
                <a:spcPts val="1600"/>
              </a:spcBef>
              <a:spcAft>
                <a:spcPts val="0"/>
              </a:spcAft>
              <a:buNone/>
            </a:pPr>
            <a:r>
              <a:rPr lang="es" sz="1400"/>
              <a:t>Incluso con el nuevo oversampling, agregar muchas capas encima de la base empeora el performance.</a:t>
            </a:r>
            <a:endParaRPr sz="1400"/>
          </a:p>
          <a:p>
            <a:pPr indent="0" lvl="0" marL="0" rtl="0" algn="l">
              <a:spcBef>
                <a:spcPts val="1600"/>
              </a:spcBef>
              <a:spcAft>
                <a:spcPts val="1600"/>
              </a:spcAft>
              <a:buNone/>
            </a:pPr>
            <a:r>
              <a:rPr lang="es" sz="1400"/>
              <a:t>Realizamos unas cuantas pruebas mas pero seguimos sin subir el accuracy. Tomamos un paso atrás y volveremos a hacer el oversampling + revisar con qué parámetros se está corriendo el modelo</a:t>
            </a:r>
            <a:endParaRPr sz="1400"/>
          </a:p>
        </p:txBody>
      </p:sp>
      <p:pic>
        <p:nvPicPr>
          <p:cNvPr id="481" name="Google Shape;481;p41"/>
          <p:cNvPicPr preferRelativeResize="0"/>
          <p:nvPr/>
        </p:nvPicPr>
        <p:blipFill>
          <a:blip r:embed="rId3">
            <a:alphaModFix/>
          </a:blip>
          <a:stretch>
            <a:fillRect/>
          </a:stretch>
        </p:blipFill>
        <p:spPr>
          <a:xfrm>
            <a:off x="361575" y="1017725"/>
            <a:ext cx="3871150" cy="1492625"/>
          </a:xfrm>
          <a:prstGeom prst="rect">
            <a:avLst/>
          </a:prstGeom>
          <a:noFill/>
          <a:ln>
            <a:noFill/>
          </a:ln>
        </p:spPr>
      </p:pic>
      <p:pic>
        <p:nvPicPr>
          <p:cNvPr id="482" name="Google Shape;482;p41"/>
          <p:cNvPicPr preferRelativeResize="0"/>
          <p:nvPr/>
        </p:nvPicPr>
        <p:blipFill>
          <a:blip r:embed="rId4">
            <a:alphaModFix/>
          </a:blip>
          <a:stretch>
            <a:fillRect/>
          </a:stretch>
        </p:blipFill>
        <p:spPr>
          <a:xfrm>
            <a:off x="5567843" y="75550"/>
            <a:ext cx="3264457" cy="2534500"/>
          </a:xfrm>
          <a:prstGeom prst="rect">
            <a:avLst/>
          </a:prstGeom>
          <a:noFill/>
          <a:ln>
            <a:noFill/>
          </a:ln>
        </p:spPr>
      </p:pic>
      <p:pic>
        <p:nvPicPr>
          <p:cNvPr id="483" name="Google Shape;483;p41"/>
          <p:cNvPicPr preferRelativeResize="0"/>
          <p:nvPr/>
        </p:nvPicPr>
        <p:blipFill>
          <a:blip r:embed="rId5">
            <a:alphaModFix/>
          </a:blip>
          <a:stretch>
            <a:fillRect/>
          </a:stretch>
        </p:blipFill>
        <p:spPr>
          <a:xfrm>
            <a:off x="5535750" y="2505925"/>
            <a:ext cx="3296550" cy="253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Revisado v2</a:t>
            </a:r>
            <a:endParaRPr>
              <a:solidFill>
                <a:schemeClr val="dk1"/>
              </a:solidFill>
            </a:endParaRPr>
          </a:p>
        </p:txBody>
      </p:sp>
      <p:pic>
        <p:nvPicPr>
          <p:cNvPr id="489" name="Google Shape;489;p42"/>
          <p:cNvPicPr preferRelativeResize="0"/>
          <p:nvPr/>
        </p:nvPicPr>
        <p:blipFill rotWithShape="1">
          <a:blip r:embed="rId3">
            <a:alphaModFix/>
          </a:blip>
          <a:srcRect b="7303" l="0" r="7080" t="9508"/>
          <a:stretch/>
        </p:blipFill>
        <p:spPr>
          <a:xfrm>
            <a:off x="177325" y="1624900"/>
            <a:ext cx="5645227" cy="2842949"/>
          </a:xfrm>
          <a:prstGeom prst="rect">
            <a:avLst/>
          </a:prstGeom>
          <a:noFill/>
          <a:ln>
            <a:noFill/>
          </a:ln>
        </p:spPr>
      </p:pic>
      <p:sp>
        <p:nvSpPr>
          <p:cNvPr id="490" name="Google Shape;490;p42"/>
          <p:cNvSpPr txBox="1"/>
          <p:nvPr/>
        </p:nvSpPr>
        <p:spPr>
          <a:xfrm>
            <a:off x="5878650" y="1984375"/>
            <a:ext cx="30237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r>
              <a:rPr lang="es">
                <a:latin typeface="Catamaran"/>
                <a:ea typeface="Catamaran"/>
                <a:cs typeface="Catamaran"/>
                <a:sym typeface="Catamaran"/>
              </a:rPr>
              <a:t>Tras modelo y modelo, </a:t>
            </a:r>
            <a:r>
              <a:rPr lang="es">
                <a:latin typeface="Catamaran"/>
                <a:ea typeface="Catamaran"/>
                <a:cs typeface="Catamaran"/>
                <a:sym typeface="Catamaran"/>
              </a:rPr>
              <a:t>conseguimos</a:t>
            </a:r>
            <a:r>
              <a:rPr lang="es">
                <a:latin typeface="Catamaran"/>
                <a:ea typeface="Catamaran"/>
                <a:cs typeface="Catamaran"/>
                <a:sym typeface="Catamaran"/>
              </a:rPr>
              <a:t> mucho. Por lo tanto hicimos un oversampling </a:t>
            </a:r>
            <a:r>
              <a:rPr lang="es">
                <a:latin typeface="Catamaran"/>
                <a:ea typeface="Catamaran"/>
                <a:cs typeface="Catamaran"/>
                <a:sym typeface="Catamaran"/>
              </a:rPr>
              <a:t>más</a:t>
            </a:r>
            <a:r>
              <a:rPr lang="es">
                <a:latin typeface="Catamaran"/>
                <a:ea typeface="Catamaran"/>
                <a:cs typeface="Catamaran"/>
                <a:sym typeface="Catamaran"/>
              </a:rPr>
              <a:t> </a:t>
            </a:r>
            <a:r>
              <a:rPr lang="es">
                <a:latin typeface="Catamaran"/>
                <a:ea typeface="Catamaran"/>
                <a:cs typeface="Catamaran"/>
                <a:sym typeface="Catamaran"/>
              </a:rPr>
              <a:t>drástico</a:t>
            </a:r>
            <a:r>
              <a:rPr lang="es">
                <a:latin typeface="Catamaran"/>
                <a:ea typeface="Catamaran"/>
                <a:cs typeface="Catamaran"/>
                <a:sym typeface="Catamaran"/>
              </a:rPr>
              <a:t> donde quitamos todas las clases con menos de 10 </a:t>
            </a:r>
            <a:r>
              <a:rPr lang="es">
                <a:latin typeface="Catamaran"/>
                <a:ea typeface="Catamaran"/>
                <a:cs typeface="Catamaran"/>
                <a:sym typeface="Catamaran"/>
              </a:rPr>
              <a:t>imágenes</a:t>
            </a:r>
            <a:r>
              <a:rPr lang="es">
                <a:latin typeface="Catamaran"/>
                <a:ea typeface="Catamaran"/>
                <a:cs typeface="Catamaran"/>
                <a:sym typeface="Catamaran"/>
              </a:rPr>
              <a:t> y ahora no recortamos las clases que tienen </a:t>
            </a:r>
            <a:r>
              <a:rPr lang="es">
                <a:latin typeface="Catamaran"/>
                <a:ea typeface="Catamaran"/>
                <a:cs typeface="Catamaran"/>
                <a:sym typeface="Catamaran"/>
              </a:rPr>
              <a:t>más</a:t>
            </a:r>
            <a:r>
              <a:rPr lang="es">
                <a:latin typeface="Catamaran"/>
                <a:ea typeface="Catamaran"/>
                <a:cs typeface="Catamaran"/>
                <a:sym typeface="Catamaran"/>
              </a:rPr>
              <a:t> de 30. Para poder acertar mejor en esas clases </a:t>
            </a:r>
            <a:r>
              <a:rPr lang="es">
                <a:latin typeface="Catamaran"/>
                <a:ea typeface="Catamaran"/>
                <a:cs typeface="Catamaran"/>
                <a:sym typeface="Catamaran"/>
              </a:rPr>
              <a:t>más</a:t>
            </a:r>
            <a:r>
              <a:rPr lang="es">
                <a:latin typeface="Catamaran"/>
                <a:ea typeface="Catamaran"/>
                <a:cs typeface="Catamaran"/>
                <a:sym typeface="Catamaran"/>
              </a:rPr>
              <a:t> populadas.</a:t>
            </a:r>
            <a:endParaRPr>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idx="4294967295" type="ctrTitle"/>
          </p:nvPr>
        </p:nvSpPr>
        <p:spPr>
          <a:xfrm>
            <a:off x="3765442" y="1163825"/>
            <a:ext cx="1613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Objetivo</a:t>
            </a:r>
            <a:endParaRPr/>
          </a:p>
        </p:txBody>
      </p:sp>
      <p:sp>
        <p:nvSpPr>
          <p:cNvPr id="325" name="Google Shape;325;p25"/>
          <p:cNvSpPr txBox="1"/>
          <p:nvPr>
            <p:ph idx="1" type="body"/>
          </p:nvPr>
        </p:nvSpPr>
        <p:spPr>
          <a:xfrm>
            <a:off x="2197050" y="1997875"/>
            <a:ext cx="4749900" cy="210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Identificar los hoteles en los que las </a:t>
            </a:r>
            <a:r>
              <a:rPr lang="es"/>
              <a:t>víctimas</a:t>
            </a:r>
            <a:r>
              <a:rPr lang="es"/>
              <a:t> del tráfico de personas son fotografiadas para ayudar en las investigaciones de estos casos. </a:t>
            </a:r>
            <a:endParaRPr/>
          </a:p>
          <a:p>
            <a:pPr indent="0" lvl="0" marL="0" rtl="0" algn="just">
              <a:spcBef>
                <a:spcPts val="1600"/>
              </a:spcBef>
              <a:spcAft>
                <a:spcPts val="0"/>
              </a:spcAft>
              <a:buNone/>
            </a:pPr>
            <a:r>
              <a:rPr lang="es"/>
              <a:t>La dificultad en la identificación de los hoteles se encuentra en la calidad de las imágenes y los ángulos de las cámara.</a:t>
            </a:r>
            <a:endParaRPr/>
          </a:p>
          <a:p>
            <a:pPr indent="0" lvl="0" marL="0" rtl="0" algn="just">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Experimentación</a:t>
            </a:r>
            <a:r>
              <a:rPr lang="es"/>
              <a:t> - Cambiamos de base</a:t>
            </a:r>
            <a:endParaRPr/>
          </a:p>
        </p:txBody>
      </p:sp>
      <p:sp>
        <p:nvSpPr>
          <p:cNvPr id="496" name="Google Shape;49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Seguimos experimentando y un factor grande es la base </a:t>
            </a:r>
            <a:r>
              <a:rPr lang="es"/>
              <a:t>así</a:t>
            </a:r>
            <a:r>
              <a:rPr lang="es"/>
              <a:t> que probamos diferentes bases para nuestro modelo.</a:t>
            </a:r>
            <a:endParaRPr/>
          </a:p>
          <a:p>
            <a:pPr indent="-342900" lvl="0" marL="457200" rtl="0" algn="l">
              <a:spcBef>
                <a:spcPts val="0"/>
              </a:spcBef>
              <a:spcAft>
                <a:spcPts val="0"/>
              </a:spcAft>
              <a:buSzPts val="1800"/>
              <a:buChar char="●"/>
            </a:pPr>
            <a:r>
              <a:rPr lang="es"/>
              <a:t>Encontramos que la </a:t>
            </a:r>
            <a:r>
              <a:rPr lang="es"/>
              <a:t>ResNet 50V2</a:t>
            </a:r>
            <a:r>
              <a:rPr lang="es"/>
              <a:t> nos arrojaba buenos resultados (Antes VGG16)</a:t>
            </a:r>
            <a:endParaRPr/>
          </a:p>
          <a:p>
            <a:pPr indent="-342900" lvl="0" marL="457200" rtl="0" algn="l">
              <a:spcBef>
                <a:spcPts val="0"/>
              </a:spcBef>
              <a:spcAft>
                <a:spcPts val="0"/>
              </a:spcAft>
              <a:buSzPts val="1800"/>
              <a:buChar char="●"/>
            </a:pPr>
            <a:r>
              <a:rPr lang="es"/>
              <a:t>Incrementamos </a:t>
            </a:r>
            <a:r>
              <a:rPr lang="es"/>
              <a:t>también</a:t>
            </a:r>
            <a:r>
              <a:rPr lang="es"/>
              <a:t> las epochs de nuestros modelos para observar mejor los comportamientos</a:t>
            </a:r>
            <a:endParaRPr/>
          </a:p>
        </p:txBody>
      </p:sp>
      <p:pic>
        <p:nvPicPr>
          <p:cNvPr id="497" name="Google Shape;497;p43"/>
          <p:cNvPicPr preferRelativeResize="0"/>
          <p:nvPr/>
        </p:nvPicPr>
        <p:blipFill>
          <a:blip r:embed="rId3">
            <a:alphaModFix/>
          </a:blip>
          <a:stretch>
            <a:fillRect/>
          </a:stretch>
        </p:blipFill>
        <p:spPr>
          <a:xfrm>
            <a:off x="2286031" y="3220231"/>
            <a:ext cx="4571950" cy="99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Modelos Probados</a:t>
            </a:r>
            <a:endParaRPr/>
          </a:p>
        </p:txBody>
      </p:sp>
      <p:pic>
        <p:nvPicPr>
          <p:cNvPr id="503" name="Google Shape;503;p44"/>
          <p:cNvPicPr preferRelativeResize="0"/>
          <p:nvPr/>
        </p:nvPicPr>
        <p:blipFill rotWithShape="1">
          <a:blip r:embed="rId3">
            <a:alphaModFix/>
          </a:blip>
          <a:srcRect b="11377" l="0" r="0" t="42428"/>
          <a:stretch/>
        </p:blipFill>
        <p:spPr>
          <a:xfrm>
            <a:off x="400000" y="3382350"/>
            <a:ext cx="3452675" cy="1059875"/>
          </a:xfrm>
          <a:prstGeom prst="rect">
            <a:avLst/>
          </a:prstGeom>
          <a:noFill/>
          <a:ln>
            <a:noFill/>
          </a:ln>
        </p:spPr>
      </p:pic>
      <p:pic>
        <p:nvPicPr>
          <p:cNvPr id="504" name="Google Shape;504;p44"/>
          <p:cNvPicPr preferRelativeResize="0"/>
          <p:nvPr/>
        </p:nvPicPr>
        <p:blipFill rotWithShape="1">
          <a:blip r:embed="rId4">
            <a:alphaModFix/>
          </a:blip>
          <a:srcRect b="4187" l="0" r="0" t="0"/>
          <a:stretch/>
        </p:blipFill>
        <p:spPr>
          <a:xfrm>
            <a:off x="4840650" y="445025"/>
            <a:ext cx="3145275" cy="2182925"/>
          </a:xfrm>
          <a:prstGeom prst="rect">
            <a:avLst/>
          </a:prstGeom>
          <a:noFill/>
          <a:ln>
            <a:noFill/>
          </a:ln>
        </p:spPr>
      </p:pic>
      <p:pic>
        <p:nvPicPr>
          <p:cNvPr id="505" name="Google Shape;505;p44"/>
          <p:cNvPicPr preferRelativeResize="0"/>
          <p:nvPr/>
        </p:nvPicPr>
        <p:blipFill>
          <a:blip r:embed="rId5">
            <a:alphaModFix/>
          </a:blip>
          <a:stretch>
            <a:fillRect/>
          </a:stretch>
        </p:blipFill>
        <p:spPr>
          <a:xfrm>
            <a:off x="5054350" y="2740175"/>
            <a:ext cx="2997730" cy="2280125"/>
          </a:xfrm>
          <a:prstGeom prst="rect">
            <a:avLst/>
          </a:prstGeom>
          <a:noFill/>
          <a:ln>
            <a:noFill/>
          </a:ln>
        </p:spPr>
      </p:pic>
      <p:sp>
        <p:nvSpPr>
          <p:cNvPr id="506" name="Google Shape;506;p44"/>
          <p:cNvSpPr txBox="1"/>
          <p:nvPr>
            <p:ph idx="1" type="body"/>
          </p:nvPr>
        </p:nvSpPr>
        <p:spPr>
          <a:xfrm>
            <a:off x="311700" y="1137900"/>
            <a:ext cx="4444800" cy="14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t>Aprendizaje:</a:t>
            </a:r>
            <a:endParaRPr b="1" sz="1400"/>
          </a:p>
          <a:p>
            <a:pPr indent="0" lvl="0" marL="0" rtl="0" algn="l">
              <a:spcBef>
                <a:spcPts val="1600"/>
              </a:spcBef>
              <a:spcAft>
                <a:spcPts val="0"/>
              </a:spcAft>
              <a:buNone/>
            </a:pPr>
            <a:r>
              <a:rPr lang="es" sz="1400"/>
              <a:t>Incluso con una capa de Dropout podemos ver que nuestro training está incrementando pero nuestro </a:t>
            </a:r>
            <a:r>
              <a:rPr i="1" lang="es" sz="1400"/>
              <a:t>accuracy </a:t>
            </a:r>
            <a:r>
              <a:rPr lang="es" sz="1400"/>
              <a:t>en validación se queda atorado en 5%.</a:t>
            </a:r>
            <a:endParaRPr sz="1400"/>
          </a:p>
          <a:p>
            <a:pPr indent="0" lvl="0" marL="0" rtl="0" algn="l">
              <a:spcBef>
                <a:spcPts val="1600"/>
              </a:spcBef>
              <a:spcAft>
                <a:spcPts val="1600"/>
              </a:spcAft>
              <a:buNone/>
            </a:pPr>
            <a:r>
              <a:rPr lang="es" sz="1400"/>
              <a:t>Mejor modelo hasta ahora, podemos ver progreso (aunque solo sea en el training)</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45"/>
          <p:cNvPicPr preferRelativeResize="0"/>
          <p:nvPr/>
        </p:nvPicPr>
        <p:blipFill>
          <a:blip r:embed="rId3">
            <a:alphaModFix/>
          </a:blip>
          <a:stretch>
            <a:fillRect/>
          </a:stretch>
        </p:blipFill>
        <p:spPr>
          <a:xfrm>
            <a:off x="1806325" y="2671663"/>
            <a:ext cx="2906474" cy="2268974"/>
          </a:xfrm>
          <a:prstGeom prst="rect">
            <a:avLst/>
          </a:prstGeom>
          <a:noFill/>
          <a:ln>
            <a:noFill/>
          </a:ln>
        </p:spPr>
      </p:pic>
      <p:sp>
        <p:nvSpPr>
          <p:cNvPr id="512" name="Google Shape;512;p45"/>
          <p:cNvSpPr txBox="1"/>
          <p:nvPr>
            <p:ph type="title"/>
          </p:nvPr>
        </p:nvSpPr>
        <p:spPr>
          <a:xfrm>
            <a:off x="311700" y="445025"/>
            <a:ext cx="85206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Experimentación</a:t>
            </a:r>
            <a:r>
              <a:rPr lang="es"/>
              <a:t> - Cambios </a:t>
            </a:r>
            <a:r>
              <a:rPr lang="es"/>
              <a:t>Parámetros</a:t>
            </a:r>
            <a:endParaRPr/>
          </a:p>
        </p:txBody>
      </p:sp>
      <p:pic>
        <p:nvPicPr>
          <p:cNvPr id="513" name="Google Shape;513;p45"/>
          <p:cNvPicPr preferRelativeResize="0"/>
          <p:nvPr/>
        </p:nvPicPr>
        <p:blipFill rotWithShape="1">
          <a:blip r:embed="rId4">
            <a:alphaModFix/>
          </a:blip>
          <a:srcRect b="0" l="0" r="0" t="58501"/>
          <a:stretch/>
        </p:blipFill>
        <p:spPr>
          <a:xfrm>
            <a:off x="4943950" y="1131474"/>
            <a:ext cx="3758450" cy="1247150"/>
          </a:xfrm>
          <a:prstGeom prst="rect">
            <a:avLst/>
          </a:prstGeom>
          <a:noFill/>
          <a:ln>
            <a:noFill/>
          </a:ln>
        </p:spPr>
      </p:pic>
      <p:pic>
        <p:nvPicPr>
          <p:cNvPr id="514" name="Google Shape;514;p45"/>
          <p:cNvPicPr preferRelativeResize="0"/>
          <p:nvPr/>
        </p:nvPicPr>
        <p:blipFill>
          <a:blip r:embed="rId5">
            <a:alphaModFix/>
          </a:blip>
          <a:stretch>
            <a:fillRect/>
          </a:stretch>
        </p:blipFill>
        <p:spPr>
          <a:xfrm>
            <a:off x="311700" y="1003175"/>
            <a:ext cx="3029499" cy="2325075"/>
          </a:xfrm>
          <a:prstGeom prst="rect">
            <a:avLst/>
          </a:prstGeom>
          <a:noFill/>
          <a:ln>
            <a:noFill/>
          </a:ln>
        </p:spPr>
      </p:pic>
      <p:sp>
        <p:nvSpPr>
          <p:cNvPr id="515" name="Google Shape;515;p45"/>
          <p:cNvSpPr txBox="1"/>
          <p:nvPr>
            <p:ph idx="1" type="body"/>
          </p:nvPr>
        </p:nvSpPr>
        <p:spPr>
          <a:xfrm>
            <a:off x="4943950" y="2814975"/>
            <a:ext cx="3968700" cy="19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t>Aprendizaje:</a:t>
            </a:r>
            <a:endParaRPr b="1" sz="1400"/>
          </a:p>
          <a:p>
            <a:pPr indent="0" lvl="0" marL="0" rtl="0" algn="l">
              <a:spcBef>
                <a:spcPts val="1600"/>
              </a:spcBef>
              <a:spcAft>
                <a:spcPts val="1600"/>
              </a:spcAft>
              <a:buNone/>
            </a:pPr>
            <a:r>
              <a:rPr lang="es" sz="1400"/>
              <a:t>Cambiando nuestro </a:t>
            </a:r>
            <a:r>
              <a:rPr i="1" lang="es" sz="1400"/>
              <a:t>BatchSize</a:t>
            </a:r>
            <a:r>
              <a:rPr lang="es" sz="1400"/>
              <a:t> podemos mejorar la calidad de nuestro entrenamiento, en este instante lo cambiamos a 128 lo cual nos llegó a dar 100%! Pero el problema ahora es que sufrimos de overfitting.</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Soluciones Overfitting Probadas</a:t>
            </a:r>
            <a:endParaRPr/>
          </a:p>
        </p:txBody>
      </p:sp>
      <p:sp>
        <p:nvSpPr>
          <p:cNvPr id="521" name="Google Shape;52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Capas de Dropout</a:t>
            </a:r>
            <a:r>
              <a:rPr lang="es" sz="1600"/>
              <a:t> - Sin resultados, solo baja el training accuracy, validation accuracy se queda en 5%</a:t>
            </a:r>
            <a:endParaRPr sz="1600"/>
          </a:p>
          <a:p>
            <a:pPr indent="0" lvl="0" marL="0" rtl="0" algn="l">
              <a:spcBef>
                <a:spcPts val="1600"/>
              </a:spcBef>
              <a:spcAft>
                <a:spcPts val="0"/>
              </a:spcAft>
              <a:buNone/>
            </a:pPr>
            <a:r>
              <a:rPr b="1" lang="es" sz="1600"/>
              <a:t>R</a:t>
            </a:r>
            <a:r>
              <a:rPr b="1" lang="es" sz="1600"/>
              <a:t>educir Batchsize </a:t>
            </a:r>
            <a:r>
              <a:rPr lang="es" sz="1600"/>
              <a:t>- Redujo ambas a niveles muy bajos</a:t>
            </a:r>
            <a:endParaRPr sz="1600"/>
          </a:p>
          <a:p>
            <a:pPr indent="0" lvl="0" marL="0" rtl="0" algn="l">
              <a:spcBef>
                <a:spcPts val="1600"/>
              </a:spcBef>
              <a:spcAft>
                <a:spcPts val="0"/>
              </a:spcAft>
              <a:buNone/>
            </a:pPr>
            <a:r>
              <a:rPr b="1" lang="es" sz="1600"/>
              <a:t>B</a:t>
            </a:r>
            <a:r>
              <a:rPr b="1" lang="es" sz="1600"/>
              <a:t>atch Normalization </a:t>
            </a:r>
            <a:r>
              <a:rPr lang="es" sz="1600"/>
              <a:t>- Redujo ambas</a:t>
            </a:r>
            <a:endParaRPr sz="1600"/>
          </a:p>
          <a:p>
            <a:pPr indent="0" lvl="0" marL="0" rtl="0" algn="l">
              <a:spcBef>
                <a:spcPts val="1600"/>
              </a:spcBef>
              <a:spcAft>
                <a:spcPts val="0"/>
              </a:spcAft>
              <a:buNone/>
            </a:pPr>
            <a:r>
              <a:rPr b="1" lang="es" sz="1600"/>
              <a:t>Recortar el número de pasos en las epochs </a:t>
            </a:r>
            <a:r>
              <a:rPr lang="es" sz="1600"/>
              <a:t>- Mejora en algunos modelos y disminuyó en otros</a:t>
            </a:r>
            <a:endParaRPr b="1" sz="1600"/>
          </a:p>
          <a:p>
            <a:pPr indent="0" lvl="0" marL="0" rtl="0" algn="l">
              <a:spcBef>
                <a:spcPts val="1600"/>
              </a:spcBef>
              <a:spcAft>
                <a:spcPts val="0"/>
              </a:spcAft>
              <a:buNone/>
            </a:pPr>
            <a:r>
              <a:rPr b="1" lang="es" sz="1600"/>
              <a:t>Capas de D</a:t>
            </a:r>
            <a:r>
              <a:rPr b="1" lang="es" sz="1600"/>
              <a:t>ata Augmentation </a:t>
            </a:r>
            <a:r>
              <a:rPr lang="es" sz="1600"/>
              <a:t>- </a:t>
            </a:r>
            <a:r>
              <a:rPr lang="es" sz="1600" u="sng"/>
              <a:t>Resultados en siguiente diapositiva</a:t>
            </a:r>
            <a:endParaRPr sz="1600" u="sng"/>
          </a:p>
          <a:p>
            <a:pPr indent="0" lvl="0" marL="0" rtl="0" algn="l">
              <a:spcBef>
                <a:spcPts val="1600"/>
              </a:spcBef>
              <a:spcAft>
                <a:spcPts val="1600"/>
              </a:spcAft>
              <a:buNone/>
            </a:pPr>
            <a:r>
              <a:rPr b="1" lang="es" sz="1600"/>
              <a:t>Regularizadores dentro de nuestras capas </a:t>
            </a:r>
            <a:r>
              <a:rPr b="1" i="1" lang="es" sz="1600"/>
              <a:t>Dense</a:t>
            </a:r>
            <a:r>
              <a:rPr b="1" lang="es" sz="1600"/>
              <a:t> - </a:t>
            </a:r>
            <a:r>
              <a:rPr lang="es" sz="1600" u="sng"/>
              <a:t>Resultados en las siguientes diapositivas</a:t>
            </a:r>
            <a:endParaRPr sz="1600"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Capas de Data Augmentation</a:t>
            </a:r>
            <a:endParaRPr/>
          </a:p>
        </p:txBody>
      </p:sp>
      <p:sp>
        <p:nvSpPr>
          <p:cNvPr id="527" name="Google Shape;527;p47"/>
          <p:cNvSpPr txBox="1"/>
          <p:nvPr>
            <p:ph idx="1" type="body"/>
          </p:nvPr>
        </p:nvSpPr>
        <p:spPr>
          <a:xfrm>
            <a:off x="311700" y="1152475"/>
            <a:ext cx="352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Aprendizaje:</a:t>
            </a:r>
            <a:endParaRPr b="1" sz="1200"/>
          </a:p>
          <a:p>
            <a:pPr indent="0" lvl="0" marL="0" rtl="0" algn="l">
              <a:spcBef>
                <a:spcPts val="1600"/>
              </a:spcBef>
              <a:spcAft>
                <a:spcPts val="0"/>
              </a:spcAft>
              <a:buNone/>
            </a:pPr>
            <a:r>
              <a:rPr lang="es" sz="1200"/>
              <a:t>Vemos mucha </a:t>
            </a:r>
            <a:r>
              <a:rPr lang="es" sz="1200"/>
              <a:t>fluctuación</a:t>
            </a:r>
            <a:r>
              <a:rPr lang="es" sz="1200"/>
              <a:t> en ambas accuracies, sin embargo, nuestra validation accuracy no sube de un 5% </a:t>
            </a:r>
            <a:r>
              <a:rPr lang="es" sz="1200"/>
              <a:t>mostrando</a:t>
            </a:r>
            <a:r>
              <a:rPr lang="es" sz="1200"/>
              <a:t> problema </a:t>
            </a:r>
            <a:r>
              <a:rPr lang="es" sz="1200"/>
              <a:t>también</a:t>
            </a:r>
            <a:r>
              <a:rPr lang="es" sz="1200"/>
              <a:t> de arquitectura. </a:t>
            </a:r>
            <a:r>
              <a:rPr lang="es" sz="1200"/>
              <a:t>Habrá</a:t>
            </a:r>
            <a:r>
              <a:rPr lang="es" sz="1200"/>
              <a:t> que dar un </a:t>
            </a:r>
            <a:r>
              <a:rPr lang="es" sz="1200"/>
              <a:t>paso atrás</a:t>
            </a:r>
            <a:r>
              <a:rPr lang="es" sz="1200"/>
              <a:t>.</a:t>
            </a:r>
            <a:endParaRPr sz="1200"/>
          </a:p>
          <a:p>
            <a:pPr indent="0" lvl="0" marL="0" rtl="0" algn="l">
              <a:spcBef>
                <a:spcPts val="1600"/>
              </a:spcBef>
              <a:spcAft>
                <a:spcPts val="1600"/>
              </a:spcAft>
              <a:buNone/>
            </a:pPr>
            <a:r>
              <a:rPr lang="es" sz="1200"/>
              <a:t>Le pusimos las siguientes capas antes de la base al modelo que hemos estado probando:</a:t>
            </a:r>
            <a:endParaRPr sz="1200"/>
          </a:p>
        </p:txBody>
      </p:sp>
      <p:pic>
        <p:nvPicPr>
          <p:cNvPr id="528" name="Google Shape;528;p47"/>
          <p:cNvPicPr preferRelativeResize="0"/>
          <p:nvPr/>
        </p:nvPicPr>
        <p:blipFill>
          <a:blip r:embed="rId3">
            <a:alphaModFix/>
          </a:blip>
          <a:stretch>
            <a:fillRect/>
          </a:stretch>
        </p:blipFill>
        <p:spPr>
          <a:xfrm>
            <a:off x="361550" y="3286925"/>
            <a:ext cx="4124976" cy="1312500"/>
          </a:xfrm>
          <a:prstGeom prst="rect">
            <a:avLst/>
          </a:prstGeom>
          <a:noFill/>
          <a:ln>
            <a:noFill/>
          </a:ln>
        </p:spPr>
      </p:pic>
      <p:pic>
        <p:nvPicPr>
          <p:cNvPr id="529" name="Google Shape;529;p47"/>
          <p:cNvPicPr preferRelativeResize="0"/>
          <p:nvPr/>
        </p:nvPicPr>
        <p:blipFill>
          <a:blip r:embed="rId4">
            <a:alphaModFix/>
          </a:blip>
          <a:stretch>
            <a:fillRect/>
          </a:stretch>
        </p:blipFill>
        <p:spPr>
          <a:xfrm>
            <a:off x="5103150" y="2321397"/>
            <a:ext cx="3583225" cy="2675402"/>
          </a:xfrm>
          <a:prstGeom prst="rect">
            <a:avLst/>
          </a:prstGeom>
          <a:noFill/>
          <a:ln>
            <a:noFill/>
          </a:ln>
        </p:spPr>
      </p:pic>
      <p:pic>
        <p:nvPicPr>
          <p:cNvPr id="530" name="Google Shape;530;p47"/>
          <p:cNvPicPr preferRelativeResize="0"/>
          <p:nvPr/>
        </p:nvPicPr>
        <p:blipFill>
          <a:blip r:embed="rId5">
            <a:alphaModFix/>
          </a:blip>
          <a:stretch>
            <a:fillRect/>
          </a:stretch>
        </p:blipFill>
        <p:spPr>
          <a:xfrm>
            <a:off x="5920500" y="157800"/>
            <a:ext cx="2670200" cy="2076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Regularizadores</a:t>
            </a:r>
            <a:endParaRPr/>
          </a:p>
        </p:txBody>
      </p:sp>
      <p:pic>
        <p:nvPicPr>
          <p:cNvPr id="536" name="Google Shape;536;p48"/>
          <p:cNvPicPr preferRelativeResize="0"/>
          <p:nvPr/>
        </p:nvPicPr>
        <p:blipFill rotWithShape="1">
          <a:blip r:embed="rId3">
            <a:alphaModFix/>
          </a:blip>
          <a:srcRect b="11095" l="0" r="0" t="0"/>
          <a:stretch/>
        </p:blipFill>
        <p:spPr>
          <a:xfrm>
            <a:off x="361575" y="3124050"/>
            <a:ext cx="4652300" cy="1368025"/>
          </a:xfrm>
          <a:prstGeom prst="rect">
            <a:avLst/>
          </a:prstGeom>
          <a:noFill/>
          <a:ln>
            <a:noFill/>
          </a:ln>
        </p:spPr>
      </p:pic>
      <p:pic>
        <p:nvPicPr>
          <p:cNvPr id="537" name="Google Shape;537;p48"/>
          <p:cNvPicPr preferRelativeResize="0"/>
          <p:nvPr/>
        </p:nvPicPr>
        <p:blipFill>
          <a:blip r:embed="rId4">
            <a:alphaModFix/>
          </a:blip>
          <a:stretch>
            <a:fillRect/>
          </a:stretch>
        </p:blipFill>
        <p:spPr>
          <a:xfrm>
            <a:off x="5739475" y="565025"/>
            <a:ext cx="2758892" cy="2038351"/>
          </a:xfrm>
          <a:prstGeom prst="rect">
            <a:avLst/>
          </a:prstGeom>
          <a:noFill/>
          <a:ln>
            <a:noFill/>
          </a:ln>
        </p:spPr>
      </p:pic>
      <p:pic>
        <p:nvPicPr>
          <p:cNvPr id="538" name="Google Shape;538;p48"/>
          <p:cNvPicPr preferRelativeResize="0"/>
          <p:nvPr/>
        </p:nvPicPr>
        <p:blipFill>
          <a:blip r:embed="rId5">
            <a:alphaModFix/>
          </a:blip>
          <a:stretch>
            <a:fillRect/>
          </a:stretch>
        </p:blipFill>
        <p:spPr>
          <a:xfrm>
            <a:off x="5980475" y="2981449"/>
            <a:ext cx="2450299" cy="1936550"/>
          </a:xfrm>
          <a:prstGeom prst="rect">
            <a:avLst/>
          </a:prstGeom>
          <a:noFill/>
          <a:ln>
            <a:noFill/>
          </a:ln>
        </p:spPr>
      </p:pic>
      <p:sp>
        <p:nvSpPr>
          <p:cNvPr id="539" name="Google Shape;539;p48"/>
          <p:cNvSpPr txBox="1"/>
          <p:nvPr>
            <p:ph idx="1" type="body"/>
          </p:nvPr>
        </p:nvSpPr>
        <p:spPr>
          <a:xfrm>
            <a:off x="361575" y="1146250"/>
            <a:ext cx="352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Aprendizaje:</a:t>
            </a:r>
            <a:endParaRPr b="1" sz="1200"/>
          </a:p>
          <a:p>
            <a:pPr indent="0" lvl="0" marL="0" rtl="0" algn="l">
              <a:spcBef>
                <a:spcPts val="1600"/>
              </a:spcBef>
              <a:spcAft>
                <a:spcPts val="1600"/>
              </a:spcAft>
              <a:buNone/>
            </a:pPr>
            <a:r>
              <a:rPr lang="es" sz="1200"/>
              <a:t>Solo bajo el training accuracy, parecía prometedor combinar capas de Dropout con los regularizadores (en este caso de tipo L2) para tratar de hacer una red que generalice mejor pero nuestro porcentaje sigue en menos de 5%. Debemos hacer cambios.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Múltiples</a:t>
            </a:r>
            <a:r>
              <a:rPr lang="es"/>
              <a:t> Capas Dropout</a:t>
            </a:r>
            <a:endParaRPr/>
          </a:p>
        </p:txBody>
      </p:sp>
      <p:sp>
        <p:nvSpPr>
          <p:cNvPr id="545" name="Google Shape;545;p49"/>
          <p:cNvSpPr txBox="1"/>
          <p:nvPr>
            <p:ph idx="1" type="body"/>
          </p:nvPr>
        </p:nvSpPr>
        <p:spPr>
          <a:xfrm>
            <a:off x="311700" y="1152475"/>
            <a:ext cx="4669200" cy="174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Muestra overfitting, no se ajusta nada bien a la </a:t>
            </a:r>
            <a:r>
              <a:rPr lang="es"/>
              <a:t>validación</a:t>
            </a:r>
            <a:r>
              <a:rPr lang="es"/>
              <a:t>.</a:t>
            </a:r>
            <a:endParaRPr/>
          </a:p>
        </p:txBody>
      </p:sp>
      <p:pic>
        <p:nvPicPr>
          <p:cNvPr id="546" name="Google Shape;546;p49"/>
          <p:cNvPicPr preferRelativeResize="0"/>
          <p:nvPr/>
        </p:nvPicPr>
        <p:blipFill>
          <a:blip r:embed="rId3">
            <a:alphaModFix/>
          </a:blip>
          <a:stretch>
            <a:fillRect/>
          </a:stretch>
        </p:blipFill>
        <p:spPr>
          <a:xfrm>
            <a:off x="385600" y="2450025"/>
            <a:ext cx="4323292" cy="1314600"/>
          </a:xfrm>
          <a:prstGeom prst="rect">
            <a:avLst/>
          </a:prstGeom>
          <a:noFill/>
          <a:ln>
            <a:noFill/>
          </a:ln>
        </p:spPr>
      </p:pic>
      <p:pic>
        <p:nvPicPr>
          <p:cNvPr id="547" name="Google Shape;547;p49"/>
          <p:cNvPicPr preferRelativeResize="0"/>
          <p:nvPr/>
        </p:nvPicPr>
        <p:blipFill>
          <a:blip r:embed="rId4">
            <a:alphaModFix/>
          </a:blip>
          <a:stretch>
            <a:fillRect/>
          </a:stretch>
        </p:blipFill>
        <p:spPr>
          <a:xfrm>
            <a:off x="5299800" y="224325"/>
            <a:ext cx="3337775" cy="2384925"/>
          </a:xfrm>
          <a:prstGeom prst="rect">
            <a:avLst/>
          </a:prstGeom>
          <a:noFill/>
          <a:ln>
            <a:noFill/>
          </a:ln>
        </p:spPr>
      </p:pic>
      <p:pic>
        <p:nvPicPr>
          <p:cNvPr id="548" name="Google Shape;548;p49"/>
          <p:cNvPicPr preferRelativeResize="0"/>
          <p:nvPr/>
        </p:nvPicPr>
        <p:blipFill>
          <a:blip r:embed="rId5">
            <a:alphaModFix/>
          </a:blip>
          <a:stretch>
            <a:fillRect/>
          </a:stretch>
        </p:blipFill>
        <p:spPr>
          <a:xfrm>
            <a:off x="5398600" y="2795950"/>
            <a:ext cx="3151501" cy="2347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r>
              <a:rPr lang="es"/>
              <a:t> Fase 2</a:t>
            </a:r>
            <a:endParaRPr/>
          </a:p>
        </p:txBody>
      </p:sp>
      <p:sp>
        <p:nvSpPr>
          <p:cNvPr id="554" name="Google Shape;554;p50"/>
          <p:cNvSpPr txBox="1"/>
          <p:nvPr>
            <p:ph idx="1" type="body"/>
          </p:nvPr>
        </p:nvSpPr>
        <p:spPr>
          <a:xfrm>
            <a:off x="311700" y="1152475"/>
            <a:ext cx="8520600" cy="173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A pesar de que cambiamos a un modelo que </a:t>
            </a:r>
            <a:r>
              <a:rPr lang="es"/>
              <a:t>llegó</a:t>
            </a:r>
            <a:r>
              <a:rPr lang="es"/>
              <a:t> a 100% en training, los diferentes </a:t>
            </a:r>
            <a:r>
              <a:rPr lang="es"/>
              <a:t>métodos</a:t>
            </a:r>
            <a:r>
              <a:rPr lang="es"/>
              <a:t> que aplicamos mostraron debilidades en nuestros modelos. Por lo tanto haremos </a:t>
            </a:r>
            <a:r>
              <a:rPr lang="es"/>
              <a:t>más</a:t>
            </a:r>
            <a:r>
              <a:rPr lang="es"/>
              <a:t> cambios a </a:t>
            </a:r>
            <a:r>
              <a:rPr lang="es"/>
              <a:t>cómo</a:t>
            </a:r>
            <a:r>
              <a:rPr lang="es"/>
              <a:t> se </a:t>
            </a:r>
            <a:r>
              <a:rPr lang="es"/>
              <a:t>están corriendo los modelos, ya que el cambio inicial de la batch size nos llevó a nuestro mejor modelo, tenemos esperanzas de que otros cambios a este nivel puedan funcionar.</a:t>
            </a:r>
            <a:endParaRPr/>
          </a:p>
        </p:txBody>
      </p:sp>
      <p:pic>
        <p:nvPicPr>
          <p:cNvPr id="555" name="Google Shape;555;p50"/>
          <p:cNvPicPr preferRelativeResize="0"/>
          <p:nvPr/>
        </p:nvPicPr>
        <p:blipFill>
          <a:blip r:embed="rId3">
            <a:alphaModFix/>
          </a:blip>
          <a:stretch>
            <a:fillRect/>
          </a:stretch>
        </p:blipFill>
        <p:spPr>
          <a:xfrm>
            <a:off x="6634925" y="2833675"/>
            <a:ext cx="1883450" cy="188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1"/>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Final</a:t>
            </a:r>
            <a:endParaRPr>
              <a:solidFill>
                <a:schemeClr val="dk1"/>
              </a:solidFill>
            </a:endParaRPr>
          </a:p>
        </p:txBody>
      </p:sp>
      <p:pic>
        <p:nvPicPr>
          <p:cNvPr id="561" name="Google Shape;561;p51"/>
          <p:cNvPicPr preferRelativeResize="0"/>
          <p:nvPr/>
        </p:nvPicPr>
        <p:blipFill rotWithShape="1">
          <a:blip r:embed="rId3">
            <a:alphaModFix/>
          </a:blip>
          <a:srcRect b="6159" l="0" r="14059" t="8055"/>
          <a:stretch/>
        </p:blipFill>
        <p:spPr>
          <a:xfrm>
            <a:off x="333324" y="1530675"/>
            <a:ext cx="5598077" cy="3143575"/>
          </a:xfrm>
          <a:prstGeom prst="rect">
            <a:avLst/>
          </a:prstGeom>
          <a:noFill/>
          <a:ln>
            <a:noFill/>
          </a:ln>
        </p:spPr>
      </p:pic>
      <p:sp>
        <p:nvSpPr>
          <p:cNvPr id="562" name="Google Shape;562;p51"/>
          <p:cNvSpPr txBox="1"/>
          <p:nvPr/>
        </p:nvSpPr>
        <p:spPr>
          <a:xfrm>
            <a:off x="6034550" y="1609363"/>
            <a:ext cx="25815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r>
              <a:rPr lang="es">
                <a:latin typeface="Catamaran"/>
                <a:ea typeface="Catamaran"/>
                <a:cs typeface="Catamaran"/>
                <a:sym typeface="Catamaran"/>
              </a:rPr>
              <a:t>Debido a </a:t>
            </a:r>
            <a:r>
              <a:rPr lang="es">
                <a:latin typeface="Catamaran"/>
                <a:ea typeface="Catamaran"/>
                <a:cs typeface="Catamaran"/>
                <a:sym typeface="Catamaran"/>
              </a:rPr>
              <a:t>nuestros</a:t>
            </a:r>
            <a:r>
              <a:rPr lang="es">
                <a:latin typeface="Catamaran"/>
                <a:ea typeface="Catamaran"/>
                <a:cs typeface="Catamaran"/>
                <a:sym typeface="Catamaran"/>
              </a:rPr>
              <a:t> experimentos con data augmentation fallidos y un </a:t>
            </a:r>
            <a:r>
              <a:rPr lang="es">
                <a:latin typeface="Catamaran"/>
                <a:ea typeface="Catamaran"/>
                <a:cs typeface="Catamaran"/>
                <a:sym typeface="Catamaran"/>
              </a:rPr>
              <a:t>número</a:t>
            </a:r>
            <a:r>
              <a:rPr lang="es">
                <a:latin typeface="Catamaran"/>
                <a:ea typeface="Catamaran"/>
                <a:cs typeface="Catamaran"/>
                <a:sym typeface="Catamaran"/>
              </a:rPr>
              <a:t> </a:t>
            </a:r>
            <a:r>
              <a:rPr lang="es">
                <a:latin typeface="Catamaran"/>
                <a:ea typeface="Catamaran"/>
                <a:cs typeface="Catamaran"/>
                <a:sym typeface="Catamaran"/>
              </a:rPr>
              <a:t>de corridas</a:t>
            </a:r>
            <a:r>
              <a:rPr lang="es">
                <a:latin typeface="Catamaran"/>
                <a:ea typeface="Catamaran"/>
                <a:cs typeface="Catamaran"/>
                <a:sym typeface="Catamaran"/>
              </a:rPr>
              <a:t> sin </a:t>
            </a:r>
            <a:r>
              <a:rPr i="1" lang="es">
                <a:latin typeface="Catamaran"/>
                <a:ea typeface="Catamaran"/>
                <a:cs typeface="Catamaran"/>
                <a:sym typeface="Catamaran"/>
              </a:rPr>
              <a:t>oversampling</a:t>
            </a:r>
            <a:r>
              <a:rPr lang="es">
                <a:latin typeface="Catamaran"/>
                <a:ea typeface="Catamaran"/>
                <a:cs typeface="Catamaran"/>
                <a:sym typeface="Catamaran"/>
              </a:rPr>
              <a:t> que mostraron mejores resultados que con </a:t>
            </a:r>
            <a:r>
              <a:rPr i="1" lang="es">
                <a:latin typeface="Catamaran"/>
                <a:ea typeface="Catamaran"/>
                <a:cs typeface="Catamaran"/>
                <a:sym typeface="Catamaran"/>
              </a:rPr>
              <a:t>oversampling</a:t>
            </a:r>
            <a:r>
              <a:rPr lang="es">
                <a:latin typeface="Catamaran"/>
                <a:ea typeface="Catamaran"/>
                <a:cs typeface="Catamaran"/>
                <a:sym typeface="Catamaran"/>
              </a:rPr>
              <a:t>. Decidimos no hacer </a:t>
            </a:r>
            <a:r>
              <a:rPr i="1" lang="es">
                <a:latin typeface="Catamaran"/>
                <a:ea typeface="Catamaran"/>
                <a:cs typeface="Catamaran"/>
                <a:sym typeface="Catamaran"/>
              </a:rPr>
              <a:t>oversampling</a:t>
            </a:r>
            <a:r>
              <a:rPr lang="es">
                <a:latin typeface="Catamaran"/>
                <a:ea typeface="Catamaran"/>
                <a:cs typeface="Catamaran"/>
                <a:sym typeface="Catamaran"/>
              </a:rPr>
              <a:t>, si no recortar las clases que no </a:t>
            </a:r>
            <a:r>
              <a:rPr lang="es">
                <a:latin typeface="Catamaran"/>
                <a:ea typeface="Catamaran"/>
                <a:cs typeface="Catamaran"/>
                <a:sym typeface="Catamaran"/>
              </a:rPr>
              <a:t>contenían</a:t>
            </a:r>
            <a:r>
              <a:rPr lang="es">
                <a:latin typeface="Catamaran"/>
                <a:ea typeface="Catamaran"/>
                <a:cs typeface="Catamaran"/>
                <a:sym typeface="Catamaran"/>
              </a:rPr>
              <a:t> 10 </a:t>
            </a:r>
            <a:r>
              <a:rPr lang="es">
                <a:latin typeface="Catamaran"/>
                <a:ea typeface="Catamaran"/>
                <a:cs typeface="Catamaran"/>
                <a:sym typeface="Catamaran"/>
              </a:rPr>
              <a:t>imágenes</a:t>
            </a:r>
            <a:r>
              <a:rPr lang="es">
                <a:latin typeface="Catamaran"/>
                <a:ea typeface="Catamaran"/>
                <a:cs typeface="Catamaran"/>
                <a:sym typeface="Catamaran"/>
              </a:rPr>
              <a:t>. Esto aumenta la calidad de nuestro modelo pero el costo es que sacrificamos </a:t>
            </a:r>
            <a:r>
              <a:rPr lang="es">
                <a:latin typeface="Catamaran"/>
                <a:ea typeface="Catamaran"/>
                <a:cs typeface="Catamaran"/>
                <a:sym typeface="Catamaran"/>
              </a:rPr>
              <a:t>aún</a:t>
            </a:r>
            <a:r>
              <a:rPr lang="es">
                <a:latin typeface="Catamaran"/>
                <a:ea typeface="Catamaran"/>
                <a:cs typeface="Catamaran"/>
                <a:sym typeface="Catamaran"/>
              </a:rPr>
              <a:t> </a:t>
            </a:r>
            <a:r>
              <a:rPr lang="es">
                <a:latin typeface="Catamaran"/>
                <a:ea typeface="Catamaran"/>
                <a:cs typeface="Catamaran"/>
                <a:sym typeface="Catamaran"/>
              </a:rPr>
              <a:t>más</a:t>
            </a:r>
            <a:r>
              <a:rPr lang="es">
                <a:latin typeface="Catamaran"/>
                <a:ea typeface="Catamaran"/>
                <a:cs typeface="Catamaran"/>
                <a:sym typeface="Catamaran"/>
              </a:rPr>
              <a:t> clases.</a:t>
            </a:r>
            <a:endParaRPr>
              <a:latin typeface="Catamaran"/>
              <a:ea typeface="Catamaran"/>
              <a:cs typeface="Catamaran"/>
              <a:sym typeface="Catamar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Fase 3</a:t>
            </a:r>
            <a:endParaRPr/>
          </a:p>
        </p:txBody>
      </p:sp>
      <p:sp>
        <p:nvSpPr>
          <p:cNvPr id="568" name="Google Shape;568;p52"/>
          <p:cNvSpPr txBox="1"/>
          <p:nvPr>
            <p:ph idx="1" type="body"/>
          </p:nvPr>
        </p:nvSpPr>
        <p:spPr>
          <a:xfrm>
            <a:off x="3042000" y="1152488"/>
            <a:ext cx="5790300" cy="315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t>Para </a:t>
            </a:r>
            <a:r>
              <a:rPr lang="es" sz="1500"/>
              <a:t>está</a:t>
            </a:r>
            <a:r>
              <a:rPr lang="es" sz="1500"/>
              <a:t> fase quisimos rehacer el oversampling pero </a:t>
            </a:r>
            <a:r>
              <a:rPr lang="es" sz="1500"/>
              <a:t>también</a:t>
            </a:r>
            <a:r>
              <a:rPr lang="es" sz="1500"/>
              <a:t> cambiar otros </a:t>
            </a:r>
            <a:r>
              <a:rPr lang="es" sz="1500"/>
              <a:t>parámetros.</a:t>
            </a:r>
            <a:r>
              <a:rPr lang="es" sz="1500"/>
              <a:t> Se experimentaron muchas combinaciones de estos </a:t>
            </a:r>
            <a:r>
              <a:rPr lang="es" sz="1500"/>
              <a:t>parámetros y tenemos lo siguiente:</a:t>
            </a:r>
            <a:endParaRPr sz="1500"/>
          </a:p>
          <a:p>
            <a:pPr indent="-323850" lvl="0" marL="457200" rtl="0" algn="just">
              <a:spcBef>
                <a:spcPts val="1600"/>
              </a:spcBef>
              <a:spcAft>
                <a:spcPts val="0"/>
              </a:spcAft>
              <a:buSzPts val="1500"/>
              <a:buAutoNum type="arabicPeriod"/>
            </a:pPr>
            <a:r>
              <a:rPr lang="es" sz="1500"/>
              <a:t>Validation Step y Pasos por Epoch En Auto (algunos modelos)</a:t>
            </a:r>
            <a:endParaRPr sz="1500"/>
          </a:p>
          <a:p>
            <a:pPr indent="-323850" lvl="0" marL="457200" rtl="0" algn="l">
              <a:spcBef>
                <a:spcPts val="0"/>
              </a:spcBef>
              <a:spcAft>
                <a:spcPts val="0"/>
              </a:spcAft>
              <a:buSzPts val="1500"/>
              <a:buAutoNum type="arabicPeriod"/>
            </a:pPr>
            <a:r>
              <a:rPr lang="es" sz="1500"/>
              <a:t>Nos mantenemos con </a:t>
            </a:r>
            <a:r>
              <a:rPr i="1" lang="es" sz="1500"/>
              <a:t>ResNet50V2 </a:t>
            </a:r>
            <a:r>
              <a:rPr lang="es" sz="1500"/>
              <a:t>como base</a:t>
            </a:r>
            <a:endParaRPr sz="1500"/>
          </a:p>
          <a:p>
            <a:pPr indent="-323850" lvl="0" marL="457200" rtl="0" algn="l">
              <a:spcBef>
                <a:spcPts val="0"/>
              </a:spcBef>
              <a:spcAft>
                <a:spcPts val="0"/>
              </a:spcAft>
              <a:buSzPts val="1500"/>
              <a:buAutoNum type="arabicPeriod"/>
            </a:pPr>
            <a:r>
              <a:rPr lang="es" sz="1500"/>
              <a:t>Optimizer = Adam</a:t>
            </a:r>
            <a:endParaRPr sz="1500"/>
          </a:p>
          <a:p>
            <a:pPr indent="-323850" lvl="0" marL="457200" rtl="0" algn="l">
              <a:spcBef>
                <a:spcPts val="0"/>
              </a:spcBef>
              <a:spcAft>
                <a:spcPts val="0"/>
              </a:spcAft>
              <a:buSzPts val="1500"/>
              <a:buAutoNum type="arabicPeriod"/>
            </a:pPr>
            <a:r>
              <a:rPr lang="es" sz="1500"/>
              <a:t>Nos mantenemos con un </a:t>
            </a:r>
            <a:r>
              <a:rPr i="1" lang="es" sz="1500"/>
              <a:t>BatchSize</a:t>
            </a:r>
            <a:r>
              <a:rPr lang="es" sz="1500"/>
              <a:t> de 128</a:t>
            </a:r>
            <a:endParaRPr sz="1500"/>
          </a:p>
          <a:p>
            <a:pPr indent="-323850" lvl="0" marL="457200" rtl="0" algn="l">
              <a:spcBef>
                <a:spcPts val="0"/>
              </a:spcBef>
              <a:spcAft>
                <a:spcPts val="0"/>
              </a:spcAft>
              <a:buSzPts val="1500"/>
              <a:buAutoNum type="arabicPeriod"/>
            </a:pPr>
            <a:r>
              <a:rPr lang="es" sz="1500"/>
              <a:t>Cambiamos de métrica a : Top K Category (5), explicada en la próxima diapositiva.</a:t>
            </a:r>
            <a:endParaRPr sz="1500"/>
          </a:p>
        </p:txBody>
      </p:sp>
      <p:pic>
        <p:nvPicPr>
          <p:cNvPr id="569" name="Google Shape;569;p52"/>
          <p:cNvPicPr preferRelativeResize="0"/>
          <p:nvPr/>
        </p:nvPicPr>
        <p:blipFill>
          <a:blip r:embed="rId3">
            <a:alphaModFix/>
          </a:blip>
          <a:stretch>
            <a:fillRect/>
          </a:stretch>
        </p:blipFill>
        <p:spPr>
          <a:xfrm>
            <a:off x="261825" y="1417813"/>
            <a:ext cx="2628026" cy="2628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329" name="Shape 329"/>
        <p:cNvGrpSpPr/>
        <p:nvPr/>
      </p:nvGrpSpPr>
      <p:grpSpPr>
        <a:xfrm>
          <a:off x="0" y="0"/>
          <a:ext cx="0" cy="0"/>
          <a:chOff x="0" y="0"/>
          <a:chExt cx="0" cy="0"/>
        </a:xfrm>
      </p:grpSpPr>
      <p:sp>
        <p:nvSpPr>
          <p:cNvPr id="330" name="Google Shape;330;p26"/>
          <p:cNvSpPr/>
          <p:nvPr/>
        </p:nvSpPr>
        <p:spPr>
          <a:xfrm flipH="1" rot="10800000">
            <a:off x="2197650" y="252824"/>
            <a:ext cx="4595031" cy="565652"/>
          </a:xfrm>
          <a:custGeom>
            <a:rect b="b" l="l" r="r" t="t"/>
            <a:pathLst>
              <a:path extrusionOk="0" h="11621" w="32195">
                <a:moveTo>
                  <a:pt x="0" y="0"/>
                </a:moveTo>
                <a:lnTo>
                  <a:pt x="0" y="11621"/>
                </a:lnTo>
                <a:lnTo>
                  <a:pt x="32195" y="11621"/>
                </a:lnTo>
                <a:lnTo>
                  <a:pt x="32195" y="762"/>
                </a:lnTo>
                <a:close/>
              </a:path>
            </a:pathLst>
          </a:custGeom>
          <a:solidFill>
            <a:schemeClr val="accent1"/>
          </a:solidFill>
          <a:ln>
            <a:noFill/>
          </a:ln>
        </p:spPr>
      </p:sp>
      <p:sp>
        <p:nvSpPr>
          <p:cNvPr id="331" name="Google Shape;331;p26"/>
          <p:cNvSpPr txBox="1"/>
          <p:nvPr>
            <p:ph type="ctrTitle"/>
          </p:nvPr>
        </p:nvSpPr>
        <p:spPr>
          <a:xfrm>
            <a:off x="2174963" y="2505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Obstáculos y Áreas de Oportunidad</a:t>
            </a:r>
            <a:endParaRPr/>
          </a:p>
          <a:p>
            <a:pPr indent="0" lvl="0" marL="0" rtl="0" algn="ctr">
              <a:spcBef>
                <a:spcPts val="0"/>
              </a:spcBef>
              <a:spcAft>
                <a:spcPts val="0"/>
              </a:spcAft>
              <a:buNone/>
            </a:pPr>
            <a:r>
              <a:t/>
            </a:r>
            <a:endParaRPr/>
          </a:p>
        </p:txBody>
      </p:sp>
      <p:sp>
        <p:nvSpPr>
          <p:cNvPr id="332" name="Google Shape;332;p26"/>
          <p:cNvSpPr txBox="1"/>
          <p:nvPr>
            <p:ph idx="4294967295" type="body"/>
          </p:nvPr>
        </p:nvSpPr>
        <p:spPr>
          <a:xfrm>
            <a:off x="4734775" y="1026050"/>
            <a:ext cx="3696000" cy="343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Desbalanceo de clases</a:t>
            </a:r>
            <a:endParaRPr/>
          </a:p>
          <a:p>
            <a:pPr indent="-342900" lvl="0" marL="457200" rtl="0" algn="l">
              <a:spcBef>
                <a:spcPts val="0"/>
              </a:spcBef>
              <a:spcAft>
                <a:spcPts val="0"/>
              </a:spcAft>
              <a:buSzPts val="1800"/>
              <a:buChar char="●"/>
            </a:pPr>
            <a:r>
              <a:rPr lang="es"/>
              <a:t>Gran cantidad de datos</a:t>
            </a:r>
            <a:endParaRPr/>
          </a:p>
          <a:p>
            <a:pPr indent="-342900" lvl="0" marL="457200" rtl="0" algn="l">
              <a:spcBef>
                <a:spcPts val="0"/>
              </a:spcBef>
              <a:spcAft>
                <a:spcPts val="0"/>
              </a:spcAft>
              <a:buSzPts val="1800"/>
              <a:buChar char="●"/>
            </a:pPr>
            <a:r>
              <a:rPr lang="es"/>
              <a:t>Imágenes</a:t>
            </a:r>
            <a:r>
              <a:rPr lang="es"/>
              <a:t> con </a:t>
            </a:r>
            <a:r>
              <a:rPr lang="es"/>
              <a:t>tamaños</a:t>
            </a:r>
            <a:r>
              <a:rPr lang="es"/>
              <a:t> grandes</a:t>
            </a:r>
            <a:endParaRPr/>
          </a:p>
          <a:p>
            <a:pPr indent="-342900" lvl="0" marL="457200" rtl="0" algn="l">
              <a:spcBef>
                <a:spcPts val="0"/>
              </a:spcBef>
              <a:spcAft>
                <a:spcPts val="0"/>
              </a:spcAft>
              <a:buSzPts val="1800"/>
              <a:buChar char="●"/>
            </a:pPr>
            <a:r>
              <a:rPr lang="es"/>
              <a:t>Fotografías</a:t>
            </a:r>
            <a:r>
              <a:rPr lang="es"/>
              <a:t> no muy </a:t>
            </a:r>
            <a:r>
              <a:rPr lang="es"/>
              <a:t>distintivas</a:t>
            </a:r>
            <a:r>
              <a:rPr lang="es"/>
              <a:t>, y mal tomadas (parte del problema)</a:t>
            </a:r>
            <a:endParaRPr/>
          </a:p>
          <a:p>
            <a:pPr indent="0" lvl="0" marL="0" rtl="0" algn="l">
              <a:spcBef>
                <a:spcPts val="1600"/>
              </a:spcBef>
              <a:spcAft>
                <a:spcPts val="1600"/>
              </a:spcAft>
              <a:buNone/>
            </a:pPr>
            <a:r>
              <a:t/>
            </a:r>
            <a:endParaRPr>
              <a:highlight>
                <a:srgbClr val="FFD966"/>
              </a:highlight>
            </a:endParaRPr>
          </a:p>
        </p:txBody>
      </p:sp>
      <p:pic>
        <p:nvPicPr>
          <p:cNvPr id="333" name="Google Shape;333;p26"/>
          <p:cNvPicPr preferRelativeResize="0"/>
          <p:nvPr/>
        </p:nvPicPr>
        <p:blipFill>
          <a:blip r:embed="rId3">
            <a:alphaModFix/>
          </a:blip>
          <a:stretch>
            <a:fillRect/>
          </a:stretch>
        </p:blipFill>
        <p:spPr>
          <a:xfrm>
            <a:off x="538663" y="2571760"/>
            <a:ext cx="3696000" cy="2206690"/>
          </a:xfrm>
          <a:prstGeom prst="rect">
            <a:avLst/>
          </a:prstGeom>
          <a:noFill/>
          <a:ln>
            <a:noFill/>
          </a:ln>
        </p:spPr>
      </p:pic>
      <p:graphicFrame>
        <p:nvGraphicFramePr>
          <p:cNvPr id="334" name="Google Shape;334;p26"/>
          <p:cNvGraphicFramePr/>
          <p:nvPr/>
        </p:nvGraphicFramePr>
        <p:xfrm>
          <a:off x="1171200" y="1001613"/>
          <a:ext cx="3000000" cy="3000000"/>
        </p:xfrm>
        <a:graphic>
          <a:graphicData uri="http://schemas.openxmlformats.org/drawingml/2006/table">
            <a:tbl>
              <a:tblPr>
                <a:noFill/>
                <a:tableStyleId>{CB4087DD-DBB6-4EC2-9A12-3A9F8C5E66FB}</a:tableStyleId>
              </a:tblPr>
              <a:tblGrid>
                <a:gridCol w="874550"/>
                <a:gridCol w="1556375"/>
              </a:tblGrid>
              <a:tr h="190500">
                <a:tc>
                  <a:txBody>
                    <a:bodyPr/>
                    <a:lstStyle/>
                    <a:p>
                      <a:pPr indent="0" lvl="0" marL="0" rtl="0" algn="just">
                        <a:lnSpc>
                          <a:spcPct val="115000"/>
                        </a:lnSpc>
                        <a:spcBef>
                          <a:spcPts val="0"/>
                        </a:spcBef>
                        <a:spcAft>
                          <a:spcPts val="0"/>
                        </a:spcAft>
                        <a:buNone/>
                      </a:pPr>
                      <a:r>
                        <a:rPr lang="es"/>
                        <a:t>14.35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PROMEDIO</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just">
                        <a:lnSpc>
                          <a:spcPct val="115000"/>
                        </a:lnSpc>
                        <a:spcBef>
                          <a:spcPts val="0"/>
                        </a:spcBef>
                        <a:spcAft>
                          <a:spcPts val="0"/>
                        </a:spcAft>
                        <a:buNone/>
                      </a:pPr>
                      <a:r>
                        <a:rPr lang="es"/>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MEDIANA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just">
                        <a:lnSpc>
                          <a:spcPct val="115000"/>
                        </a:lnSpc>
                        <a:spcBef>
                          <a:spcPts val="0"/>
                        </a:spcBef>
                        <a:spcAft>
                          <a:spcPts val="0"/>
                        </a:spcAft>
                        <a:buNone/>
                      </a:pPr>
                      <a:r>
                        <a:rPr lang="es"/>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MODA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Top K Category</a:t>
            </a:r>
            <a:endParaRPr/>
          </a:p>
        </p:txBody>
      </p:sp>
      <p:sp>
        <p:nvSpPr>
          <p:cNvPr id="575" name="Google Shape;57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Top K nos ayuda para mejorar el accuracy de una manera </a:t>
            </a:r>
            <a:r>
              <a:rPr lang="es"/>
              <a:t>realista ya que si el resultado real está en nuestro TopK opciones más probables, nos la valida como correcta. Esto es para ayudar con el modelo ya que tiene muchísimas clases y calidad muy baja del dataset.</a:t>
            </a:r>
            <a:endParaRPr/>
          </a:p>
          <a:p>
            <a:pPr indent="0" lvl="0" marL="0" rtl="0" algn="l">
              <a:spcBef>
                <a:spcPts val="1600"/>
              </a:spcBef>
              <a:spcAft>
                <a:spcPts val="0"/>
              </a:spcAft>
              <a:buNone/>
            </a:pPr>
            <a:r>
              <a:rPr lang="es"/>
              <a:t>En </a:t>
            </a:r>
            <a:r>
              <a:rPr lang="es"/>
              <a:t>términos</a:t>
            </a:r>
            <a:r>
              <a:rPr lang="es"/>
              <a:t> del reto, Top K sigue siendo muy valioso ya que si sacamos los TopK hoteles de </a:t>
            </a:r>
            <a:r>
              <a:rPr lang="es"/>
              <a:t>dónde</a:t>
            </a:r>
            <a:r>
              <a:rPr lang="es"/>
              <a:t> creemos que es la imagen, se </a:t>
            </a:r>
            <a:r>
              <a:rPr lang="es"/>
              <a:t>podría</a:t>
            </a:r>
            <a:r>
              <a:rPr lang="es"/>
              <a:t> poner seguridad e investigar un cierto </a:t>
            </a:r>
            <a:r>
              <a:rPr lang="es"/>
              <a:t>número</a:t>
            </a:r>
            <a:r>
              <a:rPr lang="es"/>
              <a:t> de hoteles en vez de solo checar uno.</a:t>
            </a:r>
            <a:endParaRPr/>
          </a:p>
          <a:p>
            <a:pPr indent="0" lvl="0" marL="0" rtl="0" algn="l">
              <a:spcBef>
                <a:spcPts val="1600"/>
              </a:spcBef>
              <a:spcAft>
                <a:spcPts val="1600"/>
              </a:spcAft>
              <a:buNone/>
            </a:pPr>
            <a:r>
              <a:rPr lang="es"/>
              <a:t>Nosotros utilizamos K = 5, si incrementamos K </a:t>
            </a:r>
            <a:r>
              <a:rPr lang="es"/>
              <a:t>también</a:t>
            </a:r>
            <a:r>
              <a:rPr lang="es"/>
              <a:t> incrementa nuestra accuracy por obvias razones.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Buenos indicadores</a:t>
            </a:r>
            <a:endParaRPr/>
          </a:p>
        </p:txBody>
      </p:sp>
      <p:sp>
        <p:nvSpPr>
          <p:cNvPr id="581" name="Google Shape;58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Con </a:t>
            </a:r>
            <a:r>
              <a:rPr lang="es"/>
              <a:t>está</a:t>
            </a:r>
            <a:r>
              <a:rPr lang="es"/>
              <a:t> </a:t>
            </a:r>
            <a:r>
              <a:rPr lang="es"/>
              <a:t>configuración</a:t>
            </a:r>
            <a:r>
              <a:rPr lang="es"/>
              <a:t> empezamos a ver los modelos con arriba de 5%</a:t>
            </a:r>
            <a:endParaRPr/>
          </a:p>
        </p:txBody>
      </p:sp>
      <p:pic>
        <p:nvPicPr>
          <p:cNvPr id="582" name="Google Shape;582;p54"/>
          <p:cNvPicPr preferRelativeResize="0"/>
          <p:nvPr/>
        </p:nvPicPr>
        <p:blipFill rotWithShape="1">
          <a:blip r:embed="rId3">
            <a:alphaModFix/>
          </a:blip>
          <a:srcRect b="22934" l="19248" r="16052" t="35388"/>
          <a:stretch/>
        </p:blipFill>
        <p:spPr>
          <a:xfrm>
            <a:off x="700500" y="1717550"/>
            <a:ext cx="7743000" cy="28057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Cambios Arquitectura</a:t>
            </a:r>
            <a:endParaRPr/>
          </a:p>
        </p:txBody>
      </p:sp>
      <p:sp>
        <p:nvSpPr>
          <p:cNvPr id="588" name="Google Shape;588;p55"/>
          <p:cNvSpPr txBox="1"/>
          <p:nvPr>
            <p:ph idx="1" type="body"/>
          </p:nvPr>
        </p:nvSpPr>
        <p:spPr>
          <a:xfrm>
            <a:off x="311700" y="990375"/>
            <a:ext cx="8520600" cy="50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Pequeños</a:t>
            </a:r>
            <a:r>
              <a:rPr lang="es" sz="1600"/>
              <a:t> cambios de arquitectura y vemos que mejora nuestro modelo. Nos estamos acercando. </a:t>
            </a:r>
            <a:endParaRPr sz="1600"/>
          </a:p>
        </p:txBody>
      </p:sp>
      <p:pic>
        <p:nvPicPr>
          <p:cNvPr id="589" name="Google Shape;589;p55"/>
          <p:cNvPicPr preferRelativeResize="0"/>
          <p:nvPr/>
        </p:nvPicPr>
        <p:blipFill>
          <a:blip r:embed="rId3">
            <a:alphaModFix/>
          </a:blip>
          <a:stretch>
            <a:fillRect/>
          </a:stretch>
        </p:blipFill>
        <p:spPr>
          <a:xfrm>
            <a:off x="666556" y="1610425"/>
            <a:ext cx="3121119" cy="1172125"/>
          </a:xfrm>
          <a:prstGeom prst="rect">
            <a:avLst/>
          </a:prstGeom>
          <a:noFill/>
          <a:ln>
            <a:noFill/>
          </a:ln>
        </p:spPr>
      </p:pic>
      <p:pic>
        <p:nvPicPr>
          <p:cNvPr id="590" name="Google Shape;590;p55"/>
          <p:cNvPicPr preferRelativeResize="0"/>
          <p:nvPr/>
        </p:nvPicPr>
        <p:blipFill>
          <a:blip r:embed="rId4">
            <a:alphaModFix/>
          </a:blip>
          <a:stretch>
            <a:fillRect/>
          </a:stretch>
        </p:blipFill>
        <p:spPr>
          <a:xfrm>
            <a:off x="636137" y="2893500"/>
            <a:ext cx="7871726" cy="2245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Fine Tuning</a:t>
            </a:r>
            <a:endParaRPr/>
          </a:p>
        </p:txBody>
      </p:sp>
      <p:pic>
        <p:nvPicPr>
          <p:cNvPr id="596" name="Google Shape;596;p56"/>
          <p:cNvPicPr preferRelativeResize="0"/>
          <p:nvPr/>
        </p:nvPicPr>
        <p:blipFill>
          <a:blip r:embed="rId3">
            <a:alphaModFix/>
          </a:blip>
          <a:stretch>
            <a:fillRect/>
          </a:stretch>
        </p:blipFill>
        <p:spPr>
          <a:xfrm>
            <a:off x="6829650" y="11651"/>
            <a:ext cx="2346150" cy="976525"/>
          </a:xfrm>
          <a:prstGeom prst="rect">
            <a:avLst/>
          </a:prstGeom>
          <a:noFill/>
          <a:ln>
            <a:noFill/>
          </a:ln>
        </p:spPr>
      </p:pic>
      <p:pic>
        <p:nvPicPr>
          <p:cNvPr id="597" name="Google Shape;597;p56"/>
          <p:cNvPicPr preferRelativeResize="0"/>
          <p:nvPr/>
        </p:nvPicPr>
        <p:blipFill>
          <a:blip r:embed="rId4">
            <a:alphaModFix/>
          </a:blip>
          <a:stretch>
            <a:fillRect/>
          </a:stretch>
        </p:blipFill>
        <p:spPr>
          <a:xfrm>
            <a:off x="457800" y="1386675"/>
            <a:ext cx="3657800" cy="2850475"/>
          </a:xfrm>
          <a:prstGeom prst="rect">
            <a:avLst/>
          </a:prstGeom>
          <a:noFill/>
          <a:ln>
            <a:noFill/>
          </a:ln>
        </p:spPr>
      </p:pic>
      <p:pic>
        <p:nvPicPr>
          <p:cNvPr id="598" name="Google Shape;598;p56"/>
          <p:cNvPicPr preferRelativeResize="0"/>
          <p:nvPr/>
        </p:nvPicPr>
        <p:blipFill>
          <a:blip r:embed="rId5">
            <a:alphaModFix/>
          </a:blip>
          <a:stretch>
            <a:fillRect/>
          </a:stretch>
        </p:blipFill>
        <p:spPr>
          <a:xfrm>
            <a:off x="4717750" y="1484825"/>
            <a:ext cx="3465450" cy="2752325"/>
          </a:xfrm>
          <a:prstGeom prst="rect">
            <a:avLst/>
          </a:prstGeom>
          <a:noFill/>
          <a:ln>
            <a:noFill/>
          </a:ln>
        </p:spPr>
      </p:pic>
      <p:sp>
        <p:nvSpPr>
          <p:cNvPr id="599" name="Google Shape;599;p56"/>
          <p:cNvSpPr txBox="1"/>
          <p:nvPr/>
        </p:nvSpPr>
        <p:spPr>
          <a:xfrm>
            <a:off x="457800" y="1017725"/>
            <a:ext cx="7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tamaran"/>
                <a:ea typeface="Catamaran"/>
                <a:cs typeface="Catamaran"/>
                <a:sym typeface="Catamaran"/>
              </a:rPr>
              <a:t>Before</a:t>
            </a:r>
            <a:endParaRPr>
              <a:latin typeface="Catamaran"/>
              <a:ea typeface="Catamaran"/>
              <a:cs typeface="Catamaran"/>
              <a:sym typeface="Catamaran"/>
            </a:endParaRPr>
          </a:p>
        </p:txBody>
      </p:sp>
      <p:sp>
        <p:nvSpPr>
          <p:cNvPr id="600" name="Google Shape;600;p56"/>
          <p:cNvSpPr txBox="1"/>
          <p:nvPr/>
        </p:nvSpPr>
        <p:spPr>
          <a:xfrm>
            <a:off x="4717750" y="1084625"/>
            <a:ext cx="7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tamaran"/>
                <a:ea typeface="Catamaran"/>
                <a:cs typeface="Catamaran"/>
                <a:sym typeface="Catamaran"/>
              </a:rPr>
              <a:t>After</a:t>
            </a:r>
            <a:endParaRPr>
              <a:latin typeface="Catamaran"/>
              <a:ea typeface="Catamaran"/>
              <a:cs typeface="Catamaran"/>
              <a:sym typeface="Catamaran"/>
            </a:endParaRPr>
          </a:p>
        </p:txBody>
      </p:sp>
      <p:sp>
        <p:nvSpPr>
          <p:cNvPr id="601" name="Google Shape;601;p56"/>
          <p:cNvSpPr txBox="1"/>
          <p:nvPr/>
        </p:nvSpPr>
        <p:spPr>
          <a:xfrm>
            <a:off x="3937650" y="4439075"/>
            <a:ext cx="12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tamaran"/>
                <a:ea typeface="Catamaran"/>
                <a:cs typeface="Catamaran"/>
                <a:sym typeface="Catamaran"/>
              </a:rPr>
              <a:t>No hay mejora</a:t>
            </a:r>
            <a:endParaRPr>
              <a:latin typeface="Catamaran"/>
              <a:ea typeface="Catamaran"/>
              <a:cs typeface="Catamaran"/>
              <a:sym typeface="Catamar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7"/>
          <p:cNvSpPr txBox="1"/>
          <p:nvPr>
            <p:ph type="title"/>
          </p:nvPr>
        </p:nvSpPr>
        <p:spPr>
          <a:xfrm>
            <a:off x="215050" y="189275"/>
            <a:ext cx="13791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 Weights</a:t>
            </a:r>
            <a:endParaRPr/>
          </a:p>
        </p:txBody>
      </p:sp>
      <p:pic>
        <p:nvPicPr>
          <p:cNvPr id="607" name="Google Shape;607;p57"/>
          <p:cNvPicPr preferRelativeResize="0"/>
          <p:nvPr/>
        </p:nvPicPr>
        <p:blipFill>
          <a:blip r:embed="rId3">
            <a:alphaModFix/>
          </a:blip>
          <a:stretch>
            <a:fillRect/>
          </a:stretch>
        </p:blipFill>
        <p:spPr>
          <a:xfrm>
            <a:off x="1629750" y="3073625"/>
            <a:ext cx="6055924" cy="2069875"/>
          </a:xfrm>
          <a:prstGeom prst="rect">
            <a:avLst/>
          </a:prstGeom>
          <a:noFill/>
          <a:ln>
            <a:noFill/>
          </a:ln>
        </p:spPr>
      </p:pic>
      <p:pic>
        <p:nvPicPr>
          <p:cNvPr id="608" name="Google Shape;608;p57"/>
          <p:cNvPicPr preferRelativeResize="0"/>
          <p:nvPr/>
        </p:nvPicPr>
        <p:blipFill>
          <a:blip r:embed="rId4">
            <a:alphaModFix/>
          </a:blip>
          <a:stretch>
            <a:fillRect/>
          </a:stretch>
        </p:blipFill>
        <p:spPr>
          <a:xfrm>
            <a:off x="1751025" y="189275"/>
            <a:ext cx="3429976" cy="2581575"/>
          </a:xfrm>
          <a:prstGeom prst="rect">
            <a:avLst/>
          </a:prstGeom>
          <a:noFill/>
          <a:ln>
            <a:noFill/>
          </a:ln>
        </p:spPr>
      </p:pic>
      <p:pic>
        <p:nvPicPr>
          <p:cNvPr id="609" name="Google Shape;609;p57"/>
          <p:cNvPicPr preferRelativeResize="0"/>
          <p:nvPr/>
        </p:nvPicPr>
        <p:blipFill>
          <a:blip r:embed="rId5">
            <a:alphaModFix/>
          </a:blip>
          <a:stretch>
            <a:fillRect/>
          </a:stretch>
        </p:blipFill>
        <p:spPr>
          <a:xfrm>
            <a:off x="5337869" y="189275"/>
            <a:ext cx="3440131" cy="2581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Fase Final</a:t>
            </a:r>
            <a:endParaRPr/>
          </a:p>
        </p:txBody>
      </p:sp>
      <p:sp>
        <p:nvSpPr>
          <p:cNvPr id="615" name="Google Shape;615;p58"/>
          <p:cNvSpPr txBox="1"/>
          <p:nvPr>
            <p:ph idx="1" type="body"/>
          </p:nvPr>
        </p:nvSpPr>
        <p:spPr>
          <a:xfrm>
            <a:off x="311700" y="1140000"/>
            <a:ext cx="8520600" cy="233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u="sng"/>
              <a:t>Juntamos lo que aprendimos en todas las fases</a:t>
            </a:r>
            <a:r>
              <a:rPr lang="es" sz="1700"/>
              <a:t> y las combinamos para una </a:t>
            </a:r>
            <a:r>
              <a:rPr lang="es" sz="1700"/>
              <a:t>última</a:t>
            </a:r>
            <a:r>
              <a:rPr lang="es" sz="1700"/>
              <a:t> fase</a:t>
            </a:r>
            <a:endParaRPr sz="1700"/>
          </a:p>
          <a:p>
            <a:pPr indent="-336550" lvl="0" marL="457200" rtl="0" algn="l">
              <a:spcBef>
                <a:spcPts val="0"/>
              </a:spcBef>
              <a:spcAft>
                <a:spcPts val="0"/>
              </a:spcAft>
              <a:buSzPts val="1700"/>
              <a:buChar char="●"/>
            </a:pPr>
            <a:r>
              <a:rPr lang="es" sz="1700"/>
              <a:t>Cambiamos de regreso a quitar la DropOut ya que no observamos overfitting.</a:t>
            </a:r>
            <a:endParaRPr sz="1700"/>
          </a:p>
          <a:p>
            <a:pPr indent="-336550" lvl="0" marL="457200" rtl="0" algn="l">
              <a:spcBef>
                <a:spcPts val="0"/>
              </a:spcBef>
              <a:spcAft>
                <a:spcPts val="0"/>
              </a:spcAft>
              <a:buSzPts val="1700"/>
              <a:buChar char="●"/>
            </a:pPr>
            <a:r>
              <a:rPr lang="es" sz="1700"/>
              <a:t>Cambiamos de regreso a RMS Prop</a:t>
            </a:r>
            <a:endParaRPr sz="1700"/>
          </a:p>
          <a:p>
            <a:pPr indent="-336550" lvl="0" marL="457200" rtl="0" algn="l">
              <a:spcBef>
                <a:spcPts val="0"/>
              </a:spcBef>
              <a:spcAft>
                <a:spcPts val="0"/>
              </a:spcAft>
              <a:buSzPts val="1700"/>
              <a:buChar char="●"/>
            </a:pPr>
            <a:r>
              <a:rPr lang="es" sz="1700"/>
              <a:t>Cambiamos la capa de Dropout e insertamos un Data Augmentation en el procesamiento de la train_data y no de la </a:t>
            </a:r>
            <a:r>
              <a:rPr lang="es" sz="1700"/>
              <a:t>validación</a:t>
            </a:r>
            <a:r>
              <a:rPr lang="es" sz="1700"/>
              <a:t> ya que previamente cuando se evaluaba con Data Augmentation se </a:t>
            </a:r>
            <a:r>
              <a:rPr lang="es" sz="1700"/>
              <a:t>hacía</a:t>
            </a:r>
            <a:r>
              <a:rPr lang="es" sz="1700"/>
              <a:t> en ambos, </a:t>
            </a:r>
            <a:r>
              <a:rPr lang="es" sz="1700"/>
              <a:t>está</a:t>
            </a:r>
            <a:r>
              <a:rPr lang="es" sz="1700"/>
              <a:t> vez solo en training. </a:t>
            </a:r>
            <a:endParaRPr sz="1700"/>
          </a:p>
        </p:txBody>
      </p:sp>
      <p:pic>
        <p:nvPicPr>
          <p:cNvPr id="616" name="Google Shape;616;p58"/>
          <p:cNvPicPr preferRelativeResize="0"/>
          <p:nvPr/>
        </p:nvPicPr>
        <p:blipFill>
          <a:blip r:embed="rId3">
            <a:alphaModFix/>
          </a:blip>
          <a:stretch>
            <a:fillRect/>
          </a:stretch>
        </p:blipFill>
        <p:spPr>
          <a:xfrm>
            <a:off x="2147875" y="3256988"/>
            <a:ext cx="4848225" cy="1571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9"/>
          <p:cNvSpPr txBox="1"/>
          <p:nvPr>
            <p:ph type="title"/>
          </p:nvPr>
        </p:nvSpPr>
        <p:spPr>
          <a:xfrm>
            <a:off x="311700" y="289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 Final</a:t>
            </a:r>
            <a:endParaRPr/>
          </a:p>
        </p:txBody>
      </p:sp>
      <p:sp>
        <p:nvSpPr>
          <p:cNvPr id="622" name="Google Shape;622;p59"/>
          <p:cNvSpPr txBox="1"/>
          <p:nvPr>
            <p:ph idx="1" type="body"/>
          </p:nvPr>
        </p:nvSpPr>
        <p:spPr>
          <a:xfrm>
            <a:off x="5068200" y="1146225"/>
            <a:ext cx="37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Al correr este modelo, supimos que era el indicado:</a:t>
            </a:r>
            <a:endParaRPr sz="1400"/>
          </a:p>
          <a:p>
            <a:pPr indent="-317500" lvl="0" marL="457200" rtl="0" algn="l">
              <a:spcBef>
                <a:spcPts val="1600"/>
              </a:spcBef>
              <a:spcAft>
                <a:spcPts val="0"/>
              </a:spcAft>
              <a:buSzPts val="1400"/>
              <a:buChar char="●"/>
            </a:pPr>
            <a:r>
              <a:rPr lang="es" sz="1400"/>
              <a:t>Mostró</a:t>
            </a:r>
            <a:r>
              <a:rPr lang="es" sz="1400"/>
              <a:t> resultado buenos desde las primeras epochs</a:t>
            </a:r>
            <a:endParaRPr sz="1400"/>
          </a:p>
          <a:p>
            <a:pPr indent="-317500" lvl="0" marL="457200" rtl="0" algn="l">
              <a:spcBef>
                <a:spcPts val="0"/>
              </a:spcBef>
              <a:spcAft>
                <a:spcPts val="0"/>
              </a:spcAft>
              <a:buSzPts val="1400"/>
              <a:buChar char="●"/>
            </a:pPr>
            <a:r>
              <a:rPr lang="es" sz="1400"/>
              <a:t>La loss de </a:t>
            </a:r>
            <a:r>
              <a:rPr lang="es" sz="1400"/>
              <a:t>validación</a:t>
            </a:r>
            <a:r>
              <a:rPr lang="es" sz="1400"/>
              <a:t> no nos </a:t>
            </a:r>
            <a:r>
              <a:rPr lang="es" sz="1400"/>
              <a:t>pareció</a:t>
            </a:r>
            <a:r>
              <a:rPr lang="es" sz="1400"/>
              <a:t> ideal</a:t>
            </a:r>
            <a:endParaRPr sz="1400"/>
          </a:p>
          <a:p>
            <a:pPr indent="-317500" lvl="0" marL="457200" rtl="0" algn="l">
              <a:spcBef>
                <a:spcPts val="0"/>
              </a:spcBef>
              <a:spcAft>
                <a:spcPts val="0"/>
              </a:spcAft>
              <a:buSzPts val="1400"/>
              <a:buChar char="●"/>
            </a:pPr>
            <a:r>
              <a:rPr lang="es" sz="1400"/>
              <a:t>Potencial para subir accuracy si lo corremos </a:t>
            </a:r>
            <a:r>
              <a:rPr lang="es" sz="1400"/>
              <a:t>más</a:t>
            </a:r>
            <a:endParaRPr sz="1400"/>
          </a:p>
          <a:p>
            <a:pPr indent="-317500" lvl="0" marL="457200" rtl="0" algn="l">
              <a:spcBef>
                <a:spcPts val="0"/>
              </a:spcBef>
              <a:spcAft>
                <a:spcPts val="0"/>
              </a:spcAft>
              <a:buSzPts val="1400"/>
              <a:buChar char="●"/>
            </a:pPr>
            <a:r>
              <a:rPr lang="es" sz="1400"/>
              <a:t>Tratamos diferentes valores para la capa de Dense y diferentes tipos de activación y este fue la mejor</a:t>
            </a:r>
            <a:endParaRPr sz="1400"/>
          </a:p>
        </p:txBody>
      </p:sp>
      <p:pic>
        <p:nvPicPr>
          <p:cNvPr id="623" name="Google Shape;623;p59"/>
          <p:cNvPicPr preferRelativeResize="0"/>
          <p:nvPr/>
        </p:nvPicPr>
        <p:blipFill>
          <a:blip r:embed="rId3">
            <a:alphaModFix/>
          </a:blip>
          <a:stretch>
            <a:fillRect/>
          </a:stretch>
        </p:blipFill>
        <p:spPr>
          <a:xfrm>
            <a:off x="410225" y="3987075"/>
            <a:ext cx="3155951" cy="993300"/>
          </a:xfrm>
          <a:prstGeom prst="rect">
            <a:avLst/>
          </a:prstGeom>
          <a:noFill/>
          <a:ln>
            <a:noFill/>
          </a:ln>
        </p:spPr>
      </p:pic>
      <p:pic>
        <p:nvPicPr>
          <p:cNvPr id="624" name="Google Shape;624;p59"/>
          <p:cNvPicPr preferRelativeResize="0"/>
          <p:nvPr/>
        </p:nvPicPr>
        <p:blipFill>
          <a:blip r:embed="rId4">
            <a:alphaModFix/>
          </a:blip>
          <a:stretch>
            <a:fillRect/>
          </a:stretch>
        </p:blipFill>
        <p:spPr>
          <a:xfrm>
            <a:off x="410225" y="992800"/>
            <a:ext cx="2916575" cy="2232800"/>
          </a:xfrm>
          <a:prstGeom prst="rect">
            <a:avLst/>
          </a:prstGeom>
          <a:noFill/>
          <a:ln>
            <a:noFill/>
          </a:ln>
        </p:spPr>
      </p:pic>
      <p:pic>
        <p:nvPicPr>
          <p:cNvPr id="625" name="Google Shape;625;p59"/>
          <p:cNvPicPr preferRelativeResize="0"/>
          <p:nvPr/>
        </p:nvPicPr>
        <p:blipFill>
          <a:blip r:embed="rId5">
            <a:alphaModFix/>
          </a:blip>
          <a:stretch>
            <a:fillRect/>
          </a:stretch>
        </p:blipFill>
        <p:spPr>
          <a:xfrm>
            <a:off x="2985825" y="2273700"/>
            <a:ext cx="1957800" cy="1496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 Final Retomado</a:t>
            </a:r>
            <a:endParaRPr/>
          </a:p>
        </p:txBody>
      </p:sp>
      <p:sp>
        <p:nvSpPr>
          <p:cNvPr id="631" name="Google Shape;631;p60"/>
          <p:cNvSpPr txBox="1"/>
          <p:nvPr>
            <p:ph idx="1" type="body"/>
          </p:nvPr>
        </p:nvSpPr>
        <p:spPr>
          <a:xfrm>
            <a:off x="311700" y="1152475"/>
            <a:ext cx="8520600" cy="45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Resumimos el modelo, vemos que topa en 39% y 80% en training!</a:t>
            </a:r>
            <a:endParaRPr/>
          </a:p>
        </p:txBody>
      </p:sp>
      <p:pic>
        <p:nvPicPr>
          <p:cNvPr id="632" name="Google Shape;632;p60"/>
          <p:cNvPicPr preferRelativeResize="0"/>
          <p:nvPr/>
        </p:nvPicPr>
        <p:blipFill>
          <a:blip r:embed="rId3">
            <a:alphaModFix/>
          </a:blip>
          <a:stretch>
            <a:fillRect/>
          </a:stretch>
        </p:blipFill>
        <p:spPr>
          <a:xfrm>
            <a:off x="1526675" y="1650225"/>
            <a:ext cx="6090651" cy="329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61"/>
          <p:cNvPicPr preferRelativeResize="0"/>
          <p:nvPr/>
        </p:nvPicPr>
        <p:blipFill>
          <a:blip r:embed="rId3">
            <a:alphaModFix amt="96000"/>
          </a:blip>
          <a:stretch>
            <a:fillRect/>
          </a:stretch>
        </p:blipFill>
        <p:spPr>
          <a:xfrm>
            <a:off x="0" y="0"/>
            <a:ext cx="9143998" cy="5143501"/>
          </a:xfrm>
          <a:prstGeom prst="rect">
            <a:avLst/>
          </a:prstGeom>
          <a:noFill/>
          <a:ln>
            <a:noFill/>
          </a:ln>
        </p:spPr>
      </p:pic>
      <p:sp>
        <p:nvSpPr>
          <p:cNvPr id="638" name="Google Shape;638;p61"/>
          <p:cNvSpPr txBox="1"/>
          <p:nvPr>
            <p:ph type="ctrTitle"/>
          </p:nvPr>
        </p:nvSpPr>
        <p:spPr>
          <a:xfrm>
            <a:off x="719300" y="1696300"/>
            <a:ext cx="7602600" cy="23034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39" name="Google Shape;639;p61"/>
          <p:cNvSpPr txBox="1"/>
          <p:nvPr>
            <p:ph idx="1" type="body"/>
          </p:nvPr>
        </p:nvSpPr>
        <p:spPr>
          <a:xfrm>
            <a:off x="719300" y="1580325"/>
            <a:ext cx="7704600" cy="2419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i="1" lang="es"/>
              <a:t>Cientos de modelos corridos, más de 100GB de descargas y espacio, múltiples GPUs y ejecuciones seguidas durantes días.</a:t>
            </a:r>
            <a:br>
              <a:rPr lang="es"/>
            </a:br>
            <a:endParaRPr/>
          </a:p>
          <a:p>
            <a:pPr indent="0" lvl="0" marL="0" rtl="0" algn="just">
              <a:spcBef>
                <a:spcPts val="0"/>
              </a:spcBef>
              <a:spcAft>
                <a:spcPts val="0"/>
              </a:spcAft>
              <a:buNone/>
            </a:pPr>
            <a:r>
              <a:rPr lang="es"/>
              <a:t>Para un reto que demanda mucho poder computacional, gran set de </a:t>
            </a:r>
            <a:r>
              <a:rPr lang="es"/>
              <a:t>imágenes</a:t>
            </a:r>
            <a:r>
              <a:rPr lang="es"/>
              <a:t>, </a:t>
            </a:r>
            <a:r>
              <a:rPr lang="es"/>
              <a:t>imágenes</a:t>
            </a:r>
            <a:r>
              <a:rPr lang="es"/>
              <a:t> de baja calidad: haber tenido un accuracy del  39%  </a:t>
            </a:r>
            <a:r>
              <a:rPr lang="es"/>
              <a:t>es un </a:t>
            </a:r>
            <a:r>
              <a:rPr lang="es"/>
              <a:t>número</a:t>
            </a:r>
            <a:r>
              <a:rPr lang="es"/>
              <a:t> del que podemos estar orgullosos.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Aplicamos todo lo visto en clase pero </a:t>
            </a:r>
            <a:r>
              <a:rPr lang="es"/>
              <a:t>también</a:t>
            </a:r>
            <a:r>
              <a:rPr lang="es"/>
              <a:t> aprendimos </a:t>
            </a:r>
            <a:r>
              <a:rPr lang="es"/>
              <a:t>muchísimas</a:t>
            </a:r>
            <a:r>
              <a:rPr lang="es"/>
              <a:t> cosas nuevas. Experimentamos </a:t>
            </a:r>
            <a:r>
              <a:rPr lang="es"/>
              <a:t>muchísimo</a:t>
            </a:r>
            <a:r>
              <a:rPr lang="es"/>
              <a:t>, nuestro hardware nos </a:t>
            </a:r>
            <a:r>
              <a:rPr lang="es"/>
              <a:t>permite</a:t>
            </a:r>
            <a:r>
              <a:rPr lang="es"/>
              <a:t> hacer pruebas </a:t>
            </a:r>
            <a:r>
              <a:rPr lang="es"/>
              <a:t>más</a:t>
            </a:r>
            <a:r>
              <a:rPr lang="es"/>
              <a:t> </a:t>
            </a:r>
            <a:r>
              <a:rPr lang="es"/>
              <a:t>rápido</a:t>
            </a:r>
            <a:r>
              <a:rPr lang="es"/>
              <a:t> que lo tradicional por lo tanto fue </a:t>
            </a:r>
            <a:r>
              <a:rPr lang="es"/>
              <a:t>más</a:t>
            </a:r>
            <a:r>
              <a:rPr lang="es"/>
              <a:t> alcanzable. Hubo muchos cambios y retos, pero la dificultad del reto nos </a:t>
            </a:r>
            <a:r>
              <a:rPr lang="es"/>
              <a:t>forzó</a:t>
            </a:r>
            <a:r>
              <a:rPr lang="es"/>
              <a:t> a pensar y analizar cuidadosamente los cambios e implementaciones que </a:t>
            </a:r>
            <a:r>
              <a:rPr lang="es"/>
              <a:t>queríamos</a:t>
            </a:r>
            <a:r>
              <a:rPr lang="es"/>
              <a:t> hacer</a:t>
            </a:r>
            <a:endParaRPr/>
          </a:p>
        </p:txBody>
      </p:sp>
      <p:sp>
        <p:nvSpPr>
          <p:cNvPr id="640" name="Google Shape;640;p61"/>
          <p:cNvSpPr txBox="1"/>
          <p:nvPr>
            <p:ph type="ctrTitle"/>
          </p:nvPr>
        </p:nvSpPr>
        <p:spPr>
          <a:xfrm>
            <a:off x="2559900" y="539500"/>
            <a:ext cx="4024200" cy="529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CONCLUSIÓN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type="ctrTitle"/>
          </p:nvPr>
        </p:nvSpPr>
        <p:spPr>
          <a:xfrm>
            <a:off x="1374925" y="371435"/>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Hardware</a:t>
            </a:r>
            <a:endParaRPr/>
          </a:p>
        </p:txBody>
      </p:sp>
      <p:sp>
        <p:nvSpPr>
          <p:cNvPr id="340" name="Google Shape;340;p27"/>
          <p:cNvSpPr txBox="1"/>
          <p:nvPr>
            <p:ph type="ctrTitle"/>
          </p:nvPr>
        </p:nvSpPr>
        <p:spPr>
          <a:xfrm>
            <a:off x="993245" y="2037600"/>
            <a:ext cx="27345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GCloud - Nvidia T4</a:t>
            </a:r>
            <a:endParaRPr/>
          </a:p>
        </p:txBody>
      </p:sp>
      <p:sp>
        <p:nvSpPr>
          <p:cNvPr id="341" name="Google Shape;341;p27"/>
          <p:cNvSpPr txBox="1"/>
          <p:nvPr>
            <p:ph type="ctrTitle"/>
          </p:nvPr>
        </p:nvSpPr>
        <p:spPr>
          <a:xfrm>
            <a:off x="5342500" y="1993950"/>
            <a:ext cx="29187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Local</a:t>
            </a:r>
            <a:r>
              <a:rPr lang="es"/>
              <a:t> - Nvidia 3060</a:t>
            </a:r>
            <a:endParaRPr/>
          </a:p>
        </p:txBody>
      </p:sp>
      <p:sp>
        <p:nvSpPr>
          <p:cNvPr id="342" name="Google Shape;342;p27"/>
          <p:cNvSpPr txBox="1"/>
          <p:nvPr/>
        </p:nvSpPr>
        <p:spPr>
          <a:xfrm>
            <a:off x="1208975" y="1024363"/>
            <a:ext cx="54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
        <p:nvSpPr>
          <p:cNvPr id="343" name="Google Shape;343;p27"/>
          <p:cNvSpPr txBox="1"/>
          <p:nvPr>
            <p:ph idx="1" type="body"/>
          </p:nvPr>
        </p:nvSpPr>
        <p:spPr>
          <a:xfrm>
            <a:off x="719700" y="2966000"/>
            <a:ext cx="7704600" cy="7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400"/>
              <a:t>Durante este reto utilizamos dos ambientes para correr los modelos ya que un ambiente de colab no tenía el suficiente poder de cómputo para procesar el tamaño del dataset</a:t>
            </a:r>
            <a:endParaRPr sz="1400"/>
          </a:p>
          <a:p>
            <a:pPr indent="0" lvl="0" marL="0" rtl="0" algn="l">
              <a:spcBef>
                <a:spcPts val="0"/>
              </a:spcBef>
              <a:spcAft>
                <a:spcPts val="0"/>
              </a:spcAft>
              <a:buNone/>
            </a:pPr>
            <a:r>
              <a:t/>
            </a:r>
            <a:endParaRPr sz="1400"/>
          </a:p>
        </p:txBody>
      </p:sp>
      <p:pic>
        <p:nvPicPr>
          <p:cNvPr id="344" name="Google Shape;344;p27"/>
          <p:cNvPicPr preferRelativeResize="0"/>
          <p:nvPr/>
        </p:nvPicPr>
        <p:blipFill>
          <a:blip r:embed="rId3">
            <a:alphaModFix/>
          </a:blip>
          <a:stretch>
            <a:fillRect/>
          </a:stretch>
        </p:blipFill>
        <p:spPr>
          <a:xfrm>
            <a:off x="3830975" y="1255925"/>
            <a:ext cx="1478200" cy="147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idx="4294967295" type="ctrTitle"/>
          </p:nvPr>
        </p:nvSpPr>
        <p:spPr>
          <a:xfrm>
            <a:off x="959100" y="377675"/>
            <a:ext cx="7225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 1: Oversampling con Data Augmentation</a:t>
            </a:r>
            <a:endParaRPr/>
          </a:p>
        </p:txBody>
      </p:sp>
      <p:pic>
        <p:nvPicPr>
          <p:cNvPr id="350" name="Google Shape;350;p28"/>
          <p:cNvPicPr preferRelativeResize="0"/>
          <p:nvPr/>
        </p:nvPicPr>
        <p:blipFill>
          <a:blip r:embed="rId3">
            <a:alphaModFix/>
          </a:blip>
          <a:stretch>
            <a:fillRect/>
          </a:stretch>
        </p:blipFill>
        <p:spPr>
          <a:xfrm>
            <a:off x="68575" y="1409625"/>
            <a:ext cx="4301327" cy="2324251"/>
          </a:xfrm>
          <a:prstGeom prst="rect">
            <a:avLst/>
          </a:prstGeom>
          <a:noFill/>
          <a:ln>
            <a:noFill/>
          </a:ln>
        </p:spPr>
      </p:pic>
      <p:pic>
        <p:nvPicPr>
          <p:cNvPr id="351" name="Google Shape;351;p28"/>
          <p:cNvPicPr preferRelativeResize="0"/>
          <p:nvPr/>
        </p:nvPicPr>
        <p:blipFill rotWithShape="1">
          <a:blip r:embed="rId4">
            <a:alphaModFix/>
          </a:blip>
          <a:srcRect b="17060" l="0" r="0" t="0"/>
          <a:stretch/>
        </p:blipFill>
        <p:spPr>
          <a:xfrm>
            <a:off x="4459925" y="1632163"/>
            <a:ext cx="4469299" cy="187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Inicial</a:t>
            </a:r>
            <a:endParaRPr>
              <a:solidFill>
                <a:schemeClr val="dk1"/>
              </a:solidFill>
            </a:endParaRPr>
          </a:p>
        </p:txBody>
      </p:sp>
      <p:pic>
        <p:nvPicPr>
          <p:cNvPr id="357" name="Google Shape;357;p29"/>
          <p:cNvPicPr preferRelativeResize="0"/>
          <p:nvPr/>
        </p:nvPicPr>
        <p:blipFill>
          <a:blip r:embed="rId3">
            <a:alphaModFix/>
          </a:blip>
          <a:stretch>
            <a:fillRect/>
          </a:stretch>
        </p:blipFill>
        <p:spPr>
          <a:xfrm>
            <a:off x="379023" y="1508675"/>
            <a:ext cx="5636798" cy="3170699"/>
          </a:xfrm>
          <a:prstGeom prst="rect">
            <a:avLst/>
          </a:prstGeom>
          <a:noFill/>
          <a:ln>
            <a:noFill/>
          </a:ln>
        </p:spPr>
      </p:pic>
      <p:sp>
        <p:nvSpPr>
          <p:cNvPr id="358" name="Google Shape;358;p29"/>
          <p:cNvSpPr txBox="1"/>
          <p:nvPr/>
        </p:nvSpPr>
        <p:spPr>
          <a:xfrm>
            <a:off x="6196625" y="2247625"/>
            <a:ext cx="258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r>
              <a:rPr lang="es">
                <a:latin typeface="Catamaran"/>
                <a:ea typeface="Catamaran"/>
                <a:cs typeface="Catamaran"/>
                <a:sym typeface="Catamaran"/>
              </a:rPr>
              <a:t>Como queremos que no haya clases con 1 o 2 </a:t>
            </a:r>
            <a:r>
              <a:rPr lang="es">
                <a:latin typeface="Catamaran"/>
                <a:ea typeface="Catamaran"/>
                <a:cs typeface="Catamaran"/>
                <a:sym typeface="Catamaran"/>
              </a:rPr>
              <a:t>imágenes</a:t>
            </a:r>
            <a:r>
              <a:rPr lang="es">
                <a:latin typeface="Catamaran"/>
                <a:ea typeface="Catamaran"/>
                <a:cs typeface="Catamaran"/>
                <a:sym typeface="Catamaran"/>
              </a:rPr>
              <a:t>, queremos que todas las </a:t>
            </a:r>
            <a:r>
              <a:rPr lang="es">
                <a:latin typeface="Catamaran"/>
                <a:ea typeface="Catamaran"/>
                <a:cs typeface="Catamaran"/>
                <a:sym typeface="Catamaran"/>
              </a:rPr>
              <a:t>imágenes</a:t>
            </a:r>
            <a:r>
              <a:rPr lang="es">
                <a:latin typeface="Catamaran"/>
                <a:ea typeface="Catamaran"/>
                <a:cs typeface="Catamaran"/>
                <a:sym typeface="Catamaran"/>
              </a:rPr>
              <a:t> tengan al menos 10</a:t>
            </a:r>
            <a:endParaRPr>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362" name="Shape 362"/>
        <p:cNvGrpSpPr/>
        <p:nvPr/>
      </p:nvGrpSpPr>
      <p:grpSpPr>
        <a:xfrm>
          <a:off x="0" y="0"/>
          <a:ext cx="0" cy="0"/>
          <a:chOff x="0" y="0"/>
          <a:chExt cx="0" cy="0"/>
        </a:xfrm>
      </p:grpSpPr>
      <p:sp>
        <p:nvSpPr>
          <p:cNvPr id="363" name="Google Shape;363;p30"/>
          <p:cNvSpPr/>
          <p:nvPr/>
        </p:nvSpPr>
        <p:spPr>
          <a:xfrm flipH="1" rot="10800000">
            <a:off x="2197650" y="252824"/>
            <a:ext cx="4595031" cy="565652"/>
          </a:xfrm>
          <a:custGeom>
            <a:rect b="b" l="l" r="r" t="t"/>
            <a:pathLst>
              <a:path extrusionOk="0" h="11621" w="32195">
                <a:moveTo>
                  <a:pt x="0" y="0"/>
                </a:moveTo>
                <a:lnTo>
                  <a:pt x="0" y="11621"/>
                </a:lnTo>
                <a:lnTo>
                  <a:pt x="32195" y="11621"/>
                </a:lnTo>
                <a:lnTo>
                  <a:pt x="32195" y="762"/>
                </a:lnTo>
                <a:close/>
              </a:path>
            </a:pathLst>
          </a:custGeom>
          <a:solidFill>
            <a:schemeClr val="accent1"/>
          </a:solidFill>
          <a:ln>
            <a:noFill/>
          </a:ln>
        </p:spPr>
      </p:sp>
      <p:sp>
        <p:nvSpPr>
          <p:cNvPr id="364" name="Google Shape;364;p30"/>
          <p:cNvSpPr txBox="1"/>
          <p:nvPr>
            <p:ph type="ctrTitle"/>
          </p:nvPr>
        </p:nvSpPr>
        <p:spPr>
          <a:xfrm>
            <a:off x="2174963" y="2505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Oversampling v1.0</a:t>
            </a:r>
            <a:endParaRPr/>
          </a:p>
          <a:p>
            <a:pPr indent="0" lvl="0" marL="0" rtl="0" algn="ctr">
              <a:spcBef>
                <a:spcPts val="0"/>
              </a:spcBef>
              <a:spcAft>
                <a:spcPts val="0"/>
              </a:spcAft>
              <a:buNone/>
            </a:pPr>
            <a:r>
              <a:t/>
            </a:r>
            <a:endParaRPr/>
          </a:p>
        </p:txBody>
      </p:sp>
      <p:pic>
        <p:nvPicPr>
          <p:cNvPr id="365" name="Google Shape;365;p30"/>
          <p:cNvPicPr preferRelativeResize="0"/>
          <p:nvPr/>
        </p:nvPicPr>
        <p:blipFill>
          <a:blip r:embed="rId3">
            <a:alphaModFix/>
          </a:blip>
          <a:stretch>
            <a:fillRect/>
          </a:stretch>
        </p:blipFill>
        <p:spPr>
          <a:xfrm>
            <a:off x="1020025" y="957453"/>
            <a:ext cx="3106225" cy="3753350"/>
          </a:xfrm>
          <a:prstGeom prst="rect">
            <a:avLst/>
          </a:prstGeom>
          <a:noFill/>
          <a:ln>
            <a:noFill/>
          </a:ln>
        </p:spPr>
      </p:pic>
      <p:sp>
        <p:nvSpPr>
          <p:cNvPr id="366" name="Google Shape;366;p30"/>
          <p:cNvSpPr txBox="1"/>
          <p:nvPr>
            <p:ph idx="4294967295" type="body"/>
          </p:nvPr>
        </p:nvSpPr>
        <p:spPr>
          <a:xfrm>
            <a:off x="4734775" y="1026050"/>
            <a:ext cx="3696000" cy="34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Problemas en Retrospectiva:</a:t>
            </a:r>
            <a:endParaRPr b="1"/>
          </a:p>
          <a:p>
            <a:pPr indent="-342900" lvl="0" marL="457200" rtl="0" algn="l">
              <a:spcBef>
                <a:spcPts val="1600"/>
              </a:spcBef>
              <a:spcAft>
                <a:spcPts val="0"/>
              </a:spcAft>
              <a:buSzPts val="1800"/>
              <a:buChar char="●"/>
            </a:pPr>
            <a:r>
              <a:rPr lang="es"/>
              <a:t>Target Number de 10 sigue siendo  un número bajo.</a:t>
            </a:r>
            <a:endParaRPr/>
          </a:p>
          <a:p>
            <a:pPr indent="-342900" lvl="0" marL="457200" rtl="0" algn="l">
              <a:spcBef>
                <a:spcPts val="0"/>
              </a:spcBef>
              <a:spcAft>
                <a:spcPts val="0"/>
              </a:spcAft>
              <a:buSzPts val="1800"/>
              <a:buChar char="●"/>
            </a:pPr>
            <a:r>
              <a:rPr lang="es"/>
              <a:t>No recortamos aquellas carpetas que contenían una mayor cantidad de imágenes. </a:t>
            </a:r>
            <a:r>
              <a:rPr i="1" lang="es"/>
              <a:t>(No </a:t>
            </a:r>
            <a:r>
              <a:rPr i="1" lang="es"/>
              <a:t>habíamos</a:t>
            </a:r>
            <a:r>
              <a:rPr i="1" lang="es"/>
              <a:t> percatado folders con 200+ images)</a:t>
            </a:r>
            <a:endParaRPr i="1"/>
          </a:p>
          <a:p>
            <a:pPr indent="-342900" lvl="0" marL="457200" rtl="0" algn="l">
              <a:spcBef>
                <a:spcPts val="0"/>
              </a:spcBef>
              <a:spcAft>
                <a:spcPts val="0"/>
              </a:spcAft>
              <a:buSzPts val="1800"/>
              <a:buChar char="●"/>
            </a:pPr>
            <a:r>
              <a:rPr lang="es"/>
              <a:t>Se usaron imágenes de 128x128.</a:t>
            </a:r>
            <a:endParaRPr/>
          </a:p>
          <a:p>
            <a:pPr indent="0" lvl="0" marL="0" rtl="0" algn="l">
              <a:spcBef>
                <a:spcPts val="1600"/>
              </a:spcBef>
              <a:spcAft>
                <a:spcPts val="1600"/>
              </a:spcAft>
              <a:buNone/>
            </a:pPr>
            <a:r>
              <a:t/>
            </a:r>
            <a:endParaRPr>
              <a:highlight>
                <a:srgbClr val="FFD96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370" name="Shape 370"/>
        <p:cNvGrpSpPr/>
        <p:nvPr/>
      </p:nvGrpSpPr>
      <p:grpSpPr>
        <a:xfrm>
          <a:off x="0" y="0"/>
          <a:ext cx="0" cy="0"/>
          <a:chOff x="0" y="0"/>
          <a:chExt cx="0" cy="0"/>
        </a:xfrm>
      </p:grpSpPr>
      <p:sp>
        <p:nvSpPr>
          <p:cNvPr id="371" name="Google Shape;371;p31"/>
          <p:cNvSpPr/>
          <p:nvPr/>
        </p:nvSpPr>
        <p:spPr>
          <a:xfrm flipH="1" rot="10800000">
            <a:off x="2197650" y="252824"/>
            <a:ext cx="4595031" cy="565652"/>
          </a:xfrm>
          <a:custGeom>
            <a:rect b="b" l="l" r="r" t="t"/>
            <a:pathLst>
              <a:path extrusionOk="0" h="11621" w="32195">
                <a:moveTo>
                  <a:pt x="0" y="0"/>
                </a:moveTo>
                <a:lnTo>
                  <a:pt x="0" y="11621"/>
                </a:lnTo>
                <a:lnTo>
                  <a:pt x="32195" y="11621"/>
                </a:lnTo>
                <a:lnTo>
                  <a:pt x="32195" y="762"/>
                </a:lnTo>
                <a:close/>
              </a:path>
            </a:pathLst>
          </a:custGeom>
          <a:solidFill>
            <a:schemeClr val="accent1"/>
          </a:solidFill>
          <a:ln>
            <a:noFill/>
          </a:ln>
        </p:spPr>
      </p:sp>
      <p:sp>
        <p:nvSpPr>
          <p:cNvPr id="372" name="Google Shape;372;p31"/>
          <p:cNvSpPr txBox="1"/>
          <p:nvPr>
            <p:ph type="ctrTitle"/>
          </p:nvPr>
        </p:nvSpPr>
        <p:spPr>
          <a:xfrm>
            <a:off x="2174963" y="2505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Transfer Learning</a:t>
            </a:r>
            <a:endParaRPr/>
          </a:p>
          <a:p>
            <a:pPr indent="0" lvl="0" marL="0" rtl="0" algn="ctr">
              <a:spcBef>
                <a:spcPts val="0"/>
              </a:spcBef>
              <a:spcAft>
                <a:spcPts val="0"/>
              </a:spcAft>
              <a:buNone/>
            </a:pPr>
            <a:r>
              <a:t/>
            </a:r>
            <a:endParaRPr/>
          </a:p>
        </p:txBody>
      </p:sp>
      <p:pic>
        <p:nvPicPr>
          <p:cNvPr id="373" name="Google Shape;373;p31"/>
          <p:cNvPicPr preferRelativeResize="0"/>
          <p:nvPr/>
        </p:nvPicPr>
        <p:blipFill>
          <a:blip r:embed="rId3">
            <a:alphaModFix/>
          </a:blip>
          <a:stretch>
            <a:fillRect/>
          </a:stretch>
        </p:blipFill>
        <p:spPr>
          <a:xfrm>
            <a:off x="1335600" y="2851949"/>
            <a:ext cx="6375300" cy="1556326"/>
          </a:xfrm>
          <a:prstGeom prst="rect">
            <a:avLst/>
          </a:prstGeom>
          <a:noFill/>
          <a:ln>
            <a:noFill/>
          </a:ln>
        </p:spPr>
      </p:pic>
      <p:sp>
        <p:nvSpPr>
          <p:cNvPr id="374" name="Google Shape;374;p31"/>
          <p:cNvSpPr txBox="1"/>
          <p:nvPr/>
        </p:nvSpPr>
        <p:spPr>
          <a:xfrm>
            <a:off x="1307513" y="1304025"/>
            <a:ext cx="6375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2C2E45"/>
                </a:solidFill>
                <a:latin typeface="Catamaran"/>
                <a:ea typeface="Catamaran"/>
                <a:cs typeface="Catamaran"/>
                <a:sym typeface="Catamaran"/>
              </a:rPr>
              <a:t>Se dió uso de la red </a:t>
            </a:r>
            <a:r>
              <a:rPr lang="es" sz="1500">
                <a:solidFill>
                  <a:srgbClr val="2C2E45"/>
                </a:solidFill>
                <a:latin typeface="Catamaran"/>
                <a:ea typeface="Catamaran"/>
                <a:cs typeface="Catamaran"/>
                <a:sym typeface="Catamaran"/>
              </a:rPr>
              <a:t>VGG 16</a:t>
            </a:r>
            <a:r>
              <a:rPr lang="es" sz="1500">
                <a:solidFill>
                  <a:srgbClr val="2C2E45"/>
                </a:solidFill>
                <a:latin typeface="Catamaran"/>
                <a:ea typeface="Catamaran"/>
                <a:cs typeface="Catamaran"/>
                <a:sym typeface="Catamaran"/>
              </a:rPr>
              <a:t> para nuestra clasificación. Se trata de una red pre-entrenada con una base de datos grande.</a:t>
            </a:r>
            <a:endParaRPr sz="1500">
              <a:solidFill>
                <a:srgbClr val="2C2E45"/>
              </a:solidFill>
              <a:latin typeface="Catamaran"/>
              <a:ea typeface="Catamaran"/>
              <a:cs typeface="Catamaran"/>
              <a:sym typeface="Catamaran"/>
            </a:endParaRPr>
          </a:p>
          <a:p>
            <a:pPr indent="0" lvl="0" marL="0" rtl="0" algn="l">
              <a:spcBef>
                <a:spcPts val="0"/>
              </a:spcBef>
              <a:spcAft>
                <a:spcPts val="0"/>
              </a:spcAft>
              <a:buNone/>
            </a:pPr>
            <a:r>
              <a:t/>
            </a:r>
            <a:endParaRPr sz="1500">
              <a:solidFill>
                <a:srgbClr val="2C2E45"/>
              </a:solidFill>
              <a:latin typeface="Catamaran"/>
              <a:ea typeface="Catamaran"/>
              <a:cs typeface="Catamaran"/>
              <a:sym typeface="Catamaran"/>
            </a:endParaRPr>
          </a:p>
          <a:p>
            <a:pPr indent="0" lvl="0" marL="0" rtl="0" algn="l">
              <a:spcBef>
                <a:spcPts val="0"/>
              </a:spcBef>
              <a:spcAft>
                <a:spcPts val="0"/>
              </a:spcAft>
              <a:buNone/>
            </a:pPr>
            <a:r>
              <a:rPr lang="es" sz="1500">
                <a:solidFill>
                  <a:srgbClr val="2C2E45"/>
                </a:solidFill>
                <a:latin typeface="Catamaran"/>
                <a:ea typeface="Catamaran"/>
                <a:cs typeface="Catamaran"/>
                <a:sym typeface="Catamaran"/>
              </a:rPr>
              <a:t>La podemos modificar para nuestro </a:t>
            </a:r>
            <a:r>
              <a:rPr lang="es" sz="1500">
                <a:solidFill>
                  <a:srgbClr val="2C2E45"/>
                </a:solidFill>
                <a:latin typeface="Catamaran"/>
                <a:ea typeface="Catamaran"/>
                <a:cs typeface="Catamaran"/>
                <a:sym typeface="Catamaran"/>
              </a:rPr>
              <a:t>interés, e</a:t>
            </a:r>
            <a:r>
              <a:rPr lang="es" sz="1500">
                <a:solidFill>
                  <a:srgbClr val="2C2E45"/>
                </a:solidFill>
                <a:latin typeface="Catamaran"/>
                <a:ea typeface="Catamaran"/>
                <a:cs typeface="Catamaran"/>
                <a:sym typeface="Catamaran"/>
              </a:rPr>
              <a:t>n este caso la </a:t>
            </a:r>
            <a:r>
              <a:rPr lang="es" sz="1500">
                <a:solidFill>
                  <a:srgbClr val="2C2E45"/>
                </a:solidFill>
                <a:latin typeface="Catamaran"/>
                <a:ea typeface="Catamaran"/>
                <a:cs typeface="Catamaran"/>
                <a:sym typeface="Catamaran"/>
              </a:rPr>
              <a:t>identificación</a:t>
            </a:r>
            <a:r>
              <a:rPr lang="es" sz="1500">
                <a:solidFill>
                  <a:srgbClr val="2C2E45"/>
                </a:solidFill>
                <a:latin typeface="Catamaran"/>
                <a:ea typeface="Catamaran"/>
                <a:cs typeface="Catamaran"/>
                <a:sym typeface="Catamaran"/>
              </a:rPr>
              <a:t> de los hoteles.</a:t>
            </a:r>
            <a:endParaRPr sz="1700">
              <a:solidFill>
                <a:srgbClr val="2C2E4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32"/>
          <p:cNvSpPr txBox="1"/>
          <p:nvPr>
            <p:ph idx="1" type="subTitle"/>
          </p:nvPr>
        </p:nvSpPr>
        <p:spPr>
          <a:xfrm>
            <a:off x="3291475" y="1871350"/>
            <a:ext cx="5139300" cy="2520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1800"/>
              <a:t>Corrimos unos cuantos modelos, ninguno arriba de 2%.</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s" sz="1800"/>
              <a:t>Notamos que los steps dentro de una epoch estaban siendo demasiado (100) = empezaban a bajar mucho después de cierto punto así que reducimos los steps</a:t>
            </a:r>
            <a:endParaRPr/>
          </a:p>
        </p:txBody>
      </p:sp>
      <p:grpSp>
        <p:nvGrpSpPr>
          <p:cNvPr id="380" name="Google Shape;380;p32"/>
          <p:cNvGrpSpPr/>
          <p:nvPr/>
        </p:nvGrpSpPr>
        <p:grpSpPr>
          <a:xfrm flipH="1">
            <a:off x="723857" y="2204555"/>
            <a:ext cx="286006" cy="221711"/>
            <a:chOff x="3982050" y="663325"/>
            <a:chExt cx="992388" cy="558325"/>
          </a:xfrm>
        </p:grpSpPr>
        <p:sp>
          <p:nvSpPr>
            <p:cNvPr id="381" name="Google Shape;381;p3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382" name="Google Shape;382;p3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383" name="Google Shape;383;p32"/>
          <p:cNvSpPr/>
          <p:nvPr/>
        </p:nvSpPr>
        <p:spPr>
          <a:xfrm>
            <a:off x="587219" y="1242525"/>
            <a:ext cx="745769" cy="1645444"/>
          </a:xfrm>
          <a:custGeom>
            <a:rect b="b" l="l" r="r" t="t"/>
            <a:pathLst>
              <a:path extrusionOk="0" h="123162" w="55821">
                <a:moveTo>
                  <a:pt x="0" y="1334"/>
                </a:moveTo>
                <a:lnTo>
                  <a:pt x="8763" y="123063"/>
                </a:lnTo>
                <a:lnTo>
                  <a:pt x="54005" y="123162"/>
                </a:lnTo>
                <a:lnTo>
                  <a:pt x="55821" y="0"/>
                </a:lnTo>
                <a:close/>
              </a:path>
            </a:pathLst>
          </a:custGeom>
          <a:solidFill>
            <a:schemeClr val="lt1"/>
          </a:solidFill>
          <a:ln>
            <a:noFill/>
          </a:ln>
        </p:spPr>
      </p:sp>
      <p:sp>
        <p:nvSpPr>
          <p:cNvPr id="384" name="Google Shape;384;p32"/>
          <p:cNvSpPr/>
          <p:nvPr/>
        </p:nvSpPr>
        <p:spPr>
          <a:xfrm>
            <a:off x="686472" y="1301663"/>
            <a:ext cx="573745" cy="1740234"/>
          </a:xfrm>
          <a:custGeom>
            <a:rect b="b" l="l" r="r" t="t"/>
            <a:pathLst>
              <a:path extrusionOk="0" h="130257" w="42945">
                <a:moveTo>
                  <a:pt x="0" y="717"/>
                </a:moveTo>
                <a:lnTo>
                  <a:pt x="4762" y="130257"/>
                </a:lnTo>
                <a:lnTo>
                  <a:pt x="41259" y="129468"/>
                </a:lnTo>
                <a:lnTo>
                  <a:pt x="42945" y="0"/>
                </a:lnTo>
                <a:close/>
              </a:path>
            </a:pathLst>
          </a:custGeom>
          <a:solidFill>
            <a:schemeClr val="accent5"/>
          </a:solidFill>
          <a:ln>
            <a:noFill/>
          </a:ln>
        </p:spPr>
      </p:sp>
      <p:sp>
        <p:nvSpPr>
          <p:cNvPr id="385" name="Google Shape;385;p32"/>
          <p:cNvSpPr/>
          <p:nvPr/>
        </p:nvSpPr>
        <p:spPr>
          <a:xfrm>
            <a:off x="709368" y="1324319"/>
            <a:ext cx="530632" cy="1687034"/>
          </a:xfrm>
          <a:custGeom>
            <a:rect b="b" l="l" r="r" t="t"/>
            <a:pathLst>
              <a:path extrusionOk="0" h="126275" w="39718">
                <a:moveTo>
                  <a:pt x="0" y="354"/>
                </a:moveTo>
                <a:lnTo>
                  <a:pt x="4191" y="126275"/>
                </a:lnTo>
                <a:lnTo>
                  <a:pt x="38076" y="126076"/>
                </a:lnTo>
                <a:lnTo>
                  <a:pt x="39718" y="0"/>
                </a:lnTo>
                <a:close/>
              </a:path>
            </a:pathLst>
          </a:custGeom>
          <a:solidFill>
            <a:schemeClr val="lt2"/>
          </a:solidFill>
          <a:ln>
            <a:noFill/>
          </a:ln>
        </p:spPr>
      </p:sp>
      <p:sp>
        <p:nvSpPr>
          <p:cNvPr id="386" name="Google Shape;386;p32"/>
          <p:cNvSpPr/>
          <p:nvPr/>
        </p:nvSpPr>
        <p:spPr>
          <a:xfrm rot="5400000">
            <a:off x="969187" y="1595408"/>
            <a:ext cx="18600" cy="52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74502" y="2873371"/>
            <a:ext cx="823230" cy="184168"/>
          </a:xfrm>
          <a:custGeom>
            <a:rect b="b" l="l" r="r" t="t"/>
            <a:pathLst>
              <a:path extrusionOk="0" h="13785" w="61619">
                <a:moveTo>
                  <a:pt x="4191" y="13172"/>
                </a:moveTo>
                <a:lnTo>
                  <a:pt x="0" y="790"/>
                </a:lnTo>
                <a:lnTo>
                  <a:pt x="61619" y="0"/>
                </a:lnTo>
                <a:lnTo>
                  <a:pt x="59750" y="13785"/>
                </a:lnTo>
                <a:close/>
              </a:path>
            </a:pathLst>
          </a:custGeom>
          <a:solidFill>
            <a:schemeClr val="lt1"/>
          </a:solidFill>
          <a:ln>
            <a:noFill/>
          </a:ln>
        </p:spPr>
      </p:sp>
      <p:sp>
        <p:nvSpPr>
          <p:cNvPr id="388" name="Google Shape;388;p32"/>
          <p:cNvSpPr/>
          <p:nvPr/>
        </p:nvSpPr>
        <p:spPr>
          <a:xfrm>
            <a:off x="740890" y="2063324"/>
            <a:ext cx="377128" cy="815644"/>
          </a:xfrm>
          <a:custGeom>
            <a:rect b="b" l="l" r="r" t="t"/>
            <a:pathLst>
              <a:path extrusionOk="0" h="40982" w="43002">
                <a:moveTo>
                  <a:pt x="1" y="1"/>
                </a:moveTo>
                <a:lnTo>
                  <a:pt x="1" y="12102"/>
                </a:lnTo>
                <a:lnTo>
                  <a:pt x="30484" y="40982"/>
                </a:lnTo>
                <a:lnTo>
                  <a:pt x="43001" y="40982"/>
                </a:lnTo>
                <a:lnTo>
                  <a:pt x="1" y="1"/>
                </a:lnTo>
                <a:close/>
              </a:path>
            </a:pathLst>
          </a:custGeom>
          <a:solidFill>
            <a:srgbClr val="6D9EEB">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730775" y="1871350"/>
            <a:ext cx="471712" cy="1007658"/>
          </a:xfrm>
          <a:custGeom>
            <a:rect b="b" l="l" r="r" t="t"/>
            <a:pathLst>
              <a:path extrusionOk="0" h="51688" w="53787">
                <a:moveTo>
                  <a:pt x="1" y="0"/>
                </a:moveTo>
                <a:lnTo>
                  <a:pt x="1" y="4431"/>
                </a:lnTo>
                <a:lnTo>
                  <a:pt x="49277" y="51688"/>
                </a:lnTo>
                <a:lnTo>
                  <a:pt x="53786" y="51688"/>
                </a:lnTo>
                <a:lnTo>
                  <a:pt x="1" y="0"/>
                </a:lnTo>
                <a:close/>
              </a:path>
            </a:pathLst>
          </a:custGeom>
          <a:solidFill>
            <a:srgbClr val="6D9EEB">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txBox="1"/>
          <p:nvPr>
            <p:ph idx="4294967295" type="ctrTitle"/>
          </p:nvPr>
        </p:nvSpPr>
        <p:spPr>
          <a:xfrm>
            <a:off x="5414848" y="876414"/>
            <a:ext cx="20121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Modelos</a:t>
            </a:r>
            <a:endParaRPr/>
          </a:p>
        </p:txBody>
      </p:sp>
      <p:sp>
        <p:nvSpPr>
          <p:cNvPr id="391" name="Google Shape;391;p32"/>
          <p:cNvSpPr txBox="1"/>
          <p:nvPr>
            <p:ph idx="4294967295" type="ctrTitle"/>
          </p:nvPr>
        </p:nvSpPr>
        <p:spPr>
          <a:xfrm>
            <a:off x="3790363" y="12106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dk1"/>
                </a:solidFill>
              </a:rPr>
              <a:t>Primeros Modelos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al Estate Business Plan by Slidesgo">
  <a:themeElements>
    <a:clrScheme name="Simple Light">
      <a:dk1>
        <a:srgbClr val="F3F3F3"/>
      </a:dk1>
      <a:lt1>
        <a:srgbClr val="373A5A"/>
      </a:lt1>
      <a:dk2>
        <a:srgbClr val="6D9EEB"/>
      </a:dk2>
      <a:lt2>
        <a:srgbClr val="B6ECF0"/>
      </a:lt2>
      <a:accent1>
        <a:srgbClr val="5F9881"/>
      </a:accent1>
      <a:accent2>
        <a:srgbClr val="8BC0AA"/>
      </a:accent2>
      <a:accent3>
        <a:srgbClr val="A9D6C3"/>
      </a:accent3>
      <a:accent4>
        <a:srgbClr val="FF6E5C"/>
      </a:accent4>
      <a:accent5>
        <a:srgbClr val="FFD966"/>
      </a:accent5>
      <a:accent6>
        <a:srgbClr val="2C2E4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