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436f2dbcfe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436f2dbcfe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436f2dbcfe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436f2dbcfe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36f2dbcfe_3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436f2dbcfe_3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436f2dbcfe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436f2dbcfe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99dede28fb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99dede28fb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436f2dbcfe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436f2dbcfe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436f2dbcfe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436f2dbcfe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436f2dbcfe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436f2dbcfe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436f2dbcfe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436f2dbcfe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436f2dbcfe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436f2dbcfe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bitcoin/bips/blob/master/bip-0014.mediawiki"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lists.linuxfoundation.org/pipermail/bitcoin-dev/2011-November/000715.html" TargetMode="Externa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bitcoin/bips/blob/master/bip-0009.mediawiki" TargetMode="External"/><Relationship Id="rId4" Type="http://schemas.openxmlformats.org/officeDocument/2006/relationships/hyperlink" Target="https://bitcoincore.org/en/2016/06/08/version-bits-miners-faq"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bitnodes.io/"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BIP 14 - </a:t>
            </a:r>
            <a:r>
              <a:rPr lang="en" u="sng">
                <a:solidFill>
                  <a:schemeClr val="hlink"/>
                </a:solidFill>
                <a:hlinkClick r:id="rId3"/>
              </a:rPr>
              <a:t>LINK</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Protocol Version and User Agent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Some cool extras…</a:t>
            </a:r>
            <a:endParaRPr b="1"/>
          </a:p>
        </p:txBody>
      </p:sp>
      <p:sp>
        <p:nvSpPr>
          <p:cNvPr id="131" name="Google Shape;131;p22"/>
          <p:cNvSpPr txBox="1"/>
          <p:nvPr>
            <p:ph idx="1" type="body"/>
          </p:nvPr>
        </p:nvSpPr>
        <p:spPr>
          <a:xfrm>
            <a:off x="3580925" y="1052825"/>
            <a:ext cx="5251500" cy="351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Following the thread of BIP 1. The thread on the linux foundation email lists  linked is the thread that I </a:t>
            </a:r>
            <a:r>
              <a:rPr lang="en"/>
              <a:t>believe</a:t>
            </a:r>
            <a:r>
              <a:rPr lang="en"/>
              <a:t> to be the original discussion that led to this becoming a BIP. Gavin Andresen ACKs the idea as ‘Sounds perfect for a BIP… </a:t>
            </a:r>
            <a:r>
              <a:rPr lang="en"/>
              <a:t>November</a:t>
            </a:r>
            <a:r>
              <a:rPr lang="en"/>
              <a:t> 2 2011 was the original thread, BIP submission was one November 11 2011. Others such as Luke-JR also chimed in as well.</a:t>
            </a:r>
            <a:br>
              <a:rPr lang="en"/>
            </a:br>
            <a:br>
              <a:rPr lang="en"/>
            </a:br>
            <a:r>
              <a:rPr lang="en" u="sng">
                <a:solidFill>
                  <a:schemeClr val="hlink"/>
                </a:solidFill>
                <a:hlinkClick r:id="rId3"/>
              </a:rPr>
              <a:t>LINK</a:t>
            </a:r>
            <a:endParaRPr/>
          </a:p>
        </p:txBody>
      </p:sp>
      <p:pic>
        <p:nvPicPr>
          <p:cNvPr id="132" name="Google Shape;132;p22"/>
          <p:cNvPicPr preferRelativeResize="0"/>
          <p:nvPr/>
        </p:nvPicPr>
        <p:blipFill>
          <a:blip r:embed="rId4">
            <a:alphaModFix/>
          </a:blip>
          <a:stretch>
            <a:fillRect/>
          </a:stretch>
        </p:blipFill>
        <p:spPr>
          <a:xfrm>
            <a:off x="311700" y="1017725"/>
            <a:ext cx="2950374" cy="3820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a:p>
            <a:pPr indent="0" lvl="0" marL="0" rtl="0" algn="l">
              <a:spcBef>
                <a:spcPts val="0"/>
              </a:spcBef>
              <a:spcAft>
                <a:spcPts val="0"/>
              </a:spcAft>
              <a:buNone/>
            </a:pPr>
            <a:r>
              <a:t/>
            </a:r>
            <a:endParaRPr/>
          </a:p>
        </p:txBody>
      </p:sp>
      <p:sp>
        <p:nvSpPr>
          <p:cNvPr id="138" name="Google Shape;13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u="sng">
                <a:solidFill>
                  <a:schemeClr val="hlink"/>
                </a:solidFill>
                <a:hlinkClick r:id="rId3"/>
              </a:rPr>
              <a:t>https://github.com/bitcoin/bips/blob/master/bip-0014.mediawiki</a:t>
            </a:r>
            <a:endParaRPr/>
          </a:p>
          <a:p>
            <a:pPr indent="-342900" lvl="0" marL="457200" rtl="0" algn="l">
              <a:spcBef>
                <a:spcPts val="0"/>
              </a:spcBef>
              <a:spcAft>
                <a:spcPts val="0"/>
              </a:spcAft>
              <a:buSzPts val="1800"/>
              <a:buAutoNum type="arabicPeriod"/>
            </a:pPr>
            <a:r>
              <a:rPr lang="en" u="sng">
                <a:solidFill>
                  <a:schemeClr val="hlink"/>
                </a:solidFill>
                <a:hlinkClick r:id="rId4"/>
              </a:rPr>
              <a:t>https://lists.linuxfoundation.org/pipermail/bitcoin-dev/2011-November/000715.html</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The Goal - Increase </a:t>
            </a:r>
            <a:r>
              <a:rPr b="1" lang="en"/>
              <a:t>Decentralization</a:t>
            </a:r>
            <a:endParaRPr b="1"/>
          </a:p>
        </p:txBody>
      </p:sp>
      <p:sp>
        <p:nvSpPr>
          <p:cNvPr id="66" name="Google Shape;66;p14"/>
          <p:cNvSpPr txBox="1"/>
          <p:nvPr>
            <p:ph idx="1" type="body"/>
          </p:nvPr>
        </p:nvSpPr>
        <p:spPr>
          <a:xfrm>
            <a:off x="311700" y="1073638"/>
            <a:ext cx="8520600" cy="2036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BIP 14 suggests splitting the protocol version away from the client version. </a:t>
            </a:r>
            <a:endParaRPr sz="1500"/>
          </a:p>
          <a:p>
            <a:pPr indent="-323850" lvl="0" marL="457200" rtl="0" algn="l">
              <a:spcBef>
                <a:spcPts val="0"/>
              </a:spcBef>
              <a:spcAft>
                <a:spcPts val="0"/>
              </a:spcAft>
              <a:buSzPts val="1500"/>
              <a:buChar char="●"/>
            </a:pPr>
            <a:r>
              <a:rPr lang="en" sz="1500"/>
              <a:t>This would be similar the changing the version of your web browser but not the version of TCP/IP or HTTP protocols that that browser is communicating through. </a:t>
            </a:r>
            <a:endParaRPr sz="1500"/>
          </a:p>
          <a:p>
            <a:pPr indent="-323850" lvl="0" marL="457200" rtl="0" algn="l">
              <a:spcBef>
                <a:spcPts val="0"/>
              </a:spcBef>
              <a:spcAft>
                <a:spcPts val="0"/>
              </a:spcAft>
              <a:buSzPts val="1500"/>
              <a:buChar char="●"/>
            </a:pPr>
            <a:r>
              <a:rPr lang="en" sz="1500"/>
              <a:t>This is </a:t>
            </a:r>
            <a:r>
              <a:rPr lang="en" sz="1500"/>
              <a:t>because</a:t>
            </a:r>
            <a:r>
              <a:rPr lang="en" sz="1500"/>
              <a:t> there is a </a:t>
            </a:r>
            <a:r>
              <a:rPr lang="en" sz="1500"/>
              <a:t>definitive</a:t>
            </a:r>
            <a:r>
              <a:rPr lang="en" sz="1500"/>
              <a:t> difference between the protocol and the client. (</a:t>
            </a:r>
            <a:r>
              <a:rPr i="1" lang="en" sz="1500"/>
              <a:t>e.x. lets say Bitcoin core adds a new RPC for users to access. This would have no effect on the protocol implementation. As such the client version number should increment but the protocol version should not.</a:t>
            </a:r>
            <a:r>
              <a:rPr lang="en" sz="1500"/>
              <a:t>)</a:t>
            </a:r>
            <a:endParaRPr sz="1500"/>
          </a:p>
        </p:txBody>
      </p:sp>
      <p:pic>
        <p:nvPicPr>
          <p:cNvPr id="67" name="Google Shape;67;p14"/>
          <p:cNvPicPr preferRelativeResize="0"/>
          <p:nvPr/>
        </p:nvPicPr>
        <p:blipFill>
          <a:blip r:embed="rId3">
            <a:alphaModFix/>
          </a:blip>
          <a:stretch>
            <a:fillRect/>
          </a:stretch>
        </p:blipFill>
        <p:spPr>
          <a:xfrm>
            <a:off x="1231350" y="4160475"/>
            <a:ext cx="7600950" cy="609600"/>
          </a:xfrm>
          <a:prstGeom prst="rect">
            <a:avLst/>
          </a:prstGeom>
          <a:noFill/>
          <a:ln>
            <a:noFill/>
          </a:ln>
        </p:spPr>
      </p:pic>
      <p:pic>
        <p:nvPicPr>
          <p:cNvPr id="68" name="Google Shape;68;p14"/>
          <p:cNvPicPr preferRelativeResize="0"/>
          <p:nvPr/>
        </p:nvPicPr>
        <p:blipFill>
          <a:blip r:embed="rId4">
            <a:alphaModFix/>
          </a:blip>
          <a:stretch>
            <a:fillRect/>
          </a:stretch>
        </p:blipFill>
        <p:spPr>
          <a:xfrm>
            <a:off x="451975" y="4107500"/>
            <a:ext cx="715550" cy="715550"/>
          </a:xfrm>
          <a:prstGeom prst="rect">
            <a:avLst/>
          </a:prstGeom>
          <a:noFill/>
          <a:ln>
            <a:noFill/>
          </a:ln>
        </p:spPr>
      </p:pic>
      <p:pic>
        <p:nvPicPr>
          <p:cNvPr id="69" name="Google Shape;69;p14"/>
          <p:cNvPicPr preferRelativeResize="0"/>
          <p:nvPr/>
        </p:nvPicPr>
        <p:blipFill>
          <a:blip r:embed="rId5">
            <a:alphaModFix/>
          </a:blip>
          <a:stretch>
            <a:fillRect/>
          </a:stretch>
        </p:blipFill>
        <p:spPr>
          <a:xfrm>
            <a:off x="1280650" y="3230088"/>
            <a:ext cx="3570024" cy="614125"/>
          </a:xfrm>
          <a:prstGeom prst="rect">
            <a:avLst/>
          </a:prstGeom>
          <a:noFill/>
          <a:ln>
            <a:noFill/>
          </a:ln>
        </p:spPr>
      </p:pic>
      <p:pic>
        <p:nvPicPr>
          <p:cNvPr id="70" name="Google Shape;70;p14"/>
          <p:cNvPicPr preferRelativeResize="0"/>
          <p:nvPr/>
        </p:nvPicPr>
        <p:blipFill>
          <a:blip r:embed="rId6">
            <a:alphaModFix/>
          </a:blip>
          <a:stretch>
            <a:fillRect/>
          </a:stretch>
        </p:blipFill>
        <p:spPr>
          <a:xfrm>
            <a:off x="5448925" y="2903900"/>
            <a:ext cx="3204524" cy="1101900"/>
          </a:xfrm>
          <a:prstGeom prst="rect">
            <a:avLst/>
          </a:prstGeom>
          <a:noFill/>
          <a:ln>
            <a:noFill/>
          </a:ln>
        </p:spPr>
      </p:pic>
      <p:pic>
        <p:nvPicPr>
          <p:cNvPr id="71" name="Google Shape;71;p14"/>
          <p:cNvPicPr preferRelativeResize="0"/>
          <p:nvPr/>
        </p:nvPicPr>
        <p:blipFill>
          <a:blip r:embed="rId7">
            <a:alphaModFix/>
          </a:blip>
          <a:stretch>
            <a:fillRect/>
          </a:stretch>
        </p:blipFill>
        <p:spPr>
          <a:xfrm>
            <a:off x="451975" y="3165650"/>
            <a:ext cx="715550" cy="715550"/>
          </a:xfrm>
          <a:prstGeom prst="rect">
            <a:avLst/>
          </a:prstGeom>
          <a:noFill/>
          <a:ln>
            <a:noFill/>
          </a:ln>
        </p:spPr>
      </p:pic>
      <p:sp>
        <p:nvSpPr>
          <p:cNvPr id="72" name="Google Shape;72;p14"/>
          <p:cNvSpPr txBox="1"/>
          <p:nvPr/>
        </p:nvSpPr>
        <p:spPr>
          <a:xfrm>
            <a:off x="4929025" y="3323325"/>
            <a:ext cx="51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or</a:t>
            </a:r>
            <a:endParaRPr>
              <a:latin typeface="Proxima Nova"/>
              <a:ea typeface="Proxima Nova"/>
              <a:cs typeface="Proxima Nova"/>
              <a:sym typeface="Proxima Nova"/>
            </a:endParaRPr>
          </a:p>
        </p:txBody>
      </p:sp>
      <p:sp>
        <p:nvSpPr>
          <p:cNvPr id="73" name="Google Shape;73;p14"/>
          <p:cNvSpPr/>
          <p:nvPr/>
        </p:nvSpPr>
        <p:spPr>
          <a:xfrm rot="8100000">
            <a:off x="6161416" y="3185002"/>
            <a:ext cx="608395" cy="461175"/>
          </a:xfrm>
          <a:prstGeom prst="rightArrow">
            <a:avLst>
              <a:gd fmla="val 40425"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nvSpPr>
        <p:spPr>
          <a:xfrm>
            <a:off x="6661775" y="2903900"/>
            <a:ext cx="259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My custom user agent string </a:t>
            </a:r>
            <a:endParaRPr b="1">
              <a:latin typeface="Proxima Nova"/>
              <a:ea typeface="Proxima Nova"/>
              <a:cs typeface="Proxima Nova"/>
              <a:sym typeface="Proxima Nova"/>
            </a:endParaRPr>
          </a:p>
        </p:txBody>
      </p:sp>
      <p:cxnSp>
        <p:nvCxnSpPr>
          <p:cNvPr id="75" name="Google Shape;75;p14"/>
          <p:cNvCxnSpPr/>
          <p:nvPr/>
        </p:nvCxnSpPr>
        <p:spPr>
          <a:xfrm>
            <a:off x="1217275" y="4035250"/>
            <a:ext cx="6949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1875300" y="302850"/>
            <a:ext cx="5393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Some details about this BIP to note</a:t>
            </a:r>
            <a:endParaRPr b="1"/>
          </a:p>
        </p:txBody>
      </p:sp>
      <p:sp>
        <p:nvSpPr>
          <p:cNvPr id="81" name="Google Shape;81;p15"/>
          <p:cNvSpPr txBox="1"/>
          <p:nvPr/>
        </p:nvSpPr>
        <p:spPr>
          <a:xfrm>
            <a:off x="657350" y="1079225"/>
            <a:ext cx="74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82" name="Google Shape;82;p15"/>
          <p:cNvPicPr preferRelativeResize="0"/>
          <p:nvPr/>
        </p:nvPicPr>
        <p:blipFill>
          <a:blip r:embed="rId3">
            <a:alphaModFix/>
          </a:blip>
          <a:stretch>
            <a:fillRect/>
          </a:stretch>
        </p:blipFill>
        <p:spPr>
          <a:xfrm>
            <a:off x="741800" y="963476"/>
            <a:ext cx="7829926" cy="3216550"/>
          </a:xfrm>
          <a:prstGeom prst="rect">
            <a:avLst/>
          </a:prstGeom>
          <a:noFill/>
          <a:ln>
            <a:noFill/>
          </a:ln>
          <a:effectLst>
            <a:outerShdw blurRad="57150" rotWithShape="0" algn="bl" dir="5400000" dist="19050">
              <a:srgbClr val="000000">
                <a:alpha val="50000"/>
              </a:srgbClr>
            </a:outerShdw>
          </a:effectLst>
        </p:spPr>
      </p:pic>
      <p:sp>
        <p:nvSpPr>
          <p:cNvPr id="83" name="Google Shape;83;p15"/>
          <p:cNvSpPr/>
          <p:nvPr/>
        </p:nvSpPr>
        <p:spPr>
          <a:xfrm>
            <a:off x="3100625" y="3596725"/>
            <a:ext cx="631500" cy="400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nvSpPr>
        <p:spPr>
          <a:xfrm>
            <a:off x="3732125" y="3596725"/>
            <a:ext cx="42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This BIP was create very early on in Bitcoin History </a:t>
            </a:r>
            <a:endParaRPr>
              <a:solidFill>
                <a:schemeClr val="lt1"/>
              </a:solidFill>
              <a:latin typeface="Proxima Nova"/>
              <a:ea typeface="Proxima Nova"/>
              <a:cs typeface="Proxima Nova"/>
              <a:sym typeface="Proxima Nova"/>
            </a:endParaRPr>
          </a:p>
        </p:txBody>
      </p:sp>
      <p:sp>
        <p:nvSpPr>
          <p:cNvPr id="85" name="Google Shape;85;p15"/>
          <p:cNvSpPr txBox="1"/>
          <p:nvPr/>
        </p:nvSpPr>
        <p:spPr>
          <a:xfrm>
            <a:off x="741800" y="4352150"/>
            <a:ext cx="588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Though this BIP is old, it’s still is relevant and maintains the ‘Final’ status</a:t>
            </a:r>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Where can you see this in BIP in practice? </a:t>
            </a:r>
            <a:endParaRPr b="1"/>
          </a:p>
        </p:txBody>
      </p:sp>
      <p:sp>
        <p:nvSpPr>
          <p:cNvPr id="91" name="Google Shape;91;p16"/>
          <p:cNvSpPr txBox="1"/>
          <p:nvPr>
            <p:ph idx="1" type="body"/>
          </p:nvPr>
        </p:nvSpPr>
        <p:spPr>
          <a:xfrm>
            <a:off x="3017100" y="1152475"/>
            <a:ext cx="5815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Bitnodes.io </a:t>
            </a:r>
            <a:r>
              <a:rPr lang="en"/>
              <a:t>is an amazing use of aggregating the statistics of user agent strings.</a:t>
            </a:r>
            <a:endParaRPr/>
          </a:p>
          <a:p>
            <a:pPr indent="-342900" lvl="0" marL="457200" rtl="0" algn="l">
              <a:spcBef>
                <a:spcPts val="1000"/>
              </a:spcBef>
              <a:spcAft>
                <a:spcPts val="1000"/>
              </a:spcAft>
              <a:buSzPts val="1800"/>
              <a:buChar char="●"/>
            </a:pPr>
            <a:r>
              <a:rPr lang="en"/>
              <a:t>As you can see </a:t>
            </a:r>
            <a:r>
              <a:rPr lang="en"/>
              <a:t>because</a:t>
            </a:r>
            <a:r>
              <a:rPr lang="en"/>
              <a:t> of this bip it’s easy to </a:t>
            </a:r>
            <a:r>
              <a:rPr lang="en"/>
              <a:t>aggregate</a:t>
            </a:r>
            <a:r>
              <a:rPr lang="en"/>
              <a:t> statistics of the various clients operating on the network. These clients remain </a:t>
            </a:r>
            <a:r>
              <a:rPr lang="en"/>
              <a:t>interoperable</a:t>
            </a:r>
            <a:r>
              <a:rPr lang="en"/>
              <a:t> </a:t>
            </a:r>
            <a:r>
              <a:rPr lang="en"/>
              <a:t>because</a:t>
            </a:r>
            <a:r>
              <a:rPr lang="en"/>
              <a:t> of the fact that though their </a:t>
            </a:r>
            <a:r>
              <a:rPr lang="en"/>
              <a:t>individual</a:t>
            </a:r>
            <a:r>
              <a:rPr lang="en"/>
              <a:t> version numbers are increasing over time the protocol version seldomly changes.</a:t>
            </a:r>
            <a:endParaRPr/>
          </a:p>
        </p:txBody>
      </p:sp>
      <p:pic>
        <p:nvPicPr>
          <p:cNvPr id="92" name="Google Shape;92;p16"/>
          <p:cNvPicPr preferRelativeResize="0"/>
          <p:nvPr/>
        </p:nvPicPr>
        <p:blipFill>
          <a:blip r:embed="rId4">
            <a:alphaModFix/>
          </a:blip>
          <a:stretch>
            <a:fillRect/>
          </a:stretch>
        </p:blipFill>
        <p:spPr>
          <a:xfrm>
            <a:off x="204625" y="1476850"/>
            <a:ext cx="2712300" cy="2123239"/>
          </a:xfrm>
          <a:prstGeom prst="rect">
            <a:avLst/>
          </a:prstGeom>
          <a:noFill/>
          <a:ln>
            <a:noFill/>
          </a:ln>
        </p:spPr>
      </p:pic>
      <p:sp>
        <p:nvSpPr>
          <p:cNvPr id="93" name="Google Shape;93;p16"/>
          <p:cNvSpPr txBox="1"/>
          <p:nvPr/>
        </p:nvSpPr>
        <p:spPr>
          <a:xfrm>
            <a:off x="385075" y="3517925"/>
            <a:ext cx="241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94" name="Google Shape;94;p16"/>
          <p:cNvSpPr txBox="1"/>
          <p:nvPr/>
        </p:nvSpPr>
        <p:spPr>
          <a:xfrm>
            <a:off x="444625" y="3648475"/>
            <a:ext cx="2232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Proxima Nova"/>
                <a:ea typeface="Proxima Nova"/>
                <a:cs typeface="Proxima Nova"/>
                <a:sym typeface="Proxima Nova"/>
              </a:rPr>
              <a:t>Bitnodes.io tracks user agent strings - NOT protocol versions </a:t>
            </a:r>
            <a:endParaRPr sz="11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409425" y="490525"/>
            <a:ext cx="8916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t>So how does this BIP Split the Protocol and Client Versions?</a:t>
            </a:r>
            <a:endParaRPr b="1" sz="2420"/>
          </a:p>
        </p:txBody>
      </p:sp>
      <p:sp>
        <p:nvSpPr>
          <p:cNvPr id="100" name="Google Shape;10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Network packets ‘</a:t>
            </a:r>
            <a:r>
              <a:rPr lang="en" sz="1900">
                <a:latin typeface="Consolas"/>
                <a:ea typeface="Consolas"/>
                <a:cs typeface="Consolas"/>
                <a:sym typeface="Consolas"/>
              </a:rPr>
              <a:t>version</a:t>
            </a:r>
            <a:r>
              <a:rPr lang="en" sz="1900"/>
              <a:t>’ and ‘</a:t>
            </a:r>
            <a:r>
              <a:rPr lang="en" sz="1900">
                <a:latin typeface="Consolas"/>
                <a:ea typeface="Consolas"/>
                <a:cs typeface="Consolas"/>
                <a:sym typeface="Consolas"/>
              </a:rPr>
              <a:t>getblocks</a:t>
            </a:r>
            <a:r>
              <a:rPr lang="en" sz="1900"/>
              <a:t>’ both contain a ‘version’ field. This field represents the version of the Network Protocol. Blocks versions represent the client they were created by.</a:t>
            </a:r>
            <a:endParaRPr sz="1900"/>
          </a:p>
          <a:p>
            <a:pPr indent="-349250" lvl="0" marL="457200" rtl="0" algn="l">
              <a:spcBef>
                <a:spcPts val="1000"/>
              </a:spcBef>
              <a:spcAft>
                <a:spcPts val="0"/>
              </a:spcAft>
              <a:buSzPts val="1900"/>
              <a:buChar char="●"/>
            </a:pPr>
            <a:r>
              <a:rPr lang="en" sz="1900"/>
              <a:t>The ‘</a:t>
            </a:r>
            <a:r>
              <a:rPr lang="en" sz="1900">
                <a:latin typeface="Consolas"/>
                <a:ea typeface="Consolas"/>
                <a:cs typeface="Consolas"/>
                <a:sym typeface="Consolas"/>
              </a:rPr>
              <a:t>version</a:t>
            </a:r>
            <a:r>
              <a:rPr lang="en" sz="1900"/>
              <a:t>’ packets also contain a </a:t>
            </a:r>
            <a:r>
              <a:rPr b="1" lang="en" sz="1900">
                <a:latin typeface="Consolas"/>
                <a:ea typeface="Consolas"/>
                <a:cs typeface="Consolas"/>
                <a:sym typeface="Consolas"/>
              </a:rPr>
              <a:t>sub_version_num</a:t>
            </a:r>
            <a:r>
              <a:rPr lang="en" sz="1900"/>
              <a:t> this was previously unused and now and now is set to contain the user-agent of the client. These user agents as proposed are a modified </a:t>
            </a:r>
            <a:r>
              <a:rPr lang="en" sz="1900"/>
              <a:t>implementation</a:t>
            </a:r>
            <a:r>
              <a:rPr lang="en" sz="1900"/>
              <a:t> of browser user agents. </a:t>
            </a:r>
            <a:endParaRPr sz="1900"/>
          </a:p>
          <a:p>
            <a:pPr indent="-349250" lvl="0" marL="457200" rtl="0" algn="l">
              <a:spcBef>
                <a:spcPts val="1000"/>
              </a:spcBef>
              <a:spcAft>
                <a:spcPts val="1000"/>
              </a:spcAft>
              <a:buSzPts val="1900"/>
              <a:buChar char="●"/>
            </a:pPr>
            <a:r>
              <a:rPr lang="en" sz="1900"/>
              <a:t>The sub_version_num has been renamed to user agent and currently has a maximum length of 255 characters.</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 ‘BIP’ of History! </a:t>
            </a:r>
            <a:endParaRPr b="1"/>
          </a:p>
        </p:txBody>
      </p:sp>
      <p:sp>
        <p:nvSpPr>
          <p:cNvPr id="106" name="Google Shape;106;p18"/>
          <p:cNvSpPr txBox="1"/>
          <p:nvPr>
            <p:ph idx="1" type="body"/>
          </p:nvPr>
        </p:nvSpPr>
        <p:spPr>
          <a:xfrm>
            <a:off x="311700" y="11136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The original Bitcoin client was named the Satoshi client.</a:t>
            </a:r>
            <a:endParaRPr/>
          </a:p>
          <a:p>
            <a:pPr indent="-342900" lvl="0" marL="457200" rtl="0" algn="l">
              <a:spcBef>
                <a:spcPts val="1000"/>
              </a:spcBef>
              <a:spcAft>
                <a:spcPts val="0"/>
              </a:spcAft>
              <a:buSzPts val="1800"/>
              <a:buChar char="●"/>
            </a:pPr>
            <a:r>
              <a:rPr lang="en"/>
              <a:t>As time went on other versions and compatible clients were being deployed in a variety of languages (Python, Java, C++, etc …) and were </a:t>
            </a:r>
            <a:r>
              <a:rPr b="1" lang="en"/>
              <a:t>developing their own feature sets. </a:t>
            </a:r>
            <a:r>
              <a:rPr i="1" lang="en"/>
              <a:t>E.g. BitcoinJ, BitDroid, libbitcoin</a:t>
            </a:r>
            <a:endParaRPr i="1"/>
          </a:p>
          <a:p>
            <a:pPr indent="-342900" lvl="0" marL="457200" rtl="0" algn="l">
              <a:spcBef>
                <a:spcPts val="1000"/>
              </a:spcBef>
              <a:spcAft>
                <a:spcPts val="0"/>
              </a:spcAft>
              <a:buSzPts val="1800"/>
              <a:buChar char="●"/>
            </a:pPr>
            <a:r>
              <a:rPr lang="en"/>
              <a:t>Because</a:t>
            </a:r>
            <a:r>
              <a:rPr lang="en"/>
              <a:t> the protocol and version numbers up until this point were linked to </a:t>
            </a:r>
            <a:r>
              <a:rPr lang="en"/>
              <a:t>each other any increment in the client version incremented the protocol version.</a:t>
            </a:r>
            <a:endParaRPr/>
          </a:p>
          <a:p>
            <a:pPr indent="-342900" lvl="0" marL="457200" rtl="0" algn="l">
              <a:spcBef>
                <a:spcPts val="1000"/>
              </a:spcBef>
              <a:spcAft>
                <a:spcPts val="1000"/>
              </a:spcAft>
              <a:buSzPts val="1800"/>
              <a:buChar char="●"/>
            </a:pPr>
            <a:r>
              <a:rPr lang="en"/>
              <a:t>The protocol version is emitted during the following protocol calls ‘version’, ‘getblocks’, and ‘block’ messages to indicate the software used to create the block.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Rationale</a:t>
            </a:r>
            <a:endParaRPr b="1"/>
          </a:p>
        </p:txBody>
      </p:sp>
      <p:sp>
        <p:nvSpPr>
          <p:cNvPr id="112" name="Google Shape;112;p19"/>
          <p:cNvSpPr txBox="1"/>
          <p:nvPr/>
        </p:nvSpPr>
        <p:spPr>
          <a:xfrm>
            <a:off x="431325" y="1016000"/>
            <a:ext cx="823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13" name="Google Shape;11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With non </a:t>
            </a:r>
            <a:r>
              <a:rPr lang="en" sz="1700"/>
              <a:t>separated</a:t>
            </a:r>
            <a:r>
              <a:rPr lang="en" sz="1700"/>
              <a:t> version numbers the Satoshi Client versions also became the new protocol version as well. As such the Bitcoin ‘Satoshi’ Client developers held the rest of the implementations on the network hostage to a degree and with each update of the Saoshi client other non satoshi client could be forced into also updating their version numbers as well.</a:t>
            </a:r>
            <a:endParaRPr sz="1700"/>
          </a:p>
          <a:p>
            <a:pPr indent="-336550" lvl="0" marL="457200" rtl="0" algn="l">
              <a:spcBef>
                <a:spcPts val="1000"/>
              </a:spcBef>
              <a:spcAft>
                <a:spcPts val="0"/>
              </a:spcAft>
              <a:buSzPts val="1700"/>
              <a:buChar char="●"/>
            </a:pPr>
            <a:r>
              <a:rPr lang="en" sz="1700"/>
              <a:t>The protocol should be a shared common </a:t>
            </a:r>
            <a:r>
              <a:rPr lang="en" sz="1700"/>
              <a:t>collaborative</a:t>
            </a:r>
            <a:r>
              <a:rPr lang="en" sz="1700"/>
              <a:t> </a:t>
            </a:r>
            <a:r>
              <a:rPr lang="en" sz="1700"/>
              <a:t>separate</a:t>
            </a:r>
            <a:r>
              <a:rPr lang="en" sz="1700"/>
              <a:t> from client </a:t>
            </a:r>
            <a:r>
              <a:rPr lang="en" sz="1700"/>
              <a:t>implementations</a:t>
            </a:r>
            <a:r>
              <a:rPr lang="en" sz="1700"/>
              <a:t> and allow the Bitcoin network to grow with no or </a:t>
            </a:r>
            <a:r>
              <a:rPr lang="en" sz="1700"/>
              <a:t>menial</a:t>
            </a:r>
            <a:r>
              <a:rPr lang="en" sz="1700"/>
              <a:t> fracturing.</a:t>
            </a:r>
            <a:endParaRPr sz="1700"/>
          </a:p>
          <a:p>
            <a:pPr indent="-336550" lvl="0" marL="457200" rtl="0" algn="l">
              <a:spcBef>
                <a:spcPts val="1000"/>
              </a:spcBef>
              <a:spcAft>
                <a:spcPts val="1000"/>
              </a:spcAft>
              <a:buSzPts val="1700"/>
              <a:buChar char="●"/>
            </a:pPr>
            <a:r>
              <a:rPr lang="en" sz="1700"/>
              <a:t>So as such the </a:t>
            </a:r>
            <a:r>
              <a:rPr lang="en" sz="1700"/>
              <a:t>protocol</a:t>
            </a:r>
            <a:r>
              <a:rPr lang="en" sz="1700"/>
              <a:t> number would not always increment even if there would be an update to the Satoshi client. This is </a:t>
            </a:r>
            <a:r>
              <a:rPr lang="en" sz="1700"/>
              <a:t>because</a:t>
            </a:r>
            <a:r>
              <a:rPr lang="en" sz="1700"/>
              <a:t> of the proposed and </a:t>
            </a:r>
            <a:r>
              <a:rPr lang="en" sz="1700"/>
              <a:t>implemented</a:t>
            </a:r>
            <a:r>
              <a:rPr lang="en" sz="1700"/>
              <a:t> differetantion between a </a:t>
            </a:r>
            <a:r>
              <a:rPr b="1" lang="en" sz="1700"/>
              <a:t>Client </a:t>
            </a:r>
            <a:r>
              <a:rPr lang="en" sz="1700"/>
              <a:t>and </a:t>
            </a:r>
            <a:r>
              <a:rPr b="1" lang="en" sz="1700"/>
              <a:t>Protocol </a:t>
            </a:r>
            <a:r>
              <a:rPr lang="en" sz="1700"/>
              <a:t>implementation.</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The 2 Line Summary</a:t>
            </a:r>
            <a:endParaRPr b="1"/>
          </a:p>
        </p:txBody>
      </p:sp>
      <p:sp>
        <p:nvSpPr>
          <p:cNvPr id="119" name="Google Shape;119;p20"/>
          <p:cNvSpPr txBox="1"/>
          <p:nvPr>
            <p:ph idx="1" type="body"/>
          </p:nvPr>
        </p:nvSpPr>
        <p:spPr>
          <a:xfrm>
            <a:off x="444750" y="1132725"/>
            <a:ext cx="85206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Protocol versions represent </a:t>
            </a:r>
            <a:r>
              <a:rPr lang="en" sz="2300"/>
              <a:t>discrete</a:t>
            </a:r>
            <a:r>
              <a:rPr lang="en" sz="2300"/>
              <a:t> sets of rules for network </a:t>
            </a:r>
            <a:r>
              <a:rPr lang="en" sz="2300"/>
              <a:t>communication (protocol)</a:t>
            </a:r>
            <a:r>
              <a:rPr lang="en" sz="2300"/>
              <a:t> and as such a variation in </a:t>
            </a:r>
            <a:r>
              <a:rPr lang="en" sz="2300"/>
              <a:t>protocol versions indicates differences such as methods of communication and or features. </a:t>
            </a:r>
            <a:endParaRPr sz="2300"/>
          </a:p>
          <a:p>
            <a:pPr indent="-374650" lvl="0" marL="457200" rtl="0" algn="l">
              <a:spcBef>
                <a:spcPts val="1000"/>
              </a:spcBef>
              <a:spcAft>
                <a:spcPts val="0"/>
              </a:spcAft>
              <a:buSzPts val="2300"/>
              <a:buChar char="●"/>
            </a:pPr>
            <a:r>
              <a:rPr lang="en" sz="2300"/>
              <a:t>The User agent string is no more or less than an </a:t>
            </a:r>
            <a:r>
              <a:rPr lang="en" sz="2300"/>
              <a:t>informational</a:t>
            </a:r>
            <a:r>
              <a:rPr lang="en" sz="2300"/>
              <a:t> tool. A </a:t>
            </a:r>
            <a:r>
              <a:rPr lang="en" sz="2300"/>
              <a:t>vanity</a:t>
            </a:r>
            <a:r>
              <a:rPr lang="en" sz="2300"/>
              <a:t> plate for your client implementation per say.</a:t>
            </a:r>
            <a:endParaRPr sz="2300"/>
          </a:p>
          <a:p>
            <a:pPr indent="0" lvl="0" marL="0" rtl="0" algn="l">
              <a:spcBef>
                <a:spcPts val="10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Proposed Rules for User Agent Strings</a:t>
            </a:r>
            <a:endParaRPr b="1"/>
          </a:p>
        </p:txBody>
      </p:sp>
      <p:sp>
        <p:nvSpPr>
          <p:cNvPr id="125" name="Google Shape;125;p21"/>
          <p:cNvSpPr txBox="1"/>
          <p:nvPr>
            <p:ph idx="1" type="body"/>
          </p:nvPr>
        </p:nvSpPr>
        <p:spPr>
          <a:xfrm>
            <a:off x="392400" y="1053925"/>
            <a:ext cx="8520600" cy="3744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Based on RFC 1945 browser user agents but with more </a:t>
            </a:r>
            <a:r>
              <a:rPr lang="en"/>
              <a:t>structure</a:t>
            </a:r>
            <a:endParaRPr/>
          </a:p>
          <a:p>
            <a:pPr indent="-342900" lvl="0" marL="457200" rtl="0" algn="l">
              <a:spcBef>
                <a:spcPts val="1000"/>
              </a:spcBef>
              <a:spcAft>
                <a:spcPts val="0"/>
              </a:spcAft>
              <a:buSzPts val="1800"/>
              <a:buChar char="●"/>
            </a:pPr>
            <a:r>
              <a:rPr lang="en"/>
              <a:t>Technically no format is defined only guidelines</a:t>
            </a:r>
            <a:endParaRPr/>
          </a:p>
          <a:p>
            <a:pPr indent="-342900" lvl="0" marL="457200" rtl="0" algn="l">
              <a:spcBef>
                <a:spcPts val="1000"/>
              </a:spcBef>
              <a:spcAft>
                <a:spcPts val="0"/>
              </a:spcAft>
              <a:buSzPts val="1800"/>
              <a:buChar char="●"/>
            </a:pPr>
            <a:r>
              <a:rPr lang="en"/>
              <a:t>Format of … </a:t>
            </a:r>
            <a:r>
              <a:rPr i="1" lang="en"/>
              <a:t> /Name:Version/Name:Version/.../</a:t>
            </a:r>
            <a:endParaRPr i="1"/>
          </a:p>
          <a:p>
            <a:pPr indent="-317500" lvl="1" marL="914400" rtl="0" algn="l">
              <a:spcBef>
                <a:spcPts val="1000"/>
              </a:spcBef>
              <a:spcAft>
                <a:spcPts val="0"/>
              </a:spcAft>
              <a:buSzPts val="1400"/>
              <a:buChar char="○"/>
            </a:pPr>
            <a:r>
              <a:rPr lang="en"/>
              <a:t>Version numbers in the form of Major.Minor.Revision (2.6.41)</a:t>
            </a:r>
            <a:endParaRPr/>
          </a:p>
          <a:p>
            <a:pPr indent="-317500" lvl="1" marL="914400" rtl="0" algn="l">
              <a:spcBef>
                <a:spcPts val="1000"/>
              </a:spcBef>
              <a:spcAft>
                <a:spcPts val="0"/>
              </a:spcAft>
              <a:buSzPts val="1400"/>
              <a:buChar char="○"/>
            </a:pPr>
            <a:r>
              <a:rPr lang="en"/>
              <a:t>Repository builds using a date in the format of YYYYMMDD (20110128)</a:t>
            </a:r>
            <a:endParaRPr/>
          </a:p>
          <a:p>
            <a:pPr indent="-342900" lvl="0" marL="457200" rtl="0" algn="l">
              <a:spcBef>
                <a:spcPts val="1000"/>
              </a:spcBef>
              <a:spcAft>
                <a:spcPts val="0"/>
              </a:spcAft>
              <a:buSzPts val="1800"/>
              <a:buChar char="●"/>
            </a:pPr>
            <a:r>
              <a:rPr lang="en"/>
              <a:t>Comments are also allowed as well! - This is done by enclosing the comment into a set of parentheses. </a:t>
            </a:r>
            <a:endParaRPr/>
          </a:p>
          <a:p>
            <a:pPr indent="-342900" lvl="0" marL="457200" rtl="0" algn="l">
              <a:spcBef>
                <a:spcPts val="1000"/>
              </a:spcBef>
              <a:spcAft>
                <a:spcPts val="1000"/>
              </a:spcAft>
              <a:buSzPts val="1800"/>
              <a:buChar char="●"/>
            </a:pPr>
            <a:r>
              <a:rPr lang="en"/>
              <a:t>To add this comment the user may add uacomment=’your cool name here’ and it will be applied your user agent string within a set of brackets delimiting a comment!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