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454ee91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454ee91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a6dcaab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a6dcaab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7266092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7266092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a6dcaab9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a6dcaab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7266092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7266092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a6dcaab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a6dcaab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itcoin/bips/blob/master/bip-0013.mediawik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bitcoin/bips/blob/master/bip-0013.mediawiki" TargetMode="External"/><Relationship Id="rId4" Type="http://schemas.openxmlformats.org/officeDocument/2006/relationships/hyperlink" Target="https://learnmeabitcoin.com/technical/p2sh" TargetMode="External"/><Relationship Id="rId5" Type="http://schemas.openxmlformats.org/officeDocument/2006/relationships/hyperlink" Target="https://www.youtube.com/watch?v=GedV3S9X89c" TargetMode="External"/><Relationship Id="rId6" Type="http://schemas.openxmlformats.org/officeDocument/2006/relationships/hyperlink" Target="https://github.com/bitcoin/bitcoin/commit/a206a23980c15cacf39d267c509bd70c23c94bf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BIP 13 - </a:t>
            </a:r>
            <a:r>
              <a:rPr lang="en" u="sng">
                <a:solidFill>
                  <a:schemeClr val="hlink"/>
                </a:solidFill>
                <a:hlinkClick r:id="rId3"/>
              </a:rPr>
              <a:t>LINK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Address Format for pay-to-script-hash (P2SH)</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Does BIP 13 Improve Bitcoin?</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BIP is very straightforward; BIP 13 defines an address format (type) for pay to script hash (P2SH) transactions. Defined as below. These addresses start with a ‘3’</a:t>
            </a:r>
            <a:endParaRPr/>
          </a:p>
          <a:p>
            <a:pPr indent="0" lvl="0" marL="152400" marR="152400" rtl="0" algn="l">
              <a:lnSpc>
                <a:spcPct val="145000"/>
              </a:lnSpc>
              <a:spcBef>
                <a:spcPts val="1200"/>
              </a:spcBef>
              <a:spcAft>
                <a:spcPts val="0"/>
              </a:spcAft>
              <a:buNone/>
            </a:pPr>
            <a:r>
              <a:rPr lang="en" sz="1000">
                <a:solidFill>
                  <a:srgbClr val="24292F"/>
                </a:solidFill>
                <a:latin typeface="Consolas"/>
                <a:ea typeface="Consolas"/>
                <a:cs typeface="Consolas"/>
                <a:sym typeface="Consolas"/>
              </a:rPr>
              <a:t>  base58-encode: [one-byte version][20-byte hash][4-byte checksum]</a:t>
            </a:r>
            <a:endParaRPr sz="1000">
              <a:solidFill>
                <a:srgbClr val="24292F"/>
              </a:solidFill>
              <a:latin typeface="Consolas"/>
              <a:ea typeface="Consolas"/>
              <a:cs typeface="Consolas"/>
              <a:sym typeface="Consolas"/>
            </a:endParaRPr>
          </a:p>
          <a:p>
            <a:pPr indent="0" lvl="0" marL="0" rtl="0" algn="l">
              <a:spcBef>
                <a:spcPts val="1200"/>
              </a:spcBef>
              <a:spcAft>
                <a:spcPts val="1200"/>
              </a:spcAft>
              <a:buNone/>
            </a:pPr>
            <a:r>
              <a:t/>
            </a:r>
            <a:endParaRPr/>
          </a:p>
        </p:txBody>
      </p:sp>
      <p:cxnSp>
        <p:nvCxnSpPr>
          <p:cNvPr id="67" name="Google Shape;67;p14"/>
          <p:cNvCxnSpPr/>
          <p:nvPr/>
        </p:nvCxnSpPr>
        <p:spPr>
          <a:xfrm flipH="1" rot="10800000">
            <a:off x="1653950" y="2256200"/>
            <a:ext cx="659700" cy="3729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txBox="1"/>
          <p:nvPr/>
        </p:nvSpPr>
        <p:spPr>
          <a:xfrm>
            <a:off x="311700" y="2552875"/>
            <a:ext cx="419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P2SH Addresses use a hex ‘0x05’ for the first character which becomes an ASCII ‘3’ </a:t>
            </a:r>
            <a:endParaRPr>
              <a:latin typeface="Proxima Nova"/>
              <a:ea typeface="Proxima Nova"/>
              <a:cs typeface="Proxima Nova"/>
              <a:sym typeface="Proxima Nova"/>
            </a:endParaRPr>
          </a:p>
        </p:txBody>
      </p:sp>
      <p:cxnSp>
        <p:nvCxnSpPr>
          <p:cNvPr id="69" name="Google Shape;69;p14"/>
          <p:cNvCxnSpPr/>
          <p:nvPr/>
        </p:nvCxnSpPr>
        <p:spPr>
          <a:xfrm rot="10800000">
            <a:off x="3852775" y="2313750"/>
            <a:ext cx="1319400" cy="477900"/>
          </a:xfrm>
          <a:prstGeom prst="straightConnector1">
            <a:avLst/>
          </a:prstGeom>
          <a:noFill/>
          <a:ln cap="flat" cmpd="sng" w="9525">
            <a:solidFill>
              <a:schemeClr val="dk2"/>
            </a:solidFill>
            <a:prstDash val="solid"/>
            <a:round/>
            <a:headEnd len="med" w="med" type="none"/>
            <a:tailEnd len="med" w="med" type="triangle"/>
          </a:ln>
        </p:spPr>
      </p:cxnSp>
      <p:cxnSp>
        <p:nvCxnSpPr>
          <p:cNvPr id="70" name="Google Shape;70;p14"/>
          <p:cNvCxnSpPr/>
          <p:nvPr/>
        </p:nvCxnSpPr>
        <p:spPr>
          <a:xfrm rot="10800000">
            <a:off x="4560450" y="2265700"/>
            <a:ext cx="621300" cy="535500"/>
          </a:xfrm>
          <a:prstGeom prst="straightConnector1">
            <a:avLst/>
          </a:prstGeom>
          <a:noFill/>
          <a:ln cap="flat" cmpd="sng" w="9525">
            <a:solidFill>
              <a:schemeClr val="dk2"/>
            </a:solidFill>
            <a:prstDash val="solid"/>
            <a:round/>
            <a:headEnd len="med" w="med" type="none"/>
            <a:tailEnd len="med" w="med" type="triangle"/>
          </a:ln>
        </p:spPr>
      </p:cxnSp>
      <p:pic>
        <p:nvPicPr>
          <p:cNvPr id="71" name="Google Shape;71;p14"/>
          <p:cNvPicPr preferRelativeResize="0"/>
          <p:nvPr/>
        </p:nvPicPr>
        <p:blipFill>
          <a:blip r:embed="rId3">
            <a:alphaModFix/>
          </a:blip>
          <a:stretch>
            <a:fillRect/>
          </a:stretch>
        </p:blipFill>
        <p:spPr>
          <a:xfrm>
            <a:off x="4048113" y="2868088"/>
            <a:ext cx="5095875" cy="657225"/>
          </a:xfrm>
          <a:prstGeom prst="rect">
            <a:avLst/>
          </a:prstGeom>
          <a:noFill/>
          <a:ln>
            <a:noFill/>
          </a:ln>
        </p:spPr>
      </p:pic>
      <p:sp>
        <p:nvSpPr>
          <p:cNvPr id="72" name="Google Shape;72;p14"/>
          <p:cNvSpPr txBox="1"/>
          <p:nvPr/>
        </p:nvSpPr>
        <p:spPr>
          <a:xfrm>
            <a:off x="4177900" y="3537350"/>
            <a:ext cx="482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highlighted yellow portion of this example address is the input script hashed twice: first with SHA-256 and then with RIPEMD-160. A 4 byte checksum is included. This acts as error detection for the address.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are P2SH addresses even needed?</a:t>
            </a:r>
            <a:endParaRPr b="1"/>
          </a:p>
        </p:txBody>
      </p:sp>
      <p:sp>
        <p:nvSpPr>
          <p:cNvPr id="78" name="Google Shape;7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P2SH addresses extend the isStandard() function. This function was introduced in 2010 into Bitcoin Core by Gavin Andresen. This function creates restrictions in regard to which types of </a:t>
            </a:r>
            <a:r>
              <a:rPr lang="en"/>
              <a:t>transactions</a:t>
            </a:r>
            <a:r>
              <a:rPr lang="en"/>
              <a:t> get relayed across the network. </a:t>
            </a:r>
            <a:r>
              <a:rPr i="1" lang="en"/>
              <a:t>A.K.A if your transaction isn’t normal it doesn’t </a:t>
            </a:r>
            <a:r>
              <a:rPr i="1" lang="en"/>
              <a:t>propagate</a:t>
            </a:r>
            <a:r>
              <a:rPr i="1" lang="en"/>
              <a:t> across the network.</a:t>
            </a:r>
            <a:endParaRPr i="1"/>
          </a:p>
          <a:p>
            <a:pPr indent="0" lvl="0" marL="0" rtl="0" algn="l">
              <a:spcBef>
                <a:spcPts val="1200"/>
              </a:spcBef>
              <a:spcAft>
                <a:spcPts val="1200"/>
              </a:spcAft>
              <a:buNone/>
            </a:pPr>
            <a:r>
              <a:rPr lang="en"/>
              <a:t>After the implementation of isStandard() there was </a:t>
            </a:r>
            <a:r>
              <a:rPr lang="en"/>
              <a:t>no </a:t>
            </a:r>
            <a:r>
              <a:rPr lang="en"/>
              <a:t>longer a practical</a:t>
            </a:r>
            <a:r>
              <a:rPr lang="en"/>
              <a:t> way to</a:t>
            </a:r>
            <a:r>
              <a:rPr lang="en"/>
              <a:t> utilize the bitcoin </a:t>
            </a:r>
            <a:r>
              <a:rPr lang="en"/>
              <a:t>scripting</a:t>
            </a:r>
            <a:r>
              <a:rPr lang="en"/>
              <a:t> </a:t>
            </a:r>
            <a:r>
              <a:rPr lang="en"/>
              <a:t>language on the network. Today this isn’t completely true. The implementation of P2SH as a standard transaction allowed users to hash their scripts and then publish these hashes to the timechain. A spender could then provide the needed script and required inputs to spend those coins!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P2SH and Multisig ❤️Well Almost …</a:t>
            </a:r>
            <a:endParaRPr b="1"/>
          </a:p>
          <a:p>
            <a:pPr indent="0" lvl="0" marL="0" rtl="0" algn="l">
              <a:spcBef>
                <a:spcPts val="0"/>
              </a:spcBef>
              <a:spcAft>
                <a:spcPts val="0"/>
              </a:spcAft>
              <a:buNone/>
            </a:pPr>
            <a:r>
              <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Remember from the last lesson that pay to multisig (P2MS) was limited to a maximum ‘</a:t>
            </a:r>
            <a:r>
              <a:rPr b="1" lang="en"/>
              <a:t>M of 3’</a:t>
            </a:r>
            <a:r>
              <a:rPr lang="en"/>
              <a:t> multisig though OP_CHECKMULTISIG could handle up to </a:t>
            </a:r>
            <a:r>
              <a:rPr b="1" lang="en"/>
              <a:t>‘M of 20’</a:t>
            </a:r>
            <a:r>
              <a:rPr lang="en"/>
              <a:t>? Well this limitation gets removed </a:t>
            </a:r>
            <a:r>
              <a:rPr lang="en"/>
              <a:t>because</a:t>
            </a:r>
            <a:r>
              <a:rPr lang="en"/>
              <a:t> </a:t>
            </a:r>
            <a:r>
              <a:rPr lang="en"/>
              <a:t>suddenly</a:t>
            </a:r>
            <a:r>
              <a:rPr lang="en"/>
              <a:t> you aren’t storing all the public keys on the timechain, </a:t>
            </a:r>
            <a:r>
              <a:rPr lang="en"/>
              <a:t>instead</a:t>
            </a:r>
            <a:r>
              <a:rPr lang="en"/>
              <a:t> only the 160 bit hash and a few opcodes are stored. You can wrap P2MS in P2SH </a:t>
            </a:r>
            <a:endParaRPr/>
          </a:p>
          <a:p>
            <a:pPr indent="0" lvl="0" marL="0" rtl="0" algn="l">
              <a:spcBef>
                <a:spcPts val="1200"/>
              </a:spcBef>
              <a:spcAft>
                <a:spcPts val="1200"/>
              </a:spcAft>
              <a:buNone/>
            </a:pPr>
            <a:r>
              <a:rPr lang="en"/>
              <a:t>The well almost is </a:t>
            </a:r>
            <a:r>
              <a:rPr lang="en"/>
              <a:t>because</a:t>
            </a:r>
            <a:r>
              <a:rPr lang="en"/>
              <a:t> of the fact that P2SH transactions utilizing multisig must maintain not just the private keys but all </a:t>
            </a:r>
            <a:r>
              <a:rPr b="1" lang="en"/>
              <a:t>‘N’</a:t>
            </a:r>
            <a:r>
              <a:rPr lang="en"/>
              <a:t> public keys as well. This is </a:t>
            </a:r>
            <a:r>
              <a:rPr lang="en"/>
              <a:t>because</a:t>
            </a:r>
            <a:r>
              <a:rPr lang="en"/>
              <a:t> the entire original script must be recreated to spend those bitcoins.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do the ‘P2SH’ Addresses represent?	</a:t>
            </a:r>
            <a:endParaRPr b="1"/>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P2SH Address represent bitcoin that are unlocked by the encoded hash of a script and the successful execution of the script. </a:t>
            </a:r>
            <a:endParaRPr/>
          </a:p>
          <a:p>
            <a:pPr indent="0" lvl="0" marL="0" rtl="0" algn="l">
              <a:spcBef>
                <a:spcPts val="1200"/>
              </a:spcBef>
              <a:spcAft>
                <a:spcPts val="0"/>
              </a:spcAft>
              <a:buNone/>
            </a:pPr>
            <a:r>
              <a:rPr lang="en"/>
              <a:t>This is compared to the traditional ECDSA methods to unlock bitcoins in P2PKH transactions.  </a:t>
            </a:r>
            <a:endParaRPr/>
          </a:p>
          <a:p>
            <a:pPr indent="0" lvl="0" marL="0" rtl="0" algn="l">
              <a:spcBef>
                <a:spcPts val="1200"/>
              </a:spcBef>
              <a:spcAft>
                <a:spcPts val="1200"/>
              </a:spcAft>
              <a:buNone/>
            </a:pPr>
            <a:r>
              <a:rPr i="1" lang="en"/>
              <a:t>My analogy to this is similar to a treasure chest with keyhole that has a very specific shape and doesn’t contain any locking </a:t>
            </a:r>
            <a:r>
              <a:rPr i="1" lang="en"/>
              <a:t>mechanism (gears, pins, etc … ) and</a:t>
            </a:r>
            <a:r>
              <a:rPr i="1" lang="en"/>
              <a:t> </a:t>
            </a:r>
            <a:r>
              <a:rPr i="1" lang="en"/>
              <a:t>corresponding</a:t>
            </a:r>
            <a:r>
              <a:rPr i="1" lang="en"/>
              <a:t> keys. To open the chest and spend the bitcoin the user must bring their own locking </a:t>
            </a:r>
            <a:r>
              <a:rPr i="1" lang="en"/>
              <a:t>mechanism and keys. Only once this is complete funds can be spent. Only exact locking mechanism configuration will work. </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Rationale - From BIP 13</a:t>
            </a:r>
            <a:endParaRPr/>
          </a:p>
        </p:txBody>
      </p:sp>
      <p:sp>
        <p:nvSpPr>
          <p:cNvPr id="96" name="Google Shape;96;p18"/>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“This is one piece of the simplest path to a more secure bitcoin infrastructure. It is not intended to solve all of bitcoin's usability or security issues, but to be an incremental improvement over what exists today. A future BIP or BIPs should propose more user-friendly mechanisms for making payments, or for verifying that you're sending a payment to the Free Software Foundation and not Joe Random Hacker.</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Assuming that typing in bitcoin addresses manually will become increasingly rare in the future, and given that the existing checksum method for bitcoin addresses seems to work "well enough" in practice and has already been implemented multiple times, the Author believes no change to the checksum algorithm is necessary.</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 leading version bytes are chosen so that, after base58 encoding, the leading character is consistent: for the main network, byte 5 becomes the character '3'. For the testnet, byte 196 is encoded into '2'.”</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BIP 13</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LINKS</a:t>
            </a:r>
            <a:endParaRPr b="1"/>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BIP-0013 Source</a:t>
            </a:r>
            <a:endParaRPr/>
          </a:p>
          <a:p>
            <a:pPr indent="-342900" lvl="0" marL="457200" rtl="0" algn="l">
              <a:spcBef>
                <a:spcPts val="0"/>
              </a:spcBef>
              <a:spcAft>
                <a:spcPts val="0"/>
              </a:spcAft>
              <a:buSzPts val="1800"/>
              <a:buAutoNum type="arabicPeriod"/>
            </a:pPr>
            <a:r>
              <a:rPr lang="en" u="sng">
                <a:solidFill>
                  <a:schemeClr val="hlink"/>
                </a:solidFill>
                <a:hlinkClick r:id="rId4"/>
              </a:rPr>
              <a:t>P2SH Explained Simply</a:t>
            </a:r>
            <a:endParaRPr/>
          </a:p>
          <a:p>
            <a:pPr indent="-342900" lvl="0" marL="457200" rtl="0" algn="l">
              <a:spcBef>
                <a:spcPts val="0"/>
              </a:spcBef>
              <a:spcAft>
                <a:spcPts val="0"/>
              </a:spcAft>
              <a:buSzPts val="1800"/>
              <a:buAutoNum type="arabicPeriod"/>
            </a:pPr>
            <a:r>
              <a:rPr lang="en" u="sng">
                <a:solidFill>
                  <a:schemeClr val="hlink"/>
                </a:solidFill>
                <a:hlinkClick r:id="rId5"/>
              </a:rPr>
              <a:t>Base58 Encoding Walkthrough</a:t>
            </a:r>
            <a:endParaRPr/>
          </a:p>
          <a:p>
            <a:pPr indent="-342900" lvl="0" marL="457200" rtl="0" algn="l">
              <a:spcBef>
                <a:spcPts val="0"/>
              </a:spcBef>
              <a:spcAft>
                <a:spcPts val="0"/>
              </a:spcAft>
              <a:buSzPts val="1800"/>
              <a:buAutoNum type="arabicPeriod"/>
            </a:pPr>
            <a:r>
              <a:rPr lang="en" u="sng">
                <a:solidFill>
                  <a:schemeClr val="hlink"/>
                </a:solidFill>
                <a:hlinkClick r:id="rId6"/>
              </a:rPr>
              <a:t>isStandard First 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