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36f2dbcfe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36f2dbcfe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36f2dbcfe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36f2dbcfe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36f2dbcfe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36f2dbcfe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36f2dbcfe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36f2dbcfe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36f2dbcfe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36f2dbcfe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36f2dbcfe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36f2dbcfe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37042c2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37042c2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436f2dbcf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436f2dbcf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36f2dbcfe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36f2dbcfe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36f2dbcfe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36f2dbcfe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36f2dbcf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36f2dbcf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36f2dbcfe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36f2dbcf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36f2dbcfe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36f2dbcfe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36f2dbcf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36f2dbcf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36f2dbcfe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36f2dbcfe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36f2dbcfe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36f2dbcfe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n.bitcoin.it/wiki/BIP_000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bitcoin/bips/blob/master/bip-0009.mediawiki" TargetMode="External"/><Relationship Id="rId4" Type="http://schemas.openxmlformats.org/officeDocument/2006/relationships/hyperlink" Target="https://bitcoincore.org/en/2016/06/08/version-bits-miners-faq" TargetMode="External"/><Relationship Id="rId5" Type="http://schemas.openxmlformats.org/officeDocument/2006/relationships/hyperlink" Target="https://learnmeabitcoin.com/explorer/block/version/3fffe004" TargetMode="External"/><Relationship Id="rId6" Type="http://schemas.openxmlformats.org/officeDocument/2006/relationships/hyperlink" Target="https://lists.linuxfoundation.org/pipermail/bitcoin-dev/2017-February/013643.html" TargetMode="External"/><Relationship Id="rId7" Type="http://schemas.openxmlformats.org/officeDocument/2006/relationships/hyperlink" Target="https://github.com/bitcoin/bips/blob/master/bip-0148.mediawik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bitcoin.stackexchange.com/a/392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Bit_array" TargetMode="External"/><Relationship Id="rId4" Type="http://schemas.openxmlformats.org/officeDocument/2006/relationships/hyperlink" Target="https://en.wikipedia.org/wiki/Bit_array" TargetMode="External"/><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hyperlink" Target="https://jimmysong.medium.com/examining-bitmains-claims-about-asicboost-1d61118c678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bitcoin.it/wiki/BIP_0034" TargetMode="External"/><Relationship Id="rId4" Type="http://schemas.openxmlformats.org/officeDocument/2006/relationships/hyperlink" Target="https://en.bitcoin.it/wiki/BIP_0034" TargetMode="External"/><Relationship Id="rId5" Type="http://schemas.openxmlformats.org/officeDocument/2006/relationships/hyperlink" Target="https://en.bitcoin.it/wiki/BIP_0034" TargetMode="External"/><Relationship Id="rId6" Type="http://schemas.openxmlformats.org/officeDocument/2006/relationships/hyperlink" Target="https://en.bitcoin.it/wiki/BIP_003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BIP 9 - </a:t>
            </a:r>
            <a:r>
              <a:rPr lang="en" u="sng">
                <a:solidFill>
                  <a:schemeClr val="hlink"/>
                </a:solidFill>
                <a:hlinkClick r:id="rId3"/>
              </a:rPr>
              <a:t>LINK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Version Bits with Timeout and Delay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Selection continued… Gloss over this - Show for Clarity</a:t>
            </a:r>
            <a:endParaRPr/>
          </a:p>
        </p:txBody>
      </p:sp>
      <p:pic>
        <p:nvPicPr>
          <p:cNvPr id="151" name="Google Shape;151;p22"/>
          <p:cNvPicPr preferRelativeResize="0"/>
          <p:nvPr/>
        </p:nvPicPr>
        <p:blipFill>
          <a:blip r:embed="rId3">
            <a:alphaModFix/>
          </a:blip>
          <a:stretch>
            <a:fillRect/>
          </a:stretch>
        </p:blipFill>
        <p:spPr>
          <a:xfrm>
            <a:off x="152400" y="1170125"/>
            <a:ext cx="8839200" cy="25838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 </a:t>
            </a:r>
            <a:r>
              <a:rPr lang="en"/>
              <a:t>flag - Important but discussed earlier</a:t>
            </a:r>
            <a:endParaRPr/>
          </a:p>
        </p:txBody>
      </p:sp>
      <p:sp>
        <p:nvSpPr>
          <p:cNvPr id="157" name="Google Shape;15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Little endian representation</a:t>
            </a:r>
            <a:endParaRPr/>
          </a:p>
          <a:p>
            <a:pPr indent="-342900" lvl="0" marL="457200" rtl="0" algn="l">
              <a:spcBef>
                <a:spcPts val="0"/>
              </a:spcBef>
              <a:spcAft>
                <a:spcPts val="0"/>
              </a:spcAft>
              <a:buSzPts val="1800"/>
              <a:buChar char="●"/>
            </a:pPr>
            <a:r>
              <a:rPr lang="en"/>
              <a:t>29 bits for flagging - 2 bits for future upgrades to </a:t>
            </a:r>
            <a:r>
              <a:rPr lang="en"/>
              <a:t>different mechanisms</a:t>
            </a:r>
            <a:endParaRPr/>
          </a:p>
          <a:p>
            <a:pPr indent="-342900" lvl="0" marL="457200" rtl="0" algn="l">
              <a:spcBef>
                <a:spcPts val="0"/>
              </a:spcBef>
              <a:spcAft>
                <a:spcPts val="0"/>
              </a:spcAft>
              <a:buSzPts val="1800"/>
              <a:buChar char="●"/>
            </a:pPr>
            <a:r>
              <a:rPr lang="en"/>
              <a:t>Miners ‘should’ continue setting the bit in LOCKED_IN so uptake is visible</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2 Valid Work Flows - LOCKED_IN or FAILED</a:t>
            </a:r>
            <a:endParaRPr/>
          </a:p>
        </p:txBody>
      </p:sp>
      <p:pic>
        <p:nvPicPr>
          <p:cNvPr id="163" name="Google Shape;163;p24"/>
          <p:cNvPicPr preferRelativeResize="0"/>
          <p:nvPr/>
        </p:nvPicPr>
        <p:blipFill>
          <a:blip r:embed="rId3">
            <a:alphaModFix/>
          </a:blip>
          <a:stretch>
            <a:fillRect/>
          </a:stretch>
        </p:blipFill>
        <p:spPr>
          <a:xfrm>
            <a:off x="311700" y="1180400"/>
            <a:ext cx="7587300" cy="326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BIP 9 Consensus Rules</a:t>
            </a:r>
            <a:endParaRPr/>
          </a:p>
        </p:txBody>
      </p:sp>
      <p:pic>
        <p:nvPicPr>
          <p:cNvPr id="169" name="Google Shape;169;p25"/>
          <p:cNvPicPr preferRelativeResize="0"/>
          <p:nvPr/>
        </p:nvPicPr>
        <p:blipFill>
          <a:blip r:embed="rId3">
            <a:alphaModFix/>
          </a:blip>
          <a:stretch>
            <a:fillRect/>
          </a:stretch>
        </p:blipFill>
        <p:spPr>
          <a:xfrm>
            <a:off x="388298" y="956625"/>
            <a:ext cx="4371900" cy="3783475"/>
          </a:xfrm>
          <a:prstGeom prst="rect">
            <a:avLst/>
          </a:prstGeom>
          <a:noFill/>
          <a:ln>
            <a:noFill/>
          </a:ln>
        </p:spPr>
      </p:pic>
      <p:sp>
        <p:nvSpPr>
          <p:cNvPr id="170" name="Google Shape;170;p25"/>
          <p:cNvSpPr txBox="1"/>
          <p:nvPr/>
        </p:nvSpPr>
        <p:spPr>
          <a:xfrm>
            <a:off x="2718000" y="3353325"/>
            <a:ext cx="355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E599"/>
                </a:highlight>
                <a:latin typeface="Proxima Nova"/>
                <a:ea typeface="Proxima Nova"/>
                <a:cs typeface="Proxima Nova"/>
                <a:sym typeface="Proxima Nova"/>
              </a:rPr>
              <a:t>&gt;95% of miners signal during starting period for one </a:t>
            </a:r>
            <a:r>
              <a:rPr lang="en">
                <a:highlight>
                  <a:srgbClr val="FFE599"/>
                </a:highlight>
                <a:latin typeface="Proxima Nova"/>
                <a:ea typeface="Proxima Nova"/>
                <a:cs typeface="Proxima Nova"/>
                <a:sym typeface="Proxima Nova"/>
              </a:rPr>
              <a:t>difficulty</a:t>
            </a:r>
            <a:r>
              <a:rPr lang="en">
                <a:highlight>
                  <a:srgbClr val="FFE599"/>
                </a:highlight>
                <a:latin typeface="Proxima Nova"/>
                <a:ea typeface="Proxima Nova"/>
                <a:cs typeface="Proxima Nova"/>
                <a:sym typeface="Proxima Nova"/>
              </a:rPr>
              <a:t> </a:t>
            </a:r>
            <a:r>
              <a:rPr lang="en">
                <a:highlight>
                  <a:srgbClr val="FFE599"/>
                </a:highlight>
                <a:latin typeface="Proxima Nova"/>
                <a:ea typeface="Proxima Nova"/>
                <a:cs typeface="Proxima Nova"/>
                <a:sym typeface="Proxima Nova"/>
              </a:rPr>
              <a:t>adjustment</a:t>
            </a:r>
            <a:r>
              <a:rPr lang="en">
                <a:highlight>
                  <a:srgbClr val="FFE599"/>
                </a:highlight>
                <a:latin typeface="Proxima Nova"/>
                <a:ea typeface="Proxima Nova"/>
                <a:cs typeface="Proxima Nova"/>
                <a:sym typeface="Proxima Nova"/>
              </a:rPr>
              <a:t> to get the status of LOCKED_IN. 1 </a:t>
            </a:r>
            <a:r>
              <a:rPr lang="en">
                <a:highlight>
                  <a:srgbClr val="FFE599"/>
                </a:highlight>
                <a:latin typeface="Proxima Nova"/>
                <a:ea typeface="Proxima Nova"/>
                <a:cs typeface="Proxima Nova"/>
                <a:sym typeface="Proxima Nova"/>
              </a:rPr>
              <a:t>difficulty</a:t>
            </a:r>
            <a:r>
              <a:rPr lang="en">
                <a:highlight>
                  <a:srgbClr val="FFE599"/>
                </a:highlight>
                <a:latin typeface="Proxima Nova"/>
                <a:ea typeface="Proxima Nova"/>
                <a:cs typeface="Proxima Nova"/>
                <a:sym typeface="Proxima Nova"/>
              </a:rPr>
              <a:t> </a:t>
            </a:r>
            <a:r>
              <a:rPr lang="en">
                <a:highlight>
                  <a:srgbClr val="FFE599"/>
                </a:highlight>
                <a:latin typeface="Proxima Nova"/>
                <a:ea typeface="Proxima Nova"/>
                <a:cs typeface="Proxima Nova"/>
                <a:sym typeface="Proxima Nova"/>
              </a:rPr>
              <a:t>adjustment</a:t>
            </a:r>
            <a:r>
              <a:rPr lang="en">
                <a:highlight>
                  <a:srgbClr val="FFE599"/>
                </a:highlight>
                <a:latin typeface="Proxima Nova"/>
                <a:ea typeface="Proxima Nova"/>
                <a:cs typeface="Proxima Nova"/>
                <a:sym typeface="Proxima Nova"/>
              </a:rPr>
              <a:t> fixed to ACTIVE</a:t>
            </a:r>
            <a:endParaRPr>
              <a:highlight>
                <a:srgbClr val="FFE599"/>
              </a:highlight>
              <a:latin typeface="Proxima Nova"/>
              <a:ea typeface="Proxima Nova"/>
              <a:cs typeface="Proxima Nova"/>
              <a:sym typeface="Proxima Nova"/>
            </a:endParaRPr>
          </a:p>
        </p:txBody>
      </p:sp>
      <p:sp>
        <p:nvSpPr>
          <p:cNvPr id="171" name="Google Shape;171;p25"/>
          <p:cNvSpPr/>
          <p:nvPr/>
        </p:nvSpPr>
        <p:spPr>
          <a:xfrm>
            <a:off x="5461750" y="533850"/>
            <a:ext cx="3192900" cy="1046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nvSpPr>
        <p:spPr>
          <a:xfrm>
            <a:off x="5466225" y="529475"/>
            <a:ext cx="3181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ACTIVATED VIA. BIP9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Segwit (BIT 1)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Check Sequence Verify (BIT 0)</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3" name="Google Shape;173;p25"/>
          <p:cNvSpPr/>
          <p:nvPr/>
        </p:nvSpPr>
        <p:spPr>
          <a:xfrm>
            <a:off x="5461750" y="2032750"/>
            <a:ext cx="3285300" cy="1046700"/>
          </a:xfrm>
          <a:prstGeom prst="wedgeRectCallout">
            <a:avLst>
              <a:gd fmla="val -20833" name="adj1"/>
              <a:gd fmla="val 625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nvSpPr>
        <p:spPr>
          <a:xfrm>
            <a:off x="5461750" y="2043000"/>
            <a:ext cx="3285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During the started phase threshold counts for the signaled version bits are tallied together to move into the locked in phase.</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Warnings to Clients</a:t>
            </a:r>
            <a:endParaRPr/>
          </a:p>
        </p:txBody>
      </p:sp>
      <p:sp>
        <p:nvSpPr>
          <p:cNvPr id="180" name="Google Shape;18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BIP 9 also expresses the use of a waning mechanism which when the soft fork(s) are </a:t>
            </a:r>
            <a:r>
              <a:rPr lang="en"/>
              <a:t>locked in the client should announce loudly to the user. Then warn even more LOUDLY to the user that the softfork is in the active status. </a:t>
            </a:r>
            <a:endParaRPr/>
          </a:p>
        </p:txBody>
      </p:sp>
      <p:pic>
        <p:nvPicPr>
          <p:cNvPr id="181" name="Google Shape;181;p26"/>
          <p:cNvPicPr preferRelativeResize="0"/>
          <p:nvPr/>
        </p:nvPicPr>
        <p:blipFill rotWithShape="1">
          <a:blip r:embed="rId3">
            <a:alphaModFix/>
          </a:blip>
          <a:srcRect b="20618" l="0" r="0" t="21640"/>
          <a:stretch/>
        </p:blipFill>
        <p:spPr>
          <a:xfrm>
            <a:off x="1448425" y="2361275"/>
            <a:ext cx="6000750" cy="230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Finally: Support For Future Changes.</a:t>
            </a:r>
            <a:endParaRPr/>
          </a:p>
        </p:txBody>
      </p:sp>
      <p:sp>
        <p:nvSpPr>
          <p:cNvPr id="187" name="Google Shape;18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Modified Thresholds - The threshold of BIPs 34s 95% doesn’t have to be maintained forever. Open to change lower or higher</a:t>
            </a:r>
            <a:endParaRPr/>
          </a:p>
          <a:p>
            <a:pPr indent="-342900" lvl="0" marL="457200" rtl="0" algn="l">
              <a:spcBef>
                <a:spcPts val="0"/>
              </a:spcBef>
              <a:spcAft>
                <a:spcPts val="0"/>
              </a:spcAft>
              <a:buSzPts val="1800"/>
              <a:buAutoNum type="arabicPeriod"/>
            </a:pPr>
            <a:r>
              <a:rPr lang="en"/>
              <a:t>Conflicting Soft forks - These can be handled with the completing soft forks excluding one another</a:t>
            </a:r>
            <a:endParaRPr/>
          </a:p>
          <a:p>
            <a:pPr indent="-342900" lvl="0" marL="457200" rtl="0" algn="l">
              <a:spcBef>
                <a:spcPts val="0"/>
              </a:spcBef>
              <a:spcAft>
                <a:spcPts val="0"/>
              </a:spcAft>
              <a:buSzPts val="1800"/>
              <a:buAutoNum type="arabicPeriod"/>
            </a:pPr>
            <a:r>
              <a:rPr lang="en"/>
              <a:t>Multistage Soft forks - These are </a:t>
            </a:r>
            <a:r>
              <a:rPr lang="en"/>
              <a:t>supported</a:t>
            </a:r>
            <a:r>
              <a:rPr lang="en"/>
              <a:t> by handling the bits as integers.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TO EVERYONE</a:t>
            </a:r>
            <a:endParaRPr/>
          </a:p>
        </p:txBody>
      </p:sp>
      <p:sp>
        <p:nvSpPr>
          <p:cNvPr id="193" name="Google Shape;19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NOTES:  </a:t>
            </a:r>
            <a:endParaRPr/>
          </a:p>
          <a:p>
            <a:pPr indent="-317500" lvl="1" marL="914400" rtl="0" algn="l">
              <a:spcBef>
                <a:spcPts val="0"/>
              </a:spcBef>
              <a:spcAft>
                <a:spcPts val="0"/>
              </a:spcAft>
              <a:buSzPts val="1400"/>
              <a:buChar char="-"/>
            </a:pPr>
            <a:r>
              <a:rPr lang="en"/>
              <a:t>I am human, there may be mistakes. Do not take this as the end all be all of this topic. </a:t>
            </a:r>
            <a:endParaRPr/>
          </a:p>
          <a:p>
            <a:pPr indent="-317500" lvl="1" marL="914400" rtl="0" algn="l">
              <a:spcBef>
                <a:spcPts val="0"/>
              </a:spcBef>
              <a:spcAft>
                <a:spcPts val="0"/>
              </a:spcAft>
              <a:buSzPts val="1400"/>
              <a:buChar char="-"/>
            </a:pPr>
            <a:r>
              <a:rPr lang="en"/>
              <a:t>Please notify me of any mistakes right away</a:t>
            </a:r>
            <a:endParaRPr/>
          </a:p>
          <a:p>
            <a:pPr indent="-317500" lvl="1" marL="914400" rtl="0" algn="l">
              <a:spcBef>
                <a:spcPts val="0"/>
              </a:spcBef>
              <a:spcAft>
                <a:spcPts val="0"/>
              </a:spcAft>
              <a:buSzPts val="1400"/>
              <a:buChar char="-"/>
            </a:pPr>
            <a:r>
              <a:rPr lang="en"/>
              <a:t>This is a technical analysis and does not cover the scope of actual implementation and consensus.</a:t>
            </a:r>
            <a:endParaRPr/>
          </a:p>
          <a:p>
            <a:pPr indent="-317500" lvl="1" marL="914400" rtl="0" algn="l">
              <a:spcBef>
                <a:spcPts val="0"/>
              </a:spcBef>
              <a:spcAft>
                <a:spcPts val="0"/>
              </a:spcAft>
              <a:buSzPts val="1400"/>
              <a:buChar char="-"/>
            </a:pPr>
            <a:r>
              <a:rPr lang="en"/>
              <a:t>I hope everyone </a:t>
            </a:r>
            <a:r>
              <a:rPr lang="en"/>
              <a:t>learned</a:t>
            </a:r>
            <a:r>
              <a:rPr lang="en"/>
              <a:t> something.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t/>
            </a:r>
            <a:endParaRPr/>
          </a:p>
        </p:txBody>
      </p:sp>
      <p:sp>
        <p:nvSpPr>
          <p:cNvPr id="199" name="Google Shape;19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https://github.com/bitcoin/bips/blob/master/bip-0009.mediawiki</a:t>
            </a:r>
            <a:endParaRPr/>
          </a:p>
          <a:p>
            <a:pPr indent="-342900" lvl="0" marL="457200" rtl="0" algn="l">
              <a:spcBef>
                <a:spcPts val="0"/>
              </a:spcBef>
              <a:spcAft>
                <a:spcPts val="0"/>
              </a:spcAft>
              <a:buSzPts val="1800"/>
              <a:buAutoNum type="arabicPeriod"/>
            </a:pPr>
            <a:r>
              <a:rPr lang="en" u="sng">
                <a:solidFill>
                  <a:schemeClr val="hlink"/>
                </a:solidFill>
                <a:hlinkClick r:id="rId4"/>
              </a:rPr>
              <a:t>https://bitcoincore.org/en/2016/06/08/version-bits-miners-faq</a:t>
            </a:r>
            <a:endParaRPr/>
          </a:p>
          <a:p>
            <a:pPr indent="-342900" lvl="0" marL="457200" rtl="0" algn="l">
              <a:spcBef>
                <a:spcPts val="0"/>
              </a:spcBef>
              <a:spcAft>
                <a:spcPts val="0"/>
              </a:spcAft>
              <a:buSzPts val="1800"/>
              <a:buAutoNum type="arabicPeriod"/>
            </a:pPr>
            <a:r>
              <a:rPr lang="en" u="sng">
                <a:solidFill>
                  <a:schemeClr val="hlink"/>
                </a:solidFill>
                <a:hlinkClick r:id="rId5"/>
              </a:rPr>
              <a:t>https://learnmeabitcoin.com/explorer/block/version/3fffe004</a:t>
            </a:r>
            <a:endParaRPr/>
          </a:p>
          <a:p>
            <a:pPr indent="-342900" lvl="0" marL="457200" rtl="0" algn="l">
              <a:spcBef>
                <a:spcPts val="0"/>
              </a:spcBef>
              <a:spcAft>
                <a:spcPts val="0"/>
              </a:spcAft>
              <a:buSzPts val="1800"/>
              <a:buAutoNum type="arabicPeriod"/>
            </a:pPr>
            <a:r>
              <a:rPr lang="en" u="sng">
                <a:solidFill>
                  <a:schemeClr val="hlink"/>
                </a:solidFill>
                <a:hlinkClick r:id="rId6"/>
              </a:rPr>
              <a:t>https://lists.linuxfoundation.org/pipermail/bitcoin-dev/2017-February/013643.html</a:t>
            </a:r>
            <a:endParaRPr/>
          </a:p>
          <a:p>
            <a:pPr indent="-342900" lvl="0" marL="457200" rtl="0" algn="l">
              <a:spcBef>
                <a:spcPts val="0"/>
              </a:spcBef>
              <a:spcAft>
                <a:spcPts val="0"/>
              </a:spcAft>
              <a:buSzPts val="1800"/>
              <a:buAutoNum type="arabicPeriod"/>
            </a:pPr>
            <a:r>
              <a:rPr lang="en" u="sng">
                <a:solidFill>
                  <a:schemeClr val="hlink"/>
                </a:solidFill>
                <a:hlinkClick r:id="rId7"/>
              </a:rPr>
              <a:t>https://github.com/bitcoin/bips/blob/master/bip-0148.mediawiki</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 - </a:t>
            </a:r>
            <a:r>
              <a:rPr lang="en"/>
              <a:t>⚠️Potentially</a:t>
            </a:r>
            <a:r>
              <a:rPr lang="en"/>
              <a:t> </a:t>
            </a:r>
            <a:r>
              <a:rPr lang="en"/>
              <a:t>Contentious ⚠️</a:t>
            </a:r>
            <a:r>
              <a:rPr lang="en"/>
              <a:t>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BIP 9 Places the power of a soft fork activation in with the miners (nodes with hashpower) </a:t>
            </a:r>
            <a:endParaRPr sz="1500"/>
          </a:p>
          <a:p>
            <a:pPr indent="-323850" lvl="0" marL="457200" rtl="0" algn="l">
              <a:spcBef>
                <a:spcPts val="0"/>
              </a:spcBef>
              <a:spcAft>
                <a:spcPts val="0"/>
              </a:spcAft>
              <a:buSzPts val="1500"/>
              <a:buChar char="●"/>
            </a:pPr>
            <a:r>
              <a:rPr lang="en" sz="1500"/>
              <a:t>BIP 8 drafts a replacement for BIP 9 - NOT ‘FINAL’</a:t>
            </a:r>
            <a:endParaRPr sz="1500"/>
          </a:p>
          <a:p>
            <a:pPr indent="-323850" lvl="0" marL="457200" rtl="0" algn="l">
              <a:spcBef>
                <a:spcPts val="0"/>
              </a:spcBef>
              <a:spcAft>
                <a:spcPts val="0"/>
              </a:spcAft>
              <a:buSzPts val="1500"/>
              <a:buChar char="●"/>
            </a:pPr>
            <a:r>
              <a:rPr lang="en" sz="1500"/>
              <a:t>Speedy Trial Activation</a:t>
            </a:r>
            <a:endParaRPr sz="1500"/>
          </a:p>
          <a:p>
            <a:pPr indent="-323850" lvl="0" marL="457200" rtl="0" algn="l">
              <a:spcBef>
                <a:spcPts val="0"/>
              </a:spcBef>
              <a:spcAft>
                <a:spcPts val="0"/>
              </a:spcAft>
              <a:buSzPts val="1500"/>
              <a:buChar char="●"/>
            </a:pPr>
            <a:r>
              <a:rPr lang="en" sz="1500"/>
              <a:t>Pure and simple it involves consensus regarding the implementation of 1 or more softfork(s)</a:t>
            </a:r>
            <a:endParaRPr sz="1500"/>
          </a:p>
        </p:txBody>
      </p:sp>
      <p:pic>
        <p:nvPicPr>
          <p:cNvPr id="67" name="Google Shape;67;p14"/>
          <p:cNvPicPr preferRelativeResize="0"/>
          <p:nvPr/>
        </p:nvPicPr>
        <p:blipFill>
          <a:blip r:embed="rId3">
            <a:alphaModFix/>
          </a:blip>
          <a:stretch>
            <a:fillRect/>
          </a:stretch>
        </p:blipFill>
        <p:spPr>
          <a:xfrm>
            <a:off x="207500" y="2768425"/>
            <a:ext cx="2616375" cy="2034975"/>
          </a:xfrm>
          <a:prstGeom prst="rect">
            <a:avLst/>
          </a:prstGeom>
          <a:noFill/>
          <a:ln>
            <a:noFill/>
          </a:ln>
        </p:spPr>
      </p:pic>
      <p:sp>
        <p:nvSpPr>
          <p:cNvPr id="68" name="Google Shape;68;p14"/>
          <p:cNvSpPr txBox="1"/>
          <p:nvPr/>
        </p:nvSpPr>
        <p:spPr>
          <a:xfrm>
            <a:off x="2944900" y="3595400"/>
            <a:ext cx="25719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700">
                <a:solidFill>
                  <a:schemeClr val="accent5"/>
                </a:solidFill>
                <a:latin typeface="Proxima Nova"/>
                <a:ea typeface="Proxima Nova"/>
                <a:cs typeface="Proxima Nova"/>
                <a:sym typeface="Proxima Nova"/>
              </a:rPr>
              <a:t>VS.</a:t>
            </a:r>
            <a:endParaRPr b="1" sz="4700">
              <a:solidFill>
                <a:schemeClr val="accent5"/>
              </a:solidFill>
              <a:latin typeface="Proxima Nova"/>
              <a:ea typeface="Proxima Nova"/>
              <a:cs typeface="Proxima Nova"/>
              <a:sym typeface="Proxima Nova"/>
            </a:endParaRPr>
          </a:p>
        </p:txBody>
      </p:sp>
      <p:pic>
        <p:nvPicPr>
          <p:cNvPr id="69" name="Google Shape;69;p14"/>
          <p:cNvPicPr preferRelativeResize="0"/>
          <p:nvPr/>
        </p:nvPicPr>
        <p:blipFill>
          <a:blip r:embed="rId4">
            <a:alphaModFix/>
          </a:blip>
          <a:stretch>
            <a:fillRect/>
          </a:stretch>
        </p:blipFill>
        <p:spPr>
          <a:xfrm>
            <a:off x="4084677" y="3252500"/>
            <a:ext cx="1850001" cy="1458425"/>
          </a:xfrm>
          <a:prstGeom prst="rect">
            <a:avLst/>
          </a:prstGeom>
          <a:noFill/>
          <a:ln>
            <a:noFill/>
          </a:ln>
        </p:spPr>
      </p:pic>
      <p:sp>
        <p:nvSpPr>
          <p:cNvPr id="70" name="Google Shape;70;p14"/>
          <p:cNvSpPr txBox="1"/>
          <p:nvPr/>
        </p:nvSpPr>
        <p:spPr>
          <a:xfrm>
            <a:off x="5844700" y="3527663"/>
            <a:ext cx="25719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700">
                <a:solidFill>
                  <a:schemeClr val="accent5"/>
                </a:solidFill>
                <a:latin typeface="Proxima Nova"/>
                <a:ea typeface="Proxima Nova"/>
                <a:cs typeface="Proxima Nova"/>
                <a:sym typeface="Proxima Nova"/>
              </a:rPr>
              <a:t> &amp;</a:t>
            </a:r>
            <a:endParaRPr b="1" sz="4700">
              <a:solidFill>
                <a:schemeClr val="accent5"/>
              </a:solidFill>
              <a:latin typeface="Proxima Nova"/>
              <a:ea typeface="Proxima Nova"/>
              <a:cs typeface="Proxima Nova"/>
              <a:sym typeface="Proxima Nova"/>
            </a:endParaRPr>
          </a:p>
        </p:txBody>
      </p:sp>
      <p:pic>
        <p:nvPicPr>
          <p:cNvPr id="71" name="Google Shape;71;p14"/>
          <p:cNvPicPr preferRelativeResize="0"/>
          <p:nvPr/>
        </p:nvPicPr>
        <p:blipFill>
          <a:blip r:embed="rId3">
            <a:alphaModFix/>
          </a:blip>
          <a:stretch>
            <a:fillRect/>
          </a:stretch>
        </p:blipFill>
        <p:spPr>
          <a:xfrm>
            <a:off x="6711200" y="3214525"/>
            <a:ext cx="2042824" cy="158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Bits in a Bitcoin Block - Where are they?</a:t>
            </a:r>
            <a:endParaRPr/>
          </a:p>
        </p:txBody>
      </p:sp>
      <p:sp>
        <p:nvSpPr>
          <p:cNvPr id="77" name="Google Shape;77;p15"/>
          <p:cNvSpPr txBox="1"/>
          <p:nvPr>
            <p:ph idx="1" type="body"/>
          </p:nvPr>
        </p:nvSpPr>
        <p:spPr>
          <a:xfrm>
            <a:off x="5451500" y="1152475"/>
            <a:ext cx="3381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version is the first item included in a bitcoin block, block header - These version bits are </a:t>
            </a:r>
            <a:r>
              <a:rPr lang="en"/>
              <a:t>signals</a:t>
            </a:r>
            <a:r>
              <a:rPr lang="en"/>
              <a:t> used by miners signaling to nodes what consensus rules are compatible (or potentially incompatible.) </a:t>
            </a:r>
            <a:endParaRPr/>
          </a:p>
          <a:p>
            <a:pPr indent="0" lvl="0" marL="0" rtl="0" algn="l">
              <a:spcBef>
                <a:spcPts val="1200"/>
              </a:spcBef>
              <a:spcAft>
                <a:spcPts val="1200"/>
              </a:spcAft>
              <a:buNone/>
            </a:pPr>
            <a:r>
              <a:rPr lang="en"/>
              <a:t>Soft forks should have no relevance to and older node, but signal </a:t>
            </a:r>
            <a:r>
              <a:rPr lang="en"/>
              <a:t>additional</a:t>
            </a:r>
            <a:r>
              <a:rPr lang="en"/>
              <a:t> features to newer nodes.</a:t>
            </a:r>
            <a:endParaRPr/>
          </a:p>
        </p:txBody>
      </p:sp>
      <p:pic>
        <p:nvPicPr>
          <p:cNvPr id="78" name="Google Shape;78;p15"/>
          <p:cNvPicPr preferRelativeResize="0"/>
          <p:nvPr/>
        </p:nvPicPr>
        <p:blipFill>
          <a:blip r:embed="rId3">
            <a:alphaModFix/>
          </a:blip>
          <a:stretch>
            <a:fillRect/>
          </a:stretch>
        </p:blipFill>
        <p:spPr>
          <a:xfrm>
            <a:off x="311698" y="1152475"/>
            <a:ext cx="4921549" cy="353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 is a ‘Bit Vector’ and why is it important to BIP 9</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data in computer memory is arranged into a sequence of ‘0’s and ‘1’s these represent a True or False. With 0 usually meaning False and 1 meaning True. </a:t>
            </a:r>
            <a:endParaRPr/>
          </a:p>
          <a:p>
            <a:pPr indent="0" lvl="0" marL="0" rtl="0" algn="l">
              <a:spcBef>
                <a:spcPts val="1200"/>
              </a:spcBef>
              <a:spcAft>
                <a:spcPts val="1200"/>
              </a:spcAft>
              <a:buNone/>
            </a:pPr>
            <a:r>
              <a:rPr lang="en"/>
              <a:t>‘Bit Vectors’ are a </a:t>
            </a:r>
            <a:r>
              <a:rPr lang="en"/>
              <a:t>series of 0s and 1s such as </a:t>
            </a:r>
            <a:r>
              <a:rPr i="1" lang="en"/>
              <a:t>‘00000111’</a:t>
            </a:r>
            <a:r>
              <a:rPr lang="en"/>
              <a:t> where there the zeros mean something is False and the ones represent something is true. The best example that I can come up with is it’s similar to a light switch panel in your home. Each switch maps to one light and the light is on or off. </a:t>
            </a:r>
            <a:endParaRPr/>
          </a:p>
        </p:txBody>
      </p:sp>
      <p:pic>
        <p:nvPicPr>
          <p:cNvPr id="85" name="Google Shape;85;p16"/>
          <p:cNvPicPr preferRelativeResize="0"/>
          <p:nvPr/>
        </p:nvPicPr>
        <p:blipFill>
          <a:blip r:embed="rId3">
            <a:alphaModFix/>
          </a:blip>
          <a:stretch>
            <a:fillRect/>
          </a:stretch>
        </p:blipFill>
        <p:spPr>
          <a:xfrm>
            <a:off x="311700" y="3321113"/>
            <a:ext cx="2095500" cy="1571625"/>
          </a:xfrm>
          <a:prstGeom prst="rect">
            <a:avLst/>
          </a:prstGeom>
          <a:noFill/>
          <a:ln>
            <a:noFill/>
          </a:ln>
        </p:spPr>
      </p:pic>
      <p:sp>
        <p:nvSpPr>
          <p:cNvPr id="86" name="Google Shape;86;p16"/>
          <p:cNvSpPr txBox="1"/>
          <p:nvPr/>
        </p:nvSpPr>
        <p:spPr>
          <a:xfrm>
            <a:off x="2494750" y="3583588"/>
            <a:ext cx="618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Proxima Nova"/>
                <a:ea typeface="Proxima Nova"/>
                <a:cs typeface="Proxima Nova"/>
                <a:sym typeface="Proxima Nova"/>
              </a:rPr>
              <a:t>Each switch maps to one light, the number of active lights in the home would be equal to the number of switches in the on position.  In our previous example of 00000111 that would mean the 5 switches on the left are off </a:t>
            </a:r>
            <a:endParaRPr i="1">
              <a:latin typeface="Proxima Nova"/>
              <a:ea typeface="Proxima Nova"/>
              <a:cs typeface="Proxima Nova"/>
              <a:sym typeface="Proxima Nova"/>
            </a:endParaRPr>
          </a:p>
          <a:p>
            <a:pPr indent="0" lvl="0" marL="0" rtl="0" algn="l">
              <a:spcBef>
                <a:spcPts val="0"/>
              </a:spcBef>
              <a:spcAft>
                <a:spcPts val="0"/>
              </a:spcAft>
              <a:buNone/>
            </a:pPr>
            <a:r>
              <a:rPr i="1" lang="en">
                <a:latin typeface="Proxima Nova"/>
                <a:ea typeface="Proxima Nova"/>
                <a:cs typeface="Proxima Nova"/>
                <a:sym typeface="Proxima Nova"/>
              </a:rPr>
              <a:t>and 3 on the right are on.</a:t>
            </a:r>
            <a:endParaRPr i="1">
              <a:latin typeface="Proxima Nova"/>
              <a:ea typeface="Proxima Nova"/>
              <a:cs typeface="Proxima Nova"/>
              <a:sym typeface="Proxima Nova"/>
            </a:endParaRPr>
          </a:p>
        </p:txBody>
      </p:sp>
      <p:sp>
        <p:nvSpPr>
          <p:cNvPr id="87" name="Google Shape;87;p16"/>
          <p:cNvSpPr txBox="1"/>
          <p:nvPr/>
        </p:nvSpPr>
        <p:spPr>
          <a:xfrm>
            <a:off x="390125" y="398337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0</a:t>
            </a:r>
            <a:endParaRPr>
              <a:latin typeface="Proxima Nova"/>
              <a:ea typeface="Proxima Nova"/>
              <a:cs typeface="Proxima Nova"/>
              <a:sym typeface="Proxima Nova"/>
            </a:endParaRPr>
          </a:p>
        </p:txBody>
      </p:sp>
      <p:sp>
        <p:nvSpPr>
          <p:cNvPr id="88" name="Google Shape;88;p16"/>
          <p:cNvSpPr txBox="1"/>
          <p:nvPr/>
        </p:nvSpPr>
        <p:spPr>
          <a:xfrm>
            <a:off x="646925" y="390685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0</a:t>
            </a:r>
            <a:endParaRPr>
              <a:latin typeface="Proxima Nova"/>
              <a:ea typeface="Proxima Nova"/>
              <a:cs typeface="Proxima Nova"/>
              <a:sym typeface="Proxima Nova"/>
            </a:endParaRPr>
          </a:p>
        </p:txBody>
      </p:sp>
      <p:sp>
        <p:nvSpPr>
          <p:cNvPr id="89" name="Google Shape;89;p16"/>
          <p:cNvSpPr txBox="1"/>
          <p:nvPr/>
        </p:nvSpPr>
        <p:spPr>
          <a:xfrm>
            <a:off x="903725" y="3906838"/>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0</a:t>
            </a:r>
            <a:endParaRPr>
              <a:latin typeface="Proxima Nova"/>
              <a:ea typeface="Proxima Nova"/>
              <a:cs typeface="Proxima Nova"/>
              <a:sym typeface="Proxima Nova"/>
            </a:endParaRPr>
          </a:p>
        </p:txBody>
      </p:sp>
      <p:sp>
        <p:nvSpPr>
          <p:cNvPr id="90" name="Google Shape;90;p16"/>
          <p:cNvSpPr txBox="1"/>
          <p:nvPr/>
        </p:nvSpPr>
        <p:spPr>
          <a:xfrm>
            <a:off x="1160525" y="383487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0</a:t>
            </a:r>
            <a:endParaRPr>
              <a:latin typeface="Proxima Nova"/>
              <a:ea typeface="Proxima Nova"/>
              <a:cs typeface="Proxima Nova"/>
              <a:sym typeface="Proxima Nova"/>
            </a:endParaRPr>
          </a:p>
        </p:txBody>
      </p:sp>
      <p:sp>
        <p:nvSpPr>
          <p:cNvPr id="91" name="Google Shape;91;p16"/>
          <p:cNvSpPr txBox="1"/>
          <p:nvPr/>
        </p:nvSpPr>
        <p:spPr>
          <a:xfrm>
            <a:off x="1359050" y="379217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0</a:t>
            </a:r>
            <a:endParaRPr>
              <a:latin typeface="Proxima Nova"/>
              <a:ea typeface="Proxima Nova"/>
              <a:cs typeface="Proxima Nova"/>
              <a:sym typeface="Proxima Nova"/>
            </a:endParaRPr>
          </a:p>
        </p:txBody>
      </p:sp>
      <p:sp>
        <p:nvSpPr>
          <p:cNvPr id="92" name="Google Shape;92;p16"/>
          <p:cNvSpPr txBox="1"/>
          <p:nvPr/>
        </p:nvSpPr>
        <p:spPr>
          <a:xfrm>
            <a:off x="1570838" y="37495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93" name="Google Shape;93;p16"/>
          <p:cNvSpPr txBox="1"/>
          <p:nvPr/>
        </p:nvSpPr>
        <p:spPr>
          <a:xfrm>
            <a:off x="1827625" y="36879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94" name="Google Shape;94;p16"/>
          <p:cNvSpPr txBox="1"/>
          <p:nvPr/>
        </p:nvSpPr>
        <p:spPr>
          <a:xfrm>
            <a:off x="2032800" y="36879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Block Header Version Field Visualized</a:t>
            </a:r>
            <a:endParaRPr/>
          </a:p>
        </p:txBody>
      </p:sp>
      <p:pic>
        <p:nvPicPr>
          <p:cNvPr id="100" name="Google Shape;100;p17"/>
          <p:cNvPicPr preferRelativeResize="0"/>
          <p:nvPr/>
        </p:nvPicPr>
        <p:blipFill>
          <a:blip r:embed="rId3">
            <a:alphaModFix/>
          </a:blip>
          <a:stretch>
            <a:fillRect/>
          </a:stretch>
        </p:blipFill>
        <p:spPr>
          <a:xfrm>
            <a:off x="373300" y="1017713"/>
            <a:ext cx="2095500" cy="1571625"/>
          </a:xfrm>
          <a:prstGeom prst="rect">
            <a:avLst/>
          </a:prstGeom>
          <a:noFill/>
          <a:ln>
            <a:noFill/>
          </a:ln>
        </p:spPr>
      </p:pic>
      <p:pic>
        <p:nvPicPr>
          <p:cNvPr id="101" name="Google Shape;101;p17"/>
          <p:cNvPicPr preferRelativeResize="0"/>
          <p:nvPr/>
        </p:nvPicPr>
        <p:blipFill>
          <a:blip r:embed="rId3">
            <a:alphaModFix/>
          </a:blip>
          <a:stretch>
            <a:fillRect/>
          </a:stretch>
        </p:blipFill>
        <p:spPr>
          <a:xfrm>
            <a:off x="2468800" y="1017713"/>
            <a:ext cx="2095500" cy="1571625"/>
          </a:xfrm>
          <a:prstGeom prst="rect">
            <a:avLst/>
          </a:prstGeom>
          <a:noFill/>
          <a:ln>
            <a:noFill/>
          </a:ln>
        </p:spPr>
      </p:pic>
      <p:pic>
        <p:nvPicPr>
          <p:cNvPr id="102" name="Google Shape;102;p17"/>
          <p:cNvPicPr preferRelativeResize="0"/>
          <p:nvPr/>
        </p:nvPicPr>
        <p:blipFill>
          <a:blip r:embed="rId3">
            <a:alphaModFix/>
          </a:blip>
          <a:stretch>
            <a:fillRect/>
          </a:stretch>
        </p:blipFill>
        <p:spPr>
          <a:xfrm>
            <a:off x="4572000" y="1017713"/>
            <a:ext cx="2095500" cy="1571625"/>
          </a:xfrm>
          <a:prstGeom prst="rect">
            <a:avLst/>
          </a:prstGeom>
          <a:noFill/>
          <a:ln>
            <a:noFill/>
          </a:ln>
        </p:spPr>
      </p:pic>
      <p:pic>
        <p:nvPicPr>
          <p:cNvPr id="103" name="Google Shape;103;p17"/>
          <p:cNvPicPr preferRelativeResize="0"/>
          <p:nvPr/>
        </p:nvPicPr>
        <p:blipFill>
          <a:blip r:embed="rId3">
            <a:alphaModFix/>
          </a:blip>
          <a:stretch>
            <a:fillRect/>
          </a:stretch>
        </p:blipFill>
        <p:spPr>
          <a:xfrm>
            <a:off x="6667500" y="1017713"/>
            <a:ext cx="2095500" cy="1571625"/>
          </a:xfrm>
          <a:prstGeom prst="rect">
            <a:avLst/>
          </a:prstGeom>
          <a:noFill/>
          <a:ln>
            <a:noFill/>
          </a:ln>
        </p:spPr>
      </p:pic>
      <p:sp>
        <p:nvSpPr>
          <p:cNvPr id="104" name="Google Shape;104;p17"/>
          <p:cNvSpPr txBox="1"/>
          <p:nvPr/>
        </p:nvSpPr>
        <p:spPr>
          <a:xfrm>
            <a:off x="410650" y="2751425"/>
            <a:ext cx="826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roxima Nova"/>
                <a:ea typeface="Proxima Nova"/>
                <a:cs typeface="Proxima Nova"/>
                <a:sym typeface="Proxima Nova"/>
              </a:rPr>
              <a:t>A series of 32 </a:t>
            </a:r>
            <a:r>
              <a:rPr lang="en" sz="1300">
                <a:latin typeface="Proxima Nova"/>
                <a:ea typeface="Proxima Nova"/>
                <a:cs typeface="Proxima Nova"/>
                <a:sym typeface="Proxima Nova"/>
              </a:rPr>
              <a:t>switches that can be turned on or off. Currently the first 3 switches on the left are (OFF OFF ON) </a:t>
            </a:r>
            <a:endParaRPr sz="1300">
              <a:latin typeface="Proxima Nova"/>
              <a:ea typeface="Proxima Nova"/>
              <a:cs typeface="Proxima Nova"/>
              <a:sym typeface="Proxima Nova"/>
            </a:endParaRPr>
          </a:p>
        </p:txBody>
      </p:sp>
      <p:pic>
        <p:nvPicPr>
          <p:cNvPr id="105" name="Google Shape;105;p17"/>
          <p:cNvPicPr preferRelativeResize="0"/>
          <p:nvPr/>
        </p:nvPicPr>
        <p:blipFill>
          <a:blip r:embed="rId4">
            <a:alphaModFix/>
          </a:blip>
          <a:stretch>
            <a:fillRect/>
          </a:stretch>
        </p:blipFill>
        <p:spPr>
          <a:xfrm>
            <a:off x="479950" y="3207200"/>
            <a:ext cx="6238875" cy="1162050"/>
          </a:xfrm>
          <a:prstGeom prst="rect">
            <a:avLst/>
          </a:prstGeom>
          <a:noFill/>
          <a:ln>
            <a:noFill/>
          </a:ln>
        </p:spPr>
      </p:pic>
      <p:sp>
        <p:nvSpPr>
          <p:cNvPr id="106" name="Google Shape;106;p17"/>
          <p:cNvSpPr txBox="1"/>
          <p:nvPr/>
        </p:nvSpPr>
        <p:spPr>
          <a:xfrm>
            <a:off x="410650" y="4424825"/>
            <a:ext cx="610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4CCCC"/>
                </a:highlight>
              </a:rPr>
              <a:t>Example</a:t>
            </a:r>
            <a:r>
              <a:rPr lang="en"/>
              <a:t> Version Field Source - </a:t>
            </a:r>
            <a:r>
              <a:rPr lang="en" u="sng">
                <a:solidFill>
                  <a:schemeClr val="hlink"/>
                </a:solidFill>
                <a:latin typeface="Proxima Nova"/>
                <a:ea typeface="Proxima Nova"/>
                <a:cs typeface="Proxima Nova"/>
                <a:sym typeface="Proxima Nova"/>
                <a:hlinkClick r:id="rId5"/>
              </a:rPr>
              <a:t>https://bitcoin.stackexchange.com/a/39224</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BIP 9 - Version Bits with Timeout and Delay - What is it?</a:t>
            </a:r>
            <a:endParaRPr/>
          </a:p>
        </p:txBody>
      </p:sp>
      <p:sp>
        <p:nvSpPr>
          <p:cNvPr id="112" name="Google Shape;11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BIP 9 is a method to use the version field of a blocks header to signal activation support of a softfork. </a:t>
            </a:r>
            <a:endParaRPr sz="1700"/>
          </a:p>
          <a:p>
            <a:pPr indent="-336550" lvl="0" marL="457200" rtl="0" algn="l">
              <a:spcBef>
                <a:spcPts val="0"/>
              </a:spcBef>
              <a:spcAft>
                <a:spcPts val="0"/>
              </a:spcAft>
              <a:buSzPts val="1700"/>
              <a:buChar char="●"/>
            </a:pPr>
            <a:r>
              <a:rPr lang="en" sz="1700"/>
              <a:t>BIP 9 allows parallel softforks by representing each softfork via it’s own bit in the version field. A ‘</a:t>
            </a:r>
            <a:r>
              <a:rPr lang="en" sz="1700" u="sng">
                <a:solidFill>
                  <a:schemeClr val="hlink"/>
                </a:solidFill>
                <a:hlinkClick r:id="rId3"/>
              </a:rPr>
              <a:t>bit </a:t>
            </a:r>
            <a:r>
              <a:rPr lang="en" sz="1700" u="sng">
                <a:solidFill>
                  <a:schemeClr val="hlink"/>
                </a:solidFill>
                <a:hlinkClick r:id="rId4"/>
              </a:rPr>
              <a:t>vector</a:t>
            </a:r>
            <a:r>
              <a:rPr lang="en" sz="1700"/>
              <a:t>` is the data structure used to store the </a:t>
            </a:r>
            <a:r>
              <a:rPr lang="en" sz="1700"/>
              <a:t>version</a:t>
            </a:r>
            <a:r>
              <a:rPr lang="en" sz="1700"/>
              <a:t> bits.</a:t>
            </a:r>
            <a:endParaRPr sz="1700"/>
          </a:p>
          <a:p>
            <a:pPr indent="0" lvl="0" marL="0" rtl="0" algn="l">
              <a:spcBef>
                <a:spcPts val="1200"/>
              </a:spcBef>
              <a:spcAft>
                <a:spcPts val="1200"/>
              </a:spcAft>
              <a:buNone/>
            </a:pPr>
            <a:r>
              <a:t/>
            </a:r>
            <a:endParaRPr/>
          </a:p>
        </p:txBody>
      </p:sp>
      <p:pic>
        <p:nvPicPr>
          <p:cNvPr id="113" name="Google Shape;113;p18"/>
          <p:cNvPicPr preferRelativeResize="0"/>
          <p:nvPr/>
        </p:nvPicPr>
        <p:blipFill>
          <a:blip r:embed="rId5">
            <a:alphaModFix/>
          </a:blip>
          <a:stretch>
            <a:fillRect/>
          </a:stretch>
        </p:blipFill>
        <p:spPr>
          <a:xfrm>
            <a:off x="529475" y="3143450"/>
            <a:ext cx="3161750" cy="1561350"/>
          </a:xfrm>
          <a:prstGeom prst="rect">
            <a:avLst/>
          </a:prstGeom>
          <a:noFill/>
          <a:ln>
            <a:noFill/>
          </a:ln>
        </p:spPr>
      </p:pic>
      <p:pic>
        <p:nvPicPr>
          <p:cNvPr id="114" name="Google Shape;114;p18"/>
          <p:cNvPicPr preferRelativeResize="0"/>
          <p:nvPr/>
        </p:nvPicPr>
        <p:blipFill>
          <a:blip r:embed="rId6">
            <a:alphaModFix/>
          </a:blip>
          <a:stretch>
            <a:fillRect/>
          </a:stretch>
        </p:blipFill>
        <p:spPr>
          <a:xfrm>
            <a:off x="3951750" y="3143450"/>
            <a:ext cx="3699386" cy="1531075"/>
          </a:xfrm>
          <a:prstGeom prst="rect">
            <a:avLst/>
          </a:prstGeom>
          <a:noFill/>
          <a:ln>
            <a:noFill/>
          </a:ln>
        </p:spPr>
      </p:pic>
      <p:sp>
        <p:nvSpPr>
          <p:cNvPr id="115" name="Google Shape;115;p18"/>
          <p:cNvSpPr txBox="1"/>
          <p:nvPr/>
        </p:nvSpPr>
        <p:spPr>
          <a:xfrm>
            <a:off x="716125" y="2818850"/>
            <a:ext cx="29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Block #5 Version = 32b’000….</a:t>
            </a:r>
            <a:r>
              <a:rPr lang="en" sz="1200">
                <a:highlight>
                  <a:schemeClr val="accent6"/>
                </a:highlight>
                <a:latin typeface="Proxima Nova"/>
                <a:ea typeface="Proxima Nova"/>
                <a:cs typeface="Proxima Nova"/>
                <a:sym typeface="Proxima Nova"/>
              </a:rPr>
              <a:t>001</a:t>
            </a:r>
            <a:endParaRPr sz="1200">
              <a:highlight>
                <a:schemeClr val="accent6"/>
              </a:highlight>
              <a:latin typeface="Proxima Nova"/>
              <a:ea typeface="Proxima Nova"/>
              <a:cs typeface="Proxima Nova"/>
              <a:sym typeface="Proxima Nova"/>
            </a:endParaRPr>
          </a:p>
        </p:txBody>
      </p:sp>
      <p:sp>
        <p:nvSpPr>
          <p:cNvPr id="116" name="Google Shape;116;p18"/>
          <p:cNvSpPr txBox="1"/>
          <p:nvPr/>
        </p:nvSpPr>
        <p:spPr>
          <a:xfrm>
            <a:off x="3923175" y="2818850"/>
            <a:ext cx="519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Block</a:t>
            </a:r>
            <a:r>
              <a:rPr lang="en" sz="1200">
                <a:latin typeface="Proxima Nova"/>
                <a:ea typeface="Proxima Nova"/>
                <a:cs typeface="Proxima Nova"/>
                <a:sym typeface="Proxima Nova"/>
              </a:rPr>
              <a:t> #700000 Version =32b’</a:t>
            </a:r>
            <a:r>
              <a:rPr lang="en" sz="1200">
                <a:highlight>
                  <a:schemeClr val="accent4"/>
                </a:highlight>
                <a:latin typeface="Proxima Nova"/>
                <a:ea typeface="Proxima Nova"/>
                <a:cs typeface="Proxima Nova"/>
                <a:sym typeface="Proxima Nova"/>
              </a:rPr>
              <a:t>001</a:t>
            </a:r>
            <a:r>
              <a:rPr lang="en" sz="1200">
                <a:highlight>
                  <a:schemeClr val="lt2"/>
                </a:highlight>
                <a:latin typeface="Proxima Nova"/>
                <a:ea typeface="Proxima Nova"/>
                <a:cs typeface="Proxima Nova"/>
                <a:sym typeface="Proxima Nova"/>
              </a:rPr>
              <a:t>1111111111111100000000001</a:t>
            </a:r>
            <a:r>
              <a:rPr lang="en" sz="1200">
                <a:highlight>
                  <a:schemeClr val="dk2"/>
                </a:highlight>
                <a:latin typeface="Proxima Nova"/>
                <a:ea typeface="Proxima Nova"/>
                <a:cs typeface="Proxima Nova"/>
                <a:sym typeface="Proxima Nova"/>
              </a:rPr>
              <a:t>00</a:t>
            </a:r>
            <a:endParaRPr sz="1200">
              <a:highlight>
                <a:schemeClr val="dk2"/>
              </a:highlight>
              <a:latin typeface="Proxima Nova"/>
              <a:ea typeface="Proxima Nova"/>
              <a:cs typeface="Proxima Nova"/>
              <a:sym typeface="Proxima Nova"/>
            </a:endParaRPr>
          </a:p>
        </p:txBody>
      </p:sp>
      <p:sp>
        <p:nvSpPr>
          <p:cNvPr id="117" name="Google Shape;117;p18"/>
          <p:cNvSpPr txBox="1"/>
          <p:nvPr/>
        </p:nvSpPr>
        <p:spPr>
          <a:xfrm>
            <a:off x="1582400" y="4621475"/>
            <a:ext cx="9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Version 1 </a:t>
            </a:r>
            <a:endParaRPr>
              <a:latin typeface="Proxima Nova"/>
              <a:ea typeface="Proxima Nova"/>
              <a:cs typeface="Proxima Nova"/>
              <a:sym typeface="Proxima Nova"/>
            </a:endParaRPr>
          </a:p>
        </p:txBody>
      </p:sp>
      <p:sp>
        <p:nvSpPr>
          <p:cNvPr id="118" name="Google Shape;118;p18"/>
          <p:cNvSpPr txBox="1"/>
          <p:nvPr/>
        </p:nvSpPr>
        <p:spPr>
          <a:xfrm>
            <a:off x="5340188" y="4621475"/>
            <a:ext cx="9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Version 4 </a:t>
            </a:r>
            <a:endParaRPr>
              <a:latin typeface="Proxima Nova"/>
              <a:ea typeface="Proxima Nova"/>
              <a:cs typeface="Proxima Nova"/>
              <a:sym typeface="Proxima Nova"/>
            </a:endParaRPr>
          </a:p>
        </p:txBody>
      </p:sp>
      <p:cxnSp>
        <p:nvCxnSpPr>
          <p:cNvPr id="119" name="Google Shape;119;p18"/>
          <p:cNvCxnSpPr/>
          <p:nvPr/>
        </p:nvCxnSpPr>
        <p:spPr>
          <a:xfrm flipH="1">
            <a:off x="6755475" y="2648750"/>
            <a:ext cx="338700" cy="1644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8"/>
          <p:cNvSpPr txBox="1"/>
          <p:nvPr/>
        </p:nvSpPr>
        <p:spPr>
          <a:xfrm>
            <a:off x="7094175" y="2463975"/>
            <a:ext cx="331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Proxima Nova"/>
                <a:ea typeface="Proxima Nova"/>
                <a:cs typeface="Proxima Nova"/>
                <a:sym typeface="Proxima Nova"/>
                <a:hlinkClick r:id="rId7"/>
              </a:rPr>
              <a:t>ASIC BOOST MANGLING</a:t>
            </a:r>
            <a:endParaRPr sz="1100">
              <a:latin typeface="Proxima Nova"/>
              <a:ea typeface="Proxima Nova"/>
              <a:cs typeface="Proxima Nova"/>
              <a:sym typeface="Proxima Nova"/>
            </a:endParaRPr>
          </a:p>
        </p:txBody>
      </p:sp>
      <p:cxnSp>
        <p:nvCxnSpPr>
          <p:cNvPr id="121" name="Google Shape;121;p18"/>
          <p:cNvCxnSpPr/>
          <p:nvPr/>
        </p:nvCxnSpPr>
        <p:spPr>
          <a:xfrm flipH="1">
            <a:off x="3110625" y="2679550"/>
            <a:ext cx="585300" cy="2874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8"/>
          <p:cNvSpPr txBox="1"/>
          <p:nvPr/>
        </p:nvSpPr>
        <p:spPr>
          <a:xfrm>
            <a:off x="3613775" y="2480150"/>
            <a:ext cx="198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Used Version Number Portion …</a:t>
            </a:r>
            <a:endParaRPr sz="1000">
              <a:latin typeface="Proxima Nova"/>
              <a:ea typeface="Proxima Nova"/>
              <a:cs typeface="Proxima Nova"/>
              <a:sym typeface="Proxima Nova"/>
            </a:endParaRPr>
          </a:p>
        </p:txBody>
      </p:sp>
      <p:cxnSp>
        <p:nvCxnSpPr>
          <p:cNvPr id="123" name="Google Shape;123;p18"/>
          <p:cNvCxnSpPr/>
          <p:nvPr/>
        </p:nvCxnSpPr>
        <p:spPr>
          <a:xfrm flipH="1">
            <a:off x="6077850" y="2494750"/>
            <a:ext cx="246300" cy="3489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8"/>
          <p:cNvSpPr txBox="1"/>
          <p:nvPr/>
        </p:nvSpPr>
        <p:spPr>
          <a:xfrm>
            <a:off x="6324150" y="2325650"/>
            <a:ext cx="212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roxima Nova"/>
                <a:ea typeface="Proxima Nova"/>
                <a:cs typeface="Proxima Nova"/>
                <a:sym typeface="Proxima Nova"/>
              </a:rPr>
              <a:t>BIP9 RESERVED BITS</a:t>
            </a:r>
            <a:endParaRPr sz="900">
              <a:latin typeface="Proxima Nova"/>
              <a:ea typeface="Proxima Nova"/>
              <a:cs typeface="Proxima Nova"/>
              <a:sym typeface="Proxima Nova"/>
            </a:endParaRPr>
          </a:p>
        </p:txBody>
      </p:sp>
      <p:cxnSp>
        <p:nvCxnSpPr>
          <p:cNvPr id="125" name="Google Shape;125;p18"/>
          <p:cNvCxnSpPr/>
          <p:nvPr/>
        </p:nvCxnSpPr>
        <p:spPr>
          <a:xfrm rot="10800000">
            <a:off x="8096550" y="3189100"/>
            <a:ext cx="126900" cy="3939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18"/>
          <p:cNvSpPr txBox="1"/>
          <p:nvPr/>
        </p:nvSpPr>
        <p:spPr>
          <a:xfrm>
            <a:off x="7751275" y="3522338"/>
            <a:ext cx="212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roxima Nova"/>
                <a:ea typeface="Proxima Nova"/>
                <a:cs typeface="Proxima Nova"/>
                <a:sym typeface="Proxima Nova"/>
              </a:rPr>
              <a:t>SEGWIT AND CSV BITS</a:t>
            </a:r>
            <a:endParaRPr sz="900">
              <a:latin typeface="Proxima Nova"/>
              <a:ea typeface="Proxima Nova"/>
              <a:cs typeface="Proxima Nova"/>
              <a:sym typeface="Proxima Nova"/>
            </a:endParaRPr>
          </a:p>
        </p:txBody>
      </p:sp>
      <p:sp>
        <p:nvSpPr>
          <p:cNvPr id="127" name="Google Shape;127;p18"/>
          <p:cNvSpPr txBox="1"/>
          <p:nvPr/>
        </p:nvSpPr>
        <p:spPr>
          <a:xfrm>
            <a:off x="716125" y="2619500"/>
            <a:ext cx="28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Proxima Nova"/>
                <a:ea typeface="Proxima Nova"/>
                <a:cs typeface="Proxima Nova"/>
                <a:sym typeface="Proxima Nova"/>
              </a:rPr>
              <a:t>ORIGINAL VERSION BITS</a:t>
            </a:r>
            <a:endParaRPr b="1">
              <a:solidFill>
                <a:schemeClr val="accent5"/>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how do BIP 9 and Soft forks convergere?</a:t>
            </a:r>
            <a:endParaRPr/>
          </a:p>
        </p:txBody>
      </p:sp>
      <p:sp>
        <p:nvSpPr>
          <p:cNvPr id="133" name="Google Shape;13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nodes without hashpower can’t </a:t>
            </a:r>
            <a:r>
              <a:rPr lang="en">
                <a:highlight>
                  <a:schemeClr val="accent6"/>
                </a:highlight>
              </a:rPr>
              <a:t>effectively</a:t>
            </a:r>
            <a:r>
              <a:rPr lang="en">
                <a:highlight>
                  <a:schemeClr val="accent6"/>
                </a:highlight>
              </a:rPr>
              <a:t> signal</a:t>
            </a:r>
            <a:r>
              <a:rPr lang="en"/>
              <a:t> support for a </a:t>
            </a:r>
            <a:r>
              <a:rPr lang="en"/>
              <a:t>soft fork and/or feature implementation in blocks</a:t>
            </a:r>
            <a:r>
              <a:rPr lang="en"/>
              <a:t>. Nodes with hashpower are the primary signaling method for support of a soft fork. In the case of BIP 9. Soft forks are backwards compatible so the network of nodes with or without hashpower can reject these version flags and just not utilize the soft fork features.</a:t>
            </a:r>
            <a:endParaRPr/>
          </a:p>
          <a:p>
            <a:pPr indent="-342900" lvl="0" marL="457200" rtl="0" algn="l">
              <a:spcBef>
                <a:spcPts val="0"/>
              </a:spcBef>
              <a:spcAft>
                <a:spcPts val="0"/>
              </a:spcAft>
              <a:buSzPts val="1800"/>
              <a:buChar char="●"/>
            </a:pPr>
            <a:r>
              <a:rPr lang="en"/>
              <a:t>BIP 9 essentially is a method for miners to signal in a block minted onto the </a:t>
            </a:r>
            <a:r>
              <a:rPr lang="en"/>
              <a:t>timechain</a:t>
            </a:r>
            <a:r>
              <a:rPr lang="en"/>
              <a:t> their support for a specific soft fork. Bip 9 due to the removal of using integer based versioning make it so miners can signal for multiple soft forks in parallel.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Summary - Improve on BIP34</a:t>
            </a:r>
            <a:endParaRPr/>
          </a:p>
        </p:txBody>
      </p:sp>
      <p:sp>
        <p:nvSpPr>
          <p:cNvPr id="139" name="Google Shape;139;p20"/>
          <p:cNvSpPr txBox="1"/>
          <p:nvPr>
            <p:ph idx="1" type="body"/>
          </p:nvPr>
        </p:nvSpPr>
        <p:spPr>
          <a:xfrm>
            <a:off x="392400" y="1053925"/>
            <a:ext cx="8520600" cy="286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BIP 34</a:t>
            </a:r>
            <a:r>
              <a:rPr lang="en"/>
              <a:t> - BIP 9 Fixes the inability to permanently reject a proposal</a:t>
            </a:r>
            <a:endParaRPr/>
          </a:p>
          <a:p>
            <a:pPr indent="-342900" lvl="0" marL="457200" rtl="0" algn="l">
              <a:spcBef>
                <a:spcPts val="0"/>
              </a:spcBef>
              <a:spcAft>
                <a:spcPts val="0"/>
              </a:spcAft>
              <a:buSzPts val="1800"/>
              <a:buChar char="●"/>
            </a:pPr>
            <a:r>
              <a:rPr lang="en" u="sng">
                <a:solidFill>
                  <a:schemeClr val="accent5"/>
                </a:solidFill>
                <a:hlinkClick r:id="rId4">
                  <a:extLst>
                    <a:ext uri="{A12FA001-AC4F-418D-AE19-62706E023703}">
                      <ahyp:hlinkClr val="tx"/>
                    </a:ext>
                  </a:extLst>
                </a:hlinkClick>
              </a:rPr>
              <a:t>BIP 34</a:t>
            </a:r>
            <a:r>
              <a:rPr lang="en"/>
              <a:t> - BIP 9 Fixes need to coordinate soft fork proposals</a:t>
            </a:r>
            <a:endParaRPr/>
          </a:p>
          <a:p>
            <a:pPr indent="-342900" lvl="0" marL="457200" rtl="0" algn="l">
              <a:spcBef>
                <a:spcPts val="0"/>
              </a:spcBef>
              <a:spcAft>
                <a:spcPts val="0"/>
              </a:spcAft>
              <a:buSzPts val="1800"/>
              <a:buChar char="●"/>
            </a:pPr>
            <a:r>
              <a:rPr lang="en" u="sng">
                <a:solidFill>
                  <a:schemeClr val="accent5"/>
                </a:solidFill>
                <a:hlinkClick r:id="rId5">
                  <a:extLst>
                    <a:ext uri="{A12FA001-AC4F-418D-AE19-62706E023703}">
                      <ahyp:hlinkClr val="tx"/>
                    </a:ext>
                  </a:extLst>
                </a:hlinkClick>
              </a:rPr>
              <a:t>BIP 34</a:t>
            </a:r>
            <a:r>
              <a:rPr lang="en"/>
              <a:t> - BIP 9 Removes the need to compare version numbers which limits it to one set of features per versions, flags in a bit vector allow for multiple features to be signaled in parallel.</a:t>
            </a:r>
            <a:endParaRPr/>
          </a:p>
          <a:p>
            <a:pPr indent="-342900" lvl="0" marL="457200" rtl="0" algn="l">
              <a:spcBef>
                <a:spcPts val="0"/>
              </a:spcBef>
              <a:spcAft>
                <a:spcPts val="0"/>
              </a:spcAft>
              <a:buSzPts val="1800"/>
              <a:buChar char="●"/>
            </a:pPr>
            <a:r>
              <a:rPr lang="en" u="sng">
                <a:solidFill>
                  <a:schemeClr val="hlink"/>
                </a:solidFill>
                <a:hlinkClick r:id="rId6"/>
              </a:rPr>
              <a:t>BIP 34</a:t>
            </a:r>
            <a:r>
              <a:rPr lang="en"/>
              <a:t> - Creates </a:t>
            </a:r>
            <a:r>
              <a:rPr lang="en"/>
              <a:t>unnecessary restrictions in the version bit field. Fix this with a ‘Bit Vector’ Implementation.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Specification</a:t>
            </a:r>
            <a:endParaRPr/>
          </a:p>
        </p:txBody>
      </p:sp>
      <p:sp>
        <p:nvSpPr>
          <p:cNvPr id="145" name="Google Shape;14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proposed soft fork is coded into bitcoin core with the </a:t>
            </a:r>
            <a:r>
              <a:rPr lang="en" sz="1700"/>
              <a:t>following</a:t>
            </a:r>
            <a:r>
              <a:rPr lang="en" sz="1700"/>
              <a:t> data</a:t>
            </a:r>
            <a:endParaRPr sz="1700"/>
          </a:p>
          <a:p>
            <a:pPr indent="-336550" lvl="1" marL="914400" rtl="0" algn="l">
              <a:spcBef>
                <a:spcPts val="0"/>
              </a:spcBef>
              <a:spcAft>
                <a:spcPts val="0"/>
              </a:spcAft>
              <a:buSzPts val="1700"/>
              <a:buChar char="○"/>
            </a:pPr>
            <a:r>
              <a:rPr lang="en" sz="1700"/>
              <a:t>Name </a:t>
            </a:r>
            <a:endParaRPr sz="1700"/>
          </a:p>
          <a:p>
            <a:pPr indent="-336550" lvl="1" marL="914400" rtl="0" algn="l">
              <a:spcBef>
                <a:spcPts val="0"/>
              </a:spcBef>
              <a:spcAft>
                <a:spcPts val="0"/>
              </a:spcAft>
              <a:buSzPts val="1700"/>
              <a:buChar char="○"/>
            </a:pPr>
            <a:r>
              <a:rPr lang="en" sz="1700"/>
              <a:t>Bit Position</a:t>
            </a:r>
            <a:endParaRPr sz="1700"/>
          </a:p>
          <a:p>
            <a:pPr indent="-336550" lvl="1" marL="914400" rtl="0" algn="l">
              <a:spcBef>
                <a:spcPts val="0"/>
              </a:spcBef>
              <a:spcAft>
                <a:spcPts val="0"/>
              </a:spcAft>
              <a:buSzPts val="1700"/>
              <a:buChar char="○"/>
            </a:pPr>
            <a:r>
              <a:rPr lang="en" sz="1700"/>
              <a:t>Start Time (time which the bit </a:t>
            </a:r>
            <a:r>
              <a:rPr lang="en" sz="1700"/>
              <a:t>position</a:t>
            </a:r>
            <a:r>
              <a:rPr lang="en" sz="1700"/>
              <a:t> gains meaning) </a:t>
            </a:r>
            <a:endParaRPr sz="1700"/>
          </a:p>
          <a:p>
            <a:pPr indent="-336550" lvl="1" marL="914400" rtl="0" algn="l">
              <a:spcBef>
                <a:spcPts val="0"/>
              </a:spcBef>
              <a:spcAft>
                <a:spcPts val="0"/>
              </a:spcAft>
              <a:buSzPts val="1700"/>
              <a:buChar char="○"/>
            </a:pPr>
            <a:r>
              <a:rPr lang="en" sz="1700"/>
              <a:t>TImeout (if signaling ratio is not </a:t>
            </a:r>
            <a:r>
              <a:rPr lang="en" sz="1700"/>
              <a:t>achieved</a:t>
            </a:r>
            <a:r>
              <a:rPr lang="en" sz="1700"/>
              <a:t> the softfork is considered failed)</a:t>
            </a:r>
            <a:endParaRPr sz="1700"/>
          </a:p>
          <a:p>
            <a:pPr indent="0" lvl="0" marL="457200" rtl="0" algn="l">
              <a:spcBef>
                <a:spcPts val="1200"/>
              </a:spcBef>
              <a:spcAft>
                <a:spcPts val="0"/>
              </a:spcAft>
              <a:buNone/>
            </a:pPr>
            <a:r>
              <a:t/>
            </a:r>
            <a:endParaRPr sz="17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