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e1595982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e1595982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454ee91b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454ee91b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4454ee91b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4454ee91b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459c30264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459c30264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59c30264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59c30264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59c30264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59c30264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59c30264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59c30264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459c30264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459c30264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459c3026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459c3026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en.bitcoin.it/wiki/BIP_001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bitcoin/bips/blob/master/bip-0011.mediawiki" TargetMode="External"/><Relationship Id="rId4" Type="http://schemas.openxmlformats.org/officeDocument/2006/relationships/hyperlink" Target="https://en.bitcoin.it/wiki/OP_CHECKMULTISI" TargetMode="External"/><Relationship Id="rId5" Type="http://schemas.openxmlformats.org/officeDocument/2006/relationships/hyperlink" Target="https://learnmeabitcoin.com/technical/p2ms" TargetMode="External"/><Relationship Id="rId6" Type="http://schemas.openxmlformats.org/officeDocument/2006/relationships/hyperlink" Target="https://bitcoin.stackexchange.com/a/2809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BIP 11 - </a:t>
            </a:r>
            <a:r>
              <a:rPr lang="en" u="sng">
                <a:solidFill>
                  <a:schemeClr val="hlink"/>
                </a:solidFill>
                <a:hlinkClick r:id="rId3"/>
              </a:rPr>
              <a:t>LINK</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M-of-N Standard Transactions - </a:t>
            </a:r>
            <a:r>
              <a:rPr i="1" lang="en"/>
              <a:t>(Multisig)</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https://github.com/bitcoin/bips/blob/master/bip-0011.mediawiki</a:t>
            </a:r>
            <a:endParaRPr/>
          </a:p>
          <a:p>
            <a:pPr indent="0" lvl="0" marL="0" rtl="0" algn="l">
              <a:spcBef>
                <a:spcPts val="1200"/>
              </a:spcBef>
              <a:spcAft>
                <a:spcPts val="0"/>
              </a:spcAft>
              <a:buNone/>
            </a:pPr>
            <a:r>
              <a:rPr lang="en" u="sng">
                <a:solidFill>
                  <a:schemeClr val="hlink"/>
                </a:solidFill>
                <a:hlinkClick r:id="rId4"/>
              </a:rPr>
              <a:t>https://en.bitcoin.it/wiki/OP_CHECKMULTISIG</a:t>
            </a:r>
            <a:endParaRPr/>
          </a:p>
          <a:p>
            <a:pPr indent="0" lvl="0" marL="0" rtl="0" algn="l">
              <a:spcBef>
                <a:spcPts val="1200"/>
              </a:spcBef>
              <a:spcAft>
                <a:spcPts val="0"/>
              </a:spcAft>
              <a:buNone/>
            </a:pPr>
            <a:r>
              <a:rPr lang="en" u="sng">
                <a:solidFill>
                  <a:schemeClr val="hlink"/>
                </a:solidFill>
                <a:hlinkClick r:id="rId5"/>
              </a:rPr>
              <a:t>https://learnmeabitcoin.com/technical/p2ms</a:t>
            </a:r>
            <a:endParaRPr/>
          </a:p>
          <a:p>
            <a:pPr indent="0" lvl="0" marL="0" rtl="0" algn="l">
              <a:spcBef>
                <a:spcPts val="1200"/>
              </a:spcBef>
              <a:spcAft>
                <a:spcPts val="1200"/>
              </a:spcAft>
              <a:buNone/>
            </a:pPr>
            <a:r>
              <a:rPr lang="en" u="sng">
                <a:solidFill>
                  <a:schemeClr val="hlink"/>
                </a:solidFill>
                <a:hlinkClick r:id="rId6"/>
              </a:rPr>
              <a:t>https://bitcoin.stackexchange.com/a/28092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BIP 11 do for Bitcoin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the highest level BIP 11 is designed to enable secure wallets, escrow transactions, and other use cases where the exchange of funds</a:t>
            </a:r>
            <a:r>
              <a:rPr b="1" lang="en"/>
              <a:t> requires more than a single signature (key). </a:t>
            </a:r>
            <a:endParaRPr b="1"/>
          </a:p>
        </p:txBody>
      </p:sp>
      <p:pic>
        <p:nvPicPr>
          <p:cNvPr id="67" name="Google Shape;67;p14"/>
          <p:cNvPicPr preferRelativeResize="0"/>
          <p:nvPr/>
        </p:nvPicPr>
        <p:blipFill>
          <a:blip r:embed="rId3">
            <a:alphaModFix/>
          </a:blip>
          <a:stretch>
            <a:fillRect/>
          </a:stretch>
        </p:blipFill>
        <p:spPr>
          <a:xfrm>
            <a:off x="311701" y="2240750"/>
            <a:ext cx="2309751" cy="2571748"/>
          </a:xfrm>
          <a:prstGeom prst="rect">
            <a:avLst/>
          </a:prstGeom>
          <a:noFill/>
          <a:ln>
            <a:noFill/>
          </a:ln>
        </p:spPr>
      </p:pic>
      <p:pic>
        <p:nvPicPr>
          <p:cNvPr id="68" name="Google Shape;68;p14"/>
          <p:cNvPicPr preferRelativeResize="0"/>
          <p:nvPr/>
        </p:nvPicPr>
        <p:blipFill>
          <a:blip r:embed="rId4">
            <a:alphaModFix/>
          </a:blip>
          <a:stretch>
            <a:fillRect/>
          </a:stretch>
        </p:blipFill>
        <p:spPr>
          <a:xfrm>
            <a:off x="3207725" y="2309925"/>
            <a:ext cx="2433399" cy="2433398"/>
          </a:xfrm>
          <a:prstGeom prst="rect">
            <a:avLst/>
          </a:prstGeom>
          <a:noFill/>
          <a:ln>
            <a:noFill/>
          </a:ln>
        </p:spPr>
      </p:pic>
      <p:pic>
        <p:nvPicPr>
          <p:cNvPr id="69" name="Google Shape;69;p14"/>
          <p:cNvPicPr preferRelativeResize="0"/>
          <p:nvPr/>
        </p:nvPicPr>
        <p:blipFill>
          <a:blip r:embed="rId5">
            <a:alphaModFix/>
          </a:blip>
          <a:stretch>
            <a:fillRect/>
          </a:stretch>
        </p:blipFill>
        <p:spPr>
          <a:xfrm>
            <a:off x="5930750" y="2117525"/>
            <a:ext cx="908451" cy="908451"/>
          </a:xfrm>
          <a:prstGeom prst="rect">
            <a:avLst/>
          </a:prstGeom>
          <a:noFill/>
          <a:ln>
            <a:noFill/>
          </a:ln>
        </p:spPr>
      </p:pic>
      <p:pic>
        <p:nvPicPr>
          <p:cNvPr id="70" name="Google Shape;70;p14"/>
          <p:cNvPicPr preferRelativeResize="0"/>
          <p:nvPr/>
        </p:nvPicPr>
        <p:blipFill>
          <a:blip r:embed="rId5">
            <a:alphaModFix/>
          </a:blip>
          <a:stretch>
            <a:fillRect/>
          </a:stretch>
        </p:blipFill>
        <p:spPr>
          <a:xfrm>
            <a:off x="6624925" y="2883200"/>
            <a:ext cx="908451" cy="908451"/>
          </a:xfrm>
          <a:prstGeom prst="rect">
            <a:avLst/>
          </a:prstGeom>
          <a:noFill/>
          <a:ln>
            <a:noFill/>
          </a:ln>
        </p:spPr>
      </p:pic>
      <p:pic>
        <p:nvPicPr>
          <p:cNvPr id="71" name="Google Shape;71;p14"/>
          <p:cNvPicPr preferRelativeResize="0"/>
          <p:nvPr/>
        </p:nvPicPr>
        <p:blipFill>
          <a:blip r:embed="rId5">
            <a:alphaModFix/>
          </a:blip>
          <a:stretch>
            <a:fillRect/>
          </a:stretch>
        </p:blipFill>
        <p:spPr>
          <a:xfrm>
            <a:off x="6018675" y="4010725"/>
            <a:ext cx="908451" cy="908451"/>
          </a:xfrm>
          <a:prstGeom prst="rect">
            <a:avLst/>
          </a:prstGeom>
          <a:noFill/>
          <a:ln>
            <a:noFill/>
          </a:ln>
        </p:spPr>
      </p:pic>
      <p:cxnSp>
        <p:nvCxnSpPr>
          <p:cNvPr id="72" name="Google Shape;72;p14"/>
          <p:cNvCxnSpPr/>
          <p:nvPr/>
        </p:nvCxnSpPr>
        <p:spPr>
          <a:xfrm flipH="1">
            <a:off x="5482124" y="2979124"/>
            <a:ext cx="331200" cy="165300"/>
          </a:xfrm>
          <a:prstGeom prst="straightConnector1">
            <a:avLst/>
          </a:prstGeom>
          <a:noFill/>
          <a:ln cap="flat" cmpd="sng" w="9525">
            <a:solidFill>
              <a:schemeClr val="dk2"/>
            </a:solidFill>
            <a:prstDash val="solid"/>
            <a:round/>
            <a:headEnd len="med" w="med" type="none"/>
            <a:tailEnd len="med" w="med" type="triangle"/>
          </a:ln>
        </p:spPr>
      </p:cxnSp>
      <p:cxnSp>
        <p:nvCxnSpPr>
          <p:cNvPr id="73" name="Google Shape;73;p14"/>
          <p:cNvCxnSpPr>
            <a:stCxn id="70" idx="1"/>
            <a:endCxn id="68" idx="3"/>
          </p:cNvCxnSpPr>
          <p:nvPr/>
        </p:nvCxnSpPr>
        <p:spPr>
          <a:xfrm flipH="1">
            <a:off x="5641225" y="3337425"/>
            <a:ext cx="983700" cy="189300"/>
          </a:xfrm>
          <a:prstGeom prst="straightConnector1">
            <a:avLst/>
          </a:prstGeom>
          <a:noFill/>
          <a:ln cap="flat" cmpd="sng" w="9525">
            <a:solidFill>
              <a:schemeClr val="dk2"/>
            </a:solidFill>
            <a:prstDash val="solid"/>
            <a:round/>
            <a:headEnd len="med" w="med" type="none"/>
            <a:tailEnd len="med" w="med" type="triangle"/>
          </a:ln>
        </p:spPr>
      </p:cxnSp>
      <p:cxnSp>
        <p:nvCxnSpPr>
          <p:cNvPr id="74" name="Google Shape;74;p14"/>
          <p:cNvCxnSpPr>
            <a:stCxn id="71" idx="1"/>
          </p:cNvCxnSpPr>
          <p:nvPr/>
        </p:nvCxnSpPr>
        <p:spPr>
          <a:xfrm rot="10800000">
            <a:off x="5482275" y="4013450"/>
            <a:ext cx="536400" cy="451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M of N mean? Why was BIP 11 needed?</a:t>
            </a:r>
            <a:endParaRPr/>
          </a:p>
        </p:txBody>
      </p:sp>
      <p:sp>
        <p:nvSpPr>
          <p:cNvPr id="80" name="Google Shape;8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3344"/>
              <a:t>The term M of N means that you need to possess M number of keys (signatures) out of N number of accepted keys to spend a bitcoin transaction. An example of this would be a treasure chest with three </a:t>
            </a:r>
            <a:r>
              <a:rPr lang="en" sz="3344"/>
              <a:t>keyholes</a:t>
            </a:r>
            <a:r>
              <a:rPr lang="en" sz="3344"/>
              <a:t> and you would only need two keys to unlock the chest and </a:t>
            </a:r>
            <a:r>
              <a:rPr lang="en" sz="3344"/>
              <a:t>retrieve</a:t>
            </a:r>
            <a:r>
              <a:rPr lang="en" sz="3344"/>
              <a:t> the </a:t>
            </a:r>
            <a:r>
              <a:rPr lang="en" sz="3344"/>
              <a:t>treasure</a:t>
            </a:r>
            <a:r>
              <a:rPr lang="en" sz="3344"/>
              <a:t> inside. </a:t>
            </a:r>
            <a:endParaRPr sz="3344"/>
          </a:p>
          <a:p>
            <a:pPr indent="0" lvl="0" marL="0" rtl="0" algn="l">
              <a:spcBef>
                <a:spcPts val="1200"/>
              </a:spcBef>
              <a:spcAft>
                <a:spcPts val="0"/>
              </a:spcAft>
              <a:buNone/>
            </a:pPr>
            <a:r>
              <a:rPr lang="en" sz="3344"/>
              <a:t>BIP 11 was needed because of the fact that a few years after the release of Bitcoin. Transactions needed to pass through the </a:t>
            </a:r>
            <a:r>
              <a:rPr b="1" lang="en" sz="3344"/>
              <a:t>IsStandard() </a:t>
            </a:r>
            <a:r>
              <a:rPr lang="en" sz="3344"/>
              <a:t>function. This function is a filter that will allow a TX to propagate to the mempool and be relayed if the TX is a standard type. Defined in ‘src/script/standard.cpp’ At the time of the writing of BIP 11 - Multisig was not a standard transaction type and as such would not be relayed through the network. This led to the creation of P2MS which represents ~1% of all transactions in the UTXO set  </a:t>
            </a:r>
            <a:endParaRPr sz="3344"/>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Simply Put</a:t>
            </a:r>
            <a:endParaRPr/>
          </a:p>
        </p:txBody>
      </p:sp>
      <p:sp>
        <p:nvSpPr>
          <p:cNvPr id="86" name="Google Shape;8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 of N allows a transactions such as these examples to work. </a:t>
            </a:r>
            <a:endParaRPr/>
          </a:p>
          <a:p>
            <a:pPr indent="0" lvl="0" marL="0" rtl="0" algn="l">
              <a:spcBef>
                <a:spcPts val="1200"/>
              </a:spcBef>
              <a:spcAft>
                <a:spcPts val="0"/>
              </a:spcAft>
              <a:buNone/>
            </a:pPr>
            <a:r>
              <a:rPr lang="en"/>
              <a:t>2 of 3 example: You can build a transaction that has 3 input ‘</a:t>
            </a:r>
            <a:r>
              <a:rPr i="1" lang="en"/>
              <a:t>seed phrases</a:t>
            </a:r>
            <a:r>
              <a:rPr lang="en"/>
              <a:t>’ and the bitcoin is spendable if just 2 of them are presented.</a:t>
            </a:r>
            <a:endParaRPr/>
          </a:p>
          <a:p>
            <a:pPr indent="0" lvl="0" marL="0" rtl="0" algn="l">
              <a:spcBef>
                <a:spcPts val="1200"/>
              </a:spcBef>
              <a:spcAft>
                <a:spcPts val="0"/>
              </a:spcAft>
              <a:buNone/>
            </a:pPr>
            <a:r>
              <a:rPr lang="en"/>
              <a:t>2 of 2 example: This transaction has and would </a:t>
            </a:r>
            <a:r>
              <a:rPr lang="en"/>
              <a:t>accept</a:t>
            </a:r>
            <a:r>
              <a:rPr lang="en"/>
              <a:t> only 2 valid </a:t>
            </a:r>
            <a:r>
              <a:rPr lang="en"/>
              <a:t>‘</a:t>
            </a:r>
            <a:r>
              <a:rPr i="1" lang="en"/>
              <a:t>seed phrases</a:t>
            </a:r>
            <a:r>
              <a:rPr lang="en"/>
              <a:t>’</a:t>
            </a:r>
            <a:r>
              <a:rPr lang="en"/>
              <a:t> - Making the total transaction security equal to 512 bits.</a:t>
            </a:r>
            <a:endParaRPr/>
          </a:p>
          <a:p>
            <a:pPr indent="-342900" lvl="0" marL="457200" rtl="0" algn="l">
              <a:spcBef>
                <a:spcPts val="1200"/>
              </a:spcBef>
              <a:spcAft>
                <a:spcPts val="0"/>
              </a:spcAft>
              <a:buSzPts val="1800"/>
              <a:buChar char="●"/>
            </a:pPr>
            <a:r>
              <a:rPr i="1" lang="en"/>
              <a:t>If you have ever used server grade computer hardware this is similar to a RAID5 configuration where you have M number of disks and if N number of them fail your data is still preserved.</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 - N of N</a:t>
            </a:r>
            <a:endParaRPr/>
          </a:p>
        </p:txBody>
      </p:sp>
      <p:sp>
        <p:nvSpPr>
          <p:cNvPr id="92" name="Google Shape;9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N of N </a:t>
            </a:r>
            <a:r>
              <a:rPr lang="en"/>
              <a:t>use cases</a:t>
            </a:r>
            <a:endParaRPr/>
          </a:p>
          <a:p>
            <a:pPr indent="-342900" lvl="0" marL="457200" rtl="0" algn="l">
              <a:spcBef>
                <a:spcPts val="1200"/>
              </a:spcBef>
              <a:spcAft>
                <a:spcPts val="0"/>
              </a:spcAft>
              <a:buSzPts val="1800"/>
              <a:buChar char="-"/>
            </a:pPr>
            <a:r>
              <a:rPr lang="en"/>
              <a:t>Use of wallet protection services to provide keys</a:t>
            </a:r>
            <a:endParaRPr/>
          </a:p>
          <a:p>
            <a:pPr indent="-342900" lvl="0" marL="457200" rtl="0" algn="l">
              <a:spcBef>
                <a:spcPts val="0"/>
              </a:spcBef>
              <a:spcAft>
                <a:spcPts val="0"/>
              </a:spcAft>
              <a:buSzPts val="1800"/>
              <a:buChar char="-"/>
            </a:pPr>
            <a:r>
              <a:rPr lang="en"/>
              <a:t>Augmenting the security of a potentially </a:t>
            </a:r>
            <a:r>
              <a:rPr lang="en"/>
              <a:t>compromised</a:t>
            </a:r>
            <a:r>
              <a:rPr lang="en"/>
              <a:t> computer</a:t>
            </a:r>
            <a:endParaRPr/>
          </a:p>
          <a:p>
            <a:pPr indent="-342900" lvl="0" marL="457200" rtl="0" algn="l">
              <a:spcBef>
                <a:spcPts val="0"/>
              </a:spcBef>
              <a:spcAft>
                <a:spcPts val="0"/>
              </a:spcAft>
              <a:buSzPts val="1800"/>
              <a:buChar char="-"/>
            </a:pPr>
            <a:r>
              <a:rPr lang="en"/>
              <a:t>Augment RNG with a second source</a:t>
            </a:r>
            <a:endParaRPr/>
          </a:p>
          <a:p>
            <a:pPr indent="-342900" lvl="0" marL="457200" rtl="0" algn="l">
              <a:spcBef>
                <a:spcPts val="0"/>
              </a:spcBef>
              <a:spcAft>
                <a:spcPts val="0"/>
              </a:spcAft>
              <a:buSzPts val="1800"/>
              <a:buChar char="-"/>
            </a:pPr>
            <a:r>
              <a:rPr lang="en"/>
              <a:t>2 Factor </a:t>
            </a:r>
            <a:r>
              <a:rPr lang="en"/>
              <a:t>Authentication</a:t>
            </a:r>
            <a:r>
              <a:rPr lang="en"/>
              <a:t> Spending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 - N of M</a:t>
            </a:r>
            <a:endParaRPr/>
          </a:p>
          <a:p>
            <a:pPr indent="0" lvl="0" marL="0" rtl="0" algn="l">
              <a:spcBef>
                <a:spcPts val="0"/>
              </a:spcBef>
              <a:spcAft>
                <a:spcPts val="0"/>
              </a:spcAft>
              <a:buNone/>
            </a:pPr>
            <a:r>
              <a:t/>
            </a:r>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ESCROW - Confidence in a transaction can be increased by using a </a:t>
            </a:r>
            <a:r>
              <a:rPr lang="en"/>
              <a:t>2 of 3 MULTISIG where there is a buyer, seller, and a trusted dispute agent involved with a transaction.</a:t>
            </a:r>
            <a:endParaRPr/>
          </a:p>
          <a:p>
            <a:pPr indent="0" lvl="0" marL="0" rtl="0" algn="l">
              <a:spcBef>
                <a:spcPts val="1200"/>
              </a:spcBef>
              <a:spcAft>
                <a:spcPts val="1200"/>
              </a:spcAft>
              <a:buNone/>
            </a:pPr>
            <a:r>
              <a:rPr lang="en"/>
              <a:t>This is achieved by having the three participants sign the 2 of 3 TX. Then the transaction can broadcast (not spent). Firstly the goods must be delivered to the buyer. After delivery the buyer then signs his portion of the TX and funds are released to the seller. If goods are delivered but the buyer is nefarious and refuses to hand over the keys. Then the seller will have the trusted dispute agent sign the transaction with their key allowing the seller to be made whole. The reverse can be true for the buyer.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Standard Transaction Types - Why do they matter?</a:t>
            </a:r>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BIP 11 was needed because of the fact that a few years after bitcoins release code was implemented such that Bitcoin transactions had to pass through the IsStandard() function. This function is a filter. It will allow a TX to propagate to the mempool and be relayed if the TX is of a defined  a standard type. </a:t>
            </a:r>
            <a:br>
              <a:rPr lang="en"/>
            </a:br>
            <a:br>
              <a:rPr lang="en"/>
            </a:br>
            <a:r>
              <a:rPr lang="en"/>
              <a:t>These are listed in … ‘src/script/standard.cpp’ </a:t>
            </a:r>
            <a:endParaRPr/>
          </a:p>
          <a:p>
            <a:pPr indent="0" lvl="0" marL="0" rtl="0" algn="l">
              <a:spcBef>
                <a:spcPts val="1200"/>
              </a:spcBef>
              <a:spcAft>
                <a:spcPts val="0"/>
              </a:spcAft>
              <a:buNone/>
            </a:pPr>
            <a:r>
              <a:rPr lang="en"/>
              <a:t>[SCRIPTHASH, WITNESS_V0_KEYHASH, WITNESS_V0_SCRIPTHASH, WITNESS_V1_TAPROOT, WITNESS_UNKNOWN, NULL_DATA, PUBKEY, PUBKEYHASH, MULTISIG] are all valid IsStandard() types.</a:t>
            </a:r>
            <a:endParaRPr/>
          </a:p>
          <a:p>
            <a:pPr indent="0" lvl="0" marL="0" rtl="0" algn="l">
              <a:spcBef>
                <a:spcPts val="1200"/>
              </a:spcBef>
              <a:spcAft>
                <a:spcPts val="1200"/>
              </a:spcAft>
              <a:buNone/>
            </a:pPr>
            <a:r>
              <a:rPr lang="en"/>
              <a:t>Any bitcoin transaction script that doesn’t pass as one of these types will not get relayed through the network successfully.  Any scripts that are mined into a block are executed.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Limits of (P2MS) Multisig Combinations:</a:t>
            </a:r>
            <a:endParaRPr/>
          </a:p>
        </p:txBody>
      </p:sp>
      <p:sp>
        <p:nvSpPr>
          <p:cNvPr id="110" name="Google Shape;110;p20"/>
          <p:cNvSpPr txBox="1"/>
          <p:nvPr>
            <p:ph idx="1" type="body"/>
          </p:nvPr>
        </p:nvSpPr>
        <p:spPr>
          <a:xfrm>
            <a:off x="269875" y="1236100"/>
            <a:ext cx="8520600" cy="159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Supports x of 3 per ‘</a:t>
            </a:r>
            <a:r>
              <a:rPr i="1" lang="en"/>
              <a:t>bitcoin/src/policy/policy.cpp</a:t>
            </a:r>
            <a:r>
              <a:rPr lang="en"/>
              <a:t>’</a:t>
            </a:r>
            <a:endParaRPr/>
          </a:p>
        </p:txBody>
      </p:sp>
      <p:pic>
        <p:nvPicPr>
          <p:cNvPr id="111" name="Google Shape;111;p20"/>
          <p:cNvPicPr preferRelativeResize="0"/>
          <p:nvPr/>
        </p:nvPicPr>
        <p:blipFill>
          <a:blip r:embed="rId3">
            <a:alphaModFix/>
          </a:blip>
          <a:stretch>
            <a:fillRect/>
          </a:stretch>
        </p:blipFill>
        <p:spPr>
          <a:xfrm>
            <a:off x="895350" y="1682900"/>
            <a:ext cx="3676650" cy="1066800"/>
          </a:xfrm>
          <a:prstGeom prst="rect">
            <a:avLst/>
          </a:prstGeom>
          <a:noFill/>
          <a:ln>
            <a:noFill/>
          </a:ln>
        </p:spPr>
      </p:pic>
      <p:sp>
        <p:nvSpPr>
          <p:cNvPr id="112" name="Google Shape;112;p20"/>
          <p:cNvSpPr txBox="1"/>
          <p:nvPr>
            <p:ph type="title"/>
          </p:nvPr>
        </p:nvSpPr>
        <p:spPr>
          <a:xfrm>
            <a:off x="353525" y="3127375"/>
            <a:ext cx="8520600" cy="572700"/>
          </a:xfrm>
          <a:prstGeom prst="rect">
            <a:avLst/>
          </a:prstGeom>
          <a:solidFill>
            <a:schemeClr val="accent6"/>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P2SH (Pay to Script Hash) has largely replaced P2MS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Because</a:t>
            </a:r>
            <a:r>
              <a:rPr lang="en"/>
              <a:t> of the way OP_CHECKMULTISIG is counted by old clients as using 20 sigops and blocks are limited to 20,000 sigops. It is impossible to use more than 1000 multisig </a:t>
            </a:r>
            <a:r>
              <a:rPr lang="en"/>
              <a:t>transactions</a:t>
            </a:r>
            <a:r>
              <a:rPr lang="en"/>
              <a:t> per block. OP_CHECKSIG offers a way </a:t>
            </a:r>
            <a:r>
              <a:rPr lang="en"/>
              <a:t>sound</a:t>
            </a:r>
            <a:r>
              <a:rPr lang="en"/>
              <a:t> this limitation. </a:t>
            </a:r>
            <a:endParaRPr/>
          </a:p>
          <a:p>
            <a:pPr indent="0" lvl="0" marL="0" rtl="0" algn="l">
              <a:spcBef>
                <a:spcPts val="1200"/>
              </a:spcBef>
              <a:spcAft>
                <a:spcPts val="0"/>
              </a:spcAft>
              <a:buNone/>
            </a:pPr>
            <a:r>
              <a:rPr lang="en"/>
              <a:t>“</a:t>
            </a:r>
            <a:r>
              <a:rPr lang="en"/>
              <a:t>A weaker argument is OP_CHECKMULTISIG should not be used because it pops one too many items off the stack during validation. Adding an extra OP_0 placeholder to the scriptSig adds only 1 byte to the transaction, and any alternative that avoids OP_CHECKMULTISIG adds at least several bytes of opcodes.”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