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322" r:id="rId5"/>
    <p:sldId id="257" r:id="rId6"/>
    <p:sldId id="293" r:id="rId7"/>
    <p:sldId id="312" r:id="rId8"/>
    <p:sldId id="314" r:id="rId9"/>
    <p:sldId id="323" r:id="rId10"/>
    <p:sldId id="313" r:id="rId11"/>
    <p:sldId id="294" r:id="rId12"/>
    <p:sldId id="319" r:id="rId13"/>
    <p:sldId id="324" r:id="rId14"/>
    <p:sldId id="296" r:id="rId15"/>
    <p:sldId id="309" r:id="rId16"/>
    <p:sldId id="304" r:id="rId17"/>
    <p:sldId id="318" r:id="rId18"/>
    <p:sldId id="295" r:id="rId19"/>
    <p:sldId id="320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1938"/>
    <a:srgbClr val="F5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3985"/>
  </p:normalViewPr>
  <p:slideViewPr>
    <p:cSldViewPr snapToGrid="0" snapToObjects="1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8514-F889-45E9-B49A-0810752F32AD}" type="datetimeFigureOut">
              <a:rPr lang="en-GB" smtClean="0"/>
              <a:t>07/09/2021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2CC9C-36AD-4161-9F80-EAD0DCDB1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5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40121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59999"/>
            <a:ext cx="6138000" cy="6138000"/>
          </a:xfrm>
          <a:prstGeom prst="round1Rect">
            <a:avLst>
              <a:gd name="adj" fmla="val 103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Single Corner Rectangle 4">
            <a:extLst>
              <a:ext uri="{FF2B5EF4-FFF2-40B4-BE49-F238E27FC236}">
                <a16:creationId xmlns:a16="http://schemas.microsoft.com/office/drawing/2014/main" id="{3F095B4D-416D-5B4D-8EB5-E77E466D199D}"/>
              </a:ext>
            </a:extLst>
          </p:cNvPr>
          <p:cNvSpPr/>
          <p:nvPr userDrawn="1"/>
        </p:nvSpPr>
        <p:spPr>
          <a:xfrm rot="5400000">
            <a:off x="5695200" y="359999"/>
            <a:ext cx="6138000" cy="6138000"/>
          </a:xfrm>
          <a:prstGeom prst="round1Rect">
            <a:avLst>
              <a:gd name="adj" fmla="val 9882"/>
            </a:avLst>
          </a:prstGeom>
          <a:solidFill>
            <a:srgbClr val="F5F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7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A3A42E-72BB-1D4F-BFC4-940503F8C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9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D722939D-A0D3-9B4A-AE10-2E1C3009619E}"/>
              </a:ext>
            </a:extLst>
          </p:cNvPr>
          <p:cNvSpPr/>
          <p:nvPr userDrawn="1"/>
        </p:nvSpPr>
        <p:spPr>
          <a:xfrm>
            <a:off x="360000" y="359999"/>
            <a:ext cx="11473200" cy="6138000"/>
          </a:xfrm>
          <a:prstGeom prst="round2DiagRect">
            <a:avLst>
              <a:gd name="adj1" fmla="val 10441"/>
              <a:gd name="adj2" fmla="val 0"/>
            </a:avLst>
          </a:prstGeom>
          <a:solidFill>
            <a:srgbClr val="F5F4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807237F-D839-4A41-B22C-FA7A57995D4E}"/>
              </a:ext>
            </a:extLst>
          </p:cNvPr>
          <p:cNvSpPr/>
          <p:nvPr userDrawn="1"/>
        </p:nvSpPr>
        <p:spPr>
          <a:xfrm rot="6900000">
            <a:off x="2845701" y="-2502026"/>
            <a:ext cx="13320000" cy="6090422"/>
          </a:xfrm>
          <a:prstGeom prst="roundRect">
            <a:avLst>
              <a:gd name="adj" fmla="val 50000"/>
            </a:avLst>
          </a:prstGeom>
          <a:gradFill>
            <a:gsLst>
              <a:gs pos="40000">
                <a:schemeClr val="accent1"/>
              </a:gs>
              <a:gs pos="99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4E153-D1A8-4742-B9E1-8C3677B09190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D2BFD-67D9-3D46-AF5A-F0A3088F6D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113" y="6049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CB4E153-D1A8-4742-B9E1-8C3677B09190}" type="datetimeFigureOut">
              <a:rPr lang="en-US" smtClean="0"/>
              <a:pPr/>
              <a:t>9/7/2021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492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2687" y="6049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C0D2BFD-67D9-3D46-AF5A-F0A3088F6DF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C31AD-A3A3-1A4C-8F51-BFE5CED04010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933200" y="720000"/>
            <a:ext cx="542687" cy="3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64" r:id="rId9"/>
    <p:sldLayoutId id="2147483663" r:id="rId10"/>
    <p:sldLayoutId id="2147483661" r:id="rId11"/>
    <p:sldLayoutId id="2147483662" r:id="rId12"/>
    <p:sldLayoutId id="2147483656" r:id="rId13"/>
    <p:sldLayoutId id="2147483657" r:id="rId14"/>
    <p:sldLayoutId id="2147483658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F6AB-4322-4B51-90ED-FEEF48DC2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Interactive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F22AB-B34C-432F-9376-ABADC01ED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RSS International Conference 2021</a:t>
            </a:r>
          </a:p>
          <a:p>
            <a:r>
              <a:rPr lang="en-GB" dirty="0"/>
              <a:t>Joe Russell</a:t>
            </a:r>
          </a:p>
          <a:p>
            <a:r>
              <a:rPr lang="en-GB" sz="1800" dirty="0"/>
              <a:t>tinyurl.com/rssvis</a:t>
            </a:r>
          </a:p>
        </p:txBody>
      </p:sp>
    </p:spTree>
    <p:extLst>
      <p:ext uri="{BB962C8B-B14F-4D97-AF65-F5344CB8AC3E}">
        <p14:creationId xmlns:p14="http://schemas.microsoft.com/office/powerpoint/2010/main" val="9167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4145-E574-458C-B5C8-242BAFD9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What’s Shiny For?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5868-C7A4-47C1-9533-C7A6D3F9C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09975" cy="2660650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Allowing your app users to benefit from R’s amazing functionality without them needing to learn R</a:t>
            </a:r>
          </a:p>
          <a:p>
            <a:endParaRPr lang="en-GB" dirty="0"/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0E7B7318-AE4B-4956-802F-1EFC6F4190E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1825625"/>
            <a:ext cx="7086600" cy="4091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25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ansport, sky, crane&#10;&#10;Description automatically generated">
            <a:extLst>
              <a:ext uri="{FF2B5EF4-FFF2-40B4-BE49-F238E27FC236}">
                <a16:creationId xmlns:a16="http://schemas.microsoft.com/office/drawing/2014/main" id="{BAB15F58-440E-41BB-9CC0-C70BEDA0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679" y="4002"/>
            <a:ext cx="10287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Building Apps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6671-5AF0-4CA3-AA6E-75BA6DBC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Basic 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C2B0-4FA4-4D02-94C4-FD81E7C01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GB" dirty="0"/>
              <a:t>Requires two components: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 </a:t>
            </a:r>
            <a:r>
              <a:rPr lang="en-GB" b="1" dirty="0"/>
              <a:t>UI </a:t>
            </a:r>
            <a:r>
              <a:rPr lang="en-GB" dirty="0"/>
              <a:t>(User Interface) that defines how your app </a:t>
            </a:r>
            <a:r>
              <a:rPr lang="en-GB" i="1" dirty="0"/>
              <a:t>looks</a:t>
            </a:r>
          </a:p>
          <a:p>
            <a:pPr lvl="1"/>
            <a:endParaRPr lang="en-GB" i="1" dirty="0"/>
          </a:p>
          <a:p>
            <a:pPr lvl="1"/>
            <a:r>
              <a:rPr lang="en-GB" dirty="0"/>
              <a:t>A </a:t>
            </a:r>
            <a:r>
              <a:rPr lang="en-GB" b="1" dirty="0"/>
              <a:t>server </a:t>
            </a:r>
            <a:r>
              <a:rPr lang="en-GB" dirty="0"/>
              <a:t>that defines how your app </a:t>
            </a:r>
            <a:r>
              <a:rPr lang="en-GB" i="1" dirty="0"/>
              <a:t>works</a:t>
            </a:r>
          </a:p>
        </p:txBody>
      </p:sp>
      <p:pic>
        <p:nvPicPr>
          <p:cNvPr id="4" name="Content Placeholder 3" descr="C:\Users\GPARSONS\AppData\Local\Temp\fla6EC3.tmp\Snapshot.png">
            <a:extLst>
              <a:ext uri="{FF2B5EF4-FFF2-40B4-BE49-F238E27FC236}">
                <a16:creationId xmlns:a16="http://schemas.microsoft.com/office/drawing/2014/main" id="{8BAB6139-6356-46A9-BC7C-A068DFED15C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746" y="1651000"/>
            <a:ext cx="519744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96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App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6503F-DC79-43F4-9FC5-4CC893DA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1425062"/>
            <a:ext cx="7867651" cy="48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6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0130-4A9F-423E-97A9-2926375D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 and Outputs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F6343F7-97E6-4F19-BD1D-2DD793642D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42878"/>
            <a:ext cx="5181600" cy="1316832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061A50A-CC1D-451E-B39A-592B038F94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698229"/>
            <a:ext cx="5181600" cy="2606130"/>
          </a:xfrm>
        </p:spPr>
      </p:pic>
    </p:spTree>
    <p:extLst>
      <p:ext uri="{BB962C8B-B14F-4D97-AF65-F5344CB8AC3E}">
        <p14:creationId xmlns:p14="http://schemas.microsoft.com/office/powerpoint/2010/main" val="91934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oggles&#10;&#10;Description automatically generated with low confidence">
            <a:extLst>
              <a:ext uri="{FF2B5EF4-FFF2-40B4-BE49-F238E27FC236}">
                <a16:creationId xmlns:a16="http://schemas.microsoft.com/office/drawing/2014/main" id="{226EC1F1-3C9E-4835-8F0D-6D6CB09A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830" y="0"/>
            <a:ext cx="10287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8" y="0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Where Next?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7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F044-82C0-4EB6-A62E-DD16227B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Where Next?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BA9FB-2DDB-4AFA-9F96-B8726805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https://shiny.rstudio.com/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https://mastering-shiny.org/index.html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https://www.shinyapps.io/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9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round, outdoor, tree, plant&#10;&#10;Description automatically generated">
            <a:extLst>
              <a:ext uri="{FF2B5EF4-FFF2-40B4-BE49-F238E27FC236}">
                <a16:creationId xmlns:a16="http://schemas.microsoft.com/office/drawing/2014/main" id="{5D0521CF-AE24-45A9-97FE-879F9557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03" y="-4542"/>
            <a:ext cx="10287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8" y="0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Questions?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47B2132-15FD-1F40-AFA8-A913EDF0D5E8}"/>
              </a:ext>
            </a:extLst>
          </p:cNvPr>
          <p:cNvSpPr txBox="1">
            <a:spLocks/>
          </p:cNvSpPr>
          <p:nvPr/>
        </p:nvSpPr>
        <p:spPr>
          <a:xfrm>
            <a:off x="2092410" y="2160000"/>
            <a:ext cx="9003219" cy="10159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489B2-8239-264D-9C9C-E2AC91EBA731}"/>
              </a:ext>
            </a:extLst>
          </p:cNvPr>
          <p:cNvSpPr txBox="1"/>
          <p:nvPr/>
        </p:nvSpPr>
        <p:spPr>
          <a:xfrm>
            <a:off x="1080000" y="1080000"/>
            <a:ext cx="10419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</a:p>
        </p:txBody>
      </p:sp>
      <p:sp>
        <p:nvSpPr>
          <p:cNvPr id="4" name="Round Diagonal Corner Rectangle 1">
            <a:extLst>
              <a:ext uri="{FF2B5EF4-FFF2-40B4-BE49-F238E27FC236}">
                <a16:creationId xmlns:a16="http://schemas.microsoft.com/office/drawing/2014/main" id="{E858EC35-A169-47FB-91F8-39718C3CC037}"/>
              </a:ext>
            </a:extLst>
          </p:cNvPr>
          <p:cNvSpPr/>
          <p:nvPr/>
        </p:nvSpPr>
        <p:spPr>
          <a:xfrm>
            <a:off x="1107729" y="2239918"/>
            <a:ext cx="781752" cy="391710"/>
          </a:xfrm>
          <a:prstGeom prst="round2DiagRect">
            <a:avLst>
              <a:gd name="adj1" fmla="val 12168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ound Diagonal Corner Rectangle 1">
            <a:extLst>
              <a:ext uri="{FF2B5EF4-FFF2-40B4-BE49-F238E27FC236}">
                <a16:creationId xmlns:a16="http://schemas.microsoft.com/office/drawing/2014/main" id="{1C27FA39-6CC8-4D33-B3A6-35A28F676E2D}"/>
              </a:ext>
            </a:extLst>
          </p:cNvPr>
          <p:cNvSpPr/>
          <p:nvPr/>
        </p:nvSpPr>
        <p:spPr>
          <a:xfrm>
            <a:off x="1096371" y="2730670"/>
            <a:ext cx="781752" cy="393875"/>
          </a:xfrm>
          <a:prstGeom prst="round2Diag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Round Diagonal Corner Rectangle 1">
            <a:extLst>
              <a:ext uri="{FF2B5EF4-FFF2-40B4-BE49-F238E27FC236}">
                <a16:creationId xmlns:a16="http://schemas.microsoft.com/office/drawing/2014/main" id="{8EB0CF42-AA38-42DB-979C-7B5C3FCF12FA}"/>
              </a:ext>
            </a:extLst>
          </p:cNvPr>
          <p:cNvSpPr/>
          <p:nvPr/>
        </p:nvSpPr>
        <p:spPr>
          <a:xfrm>
            <a:off x="1080000" y="3229761"/>
            <a:ext cx="781752" cy="1451296"/>
          </a:xfrm>
          <a:prstGeom prst="round2DiagRect">
            <a:avLst>
              <a:gd name="adj1" fmla="val 25866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ound Diagonal Corner Rectangle 1">
            <a:extLst>
              <a:ext uri="{FF2B5EF4-FFF2-40B4-BE49-F238E27FC236}">
                <a16:creationId xmlns:a16="http://schemas.microsoft.com/office/drawing/2014/main" id="{54E2A0A7-1544-4B08-AC64-9EF5759FE9A0}"/>
              </a:ext>
            </a:extLst>
          </p:cNvPr>
          <p:cNvSpPr/>
          <p:nvPr/>
        </p:nvSpPr>
        <p:spPr>
          <a:xfrm>
            <a:off x="1080000" y="4786273"/>
            <a:ext cx="781752" cy="356100"/>
          </a:xfrm>
          <a:prstGeom prst="round2DiagRect">
            <a:avLst>
              <a:gd name="adj1" fmla="val 14096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EA1D9E-B754-4771-BDF1-E6CB6E5588E9}"/>
              </a:ext>
            </a:extLst>
          </p:cNvPr>
          <p:cNvSpPr txBox="1">
            <a:spLocks/>
          </p:cNvSpPr>
          <p:nvPr/>
        </p:nvSpPr>
        <p:spPr>
          <a:xfrm>
            <a:off x="2092410" y="2685384"/>
            <a:ext cx="9003219" cy="4255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shiny?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FC1B9A-2FD9-45CB-A568-51120272A9C8}"/>
              </a:ext>
            </a:extLst>
          </p:cNvPr>
          <p:cNvSpPr txBox="1">
            <a:spLocks/>
          </p:cNvSpPr>
          <p:nvPr/>
        </p:nvSpPr>
        <p:spPr>
          <a:xfrm>
            <a:off x="2092409" y="4784542"/>
            <a:ext cx="9003219" cy="5430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Where next?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3CF6CF-BB6E-4032-AB30-EE53057886E5}"/>
              </a:ext>
            </a:extLst>
          </p:cNvPr>
          <p:cNvSpPr txBox="1">
            <a:spLocks/>
          </p:cNvSpPr>
          <p:nvPr/>
        </p:nvSpPr>
        <p:spPr>
          <a:xfrm>
            <a:off x="2092410" y="3171850"/>
            <a:ext cx="9003219" cy="41635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Building apps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B9EA4BC-625B-4AD8-A2B6-A45AB733F003}"/>
              </a:ext>
            </a:extLst>
          </p:cNvPr>
          <p:cNvSpPr txBox="1">
            <a:spLocks/>
          </p:cNvSpPr>
          <p:nvPr/>
        </p:nvSpPr>
        <p:spPr>
          <a:xfrm>
            <a:off x="-1" y="-1243117"/>
            <a:ext cx="8282763" cy="8447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Agenda slide – orange block heights represents time spent on each section</a:t>
            </a:r>
            <a:endParaRPr lang="en-GB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Round Diagonal Corner Rectangle 1">
            <a:extLst>
              <a:ext uri="{FF2B5EF4-FFF2-40B4-BE49-F238E27FC236}">
                <a16:creationId xmlns:a16="http://schemas.microsoft.com/office/drawing/2014/main" id="{13C3C4B5-1D6F-4415-AE53-82DA663F7007}"/>
              </a:ext>
            </a:extLst>
          </p:cNvPr>
          <p:cNvSpPr/>
          <p:nvPr/>
        </p:nvSpPr>
        <p:spPr>
          <a:xfrm>
            <a:off x="1080000" y="5236647"/>
            <a:ext cx="781752" cy="356100"/>
          </a:xfrm>
          <a:prstGeom prst="round2DiagRect">
            <a:avLst>
              <a:gd name="adj1" fmla="val 14096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32E10A-5121-480C-9A17-1F90F11C006D}"/>
              </a:ext>
            </a:extLst>
          </p:cNvPr>
          <p:cNvSpPr txBox="1">
            <a:spLocks/>
          </p:cNvSpPr>
          <p:nvPr/>
        </p:nvSpPr>
        <p:spPr>
          <a:xfrm>
            <a:off x="2092409" y="5234916"/>
            <a:ext cx="9003219" cy="5430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0903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, jigsaw puzzle, light, flock&#10;&#10;Description automatically generated">
            <a:extLst>
              <a:ext uri="{FF2B5EF4-FFF2-40B4-BE49-F238E27FC236}">
                <a16:creationId xmlns:a16="http://schemas.microsoft.com/office/drawing/2014/main" id="{44D4B20A-03AD-4BCC-820C-1EDC314E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45" y="-5808"/>
            <a:ext cx="12478672" cy="68632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42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Why?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6A-A886-48DA-8974-ED06D08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Visualisation?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893BE8-634D-4413-8937-82DECB26E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530" y="1825625"/>
            <a:ext cx="6442940" cy="4351338"/>
          </a:xfrm>
        </p:spPr>
      </p:pic>
    </p:spTree>
    <p:extLst>
      <p:ext uri="{BB962C8B-B14F-4D97-AF65-F5344CB8AC3E}">
        <p14:creationId xmlns:p14="http://schemas.microsoft.com/office/powerpoint/2010/main" val="168435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6A-A886-48DA-8974-ED06D08C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Visualisation?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EA7903-8D12-47E8-9C90-6E4F0FBC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373" y="1825625"/>
            <a:ext cx="7433253" cy="4351338"/>
          </a:xfrm>
        </p:spPr>
      </p:pic>
    </p:spTree>
    <p:extLst>
      <p:ext uri="{BB962C8B-B14F-4D97-AF65-F5344CB8AC3E}">
        <p14:creationId xmlns:p14="http://schemas.microsoft.com/office/powerpoint/2010/main" val="4189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4C06-C869-4D0D-B559-12FE2A01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Visualisation?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7100-9723-4D10-9033-B273C00C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Explore data</a:t>
            </a:r>
          </a:p>
          <a:p>
            <a:r>
              <a:rPr lang="en-GB" dirty="0"/>
              <a:t>Spot trends or patterns</a:t>
            </a:r>
          </a:p>
          <a:p>
            <a:r>
              <a:rPr lang="en-GB" dirty="0"/>
              <a:t>Identify outliers</a:t>
            </a:r>
          </a:p>
          <a:p>
            <a:r>
              <a:rPr lang="en-GB" dirty="0"/>
              <a:t>Communicate results</a:t>
            </a:r>
          </a:p>
        </p:txBody>
      </p:sp>
    </p:spTree>
    <p:extLst>
      <p:ext uri="{BB962C8B-B14F-4D97-AF65-F5344CB8AC3E}">
        <p14:creationId xmlns:p14="http://schemas.microsoft.com/office/powerpoint/2010/main" val="137689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E69D-6209-4007-909E-FB697C9F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Interactive?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539A-8230-4A23-8934-62446710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Dynamically explore data</a:t>
            </a:r>
          </a:p>
          <a:p>
            <a:r>
              <a:rPr lang="en-GB" dirty="0"/>
              <a:t>Spot new trends or patterns</a:t>
            </a:r>
          </a:p>
          <a:p>
            <a:r>
              <a:rPr lang="en-GB" dirty="0"/>
              <a:t>Identify new outliers</a:t>
            </a:r>
          </a:p>
          <a:p>
            <a:r>
              <a:rPr lang="en-GB" dirty="0"/>
              <a:t>Communicate results while facilitating drill-down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94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ce cubes&#10;&#10;Description automatically generated with low confidence">
            <a:extLst>
              <a:ext uri="{FF2B5EF4-FFF2-40B4-BE49-F238E27FC236}">
                <a16:creationId xmlns:a16="http://schemas.microsoft.com/office/drawing/2014/main" id="{A149EAAB-5924-44B7-AA3B-3F430C10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403" y="0"/>
            <a:ext cx="12221642" cy="6862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730AB-2062-FF49-8E05-EEA4F27D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9118" cy="686200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075D90-1DF5-488E-BB92-E74E47402587}"/>
              </a:ext>
            </a:extLst>
          </p:cNvPr>
          <p:cNvSpPr txBox="1">
            <a:spLocks/>
          </p:cNvSpPr>
          <p:nvPr/>
        </p:nvSpPr>
        <p:spPr>
          <a:xfrm>
            <a:off x="-1" y="-1148048"/>
            <a:ext cx="6056851" cy="844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endParaRPr lang="en-GB" sz="1300" b="1" dirty="0">
              <a:solidFill>
                <a:srgbClr val="0C1938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GB" sz="18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Section title </a:t>
            </a:r>
            <a:r>
              <a:rPr lang="en-GB" sz="1800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– Flat colour – Image sent to back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0B5846-D686-524C-B028-D57F158008CC}"/>
              </a:ext>
            </a:extLst>
          </p:cNvPr>
          <p:cNvSpPr txBox="1">
            <a:spLocks/>
          </p:cNvSpPr>
          <p:nvPr/>
        </p:nvSpPr>
        <p:spPr>
          <a:xfrm>
            <a:off x="1079999" y="4071371"/>
            <a:ext cx="7443027" cy="599848"/>
          </a:xfrm>
          <a:prstGeom prst="rect">
            <a:avLst/>
          </a:prstGeom>
          <a:effectLst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Shiny?</a:t>
            </a:r>
            <a:endParaRPr lang="en-US" sz="40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4EAD5A3-C436-534F-8AF7-5205163F885E}"/>
              </a:ext>
            </a:extLst>
          </p:cNvPr>
          <p:cNvSpPr txBox="1">
            <a:spLocks/>
          </p:cNvSpPr>
          <p:nvPr/>
        </p:nvSpPr>
        <p:spPr>
          <a:xfrm>
            <a:off x="1080000" y="3783580"/>
            <a:ext cx="2119086" cy="28779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b="1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0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4220-35D9-41FC-9DCE-93D2785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C19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is Shiny?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2C39B-94E3-40C6-AA2A-2925390F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 Package</a:t>
            </a:r>
          </a:p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Allows creation of web applications</a:t>
            </a:r>
          </a:p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 HTML/CSS/JavaScript/... required</a:t>
            </a:r>
          </a:p>
          <a:p>
            <a:r>
              <a:rPr lang="en-GB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be written entirely in R</a:t>
            </a:r>
          </a:p>
          <a:p>
            <a:endParaRPr lang="en-GB" dirty="0"/>
          </a:p>
        </p:txBody>
      </p:sp>
      <p:pic>
        <p:nvPicPr>
          <p:cNvPr id="5" name="Picture 4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B33BD112-B0AB-41E5-A47A-0219FC53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49" y="2716416"/>
            <a:ext cx="35337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C1938"/>
      </a:dk1>
      <a:lt1>
        <a:srgbClr val="FFFFFF"/>
      </a:lt1>
      <a:dk2>
        <a:srgbClr val="4BBDAD"/>
      </a:dk2>
      <a:lt2>
        <a:srgbClr val="848483"/>
      </a:lt2>
      <a:accent1>
        <a:srgbClr val="FF0000"/>
      </a:accent1>
      <a:accent2>
        <a:srgbClr val="FF4D00"/>
      </a:accent2>
      <a:accent3>
        <a:srgbClr val="FF7400"/>
      </a:accent3>
      <a:accent4>
        <a:srgbClr val="FF9A00"/>
      </a:accent4>
      <a:accent5>
        <a:srgbClr val="FFC100"/>
      </a:accent5>
      <a:accent6>
        <a:srgbClr val="DDDAE1"/>
      </a:accent6>
      <a:hlink>
        <a:srgbClr val="0C1938"/>
      </a:hlink>
      <a:folHlink>
        <a:srgbClr val="FF00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D5597922DE94FA5E8E0571F583398" ma:contentTypeVersion="20" ma:contentTypeDescription="Create a new document." ma:contentTypeScope="" ma:versionID="432fbfec7dd5b4245b557d40bae51c47">
  <xsd:schema xmlns:xsd="http://www.w3.org/2001/XMLSchema" xmlns:xs="http://www.w3.org/2001/XMLSchema" xmlns:p="http://schemas.microsoft.com/office/2006/metadata/properties" xmlns:ns2="98f265e6-cdbe-4fd4-aef5-bdfd7340258e" targetNamespace="http://schemas.microsoft.com/office/2006/metadata/properties" ma:root="true" ma:fieldsID="1afc33501bbf16213683e38ce170a432" ns2:_="">
    <xsd:import namespace="98f265e6-cdbe-4fd4-aef5-bdfd734025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f265e6-cdbe-4fd4-aef5-bdfd73402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0843C6-91F0-4E2B-91DD-723C573256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D2CD3E6-9B9C-4FDE-9B92-5B54DB9DB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ED600C-A5AB-4460-B297-67011A12A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f265e6-cdbe-4fd4-aef5-bdfd734025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245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Open Sans Light</vt:lpstr>
      <vt:lpstr>Office Theme</vt:lpstr>
      <vt:lpstr>Interactive Visualisation</vt:lpstr>
      <vt:lpstr>PowerPoint Presentation</vt:lpstr>
      <vt:lpstr>PowerPoint Presentation</vt:lpstr>
      <vt:lpstr>Why Visualisation?</vt:lpstr>
      <vt:lpstr>Why Visualisation?</vt:lpstr>
      <vt:lpstr>Why Visualisation?</vt:lpstr>
      <vt:lpstr>Why Interactive?</vt:lpstr>
      <vt:lpstr>PowerPoint Presentation</vt:lpstr>
      <vt:lpstr>What is Shiny?</vt:lpstr>
      <vt:lpstr>What’s Shiny For?</vt:lpstr>
      <vt:lpstr>PowerPoint Presentation</vt:lpstr>
      <vt:lpstr>A Basic Shiny App</vt:lpstr>
      <vt:lpstr>Demo App</vt:lpstr>
      <vt:lpstr>Inputs and Outputs</vt:lpstr>
      <vt:lpstr>PowerPoint Presentation</vt:lpstr>
      <vt:lpstr>Where Next?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 Noyce</dc:creator>
  <cp:lastModifiedBy>Joe Russell</cp:lastModifiedBy>
  <cp:revision>119</cp:revision>
  <dcterms:created xsi:type="dcterms:W3CDTF">2018-11-29T09:26:54Z</dcterms:created>
  <dcterms:modified xsi:type="dcterms:W3CDTF">2021-09-07T11:14:55Z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0x010100CBDD5597922DE94FA5E8E0571F583398</vt:lpwstr>
  </property>
  <property fmtid="{D5CDD505-2E9C-101B-9397-08002B2CF9AE}" pid="3" name="GUID">
    <vt:lpwstr>33f3746b-abcf-470c-bb45-030aedc51b3e</vt:lpwstr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