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5"/>
  </p:notesMasterIdLst>
  <p:sldIdLst>
    <p:sldId id="272" r:id="rId5"/>
    <p:sldId id="257" r:id="rId6"/>
    <p:sldId id="293" r:id="rId7"/>
    <p:sldId id="315" r:id="rId8"/>
    <p:sldId id="312" r:id="rId9"/>
    <p:sldId id="314" r:id="rId10"/>
    <p:sldId id="313" r:id="rId11"/>
    <p:sldId id="294" r:id="rId12"/>
    <p:sldId id="319" r:id="rId13"/>
    <p:sldId id="302" r:id="rId14"/>
    <p:sldId id="296" r:id="rId15"/>
    <p:sldId id="287" r:id="rId16"/>
    <p:sldId id="309" r:id="rId17"/>
    <p:sldId id="304" r:id="rId18"/>
    <p:sldId id="318" r:id="rId19"/>
    <p:sldId id="306" r:id="rId20"/>
    <p:sldId id="320" r:id="rId21"/>
    <p:sldId id="295" r:id="rId22"/>
    <p:sldId id="308" r:id="rId23"/>
    <p:sldId id="31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1938"/>
    <a:srgbClr val="F5F4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50" autoAdjust="0"/>
    <p:restoredTop sz="93985"/>
  </p:normalViewPr>
  <p:slideViewPr>
    <p:cSldViewPr snapToGrid="0" snapToObjects="1">
      <p:cViewPr varScale="1">
        <p:scale>
          <a:sx n="114" d="100"/>
          <a:sy n="114" d="100"/>
        </p:scale>
        <p:origin x="3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28514-F889-45E9-B49A-0810752F32AD}" type="datetimeFigureOut">
              <a:rPr lang="en-GB" smtClean="0"/>
              <a:t>07/09/2021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92CC9C-36AD-4161-9F80-EAD0DCDB12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2150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Presenting results of analysis to end users in the form of graphics and tables, allowing limited interaction such as selecting sub-groups of the data</a:t>
            </a:r>
          </a:p>
          <a:p>
            <a:r>
              <a:rPr lang="en-GB" dirty="0"/>
              <a:t> Displaying current status and presenting recommended next actions based on R models</a:t>
            </a:r>
          </a:p>
          <a:p>
            <a:r>
              <a:rPr lang="en-GB" dirty="0"/>
              <a:t> Automated production of common reports, letting users upload their own data that can be viewed in a standard way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92CC9C-36AD-4161-9F80-EAD0DCDB128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3690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Presenting results of analysis to end users in the form of graphics and tables, allowing limited interaction such as selecting sub-groups of the data</a:t>
            </a:r>
          </a:p>
          <a:p>
            <a:r>
              <a:rPr lang="en-GB" dirty="0"/>
              <a:t> Displaying current status and presenting recommended next actions based on R models</a:t>
            </a:r>
          </a:p>
          <a:p>
            <a:r>
              <a:rPr lang="en-GB" dirty="0"/>
              <a:t> Automated production of common reports, letting users upload their own data that can be viewed in a standard way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92CC9C-36AD-4161-9F80-EAD0DCDB1286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2999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E153-D1A8-4742-B9E1-8C3677B09190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2BFD-67D9-3D46-AF5A-F0A3088F6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8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D722939D-A0D3-9B4A-AE10-2E1C3009619E}"/>
              </a:ext>
            </a:extLst>
          </p:cNvPr>
          <p:cNvSpPr/>
          <p:nvPr userDrawn="1"/>
        </p:nvSpPr>
        <p:spPr>
          <a:xfrm>
            <a:off x="360000" y="340121"/>
            <a:ext cx="11473200" cy="6138000"/>
          </a:xfrm>
          <a:prstGeom prst="round2DiagRect">
            <a:avLst>
              <a:gd name="adj1" fmla="val 10441"/>
              <a:gd name="adj2" fmla="val 0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E153-D1A8-4742-B9E1-8C3677B09190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2BFD-67D9-3D46-AF5A-F0A3088F6DF5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A3A42E-72BB-1D4F-BFC4-940503F8C0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33200" y="720000"/>
            <a:ext cx="542687" cy="3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95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D722939D-A0D3-9B4A-AE10-2E1C3009619E}"/>
              </a:ext>
            </a:extLst>
          </p:cNvPr>
          <p:cNvSpPr/>
          <p:nvPr userDrawn="1"/>
        </p:nvSpPr>
        <p:spPr>
          <a:xfrm>
            <a:off x="360000" y="359999"/>
            <a:ext cx="11473200" cy="6138000"/>
          </a:xfrm>
          <a:prstGeom prst="round2DiagRect">
            <a:avLst>
              <a:gd name="adj1" fmla="val 10441"/>
              <a:gd name="adj2" fmla="val 0"/>
            </a:avLst>
          </a:prstGeom>
          <a:solidFill>
            <a:srgbClr val="F5F4F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" name="Round Single Corner Rectangle 4">
            <a:extLst>
              <a:ext uri="{FF2B5EF4-FFF2-40B4-BE49-F238E27FC236}">
                <a16:creationId xmlns:a16="http://schemas.microsoft.com/office/drawing/2014/main" id="{3F095B4D-416D-5B4D-8EB5-E77E466D199D}"/>
              </a:ext>
            </a:extLst>
          </p:cNvPr>
          <p:cNvSpPr/>
          <p:nvPr userDrawn="1"/>
        </p:nvSpPr>
        <p:spPr>
          <a:xfrm rot="5400000">
            <a:off x="5695200" y="359999"/>
            <a:ext cx="6138000" cy="6138000"/>
          </a:xfrm>
          <a:prstGeom prst="round1Rect">
            <a:avLst>
              <a:gd name="adj" fmla="val 1033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E153-D1A8-4742-B9E1-8C3677B09190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2BFD-67D9-3D46-AF5A-F0A3088F6DF5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A3A42E-72BB-1D4F-BFC4-940503F8C0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33200" y="720000"/>
            <a:ext cx="542687" cy="3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53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D722939D-A0D3-9B4A-AE10-2E1C3009619E}"/>
              </a:ext>
            </a:extLst>
          </p:cNvPr>
          <p:cNvSpPr/>
          <p:nvPr userDrawn="1"/>
        </p:nvSpPr>
        <p:spPr>
          <a:xfrm>
            <a:off x="360000" y="359999"/>
            <a:ext cx="11473200" cy="6138000"/>
          </a:xfrm>
          <a:prstGeom prst="round2DiagRect">
            <a:avLst>
              <a:gd name="adj1" fmla="val 10441"/>
              <a:gd name="adj2" fmla="val 0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" name="Round Single Corner Rectangle 4">
            <a:extLst>
              <a:ext uri="{FF2B5EF4-FFF2-40B4-BE49-F238E27FC236}">
                <a16:creationId xmlns:a16="http://schemas.microsoft.com/office/drawing/2014/main" id="{3F095B4D-416D-5B4D-8EB5-E77E466D199D}"/>
              </a:ext>
            </a:extLst>
          </p:cNvPr>
          <p:cNvSpPr/>
          <p:nvPr userDrawn="1"/>
        </p:nvSpPr>
        <p:spPr>
          <a:xfrm rot="5400000">
            <a:off x="5695200" y="359999"/>
            <a:ext cx="6138000" cy="6138000"/>
          </a:xfrm>
          <a:prstGeom prst="round1Rect">
            <a:avLst>
              <a:gd name="adj" fmla="val 9882"/>
            </a:avLst>
          </a:prstGeom>
          <a:solidFill>
            <a:srgbClr val="F5F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E153-D1A8-4742-B9E1-8C3677B09190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2BFD-67D9-3D46-AF5A-F0A3088F6DF5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A3A42E-72BB-1D4F-BFC4-940503F8C0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33200" y="720000"/>
            <a:ext cx="542687" cy="3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9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E153-D1A8-4742-B9E1-8C3677B09190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2BFD-67D9-3D46-AF5A-F0A3088F6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0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E153-D1A8-4742-B9E1-8C3677B09190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2BFD-67D9-3D46-AF5A-F0A3088F6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7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E153-D1A8-4742-B9E1-8C3677B09190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2BFD-67D9-3D46-AF5A-F0A3088F6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2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E153-D1A8-4742-B9E1-8C3677B09190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2BFD-67D9-3D46-AF5A-F0A3088F6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E153-D1A8-4742-B9E1-8C3677B09190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2BFD-67D9-3D46-AF5A-F0A3088F6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7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E153-D1A8-4742-B9E1-8C3677B09190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2BFD-67D9-3D46-AF5A-F0A3088F6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E153-D1A8-4742-B9E1-8C3677B09190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2BFD-67D9-3D46-AF5A-F0A3088F6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0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E153-D1A8-4742-B9E1-8C3677B09190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2BFD-67D9-3D46-AF5A-F0A3088F6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0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E153-D1A8-4742-B9E1-8C3677B09190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2BFD-67D9-3D46-AF5A-F0A3088F6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1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E153-D1A8-4742-B9E1-8C3677B09190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2BFD-67D9-3D46-AF5A-F0A3088F6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49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D722939D-A0D3-9B4A-AE10-2E1C3009619E}"/>
              </a:ext>
            </a:extLst>
          </p:cNvPr>
          <p:cNvSpPr/>
          <p:nvPr userDrawn="1"/>
        </p:nvSpPr>
        <p:spPr>
          <a:xfrm>
            <a:off x="360000" y="359999"/>
            <a:ext cx="11473200" cy="6138000"/>
          </a:xfrm>
          <a:prstGeom prst="round2DiagRect">
            <a:avLst>
              <a:gd name="adj1" fmla="val 10441"/>
              <a:gd name="adj2" fmla="val 0"/>
            </a:avLst>
          </a:prstGeom>
          <a:solidFill>
            <a:srgbClr val="F5F4F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E153-D1A8-4742-B9E1-8C3677B09190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2BFD-67D9-3D46-AF5A-F0A3088F6DF5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A3A42E-72BB-1D4F-BFC4-940503F8C0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33200" y="720000"/>
            <a:ext cx="542687" cy="3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794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D722939D-A0D3-9B4A-AE10-2E1C3009619E}"/>
              </a:ext>
            </a:extLst>
          </p:cNvPr>
          <p:cNvSpPr/>
          <p:nvPr userDrawn="1"/>
        </p:nvSpPr>
        <p:spPr>
          <a:xfrm>
            <a:off x="360000" y="359999"/>
            <a:ext cx="11473200" cy="6138000"/>
          </a:xfrm>
          <a:prstGeom prst="round2DiagRect">
            <a:avLst>
              <a:gd name="adj1" fmla="val 10441"/>
              <a:gd name="adj2" fmla="val 0"/>
            </a:avLst>
          </a:prstGeom>
          <a:solidFill>
            <a:srgbClr val="F5F4F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807237F-D839-4A41-B22C-FA7A57995D4E}"/>
              </a:ext>
            </a:extLst>
          </p:cNvPr>
          <p:cNvSpPr/>
          <p:nvPr userDrawn="1"/>
        </p:nvSpPr>
        <p:spPr>
          <a:xfrm rot="6900000">
            <a:off x="2845701" y="-2502026"/>
            <a:ext cx="13320000" cy="6090422"/>
          </a:xfrm>
          <a:prstGeom prst="roundRect">
            <a:avLst>
              <a:gd name="adj" fmla="val 50000"/>
            </a:avLst>
          </a:prstGeom>
          <a:gradFill>
            <a:gsLst>
              <a:gs pos="40000">
                <a:schemeClr val="accent1"/>
              </a:gs>
              <a:gs pos="99000">
                <a:schemeClr val="accent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E153-D1A8-4742-B9E1-8C3677B09190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2BFD-67D9-3D46-AF5A-F0A3088F6D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113" y="6049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6CB4E153-D1A8-4742-B9E1-8C3677B09190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492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2687" y="6049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AC0D2BFD-67D9-3D46-AF5A-F0A3088F6DF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1C31AD-A3A3-1A4C-8F51-BFE5CED04010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0933200" y="720000"/>
            <a:ext cx="542687" cy="3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569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55" r:id="rId8"/>
    <p:sldLayoutId id="2147483664" r:id="rId9"/>
    <p:sldLayoutId id="2147483663" r:id="rId10"/>
    <p:sldLayoutId id="2147483661" r:id="rId11"/>
    <p:sldLayoutId id="2147483662" r:id="rId12"/>
    <p:sldLayoutId id="2147483656" r:id="rId13"/>
    <p:sldLayoutId id="2147483657" r:id="rId14"/>
    <p:sldLayoutId id="2147483658" r:id="rId15"/>
    <p:sldLayoutId id="2147483659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hyperlink" Target="https://shiny.rstudio.com/gallery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6369" y="0"/>
            <a:ext cx="8497062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F730AB-2062-FF49-8E05-EEA4F27D1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150" y="-12039"/>
            <a:ext cx="12219284" cy="687334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EF0312D-FC95-144C-AF90-0AB609C8B6FE}"/>
              </a:ext>
            </a:extLst>
          </p:cNvPr>
          <p:cNvSpPr txBox="1">
            <a:spLocks/>
          </p:cNvSpPr>
          <p:nvPr/>
        </p:nvSpPr>
        <p:spPr>
          <a:xfrm>
            <a:off x="801705" y="3119432"/>
            <a:ext cx="5255146" cy="599848"/>
          </a:xfrm>
          <a:prstGeom prst="rect">
            <a:avLst/>
          </a:prstGeom>
          <a:effectLst>
            <a:outerShdw blurRad="88900" dist="127000" dir="2700000" algn="tl" rotWithShape="0">
              <a:schemeClr val="tx1">
                <a:alpha val="40000"/>
              </a:schemeClr>
            </a:outerShdw>
          </a:effectLst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Interactive </a:t>
            </a:r>
            <a:r>
              <a:rPr lang="en-US" sz="4000" b="1" dirty="0" err="1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Visualisation</a:t>
            </a:r>
            <a:endParaRPr lang="en-US" sz="4000" b="1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4000" b="1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With Shiny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4CB7BF-176E-CB43-87B8-6CF89AC916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" y="540000"/>
            <a:ext cx="1620000" cy="3888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0075D90-1DF5-488E-BB92-E74E47402587}"/>
              </a:ext>
            </a:extLst>
          </p:cNvPr>
          <p:cNvSpPr txBox="1">
            <a:spLocks/>
          </p:cNvSpPr>
          <p:nvPr/>
        </p:nvSpPr>
        <p:spPr>
          <a:xfrm>
            <a:off x="-1" y="-1148048"/>
            <a:ext cx="6056851" cy="8447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endParaRPr lang="en-GB" sz="1300" b="1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r>
              <a:rPr lang="en-GB" sz="18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Front slide option 1 </a:t>
            </a:r>
            <a:r>
              <a:rPr lang="en-GB" sz="1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– Flat colour – Image sent to back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0075D90-1DF5-488E-BB92-E74E47402587}"/>
              </a:ext>
            </a:extLst>
          </p:cNvPr>
          <p:cNvSpPr txBox="1">
            <a:spLocks/>
          </p:cNvSpPr>
          <p:nvPr/>
        </p:nvSpPr>
        <p:spPr>
          <a:xfrm>
            <a:off x="-3452883" y="272579"/>
            <a:ext cx="3452884" cy="471409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endParaRPr lang="en-GB" sz="2000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r>
              <a:rPr lang="en-GB" sz="20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Fonts: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r>
              <a:rPr lang="en-GB" sz="20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Title font: Open sans light bold, size 40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r>
              <a:rPr lang="en-GB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Subtitle: opens san light, font size 18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0075D90-1DF5-488E-BB92-E74E47402587}"/>
              </a:ext>
            </a:extLst>
          </p:cNvPr>
          <p:cNvSpPr txBox="1">
            <a:spLocks/>
          </p:cNvSpPr>
          <p:nvPr/>
        </p:nvSpPr>
        <p:spPr>
          <a:xfrm>
            <a:off x="12913057" y="-19783"/>
            <a:ext cx="3452884" cy="55978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r>
              <a:rPr lang="en-GB" sz="20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Colours: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endParaRPr lang="en-GB" sz="2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 flipV="1">
            <a:off x="10178650" y="3379229"/>
            <a:ext cx="5419042" cy="45083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 flipV="1">
            <a:off x="13058225" y="3345453"/>
            <a:ext cx="5702241" cy="518386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0075D90-1DF5-488E-BB92-E74E47402587}"/>
              </a:ext>
            </a:extLst>
          </p:cNvPr>
          <p:cNvSpPr txBox="1">
            <a:spLocks/>
          </p:cNvSpPr>
          <p:nvPr/>
        </p:nvSpPr>
        <p:spPr>
          <a:xfrm>
            <a:off x="13172250" y="1104010"/>
            <a:ext cx="2115876" cy="55978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r>
              <a:rPr lang="en-GB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#4BBDAD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r>
              <a:rPr lang="en-GB" sz="20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Rgb</a:t>
            </a:r>
            <a:r>
              <a:rPr lang="en-GB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: 75,189,173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0075D90-1DF5-488E-BB92-E74E47402587}"/>
              </a:ext>
            </a:extLst>
          </p:cNvPr>
          <p:cNvSpPr txBox="1">
            <a:spLocks/>
          </p:cNvSpPr>
          <p:nvPr/>
        </p:nvSpPr>
        <p:spPr>
          <a:xfrm>
            <a:off x="13172250" y="2507695"/>
            <a:ext cx="2340466" cy="55978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r>
              <a:rPr lang="en-GB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#0C1938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r>
              <a:rPr lang="en-GB" sz="20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Rgb</a:t>
            </a:r>
            <a:r>
              <a:rPr lang="en-GB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: 12,25,56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0075D90-1DF5-488E-BB92-E74E47402587}"/>
              </a:ext>
            </a:extLst>
          </p:cNvPr>
          <p:cNvSpPr txBox="1">
            <a:spLocks/>
          </p:cNvSpPr>
          <p:nvPr/>
        </p:nvSpPr>
        <p:spPr>
          <a:xfrm>
            <a:off x="13172250" y="5097636"/>
            <a:ext cx="2340466" cy="126739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r>
              <a:rPr lang="en-GB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#DDDAE1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r>
              <a:rPr lang="en-GB" sz="20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Rgb</a:t>
            </a:r>
            <a:r>
              <a:rPr lang="en-GB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: 221,218,225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0075D90-1DF5-488E-BB92-E74E47402587}"/>
              </a:ext>
            </a:extLst>
          </p:cNvPr>
          <p:cNvSpPr txBox="1">
            <a:spLocks/>
          </p:cNvSpPr>
          <p:nvPr/>
        </p:nvSpPr>
        <p:spPr>
          <a:xfrm>
            <a:off x="13220508" y="3767783"/>
            <a:ext cx="2340466" cy="126739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r>
              <a:rPr lang="en-GB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#848483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r>
              <a:rPr lang="en-GB" sz="20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Rgb</a:t>
            </a:r>
            <a:r>
              <a:rPr lang="en-GB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: 132,132,131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0075D90-1DF5-488E-BB92-E74E47402587}"/>
              </a:ext>
            </a:extLst>
          </p:cNvPr>
          <p:cNvSpPr txBox="1">
            <a:spLocks/>
          </p:cNvSpPr>
          <p:nvPr/>
        </p:nvSpPr>
        <p:spPr>
          <a:xfrm>
            <a:off x="16458375" y="2318084"/>
            <a:ext cx="2115876" cy="118916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r>
              <a:rPr lang="en-GB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#FF9A00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r>
              <a:rPr lang="en-GB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Rgb:255,154,0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0075D90-1DF5-488E-BB92-E74E47402587}"/>
              </a:ext>
            </a:extLst>
          </p:cNvPr>
          <p:cNvSpPr txBox="1">
            <a:spLocks/>
          </p:cNvSpPr>
          <p:nvPr/>
        </p:nvSpPr>
        <p:spPr>
          <a:xfrm>
            <a:off x="16458375" y="1128918"/>
            <a:ext cx="2115876" cy="118916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r>
              <a:rPr lang="en-GB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#FFC100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r>
              <a:rPr lang="en-GB" sz="20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Rgb</a:t>
            </a:r>
            <a:r>
              <a:rPr lang="en-GB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: 255,193,0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0075D90-1DF5-488E-BB92-E74E47402587}"/>
              </a:ext>
            </a:extLst>
          </p:cNvPr>
          <p:cNvSpPr txBox="1">
            <a:spLocks/>
          </p:cNvSpPr>
          <p:nvPr/>
        </p:nvSpPr>
        <p:spPr>
          <a:xfrm>
            <a:off x="16458375" y="5125002"/>
            <a:ext cx="2115876" cy="118916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r>
              <a:rPr lang="en-GB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#FF4D00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r>
              <a:rPr lang="en-GB" sz="20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Rgb</a:t>
            </a:r>
            <a:r>
              <a:rPr lang="en-GB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: 255,77,0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60075D90-1DF5-488E-BB92-E74E47402587}"/>
              </a:ext>
            </a:extLst>
          </p:cNvPr>
          <p:cNvSpPr txBox="1">
            <a:spLocks/>
          </p:cNvSpPr>
          <p:nvPr/>
        </p:nvSpPr>
        <p:spPr>
          <a:xfrm>
            <a:off x="16458375" y="3722325"/>
            <a:ext cx="2115876" cy="118916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r>
              <a:rPr lang="en-GB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#FF7400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r>
              <a:rPr lang="en-GB" sz="20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Rgb</a:t>
            </a:r>
            <a:r>
              <a:rPr lang="en-GB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: 255,116,0</a:t>
            </a:r>
          </a:p>
        </p:txBody>
      </p:sp>
    </p:spTree>
    <p:extLst>
      <p:ext uri="{BB962C8B-B14F-4D97-AF65-F5344CB8AC3E}">
        <p14:creationId xmlns:p14="http://schemas.microsoft.com/office/powerpoint/2010/main" val="47750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 Diagonal Corner Rectangle 2">
            <a:extLst>
              <a:ext uri="{FF2B5EF4-FFF2-40B4-BE49-F238E27FC236}">
                <a16:creationId xmlns:a16="http://schemas.microsoft.com/office/drawing/2014/main" id="{09E27A3B-0AE3-794A-A24D-033A51F63D19}"/>
              </a:ext>
            </a:extLst>
          </p:cNvPr>
          <p:cNvSpPr/>
          <p:nvPr/>
        </p:nvSpPr>
        <p:spPr>
          <a:xfrm>
            <a:off x="360000" y="359999"/>
            <a:ext cx="11473200" cy="6138000"/>
          </a:xfrm>
          <a:prstGeom prst="round2DiagRect">
            <a:avLst>
              <a:gd name="adj1" fmla="val 10441"/>
              <a:gd name="adj2" fmla="val 0"/>
            </a:avLst>
          </a:prstGeom>
          <a:solidFill>
            <a:srgbClr val="F5F4F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F7432B-D6F9-834F-9607-87D5D4A91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3200" y="720000"/>
            <a:ext cx="542687" cy="363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5D96FC-F944-614B-B9A4-1338C700E335}"/>
              </a:ext>
            </a:extLst>
          </p:cNvPr>
          <p:cNvSpPr txBox="1"/>
          <p:nvPr/>
        </p:nvSpPr>
        <p:spPr>
          <a:xfrm>
            <a:off x="1080000" y="1080000"/>
            <a:ext cx="3996094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40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What’s Shiny For?</a:t>
            </a:r>
            <a:endParaRPr lang="en-US" sz="4000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2211628-2CC5-944D-AE92-DF9FEA3F73FD}"/>
              </a:ext>
            </a:extLst>
          </p:cNvPr>
          <p:cNvSpPr txBox="1">
            <a:spLocks/>
          </p:cNvSpPr>
          <p:nvPr/>
        </p:nvSpPr>
        <p:spPr>
          <a:xfrm>
            <a:off x="1080000" y="2160000"/>
            <a:ext cx="4060411" cy="33181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Allowing your app users (friends, colleagues, the public) to benefit from R’s amazing functionality without them needing to learn R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F54E206-115F-4266-B734-7694197F8810}"/>
              </a:ext>
            </a:extLst>
          </p:cNvPr>
          <p:cNvSpPr txBox="1">
            <a:spLocks/>
          </p:cNvSpPr>
          <p:nvPr/>
        </p:nvSpPr>
        <p:spPr>
          <a:xfrm>
            <a:off x="0" y="-844759"/>
            <a:ext cx="3200400" cy="844759"/>
          </a:xfrm>
          <a:prstGeom prst="rect">
            <a:avLst/>
          </a:prstGeom>
        </p:spPr>
        <p:txBody>
          <a:bodyPr lIns="0" tIns="0" rIns="0" bIns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r>
              <a:rPr lang="en-GB" sz="1300" dirty="0"/>
              <a:t>Content slide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r>
              <a:rPr lang="en-GB" sz="1300" dirty="0"/>
              <a:t>Image to right  - Squared off / Coloured M logo</a:t>
            </a:r>
          </a:p>
        </p:txBody>
      </p:sp>
      <p:pic>
        <p:nvPicPr>
          <p:cNvPr id="10" name="Picture 9">
            <a:hlinkClick r:id="rId4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635" y="2399938"/>
            <a:ext cx="5511252" cy="3376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19887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938" y="0"/>
            <a:ext cx="8497062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F730AB-2062-FF49-8E05-EEA4F27D1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118" y="0"/>
            <a:ext cx="12199118" cy="6862004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0075D90-1DF5-488E-BB92-E74E47402587}"/>
              </a:ext>
            </a:extLst>
          </p:cNvPr>
          <p:cNvSpPr txBox="1">
            <a:spLocks/>
          </p:cNvSpPr>
          <p:nvPr/>
        </p:nvSpPr>
        <p:spPr>
          <a:xfrm>
            <a:off x="-1" y="-1148048"/>
            <a:ext cx="6056851" cy="8447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endParaRPr lang="en-GB" sz="1300" b="1" dirty="0">
              <a:solidFill>
                <a:srgbClr val="0C1938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r>
              <a:rPr lang="en-GB" sz="1800" b="1" dirty="0">
                <a:solidFill>
                  <a:srgbClr val="0C193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Section title </a:t>
            </a:r>
            <a:r>
              <a:rPr lang="en-GB" sz="1800" dirty="0">
                <a:solidFill>
                  <a:srgbClr val="0C193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– Flat colour – Image sent to back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30B5846-D686-524C-B028-D57F158008CC}"/>
              </a:ext>
            </a:extLst>
          </p:cNvPr>
          <p:cNvSpPr txBox="1">
            <a:spLocks/>
          </p:cNvSpPr>
          <p:nvPr/>
        </p:nvSpPr>
        <p:spPr>
          <a:xfrm>
            <a:off x="1079999" y="4071371"/>
            <a:ext cx="7443027" cy="599848"/>
          </a:xfrm>
          <a:prstGeom prst="rect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GB" sz="4000" b="1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Building Apps</a:t>
            </a:r>
            <a:endParaRPr lang="en-US" sz="4000" b="1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04EAD5A3-C436-534F-8AF7-5205163F885E}"/>
              </a:ext>
            </a:extLst>
          </p:cNvPr>
          <p:cNvSpPr txBox="1">
            <a:spLocks/>
          </p:cNvSpPr>
          <p:nvPr/>
        </p:nvSpPr>
        <p:spPr>
          <a:xfrm>
            <a:off x="1080000" y="3783580"/>
            <a:ext cx="2119086" cy="28779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1800" b="1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40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47B2132-15FD-1F40-AFA8-A913EDF0D5E8}"/>
              </a:ext>
            </a:extLst>
          </p:cNvPr>
          <p:cNvSpPr txBox="1">
            <a:spLocks/>
          </p:cNvSpPr>
          <p:nvPr/>
        </p:nvSpPr>
        <p:spPr>
          <a:xfrm>
            <a:off x="1080000" y="2160000"/>
            <a:ext cx="10015630" cy="362574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highlight>
                  <a:srgbClr val="FFFF00"/>
                </a:highlight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Link to GitHub REPO</a:t>
            </a:r>
          </a:p>
          <a:p>
            <a:r>
              <a:rPr lang="en-GB" sz="2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 + RStudio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B489B2-8239-264D-9C9C-E2AC91EBA731}"/>
              </a:ext>
            </a:extLst>
          </p:cNvPr>
          <p:cNvSpPr txBox="1"/>
          <p:nvPr/>
        </p:nvSpPr>
        <p:spPr>
          <a:xfrm>
            <a:off x="1080000" y="1080000"/>
            <a:ext cx="3018775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b="1" dirty="0">
                <a:solidFill>
                  <a:srgbClr val="0C193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Prerequisites</a:t>
            </a:r>
          </a:p>
        </p:txBody>
      </p:sp>
    </p:spTree>
    <p:extLst>
      <p:ext uri="{BB962C8B-B14F-4D97-AF65-F5344CB8AC3E}">
        <p14:creationId xmlns:p14="http://schemas.microsoft.com/office/powerpoint/2010/main" val="349623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46671-5AF0-4CA3-AA6E-75BA6DBC6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Basic Shiny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FC2B0-4FA4-4D02-94C4-FD81E7C01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GB" dirty="0"/>
              <a:t>Requires two components: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A </a:t>
            </a:r>
            <a:r>
              <a:rPr lang="en-GB" b="1" dirty="0"/>
              <a:t>UI </a:t>
            </a:r>
            <a:r>
              <a:rPr lang="en-GB" dirty="0"/>
              <a:t>(User Interface) that defines how your app </a:t>
            </a:r>
            <a:r>
              <a:rPr lang="en-GB" i="1" dirty="0"/>
              <a:t>looks</a:t>
            </a:r>
          </a:p>
          <a:p>
            <a:pPr lvl="1"/>
            <a:endParaRPr lang="en-GB" i="1" dirty="0"/>
          </a:p>
          <a:p>
            <a:pPr lvl="1"/>
            <a:r>
              <a:rPr lang="en-GB" dirty="0"/>
              <a:t>A </a:t>
            </a:r>
            <a:r>
              <a:rPr lang="en-GB" b="1" dirty="0"/>
              <a:t>server </a:t>
            </a:r>
            <a:r>
              <a:rPr lang="en-GB" dirty="0"/>
              <a:t>that defines how your app </a:t>
            </a:r>
            <a:r>
              <a:rPr lang="en-GB" i="1" dirty="0"/>
              <a:t>works</a:t>
            </a:r>
          </a:p>
        </p:txBody>
      </p:sp>
      <p:pic>
        <p:nvPicPr>
          <p:cNvPr id="4" name="Content Placeholder 3" descr="C:\Users\GPARSONS\AppData\Local\Temp\fla6EC3.tmp\Snapshot.png">
            <a:extLst>
              <a:ext uri="{FF2B5EF4-FFF2-40B4-BE49-F238E27FC236}">
                <a16:creationId xmlns:a16="http://schemas.microsoft.com/office/drawing/2014/main" id="{8BAB6139-6356-46A9-BC7C-A068DFED15C2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746" y="1651000"/>
            <a:ext cx="5197444" cy="4525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896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Demo App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A6503F-DC79-43F4-9FC5-4CC893DA6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399" y="1425062"/>
            <a:ext cx="7867651" cy="486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363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F0130-4A9F-423E-97A9-2926375D8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Inputs and Outputs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7F6343F7-97E6-4F19-BD1D-2DD793642D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3342878"/>
            <a:ext cx="5181600" cy="1316832"/>
          </a:xfr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B061A50A-CC1D-451E-B39A-592B038F94C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698229"/>
            <a:ext cx="5181600" cy="2606130"/>
          </a:xfrm>
        </p:spPr>
      </p:pic>
    </p:spTree>
    <p:extLst>
      <p:ext uri="{BB962C8B-B14F-4D97-AF65-F5344CB8AC3E}">
        <p14:creationId xmlns:p14="http://schemas.microsoft.com/office/powerpoint/2010/main" val="91934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Shiny Widgets</a:t>
            </a:r>
          </a:p>
        </p:txBody>
      </p:sp>
      <p:pic>
        <p:nvPicPr>
          <p:cNvPr id="3" name="Content Placeholder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376708" y="1600201"/>
            <a:ext cx="6390584" cy="38609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7113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938" y="0"/>
            <a:ext cx="8497062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F730AB-2062-FF49-8E05-EEA4F27D1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118" y="0"/>
            <a:ext cx="12199118" cy="6862004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0075D90-1DF5-488E-BB92-E74E47402587}"/>
              </a:ext>
            </a:extLst>
          </p:cNvPr>
          <p:cNvSpPr txBox="1">
            <a:spLocks/>
          </p:cNvSpPr>
          <p:nvPr/>
        </p:nvSpPr>
        <p:spPr>
          <a:xfrm>
            <a:off x="-1" y="-1148048"/>
            <a:ext cx="6056851" cy="8447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endParaRPr lang="en-GB" sz="1300" b="1" dirty="0">
              <a:solidFill>
                <a:srgbClr val="0C1938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r>
              <a:rPr lang="en-GB" sz="1800" b="1" dirty="0">
                <a:solidFill>
                  <a:srgbClr val="0C193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Section title </a:t>
            </a:r>
            <a:r>
              <a:rPr lang="en-GB" sz="1800" dirty="0">
                <a:solidFill>
                  <a:srgbClr val="0C193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– Flat colour – Image sent to back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30B5846-D686-524C-B028-D57F158008CC}"/>
              </a:ext>
            </a:extLst>
          </p:cNvPr>
          <p:cNvSpPr txBox="1">
            <a:spLocks/>
          </p:cNvSpPr>
          <p:nvPr/>
        </p:nvSpPr>
        <p:spPr>
          <a:xfrm>
            <a:off x="1079999" y="4071371"/>
            <a:ext cx="7443027" cy="599848"/>
          </a:xfrm>
          <a:prstGeom prst="rect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GB" sz="4000" b="1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Sharing apps</a:t>
            </a:r>
            <a:endParaRPr lang="en-US" sz="4000" b="1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04EAD5A3-C436-534F-8AF7-5205163F885E}"/>
              </a:ext>
            </a:extLst>
          </p:cNvPr>
          <p:cNvSpPr txBox="1">
            <a:spLocks/>
          </p:cNvSpPr>
          <p:nvPr/>
        </p:nvSpPr>
        <p:spPr>
          <a:xfrm>
            <a:off x="1080000" y="3783580"/>
            <a:ext cx="2119086" cy="28779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1800" b="1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166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938" y="0"/>
            <a:ext cx="8497062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F730AB-2062-FF49-8E05-EEA4F27D1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118" y="0"/>
            <a:ext cx="12199118" cy="6862004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0075D90-1DF5-488E-BB92-E74E47402587}"/>
              </a:ext>
            </a:extLst>
          </p:cNvPr>
          <p:cNvSpPr txBox="1">
            <a:spLocks/>
          </p:cNvSpPr>
          <p:nvPr/>
        </p:nvSpPr>
        <p:spPr>
          <a:xfrm>
            <a:off x="-1" y="-1148048"/>
            <a:ext cx="6056851" cy="8447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endParaRPr lang="en-GB" sz="1300" b="1" dirty="0">
              <a:solidFill>
                <a:srgbClr val="0C1938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r>
              <a:rPr lang="en-GB" sz="1800" b="1" dirty="0">
                <a:solidFill>
                  <a:srgbClr val="0C193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Section title </a:t>
            </a:r>
            <a:r>
              <a:rPr lang="en-GB" sz="1800" dirty="0">
                <a:solidFill>
                  <a:srgbClr val="0C193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– Flat colour – Image sent to back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30B5846-D686-524C-B028-D57F158008CC}"/>
              </a:ext>
            </a:extLst>
          </p:cNvPr>
          <p:cNvSpPr txBox="1">
            <a:spLocks/>
          </p:cNvSpPr>
          <p:nvPr/>
        </p:nvSpPr>
        <p:spPr>
          <a:xfrm>
            <a:off x="1079999" y="4071371"/>
            <a:ext cx="7443027" cy="599848"/>
          </a:xfrm>
          <a:prstGeom prst="rect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GB" sz="4000" b="1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Where Next?</a:t>
            </a:r>
            <a:endParaRPr lang="en-US" sz="4000" b="1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04EAD5A3-C436-534F-8AF7-5205163F885E}"/>
              </a:ext>
            </a:extLst>
          </p:cNvPr>
          <p:cNvSpPr txBox="1">
            <a:spLocks/>
          </p:cNvSpPr>
          <p:nvPr/>
        </p:nvSpPr>
        <p:spPr>
          <a:xfrm>
            <a:off x="1080000" y="3783580"/>
            <a:ext cx="2119086" cy="28779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1800" b="1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376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 Diagonal Corner Rectangle 2">
            <a:extLst>
              <a:ext uri="{FF2B5EF4-FFF2-40B4-BE49-F238E27FC236}">
                <a16:creationId xmlns:a16="http://schemas.microsoft.com/office/drawing/2014/main" id="{09E27A3B-0AE3-794A-A24D-033A51F63D19}"/>
              </a:ext>
            </a:extLst>
          </p:cNvPr>
          <p:cNvSpPr/>
          <p:nvPr/>
        </p:nvSpPr>
        <p:spPr>
          <a:xfrm>
            <a:off x="360000" y="359999"/>
            <a:ext cx="11473200" cy="6138000"/>
          </a:xfrm>
          <a:prstGeom prst="round2DiagRect">
            <a:avLst>
              <a:gd name="adj1" fmla="val 10441"/>
              <a:gd name="adj2" fmla="val 0"/>
            </a:avLst>
          </a:prstGeom>
          <a:solidFill>
            <a:srgbClr val="F5F4F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F7432B-D6F9-834F-9607-87D5D4A91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3200" y="720000"/>
            <a:ext cx="542687" cy="363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5D96FC-F944-614B-B9A4-1338C700E335}"/>
              </a:ext>
            </a:extLst>
          </p:cNvPr>
          <p:cNvSpPr txBox="1"/>
          <p:nvPr/>
        </p:nvSpPr>
        <p:spPr>
          <a:xfrm>
            <a:off x="1080000" y="1080000"/>
            <a:ext cx="2935419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40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Where Next?</a:t>
            </a:r>
            <a:endParaRPr lang="en-US" sz="4000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2211628-2CC5-944D-AE92-DF9FEA3F73FD}"/>
              </a:ext>
            </a:extLst>
          </p:cNvPr>
          <p:cNvSpPr txBox="1">
            <a:spLocks/>
          </p:cNvSpPr>
          <p:nvPr/>
        </p:nvSpPr>
        <p:spPr>
          <a:xfrm>
            <a:off x="1080000" y="2160000"/>
            <a:ext cx="4060411" cy="36166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shiny.rstudio.com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community.rstudio.com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htmlwidgets.org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shinyapps.io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GB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F54E206-115F-4266-B734-7694197F8810}"/>
              </a:ext>
            </a:extLst>
          </p:cNvPr>
          <p:cNvSpPr txBox="1">
            <a:spLocks/>
          </p:cNvSpPr>
          <p:nvPr/>
        </p:nvSpPr>
        <p:spPr>
          <a:xfrm>
            <a:off x="0" y="-844759"/>
            <a:ext cx="3200400" cy="844759"/>
          </a:xfrm>
          <a:prstGeom prst="rect">
            <a:avLst/>
          </a:prstGeom>
        </p:spPr>
        <p:txBody>
          <a:bodyPr lIns="0" tIns="0" rIns="0" bIns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r>
              <a:rPr lang="en-GB" sz="1300" dirty="0"/>
              <a:t>Content slide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r>
              <a:rPr lang="en-GB" sz="1300" dirty="0"/>
              <a:t>Image to right  - Squared off / Coloured M logo</a:t>
            </a:r>
          </a:p>
        </p:txBody>
      </p:sp>
    </p:spTree>
    <p:extLst>
      <p:ext uri="{BB962C8B-B14F-4D97-AF65-F5344CB8AC3E}">
        <p14:creationId xmlns:p14="http://schemas.microsoft.com/office/powerpoint/2010/main" val="3729472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47B2132-15FD-1F40-AFA8-A913EDF0D5E8}"/>
              </a:ext>
            </a:extLst>
          </p:cNvPr>
          <p:cNvSpPr txBox="1">
            <a:spLocks/>
          </p:cNvSpPr>
          <p:nvPr/>
        </p:nvSpPr>
        <p:spPr>
          <a:xfrm>
            <a:off x="2092410" y="2160000"/>
            <a:ext cx="9003219" cy="101599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r>
              <a:rPr lang="en-GB" sz="1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Why?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B489B2-8239-264D-9C9C-E2AC91EBA731}"/>
              </a:ext>
            </a:extLst>
          </p:cNvPr>
          <p:cNvSpPr txBox="1"/>
          <p:nvPr/>
        </p:nvSpPr>
        <p:spPr>
          <a:xfrm>
            <a:off x="1080000" y="1080000"/>
            <a:ext cx="104195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Agenda</a:t>
            </a:r>
          </a:p>
        </p:txBody>
      </p:sp>
      <p:sp>
        <p:nvSpPr>
          <p:cNvPr id="4" name="Round Diagonal Corner Rectangle 1">
            <a:extLst>
              <a:ext uri="{FF2B5EF4-FFF2-40B4-BE49-F238E27FC236}">
                <a16:creationId xmlns:a16="http://schemas.microsoft.com/office/drawing/2014/main" id="{E858EC35-A169-47FB-91F8-39718C3CC037}"/>
              </a:ext>
            </a:extLst>
          </p:cNvPr>
          <p:cNvSpPr/>
          <p:nvPr/>
        </p:nvSpPr>
        <p:spPr>
          <a:xfrm>
            <a:off x="1107729" y="2239918"/>
            <a:ext cx="781752" cy="391710"/>
          </a:xfrm>
          <a:prstGeom prst="round2DiagRect">
            <a:avLst>
              <a:gd name="adj1" fmla="val 12168"/>
              <a:gd name="adj2" fmla="val 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" name="Round Diagonal Corner Rectangle 1">
            <a:extLst>
              <a:ext uri="{FF2B5EF4-FFF2-40B4-BE49-F238E27FC236}">
                <a16:creationId xmlns:a16="http://schemas.microsoft.com/office/drawing/2014/main" id="{1C27FA39-6CC8-4D33-B3A6-35A28F676E2D}"/>
              </a:ext>
            </a:extLst>
          </p:cNvPr>
          <p:cNvSpPr/>
          <p:nvPr/>
        </p:nvSpPr>
        <p:spPr>
          <a:xfrm>
            <a:off x="1096371" y="2730670"/>
            <a:ext cx="781752" cy="393875"/>
          </a:xfrm>
          <a:prstGeom prst="round2Diag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" name="Round Diagonal Corner Rectangle 1">
            <a:extLst>
              <a:ext uri="{FF2B5EF4-FFF2-40B4-BE49-F238E27FC236}">
                <a16:creationId xmlns:a16="http://schemas.microsoft.com/office/drawing/2014/main" id="{8EB0CF42-AA38-42DB-979C-7B5C3FCF12FA}"/>
              </a:ext>
            </a:extLst>
          </p:cNvPr>
          <p:cNvSpPr/>
          <p:nvPr/>
        </p:nvSpPr>
        <p:spPr>
          <a:xfrm>
            <a:off x="1080000" y="3229761"/>
            <a:ext cx="781752" cy="1733054"/>
          </a:xfrm>
          <a:prstGeom prst="round2DiagRect">
            <a:avLst>
              <a:gd name="adj1" fmla="val 25866"/>
              <a:gd name="adj2" fmla="val 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" name="Round Diagonal Corner Rectangle 1">
            <a:extLst>
              <a:ext uri="{FF2B5EF4-FFF2-40B4-BE49-F238E27FC236}">
                <a16:creationId xmlns:a16="http://schemas.microsoft.com/office/drawing/2014/main" id="{54E2A0A7-1544-4B08-AC64-9EF5759FE9A0}"/>
              </a:ext>
            </a:extLst>
          </p:cNvPr>
          <p:cNvSpPr/>
          <p:nvPr/>
        </p:nvSpPr>
        <p:spPr>
          <a:xfrm>
            <a:off x="1080000" y="5061858"/>
            <a:ext cx="781752" cy="356100"/>
          </a:xfrm>
          <a:prstGeom prst="round2DiagRect">
            <a:avLst>
              <a:gd name="adj1" fmla="val 14096"/>
              <a:gd name="adj2" fmla="val 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CEA1D9E-B754-4771-BDF1-E6CB6E5588E9}"/>
              </a:ext>
            </a:extLst>
          </p:cNvPr>
          <p:cNvSpPr txBox="1">
            <a:spLocks/>
          </p:cNvSpPr>
          <p:nvPr/>
        </p:nvSpPr>
        <p:spPr>
          <a:xfrm>
            <a:off x="2092410" y="2685384"/>
            <a:ext cx="9003219" cy="4255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r>
              <a:rPr lang="en-GB" sz="1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What is Shiny?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FFC1B9A-2FD9-45CB-A568-51120272A9C8}"/>
              </a:ext>
            </a:extLst>
          </p:cNvPr>
          <p:cNvSpPr txBox="1">
            <a:spLocks/>
          </p:cNvSpPr>
          <p:nvPr/>
        </p:nvSpPr>
        <p:spPr>
          <a:xfrm>
            <a:off x="2092410" y="4905829"/>
            <a:ext cx="9003219" cy="54308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r>
              <a:rPr lang="en-GB" sz="1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Where next?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23CF6CF-BB6E-4032-AB30-EE53057886E5}"/>
              </a:ext>
            </a:extLst>
          </p:cNvPr>
          <p:cNvSpPr txBox="1">
            <a:spLocks/>
          </p:cNvSpPr>
          <p:nvPr/>
        </p:nvSpPr>
        <p:spPr>
          <a:xfrm>
            <a:off x="2092410" y="3171850"/>
            <a:ext cx="9003219" cy="41635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r>
              <a:rPr lang="en-GB" sz="1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Build some apps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B9EA4BC-625B-4AD8-A2B6-A45AB733F003}"/>
              </a:ext>
            </a:extLst>
          </p:cNvPr>
          <p:cNvSpPr txBox="1">
            <a:spLocks/>
          </p:cNvSpPr>
          <p:nvPr/>
        </p:nvSpPr>
        <p:spPr>
          <a:xfrm>
            <a:off x="-1" y="-1243117"/>
            <a:ext cx="8282763" cy="8447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endParaRPr lang="en-GB" sz="18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r>
              <a:rPr lang="en-GB" sz="18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Agenda slide – orange block heights represents time spent on each section</a:t>
            </a:r>
            <a:endParaRPr lang="en-GB" sz="18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03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938" y="0"/>
            <a:ext cx="8497062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F730AB-2062-FF49-8E05-EEA4F27D1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118" y="0"/>
            <a:ext cx="12199118" cy="6862004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0075D90-1DF5-488E-BB92-E74E47402587}"/>
              </a:ext>
            </a:extLst>
          </p:cNvPr>
          <p:cNvSpPr txBox="1">
            <a:spLocks/>
          </p:cNvSpPr>
          <p:nvPr/>
        </p:nvSpPr>
        <p:spPr>
          <a:xfrm>
            <a:off x="-1" y="-1148048"/>
            <a:ext cx="6056851" cy="8447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endParaRPr lang="en-GB" sz="1300" b="1" dirty="0">
              <a:solidFill>
                <a:srgbClr val="0C1938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r>
              <a:rPr lang="en-GB" sz="1800" b="1" dirty="0">
                <a:solidFill>
                  <a:srgbClr val="0C193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Section title </a:t>
            </a:r>
            <a:r>
              <a:rPr lang="en-GB" sz="1800" dirty="0">
                <a:solidFill>
                  <a:srgbClr val="0C193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– Flat colour – Image sent to back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30B5846-D686-524C-B028-D57F158008CC}"/>
              </a:ext>
            </a:extLst>
          </p:cNvPr>
          <p:cNvSpPr txBox="1">
            <a:spLocks/>
          </p:cNvSpPr>
          <p:nvPr/>
        </p:nvSpPr>
        <p:spPr>
          <a:xfrm>
            <a:off x="1079999" y="4071371"/>
            <a:ext cx="7443027" cy="599848"/>
          </a:xfrm>
          <a:prstGeom prst="rect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GB" sz="4000" b="1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Questions?</a:t>
            </a:r>
            <a:endParaRPr lang="en-US" sz="4000" b="1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04EAD5A3-C436-534F-8AF7-5205163F885E}"/>
              </a:ext>
            </a:extLst>
          </p:cNvPr>
          <p:cNvSpPr txBox="1">
            <a:spLocks/>
          </p:cNvSpPr>
          <p:nvPr/>
        </p:nvSpPr>
        <p:spPr>
          <a:xfrm>
            <a:off x="1080000" y="3783580"/>
            <a:ext cx="2119086" cy="28779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1800" b="1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73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938" y="0"/>
            <a:ext cx="8497062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F730AB-2062-FF49-8E05-EEA4F27D1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118" y="0"/>
            <a:ext cx="12199118" cy="6862004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0075D90-1DF5-488E-BB92-E74E47402587}"/>
              </a:ext>
            </a:extLst>
          </p:cNvPr>
          <p:cNvSpPr txBox="1">
            <a:spLocks/>
          </p:cNvSpPr>
          <p:nvPr/>
        </p:nvSpPr>
        <p:spPr>
          <a:xfrm>
            <a:off x="-1" y="-1148048"/>
            <a:ext cx="6056851" cy="8447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endParaRPr lang="en-GB" sz="1300" b="1" dirty="0">
              <a:solidFill>
                <a:srgbClr val="0C1938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r>
              <a:rPr lang="en-GB" sz="1800" b="1" dirty="0">
                <a:solidFill>
                  <a:srgbClr val="0C193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Section title </a:t>
            </a:r>
            <a:r>
              <a:rPr lang="en-GB" sz="1800" dirty="0">
                <a:solidFill>
                  <a:srgbClr val="0C193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– Flat colour – Image sent to back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30B5846-D686-524C-B028-D57F158008CC}"/>
              </a:ext>
            </a:extLst>
          </p:cNvPr>
          <p:cNvSpPr txBox="1">
            <a:spLocks/>
          </p:cNvSpPr>
          <p:nvPr/>
        </p:nvSpPr>
        <p:spPr>
          <a:xfrm>
            <a:off x="1079999" y="4071371"/>
            <a:ext cx="7443027" cy="599848"/>
          </a:xfrm>
          <a:prstGeom prst="rect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GB" sz="4000" b="1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Why?</a:t>
            </a:r>
            <a:endParaRPr lang="en-US" sz="4000" b="1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04EAD5A3-C436-534F-8AF7-5205163F885E}"/>
              </a:ext>
            </a:extLst>
          </p:cNvPr>
          <p:cNvSpPr txBox="1">
            <a:spLocks/>
          </p:cNvSpPr>
          <p:nvPr/>
        </p:nvSpPr>
        <p:spPr>
          <a:xfrm>
            <a:off x="1080000" y="3783580"/>
            <a:ext cx="2119086" cy="28779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1800" b="1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67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B466A-A886-48DA-8974-ED06D08CE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Visualisation?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F4BF43-FC2D-4BCC-9B55-B9B8D75BB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primary objective of a visualisation is to </a:t>
            </a:r>
            <a:r>
              <a:rPr lang="en-GB" i="1" dirty="0"/>
              <a:t>communicate</a:t>
            </a:r>
            <a:r>
              <a:rPr lang="en-GB" dirty="0"/>
              <a:t>.</a:t>
            </a:r>
          </a:p>
          <a:p>
            <a:r>
              <a:rPr lang="en-GB" b="1" dirty="0"/>
              <a:t>Explore</a:t>
            </a:r>
          </a:p>
          <a:p>
            <a:r>
              <a:rPr lang="en-GB" b="1" dirty="0"/>
              <a:t>Report</a:t>
            </a:r>
          </a:p>
        </p:txBody>
      </p:sp>
    </p:spTree>
    <p:extLst>
      <p:ext uri="{BB962C8B-B14F-4D97-AF65-F5344CB8AC3E}">
        <p14:creationId xmlns:p14="http://schemas.microsoft.com/office/powerpoint/2010/main" val="177228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B466A-A886-48DA-8974-ED06D08CE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Visualisation?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893BE8-634D-4413-8937-82DECB26E5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4530" y="1825625"/>
            <a:ext cx="6442940" cy="4351338"/>
          </a:xfrm>
        </p:spPr>
      </p:pic>
    </p:spTree>
    <p:extLst>
      <p:ext uri="{BB962C8B-B14F-4D97-AF65-F5344CB8AC3E}">
        <p14:creationId xmlns:p14="http://schemas.microsoft.com/office/powerpoint/2010/main" val="168435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B466A-A886-48DA-8974-ED06D08CE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Visualisation?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6EA7903-8D12-47E8-9C90-6E4F0FBC1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9373" y="1825625"/>
            <a:ext cx="7433253" cy="4351338"/>
          </a:xfrm>
        </p:spPr>
      </p:pic>
    </p:spTree>
    <p:extLst>
      <p:ext uri="{BB962C8B-B14F-4D97-AF65-F5344CB8AC3E}">
        <p14:creationId xmlns:p14="http://schemas.microsoft.com/office/powerpoint/2010/main" val="418960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BE69D-6209-4007-909E-FB697C9FE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Interactive?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4539A-8230-4A23-8934-62446710A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Dynamic</a:t>
            </a:r>
          </a:p>
          <a:p>
            <a:r>
              <a:rPr lang="en-GB" dirty="0"/>
              <a:t>Up to date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6947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938" y="0"/>
            <a:ext cx="8497062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F730AB-2062-FF49-8E05-EEA4F27D1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118" y="0"/>
            <a:ext cx="12199118" cy="6862004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0075D90-1DF5-488E-BB92-E74E47402587}"/>
              </a:ext>
            </a:extLst>
          </p:cNvPr>
          <p:cNvSpPr txBox="1">
            <a:spLocks/>
          </p:cNvSpPr>
          <p:nvPr/>
        </p:nvSpPr>
        <p:spPr>
          <a:xfrm>
            <a:off x="-1" y="-1148048"/>
            <a:ext cx="6056851" cy="8447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endParaRPr lang="en-GB" sz="1300" b="1" dirty="0">
              <a:solidFill>
                <a:srgbClr val="0C1938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r>
              <a:rPr lang="en-GB" sz="1800" b="1" dirty="0">
                <a:solidFill>
                  <a:srgbClr val="0C193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Section title </a:t>
            </a:r>
            <a:r>
              <a:rPr lang="en-GB" sz="1800" dirty="0">
                <a:solidFill>
                  <a:srgbClr val="0C193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– Flat colour – Image sent to back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30B5846-D686-524C-B028-D57F158008CC}"/>
              </a:ext>
            </a:extLst>
          </p:cNvPr>
          <p:cNvSpPr txBox="1">
            <a:spLocks/>
          </p:cNvSpPr>
          <p:nvPr/>
        </p:nvSpPr>
        <p:spPr>
          <a:xfrm>
            <a:off x="1079999" y="4071371"/>
            <a:ext cx="7443027" cy="599848"/>
          </a:xfrm>
          <a:prstGeom prst="rect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GB" sz="4000" b="1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What is Shiny?</a:t>
            </a:r>
            <a:endParaRPr lang="en-US" sz="4000" b="1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04EAD5A3-C436-534F-8AF7-5205163F885E}"/>
              </a:ext>
            </a:extLst>
          </p:cNvPr>
          <p:cNvSpPr txBox="1">
            <a:spLocks/>
          </p:cNvSpPr>
          <p:nvPr/>
        </p:nvSpPr>
        <p:spPr>
          <a:xfrm>
            <a:off x="1080000" y="3783580"/>
            <a:ext cx="2119086" cy="28779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1800" b="1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205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A4220-35D9-41FC-9DCE-93D2785F5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0C193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What is Shiny?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2C39B-94E3-40C6-AA2A-2925390F7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 Package</a:t>
            </a:r>
          </a:p>
          <a:p>
            <a:r>
              <a:rPr lang="en-GB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Allows creation of web applications</a:t>
            </a:r>
          </a:p>
          <a:p>
            <a:r>
              <a:rPr lang="en-GB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No HTML/CSS/JavaScript/... required</a:t>
            </a:r>
          </a:p>
          <a:p>
            <a:r>
              <a:rPr lang="en-GB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Can be written entirely in R</a:t>
            </a:r>
          </a:p>
          <a:p>
            <a:endParaRPr lang="en-GB" dirty="0"/>
          </a:p>
        </p:txBody>
      </p:sp>
      <p:pic>
        <p:nvPicPr>
          <p:cNvPr id="5" name="Picture 4" descr="A picture containing text, sign, businesscard&#10;&#10;Description automatically generated">
            <a:extLst>
              <a:ext uri="{FF2B5EF4-FFF2-40B4-BE49-F238E27FC236}">
                <a16:creationId xmlns:a16="http://schemas.microsoft.com/office/drawing/2014/main" id="{B33BD112-B0AB-41E5-A47A-0219FC53C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49" y="2716416"/>
            <a:ext cx="353377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53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C1938"/>
      </a:dk1>
      <a:lt1>
        <a:srgbClr val="FFFFFF"/>
      </a:lt1>
      <a:dk2>
        <a:srgbClr val="4BBDAD"/>
      </a:dk2>
      <a:lt2>
        <a:srgbClr val="848483"/>
      </a:lt2>
      <a:accent1>
        <a:srgbClr val="FF0000"/>
      </a:accent1>
      <a:accent2>
        <a:srgbClr val="FF4D00"/>
      </a:accent2>
      <a:accent3>
        <a:srgbClr val="FF7400"/>
      </a:accent3>
      <a:accent4>
        <a:srgbClr val="FF9A00"/>
      </a:accent4>
      <a:accent5>
        <a:srgbClr val="FFC100"/>
      </a:accent5>
      <a:accent6>
        <a:srgbClr val="DDDAE1"/>
      </a:accent6>
      <a:hlink>
        <a:srgbClr val="0C1938"/>
      </a:hlink>
      <a:folHlink>
        <a:srgbClr val="FF00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DD5597922DE94FA5E8E0571F583398" ma:contentTypeVersion="20" ma:contentTypeDescription="Create a new document." ma:contentTypeScope="" ma:versionID="432fbfec7dd5b4245b557d40bae51c47">
  <xsd:schema xmlns:xsd="http://www.w3.org/2001/XMLSchema" xmlns:xs="http://www.w3.org/2001/XMLSchema" xmlns:p="http://schemas.microsoft.com/office/2006/metadata/properties" xmlns:ns2="98f265e6-cdbe-4fd4-aef5-bdfd7340258e" targetNamespace="http://schemas.microsoft.com/office/2006/metadata/properties" ma:root="true" ma:fieldsID="1afc33501bbf16213683e38ce170a432" ns2:_="">
    <xsd:import namespace="98f265e6-cdbe-4fd4-aef5-bdfd734025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f265e6-cdbe-4fd4-aef5-bdfd734025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EED600C-A5AB-4460-B297-67011A12AB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f265e6-cdbe-4fd4-aef5-bdfd7340258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D2CD3E6-9B9C-4FDE-9B92-5B54DB9DBA7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10843C6-91F0-4E2B-91DD-723C573256C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1729</TotalTime>
  <Words>468</Words>
  <Application>Microsoft Office PowerPoint</Application>
  <PresentationFormat>Widescreen</PresentationFormat>
  <Paragraphs>95</Paragraphs>
  <Slides>20</Slides>
  <Notes>2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Open Sans Light</vt:lpstr>
      <vt:lpstr>Office Theme</vt:lpstr>
      <vt:lpstr>PowerPoint Presentation</vt:lpstr>
      <vt:lpstr>PowerPoint Presentation</vt:lpstr>
      <vt:lpstr>PowerPoint Presentation</vt:lpstr>
      <vt:lpstr>Why Visualisation?</vt:lpstr>
      <vt:lpstr>Why Visualisation?</vt:lpstr>
      <vt:lpstr>Why Visualisation?</vt:lpstr>
      <vt:lpstr>Why Interactive?</vt:lpstr>
      <vt:lpstr>PowerPoint Presentation</vt:lpstr>
      <vt:lpstr>What is Shiny?</vt:lpstr>
      <vt:lpstr>PowerPoint Presentation</vt:lpstr>
      <vt:lpstr>PowerPoint Presentation</vt:lpstr>
      <vt:lpstr>PowerPoint Presentation</vt:lpstr>
      <vt:lpstr>A Basic Shiny App</vt:lpstr>
      <vt:lpstr>Demo App</vt:lpstr>
      <vt:lpstr>Inputs and Outputs</vt:lpstr>
      <vt:lpstr>Shiny Widgets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 Noyce</dc:creator>
  <cp:lastModifiedBy>Joe Russell</cp:lastModifiedBy>
  <cp:revision>116</cp:revision>
  <dcterms:created xsi:type="dcterms:W3CDTF">2018-11-29T09:26:54Z</dcterms:created>
  <dcterms:modified xsi:type="dcterms:W3CDTF">2021-09-07T08:30:54Z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0x010100CBDD5597922DE94FA5E8E0571F583398</vt:lpwstr>
  </property>
  <property fmtid="{D5CDD505-2E9C-101B-9397-08002B2CF9AE}" pid="3" name="GUID">
    <vt:lpwstr>33f3746b-abcf-470c-bb45-030aedc51b3e</vt:lpwstr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</Properties>
</file>