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00" r:id="rId2"/>
    <p:sldId id="256" r:id="rId3"/>
    <p:sldId id="283" r:id="rId4"/>
    <p:sldId id="258" r:id="rId5"/>
    <p:sldId id="284" r:id="rId6"/>
    <p:sldId id="286" r:id="rId7"/>
    <p:sldId id="287" r:id="rId8"/>
    <p:sldId id="288" r:id="rId9"/>
    <p:sldId id="289" r:id="rId10"/>
    <p:sldId id="290" r:id="rId11"/>
    <p:sldId id="291" r:id="rId12"/>
    <p:sldId id="295" r:id="rId13"/>
    <p:sldId id="292" r:id="rId14"/>
    <p:sldId id="293" r:id="rId15"/>
    <p:sldId id="298" r:id="rId16"/>
    <p:sldId id="296" r:id="rId17"/>
    <p:sldId id="29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81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73C0A1-AF28-410D-85F0-FCDB650F6F9E}" v="257" dt="2022-02-17T16:04:52.5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3549" autoAdjust="0"/>
  </p:normalViewPr>
  <p:slideViewPr>
    <p:cSldViewPr snapToGrid="0">
      <p:cViewPr varScale="1">
        <p:scale>
          <a:sx n="91" d="100"/>
          <a:sy n="91" d="100"/>
        </p:scale>
        <p:origin x="12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9670AB-388C-4D79-A84B-3FCA80BEF55D}" type="datetimeFigureOut">
              <a:rPr lang="en-US" smtClean="0"/>
              <a:t>2/17/2022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1D131-4749-4B3B-B9E1-294E66719AED}" type="slidenum">
              <a:rPr lang="en-US" smtClean="0"/>
              <a:t>‹#›</a:t>
            </a:fld>
            <a:endParaRPr lang="en-US"/>
          </a:p>
        </p:txBody>
      </p:sp>
    </p:spTree>
    <p:extLst>
      <p:ext uri="{BB962C8B-B14F-4D97-AF65-F5344CB8AC3E}">
        <p14:creationId xmlns:p14="http://schemas.microsoft.com/office/powerpoint/2010/main" val="4287636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1151493cf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1151493cf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Bring it all together in a capstone</a:t>
            </a:r>
          </a:p>
          <a:p>
            <a:r>
              <a:rPr lang="en-US" dirty="0"/>
              <a:t>Drive learning outcomes</a:t>
            </a:r>
          </a:p>
          <a:p>
            <a:r>
              <a:rPr lang="en-US" dirty="0"/>
              <a:t>More faculty time here, less elsewhere</a:t>
            </a:r>
          </a:p>
        </p:txBody>
      </p:sp>
      <p:sp>
        <p:nvSpPr>
          <p:cNvPr id="4" name="Slide Number Placeholder 3"/>
          <p:cNvSpPr>
            <a:spLocks noGrp="1"/>
          </p:cNvSpPr>
          <p:nvPr>
            <p:ph type="sldNum" sz="quarter" idx="5"/>
          </p:nvPr>
        </p:nvSpPr>
        <p:spPr/>
        <p:txBody>
          <a:bodyPr/>
          <a:lstStyle/>
          <a:p>
            <a:fld id="{DED1D131-4749-4B3B-B9E1-294E66719AED}" type="slidenum">
              <a:rPr lang="en-US" smtClean="0"/>
              <a:t>10</a:t>
            </a:fld>
            <a:endParaRPr lang="en-US"/>
          </a:p>
        </p:txBody>
      </p:sp>
    </p:spTree>
    <p:extLst>
      <p:ext uri="{BB962C8B-B14F-4D97-AF65-F5344CB8AC3E}">
        <p14:creationId xmlns:p14="http://schemas.microsoft.com/office/powerpoint/2010/main" val="2986841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Bring it all together in a capstone</a:t>
            </a:r>
          </a:p>
          <a:p>
            <a:r>
              <a:rPr lang="en-US" dirty="0"/>
              <a:t>Drive learning outcomes</a:t>
            </a:r>
          </a:p>
          <a:p>
            <a:r>
              <a:rPr lang="en-US" dirty="0"/>
              <a:t>More faculty time here, less elsewhere</a:t>
            </a:r>
          </a:p>
        </p:txBody>
      </p:sp>
      <p:sp>
        <p:nvSpPr>
          <p:cNvPr id="4" name="Slide Number Placeholder 3"/>
          <p:cNvSpPr>
            <a:spLocks noGrp="1"/>
          </p:cNvSpPr>
          <p:nvPr>
            <p:ph type="sldNum" sz="quarter" idx="5"/>
          </p:nvPr>
        </p:nvSpPr>
        <p:spPr/>
        <p:txBody>
          <a:bodyPr/>
          <a:lstStyle/>
          <a:p>
            <a:fld id="{DED1D131-4749-4B3B-B9E1-294E66719AED}" type="slidenum">
              <a:rPr lang="en-US" smtClean="0"/>
              <a:t>11</a:t>
            </a:fld>
            <a:endParaRPr lang="en-US"/>
          </a:p>
        </p:txBody>
      </p:sp>
    </p:spTree>
    <p:extLst>
      <p:ext uri="{BB962C8B-B14F-4D97-AF65-F5344CB8AC3E}">
        <p14:creationId xmlns:p14="http://schemas.microsoft.com/office/powerpoint/2010/main" val="751735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Bring it all together in a capstone</a:t>
            </a:r>
          </a:p>
          <a:p>
            <a:r>
              <a:rPr lang="en-US" dirty="0"/>
              <a:t>Drive learning outcomes</a:t>
            </a:r>
          </a:p>
          <a:p>
            <a:r>
              <a:rPr lang="en-US" dirty="0"/>
              <a:t>More faculty time here, less elsewhere</a:t>
            </a:r>
          </a:p>
        </p:txBody>
      </p:sp>
      <p:sp>
        <p:nvSpPr>
          <p:cNvPr id="4" name="Slide Number Placeholder 3"/>
          <p:cNvSpPr>
            <a:spLocks noGrp="1"/>
          </p:cNvSpPr>
          <p:nvPr>
            <p:ph type="sldNum" sz="quarter" idx="5"/>
          </p:nvPr>
        </p:nvSpPr>
        <p:spPr/>
        <p:txBody>
          <a:bodyPr/>
          <a:lstStyle/>
          <a:p>
            <a:fld id="{DED1D131-4749-4B3B-B9E1-294E66719AED}" type="slidenum">
              <a:rPr lang="en-US" smtClean="0"/>
              <a:t>12</a:t>
            </a:fld>
            <a:endParaRPr lang="en-US"/>
          </a:p>
        </p:txBody>
      </p:sp>
    </p:spTree>
    <p:extLst>
      <p:ext uri="{BB962C8B-B14F-4D97-AF65-F5344CB8AC3E}">
        <p14:creationId xmlns:p14="http://schemas.microsoft.com/office/powerpoint/2010/main" val="1359695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Bring it all together in a capstone</a:t>
            </a:r>
          </a:p>
          <a:p>
            <a:r>
              <a:rPr lang="en-US" dirty="0"/>
              <a:t>Drive learning outcomes</a:t>
            </a:r>
          </a:p>
          <a:p>
            <a:r>
              <a:rPr lang="en-US" dirty="0"/>
              <a:t>More faculty time here, less elsewhere</a:t>
            </a:r>
          </a:p>
        </p:txBody>
      </p:sp>
      <p:sp>
        <p:nvSpPr>
          <p:cNvPr id="4" name="Slide Number Placeholder 3"/>
          <p:cNvSpPr>
            <a:spLocks noGrp="1"/>
          </p:cNvSpPr>
          <p:nvPr>
            <p:ph type="sldNum" sz="quarter" idx="5"/>
          </p:nvPr>
        </p:nvSpPr>
        <p:spPr/>
        <p:txBody>
          <a:bodyPr/>
          <a:lstStyle/>
          <a:p>
            <a:fld id="{DED1D131-4749-4B3B-B9E1-294E66719AED}" type="slidenum">
              <a:rPr lang="en-US" smtClean="0"/>
              <a:t>13</a:t>
            </a:fld>
            <a:endParaRPr lang="en-US"/>
          </a:p>
        </p:txBody>
      </p:sp>
    </p:spTree>
    <p:extLst>
      <p:ext uri="{BB962C8B-B14F-4D97-AF65-F5344CB8AC3E}">
        <p14:creationId xmlns:p14="http://schemas.microsoft.com/office/powerpoint/2010/main" val="567101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Bring it all together in a capstone</a:t>
            </a:r>
          </a:p>
          <a:p>
            <a:r>
              <a:rPr lang="en-US" dirty="0"/>
              <a:t>Drive learning outcomes</a:t>
            </a:r>
          </a:p>
          <a:p>
            <a:r>
              <a:rPr lang="en-US" dirty="0"/>
              <a:t>More faculty time here, less elsewhere</a:t>
            </a:r>
          </a:p>
        </p:txBody>
      </p:sp>
      <p:sp>
        <p:nvSpPr>
          <p:cNvPr id="4" name="Slide Number Placeholder 3"/>
          <p:cNvSpPr>
            <a:spLocks noGrp="1"/>
          </p:cNvSpPr>
          <p:nvPr>
            <p:ph type="sldNum" sz="quarter" idx="5"/>
          </p:nvPr>
        </p:nvSpPr>
        <p:spPr/>
        <p:txBody>
          <a:bodyPr/>
          <a:lstStyle/>
          <a:p>
            <a:fld id="{DED1D131-4749-4B3B-B9E1-294E66719AED}" type="slidenum">
              <a:rPr lang="en-US" smtClean="0"/>
              <a:t>14</a:t>
            </a:fld>
            <a:endParaRPr lang="en-US"/>
          </a:p>
        </p:txBody>
      </p:sp>
    </p:spTree>
    <p:extLst>
      <p:ext uri="{BB962C8B-B14F-4D97-AF65-F5344CB8AC3E}">
        <p14:creationId xmlns:p14="http://schemas.microsoft.com/office/powerpoint/2010/main" val="4569300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Bring it all together in a capstone</a:t>
            </a:r>
          </a:p>
          <a:p>
            <a:r>
              <a:rPr lang="en-US" dirty="0"/>
              <a:t>Drive learning outcomes</a:t>
            </a:r>
          </a:p>
          <a:p>
            <a:r>
              <a:rPr lang="en-US" dirty="0"/>
              <a:t>More faculty time here, less elsewhere</a:t>
            </a:r>
          </a:p>
        </p:txBody>
      </p:sp>
      <p:sp>
        <p:nvSpPr>
          <p:cNvPr id="4" name="Slide Number Placeholder 3"/>
          <p:cNvSpPr>
            <a:spLocks noGrp="1"/>
          </p:cNvSpPr>
          <p:nvPr>
            <p:ph type="sldNum" sz="quarter" idx="5"/>
          </p:nvPr>
        </p:nvSpPr>
        <p:spPr/>
        <p:txBody>
          <a:bodyPr/>
          <a:lstStyle/>
          <a:p>
            <a:fld id="{DED1D131-4749-4B3B-B9E1-294E66719AED}" type="slidenum">
              <a:rPr lang="en-US" smtClean="0"/>
              <a:t>15</a:t>
            </a:fld>
            <a:endParaRPr lang="en-US"/>
          </a:p>
        </p:txBody>
      </p:sp>
    </p:spTree>
    <p:extLst>
      <p:ext uri="{BB962C8B-B14F-4D97-AF65-F5344CB8AC3E}">
        <p14:creationId xmlns:p14="http://schemas.microsoft.com/office/powerpoint/2010/main" val="10001187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Bring it all together in a capstone</a:t>
            </a:r>
          </a:p>
          <a:p>
            <a:r>
              <a:rPr lang="en-US" dirty="0"/>
              <a:t>Drive learning outcomes</a:t>
            </a:r>
          </a:p>
          <a:p>
            <a:r>
              <a:rPr lang="en-US" dirty="0"/>
              <a:t>More faculty time here, less elsewhere</a:t>
            </a:r>
          </a:p>
        </p:txBody>
      </p:sp>
      <p:sp>
        <p:nvSpPr>
          <p:cNvPr id="4" name="Slide Number Placeholder 3"/>
          <p:cNvSpPr>
            <a:spLocks noGrp="1"/>
          </p:cNvSpPr>
          <p:nvPr>
            <p:ph type="sldNum" sz="quarter" idx="5"/>
          </p:nvPr>
        </p:nvSpPr>
        <p:spPr/>
        <p:txBody>
          <a:bodyPr/>
          <a:lstStyle/>
          <a:p>
            <a:fld id="{DED1D131-4749-4B3B-B9E1-294E66719AED}" type="slidenum">
              <a:rPr lang="en-US" smtClean="0"/>
              <a:t>16</a:t>
            </a:fld>
            <a:endParaRPr lang="en-US"/>
          </a:p>
        </p:txBody>
      </p:sp>
    </p:spTree>
    <p:extLst>
      <p:ext uri="{BB962C8B-B14F-4D97-AF65-F5344CB8AC3E}">
        <p14:creationId xmlns:p14="http://schemas.microsoft.com/office/powerpoint/2010/main" val="898358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Bring it all together in a capstone</a:t>
            </a:r>
          </a:p>
          <a:p>
            <a:r>
              <a:rPr lang="en-US" dirty="0"/>
              <a:t>Drive learning outcomes</a:t>
            </a:r>
          </a:p>
          <a:p>
            <a:r>
              <a:rPr lang="en-US" dirty="0"/>
              <a:t>More faculty time here, less elsewhere</a:t>
            </a:r>
          </a:p>
        </p:txBody>
      </p:sp>
      <p:sp>
        <p:nvSpPr>
          <p:cNvPr id="4" name="Slide Number Placeholder 3"/>
          <p:cNvSpPr>
            <a:spLocks noGrp="1"/>
          </p:cNvSpPr>
          <p:nvPr>
            <p:ph type="sldNum" sz="quarter" idx="5"/>
          </p:nvPr>
        </p:nvSpPr>
        <p:spPr/>
        <p:txBody>
          <a:bodyPr/>
          <a:lstStyle/>
          <a:p>
            <a:fld id="{DED1D131-4749-4B3B-B9E1-294E66719AED}" type="slidenum">
              <a:rPr lang="en-US" smtClean="0"/>
              <a:t>17</a:t>
            </a:fld>
            <a:endParaRPr lang="en-US"/>
          </a:p>
        </p:txBody>
      </p:sp>
    </p:spTree>
    <p:extLst>
      <p:ext uri="{BB962C8B-B14F-4D97-AF65-F5344CB8AC3E}">
        <p14:creationId xmlns:p14="http://schemas.microsoft.com/office/powerpoint/2010/main" val="3028555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little over a year ago, I was contacted by Dr. DeLoach, the computer science department head, to help solve an interesting problem...</a:t>
            </a:r>
          </a:p>
        </p:txBody>
      </p:sp>
      <p:sp>
        <p:nvSpPr>
          <p:cNvPr id="4" name="Slide Number Placeholder 3"/>
          <p:cNvSpPr>
            <a:spLocks noGrp="1"/>
          </p:cNvSpPr>
          <p:nvPr>
            <p:ph type="sldNum" sz="quarter" idx="5"/>
          </p:nvPr>
        </p:nvSpPr>
        <p:spPr/>
        <p:txBody>
          <a:bodyPr/>
          <a:lstStyle/>
          <a:p>
            <a:fld id="{DED1D131-4749-4B3B-B9E1-294E66719AED}" type="slidenum">
              <a:rPr lang="en-US" smtClean="0"/>
              <a:t>2</a:t>
            </a:fld>
            <a:endParaRPr lang="en-US"/>
          </a:p>
        </p:txBody>
      </p:sp>
    </p:spTree>
    <p:extLst>
      <p:ext uri="{BB962C8B-B14F-4D97-AF65-F5344CB8AC3E}">
        <p14:creationId xmlns:p14="http://schemas.microsoft.com/office/powerpoint/2010/main" val="2533438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Classes are too full, few complete minor</a:t>
            </a:r>
          </a:p>
          <a:p>
            <a:r>
              <a:rPr lang="en-US" dirty="0"/>
              <a:t>Growing demand for CS skills</a:t>
            </a:r>
          </a:p>
          <a:p>
            <a:r>
              <a:rPr lang="en-US" dirty="0"/>
              <a:t>&lt;quote&gt;</a:t>
            </a:r>
          </a:p>
          <a:p>
            <a:r>
              <a:rPr lang="en-US" dirty="0"/>
              <a:t>Can’t just hire more faculty</a:t>
            </a:r>
          </a:p>
          <a:p>
            <a:endParaRPr lang="en-US" dirty="0"/>
          </a:p>
        </p:txBody>
      </p:sp>
      <p:sp>
        <p:nvSpPr>
          <p:cNvPr id="4" name="Slide Number Placeholder 3"/>
          <p:cNvSpPr>
            <a:spLocks noGrp="1"/>
          </p:cNvSpPr>
          <p:nvPr>
            <p:ph type="sldNum" sz="quarter" idx="5"/>
          </p:nvPr>
        </p:nvSpPr>
        <p:spPr/>
        <p:txBody>
          <a:bodyPr/>
          <a:lstStyle/>
          <a:p>
            <a:fld id="{DED1D131-4749-4B3B-B9E1-294E66719AED}" type="slidenum">
              <a:rPr lang="en-US" smtClean="0"/>
              <a:t>3</a:t>
            </a:fld>
            <a:endParaRPr lang="en-US"/>
          </a:p>
        </p:txBody>
      </p:sp>
    </p:spTree>
    <p:extLst>
      <p:ext uri="{BB962C8B-B14F-4D97-AF65-F5344CB8AC3E}">
        <p14:creationId xmlns:p14="http://schemas.microsoft.com/office/powerpoint/2010/main" val="2863189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Classes are too full, few complete minor</a:t>
            </a:r>
          </a:p>
          <a:p>
            <a:r>
              <a:rPr lang="en-US" dirty="0"/>
              <a:t>Growing demand for CS skills</a:t>
            </a:r>
          </a:p>
          <a:p>
            <a:r>
              <a:rPr lang="en-US" dirty="0"/>
              <a:t>&lt;quote&gt;</a:t>
            </a:r>
          </a:p>
          <a:p>
            <a:r>
              <a:rPr lang="en-US" dirty="0"/>
              <a:t>Can’t just hire more faculty</a:t>
            </a:r>
          </a:p>
          <a:p>
            <a:endParaRPr lang="en-US" dirty="0"/>
          </a:p>
        </p:txBody>
      </p:sp>
      <p:sp>
        <p:nvSpPr>
          <p:cNvPr id="4" name="Slide Number Placeholder 3"/>
          <p:cNvSpPr>
            <a:spLocks noGrp="1"/>
          </p:cNvSpPr>
          <p:nvPr>
            <p:ph type="sldNum" sz="quarter" idx="5"/>
          </p:nvPr>
        </p:nvSpPr>
        <p:spPr/>
        <p:txBody>
          <a:bodyPr/>
          <a:lstStyle/>
          <a:p>
            <a:fld id="{DED1D131-4749-4B3B-B9E1-294E66719AED}" type="slidenum">
              <a:rPr lang="en-US" smtClean="0"/>
              <a:t>4</a:t>
            </a:fld>
            <a:endParaRPr lang="en-US"/>
          </a:p>
        </p:txBody>
      </p:sp>
    </p:spTree>
    <p:extLst>
      <p:ext uri="{BB962C8B-B14F-4D97-AF65-F5344CB8AC3E}">
        <p14:creationId xmlns:p14="http://schemas.microsoft.com/office/powerpoint/2010/main" val="465026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Bring it all together in a capstone</a:t>
            </a:r>
          </a:p>
          <a:p>
            <a:r>
              <a:rPr lang="en-US" dirty="0"/>
              <a:t>Drive learning outcomes</a:t>
            </a:r>
          </a:p>
          <a:p>
            <a:r>
              <a:rPr lang="en-US" dirty="0"/>
              <a:t>More faculty time here, less elsewhere</a:t>
            </a:r>
          </a:p>
        </p:txBody>
      </p:sp>
      <p:sp>
        <p:nvSpPr>
          <p:cNvPr id="4" name="Slide Number Placeholder 3"/>
          <p:cNvSpPr>
            <a:spLocks noGrp="1"/>
          </p:cNvSpPr>
          <p:nvPr>
            <p:ph type="sldNum" sz="quarter" idx="5"/>
          </p:nvPr>
        </p:nvSpPr>
        <p:spPr/>
        <p:txBody>
          <a:bodyPr/>
          <a:lstStyle/>
          <a:p>
            <a:fld id="{DED1D131-4749-4B3B-B9E1-294E66719AED}" type="slidenum">
              <a:rPr lang="en-US" smtClean="0"/>
              <a:t>5</a:t>
            </a:fld>
            <a:endParaRPr lang="en-US"/>
          </a:p>
        </p:txBody>
      </p:sp>
    </p:spTree>
    <p:extLst>
      <p:ext uri="{BB962C8B-B14F-4D97-AF65-F5344CB8AC3E}">
        <p14:creationId xmlns:p14="http://schemas.microsoft.com/office/powerpoint/2010/main" val="3005971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Bring it all together in a capstone</a:t>
            </a:r>
          </a:p>
          <a:p>
            <a:r>
              <a:rPr lang="en-US" dirty="0"/>
              <a:t>Drive learning outcomes</a:t>
            </a:r>
          </a:p>
          <a:p>
            <a:r>
              <a:rPr lang="en-US" dirty="0"/>
              <a:t>More faculty time here, less elsewhere</a:t>
            </a:r>
          </a:p>
        </p:txBody>
      </p:sp>
      <p:sp>
        <p:nvSpPr>
          <p:cNvPr id="4" name="Slide Number Placeholder 3"/>
          <p:cNvSpPr>
            <a:spLocks noGrp="1"/>
          </p:cNvSpPr>
          <p:nvPr>
            <p:ph type="sldNum" sz="quarter" idx="5"/>
          </p:nvPr>
        </p:nvSpPr>
        <p:spPr/>
        <p:txBody>
          <a:bodyPr/>
          <a:lstStyle/>
          <a:p>
            <a:fld id="{DED1D131-4749-4B3B-B9E1-294E66719AED}" type="slidenum">
              <a:rPr lang="en-US" smtClean="0"/>
              <a:t>6</a:t>
            </a:fld>
            <a:endParaRPr lang="en-US"/>
          </a:p>
        </p:txBody>
      </p:sp>
    </p:spTree>
    <p:extLst>
      <p:ext uri="{BB962C8B-B14F-4D97-AF65-F5344CB8AC3E}">
        <p14:creationId xmlns:p14="http://schemas.microsoft.com/office/powerpoint/2010/main" val="598520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Bring it all together in a capstone</a:t>
            </a:r>
          </a:p>
          <a:p>
            <a:r>
              <a:rPr lang="en-US" dirty="0"/>
              <a:t>Drive learning outcomes</a:t>
            </a:r>
          </a:p>
          <a:p>
            <a:r>
              <a:rPr lang="en-US" dirty="0"/>
              <a:t>More faculty time here, less elsewhere</a:t>
            </a:r>
          </a:p>
        </p:txBody>
      </p:sp>
      <p:sp>
        <p:nvSpPr>
          <p:cNvPr id="4" name="Slide Number Placeholder 3"/>
          <p:cNvSpPr>
            <a:spLocks noGrp="1"/>
          </p:cNvSpPr>
          <p:nvPr>
            <p:ph type="sldNum" sz="quarter" idx="5"/>
          </p:nvPr>
        </p:nvSpPr>
        <p:spPr/>
        <p:txBody>
          <a:bodyPr/>
          <a:lstStyle/>
          <a:p>
            <a:fld id="{DED1D131-4749-4B3B-B9E1-294E66719AED}" type="slidenum">
              <a:rPr lang="en-US" smtClean="0"/>
              <a:t>7</a:t>
            </a:fld>
            <a:endParaRPr lang="en-US"/>
          </a:p>
        </p:txBody>
      </p:sp>
    </p:spTree>
    <p:extLst>
      <p:ext uri="{BB962C8B-B14F-4D97-AF65-F5344CB8AC3E}">
        <p14:creationId xmlns:p14="http://schemas.microsoft.com/office/powerpoint/2010/main" val="557373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Bring it all together in a capstone</a:t>
            </a:r>
          </a:p>
          <a:p>
            <a:r>
              <a:rPr lang="en-US" dirty="0"/>
              <a:t>Drive learning outcomes</a:t>
            </a:r>
          </a:p>
          <a:p>
            <a:r>
              <a:rPr lang="en-US" dirty="0"/>
              <a:t>More faculty time here, less elsewhere</a:t>
            </a:r>
          </a:p>
        </p:txBody>
      </p:sp>
      <p:sp>
        <p:nvSpPr>
          <p:cNvPr id="4" name="Slide Number Placeholder 3"/>
          <p:cNvSpPr>
            <a:spLocks noGrp="1"/>
          </p:cNvSpPr>
          <p:nvPr>
            <p:ph type="sldNum" sz="quarter" idx="5"/>
          </p:nvPr>
        </p:nvSpPr>
        <p:spPr/>
        <p:txBody>
          <a:bodyPr/>
          <a:lstStyle/>
          <a:p>
            <a:fld id="{DED1D131-4749-4B3B-B9E1-294E66719AED}" type="slidenum">
              <a:rPr lang="en-US" smtClean="0"/>
              <a:t>8</a:t>
            </a:fld>
            <a:endParaRPr lang="en-US"/>
          </a:p>
        </p:txBody>
      </p:sp>
    </p:spTree>
    <p:extLst>
      <p:ext uri="{BB962C8B-B14F-4D97-AF65-F5344CB8AC3E}">
        <p14:creationId xmlns:p14="http://schemas.microsoft.com/office/powerpoint/2010/main" val="2675381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Bring it all together in a capstone</a:t>
            </a:r>
          </a:p>
          <a:p>
            <a:r>
              <a:rPr lang="en-US" dirty="0"/>
              <a:t>Drive learning outcomes</a:t>
            </a:r>
          </a:p>
          <a:p>
            <a:r>
              <a:rPr lang="en-US" dirty="0"/>
              <a:t>More faculty time here, less elsewhere</a:t>
            </a:r>
          </a:p>
        </p:txBody>
      </p:sp>
      <p:sp>
        <p:nvSpPr>
          <p:cNvPr id="4" name="Slide Number Placeholder 3"/>
          <p:cNvSpPr>
            <a:spLocks noGrp="1"/>
          </p:cNvSpPr>
          <p:nvPr>
            <p:ph type="sldNum" sz="quarter" idx="5"/>
          </p:nvPr>
        </p:nvSpPr>
        <p:spPr/>
        <p:txBody>
          <a:bodyPr/>
          <a:lstStyle/>
          <a:p>
            <a:fld id="{DED1D131-4749-4B3B-B9E1-294E66719AED}" type="slidenum">
              <a:rPr lang="en-US" smtClean="0"/>
              <a:t>9</a:t>
            </a:fld>
            <a:endParaRPr lang="en-US"/>
          </a:p>
        </p:txBody>
      </p:sp>
    </p:spTree>
    <p:extLst>
      <p:ext uri="{BB962C8B-B14F-4D97-AF65-F5344CB8AC3E}">
        <p14:creationId xmlns:p14="http://schemas.microsoft.com/office/powerpoint/2010/main" val="2069608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128AB-A50F-478E-917D-022FE32166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7F9BCC-D641-4F44-84C3-266A217453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0072B7-F348-45B4-9E8C-D4EFAD016392}"/>
              </a:ext>
            </a:extLst>
          </p:cNvPr>
          <p:cNvSpPr>
            <a:spLocks noGrp="1"/>
          </p:cNvSpPr>
          <p:nvPr>
            <p:ph type="dt" sz="half" idx="10"/>
          </p:nvPr>
        </p:nvSpPr>
        <p:spPr/>
        <p:txBody>
          <a:bodyPr/>
          <a:lstStyle/>
          <a:p>
            <a:fld id="{95314364-7E69-4F73-9DD5-48F2FB5A9555}" type="datetimeFigureOut">
              <a:rPr lang="en-US" smtClean="0"/>
              <a:t>2/17/2022</a:t>
            </a:fld>
            <a:endParaRPr lang="en-US"/>
          </a:p>
        </p:txBody>
      </p:sp>
      <p:sp>
        <p:nvSpPr>
          <p:cNvPr id="5" name="Footer Placeholder 4">
            <a:extLst>
              <a:ext uri="{FF2B5EF4-FFF2-40B4-BE49-F238E27FC236}">
                <a16:creationId xmlns:a16="http://schemas.microsoft.com/office/drawing/2014/main" id="{0CBFA7B9-CF03-4087-B34E-3EC0E7373A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58F2AA-CAD6-481F-BE27-4ABD5576BC16}"/>
              </a:ext>
            </a:extLst>
          </p:cNvPr>
          <p:cNvSpPr>
            <a:spLocks noGrp="1"/>
          </p:cNvSpPr>
          <p:nvPr>
            <p:ph type="sldNum" sz="quarter" idx="12"/>
          </p:nvPr>
        </p:nvSpPr>
        <p:spPr/>
        <p:txBody>
          <a:bodyPr/>
          <a:lstStyle/>
          <a:p>
            <a:fld id="{0F0EB504-DC0A-4586-9B14-1F1E2E16AE0C}" type="slidenum">
              <a:rPr lang="en-US" smtClean="0"/>
              <a:t>‹#›</a:t>
            </a:fld>
            <a:endParaRPr lang="en-US"/>
          </a:p>
        </p:txBody>
      </p:sp>
    </p:spTree>
    <p:extLst>
      <p:ext uri="{BB962C8B-B14F-4D97-AF65-F5344CB8AC3E}">
        <p14:creationId xmlns:p14="http://schemas.microsoft.com/office/powerpoint/2010/main" val="9577605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AF3B2-4127-4D49-ADD2-9CE4770E41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04AABA-7216-44BF-93B2-9B86559CAC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2201D4-6E41-4237-9B2A-01834B16269D}"/>
              </a:ext>
            </a:extLst>
          </p:cNvPr>
          <p:cNvSpPr>
            <a:spLocks noGrp="1"/>
          </p:cNvSpPr>
          <p:nvPr>
            <p:ph type="dt" sz="half" idx="10"/>
          </p:nvPr>
        </p:nvSpPr>
        <p:spPr/>
        <p:txBody>
          <a:bodyPr/>
          <a:lstStyle/>
          <a:p>
            <a:fld id="{95314364-7E69-4F73-9DD5-48F2FB5A9555}" type="datetimeFigureOut">
              <a:rPr lang="en-US" smtClean="0"/>
              <a:t>2/17/2022</a:t>
            </a:fld>
            <a:endParaRPr lang="en-US"/>
          </a:p>
        </p:txBody>
      </p:sp>
      <p:sp>
        <p:nvSpPr>
          <p:cNvPr id="5" name="Footer Placeholder 4">
            <a:extLst>
              <a:ext uri="{FF2B5EF4-FFF2-40B4-BE49-F238E27FC236}">
                <a16:creationId xmlns:a16="http://schemas.microsoft.com/office/drawing/2014/main" id="{1B27C24E-BED9-4310-AFE5-FB8E096795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F61CE6-24E1-4A78-BF15-1BA9A0D7344A}"/>
              </a:ext>
            </a:extLst>
          </p:cNvPr>
          <p:cNvSpPr>
            <a:spLocks noGrp="1"/>
          </p:cNvSpPr>
          <p:nvPr>
            <p:ph type="sldNum" sz="quarter" idx="12"/>
          </p:nvPr>
        </p:nvSpPr>
        <p:spPr/>
        <p:txBody>
          <a:bodyPr/>
          <a:lstStyle/>
          <a:p>
            <a:fld id="{0F0EB504-DC0A-4586-9B14-1F1E2E16AE0C}" type="slidenum">
              <a:rPr lang="en-US" smtClean="0"/>
              <a:t>‹#›</a:t>
            </a:fld>
            <a:endParaRPr lang="en-US"/>
          </a:p>
        </p:txBody>
      </p:sp>
    </p:spTree>
    <p:extLst>
      <p:ext uri="{BB962C8B-B14F-4D97-AF65-F5344CB8AC3E}">
        <p14:creationId xmlns:p14="http://schemas.microsoft.com/office/powerpoint/2010/main" val="10631132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795975-DEB2-49E2-B1C4-3019347632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96A75F-05E2-4A7A-81EE-DB5D841D40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BE8E5-89BE-4225-903C-4BD7DD381986}"/>
              </a:ext>
            </a:extLst>
          </p:cNvPr>
          <p:cNvSpPr>
            <a:spLocks noGrp="1"/>
          </p:cNvSpPr>
          <p:nvPr>
            <p:ph type="dt" sz="half" idx="10"/>
          </p:nvPr>
        </p:nvSpPr>
        <p:spPr/>
        <p:txBody>
          <a:bodyPr/>
          <a:lstStyle/>
          <a:p>
            <a:fld id="{95314364-7E69-4F73-9DD5-48F2FB5A9555}" type="datetimeFigureOut">
              <a:rPr lang="en-US" smtClean="0"/>
              <a:t>2/17/2022</a:t>
            </a:fld>
            <a:endParaRPr lang="en-US"/>
          </a:p>
        </p:txBody>
      </p:sp>
      <p:sp>
        <p:nvSpPr>
          <p:cNvPr id="5" name="Footer Placeholder 4">
            <a:extLst>
              <a:ext uri="{FF2B5EF4-FFF2-40B4-BE49-F238E27FC236}">
                <a16:creationId xmlns:a16="http://schemas.microsoft.com/office/drawing/2014/main" id="{D65215BA-E053-485B-B018-4D15D6AD4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008EB5-5EF9-4A54-9B6A-65C21DC5E69F}"/>
              </a:ext>
            </a:extLst>
          </p:cNvPr>
          <p:cNvSpPr>
            <a:spLocks noGrp="1"/>
          </p:cNvSpPr>
          <p:nvPr>
            <p:ph type="sldNum" sz="quarter" idx="12"/>
          </p:nvPr>
        </p:nvSpPr>
        <p:spPr/>
        <p:txBody>
          <a:bodyPr/>
          <a:lstStyle/>
          <a:p>
            <a:fld id="{0F0EB504-DC0A-4586-9B14-1F1E2E16AE0C}" type="slidenum">
              <a:rPr lang="en-US" smtClean="0"/>
              <a:t>‹#›</a:t>
            </a:fld>
            <a:endParaRPr lang="en-US"/>
          </a:p>
        </p:txBody>
      </p:sp>
    </p:spTree>
    <p:extLst>
      <p:ext uri="{BB962C8B-B14F-4D97-AF65-F5344CB8AC3E}">
        <p14:creationId xmlns:p14="http://schemas.microsoft.com/office/powerpoint/2010/main" val="317857765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297341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8DF92-8453-487F-BF9D-65B88AB661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B3BA2C-2B04-490E-9EAB-3447E2A49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2F4B0B-44C3-4D4C-8464-DD33A2DBF5D6}"/>
              </a:ext>
            </a:extLst>
          </p:cNvPr>
          <p:cNvSpPr>
            <a:spLocks noGrp="1"/>
          </p:cNvSpPr>
          <p:nvPr>
            <p:ph type="dt" sz="half" idx="10"/>
          </p:nvPr>
        </p:nvSpPr>
        <p:spPr/>
        <p:txBody>
          <a:bodyPr/>
          <a:lstStyle/>
          <a:p>
            <a:fld id="{95314364-7E69-4F73-9DD5-48F2FB5A9555}" type="datetimeFigureOut">
              <a:rPr lang="en-US" smtClean="0"/>
              <a:t>2/17/2022</a:t>
            </a:fld>
            <a:endParaRPr lang="en-US"/>
          </a:p>
        </p:txBody>
      </p:sp>
      <p:sp>
        <p:nvSpPr>
          <p:cNvPr id="5" name="Footer Placeholder 4">
            <a:extLst>
              <a:ext uri="{FF2B5EF4-FFF2-40B4-BE49-F238E27FC236}">
                <a16:creationId xmlns:a16="http://schemas.microsoft.com/office/drawing/2014/main" id="{0F7F22EC-F658-449B-B2C6-CE38D8EE63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BFD978-801B-4351-803D-78E31FA17484}"/>
              </a:ext>
            </a:extLst>
          </p:cNvPr>
          <p:cNvSpPr>
            <a:spLocks noGrp="1"/>
          </p:cNvSpPr>
          <p:nvPr>
            <p:ph type="sldNum" sz="quarter" idx="12"/>
          </p:nvPr>
        </p:nvSpPr>
        <p:spPr/>
        <p:txBody>
          <a:bodyPr/>
          <a:lstStyle/>
          <a:p>
            <a:fld id="{0F0EB504-DC0A-4586-9B14-1F1E2E16AE0C}" type="slidenum">
              <a:rPr lang="en-US" smtClean="0"/>
              <a:t>‹#›</a:t>
            </a:fld>
            <a:endParaRPr lang="en-US"/>
          </a:p>
        </p:txBody>
      </p:sp>
    </p:spTree>
    <p:extLst>
      <p:ext uri="{BB962C8B-B14F-4D97-AF65-F5344CB8AC3E}">
        <p14:creationId xmlns:p14="http://schemas.microsoft.com/office/powerpoint/2010/main" val="393067787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7B3C3-D13E-4D06-8C67-11F355F8CC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35DA06-2F8A-4A9B-A3BA-95A0AA9EFE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7D10D4-6298-4077-B0D8-4FEA0D846E85}"/>
              </a:ext>
            </a:extLst>
          </p:cNvPr>
          <p:cNvSpPr>
            <a:spLocks noGrp="1"/>
          </p:cNvSpPr>
          <p:nvPr>
            <p:ph type="dt" sz="half" idx="10"/>
          </p:nvPr>
        </p:nvSpPr>
        <p:spPr/>
        <p:txBody>
          <a:bodyPr/>
          <a:lstStyle/>
          <a:p>
            <a:fld id="{95314364-7E69-4F73-9DD5-48F2FB5A9555}" type="datetimeFigureOut">
              <a:rPr lang="en-US" smtClean="0"/>
              <a:t>2/17/2022</a:t>
            </a:fld>
            <a:endParaRPr lang="en-US"/>
          </a:p>
        </p:txBody>
      </p:sp>
      <p:sp>
        <p:nvSpPr>
          <p:cNvPr id="5" name="Footer Placeholder 4">
            <a:extLst>
              <a:ext uri="{FF2B5EF4-FFF2-40B4-BE49-F238E27FC236}">
                <a16:creationId xmlns:a16="http://schemas.microsoft.com/office/drawing/2014/main" id="{21EA8B9D-6B65-482F-8614-17F26FB286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D6066E-B944-4C93-99E1-9482CF2AE209}"/>
              </a:ext>
            </a:extLst>
          </p:cNvPr>
          <p:cNvSpPr>
            <a:spLocks noGrp="1"/>
          </p:cNvSpPr>
          <p:nvPr>
            <p:ph type="sldNum" sz="quarter" idx="12"/>
          </p:nvPr>
        </p:nvSpPr>
        <p:spPr/>
        <p:txBody>
          <a:bodyPr/>
          <a:lstStyle/>
          <a:p>
            <a:fld id="{0F0EB504-DC0A-4586-9B14-1F1E2E16AE0C}" type="slidenum">
              <a:rPr lang="en-US" smtClean="0"/>
              <a:t>‹#›</a:t>
            </a:fld>
            <a:endParaRPr lang="en-US"/>
          </a:p>
        </p:txBody>
      </p:sp>
    </p:spTree>
    <p:extLst>
      <p:ext uri="{BB962C8B-B14F-4D97-AF65-F5344CB8AC3E}">
        <p14:creationId xmlns:p14="http://schemas.microsoft.com/office/powerpoint/2010/main" val="10863112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6D9B6-28B8-44C2-AB9C-110CAEE294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C8BA49-D114-439F-8A02-E2D155B3D4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A5227E-15F5-41FA-BC29-C272AB7A33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D751C5-2A9B-4B5B-A9A2-643111232145}"/>
              </a:ext>
            </a:extLst>
          </p:cNvPr>
          <p:cNvSpPr>
            <a:spLocks noGrp="1"/>
          </p:cNvSpPr>
          <p:nvPr>
            <p:ph type="dt" sz="half" idx="10"/>
          </p:nvPr>
        </p:nvSpPr>
        <p:spPr/>
        <p:txBody>
          <a:bodyPr/>
          <a:lstStyle/>
          <a:p>
            <a:fld id="{95314364-7E69-4F73-9DD5-48F2FB5A9555}" type="datetimeFigureOut">
              <a:rPr lang="en-US" smtClean="0"/>
              <a:t>2/17/2022</a:t>
            </a:fld>
            <a:endParaRPr lang="en-US"/>
          </a:p>
        </p:txBody>
      </p:sp>
      <p:sp>
        <p:nvSpPr>
          <p:cNvPr id="6" name="Footer Placeholder 5">
            <a:extLst>
              <a:ext uri="{FF2B5EF4-FFF2-40B4-BE49-F238E27FC236}">
                <a16:creationId xmlns:a16="http://schemas.microsoft.com/office/drawing/2014/main" id="{76B6B3E4-3F22-45A7-9FCB-268B8097C3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C6590-5555-4739-9C56-4C7D69A735AF}"/>
              </a:ext>
            </a:extLst>
          </p:cNvPr>
          <p:cNvSpPr>
            <a:spLocks noGrp="1"/>
          </p:cNvSpPr>
          <p:nvPr>
            <p:ph type="sldNum" sz="quarter" idx="12"/>
          </p:nvPr>
        </p:nvSpPr>
        <p:spPr/>
        <p:txBody>
          <a:bodyPr/>
          <a:lstStyle/>
          <a:p>
            <a:fld id="{0F0EB504-DC0A-4586-9B14-1F1E2E16AE0C}" type="slidenum">
              <a:rPr lang="en-US" smtClean="0"/>
              <a:t>‹#›</a:t>
            </a:fld>
            <a:endParaRPr lang="en-US"/>
          </a:p>
        </p:txBody>
      </p:sp>
    </p:spTree>
    <p:extLst>
      <p:ext uri="{BB962C8B-B14F-4D97-AF65-F5344CB8AC3E}">
        <p14:creationId xmlns:p14="http://schemas.microsoft.com/office/powerpoint/2010/main" val="19173531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1F018-14A3-4A44-BE55-9637750BEF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7060C5-5450-4037-81A7-05988E1424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AA0F2B-AFD0-4BD7-AE71-065EC6287C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806D69-3F65-4885-9375-BF63138B6D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09AE4D-E9D6-412F-825A-D505B0B515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294D94-C649-46EE-BDCB-79DDC8CE752A}"/>
              </a:ext>
            </a:extLst>
          </p:cNvPr>
          <p:cNvSpPr>
            <a:spLocks noGrp="1"/>
          </p:cNvSpPr>
          <p:nvPr>
            <p:ph type="dt" sz="half" idx="10"/>
          </p:nvPr>
        </p:nvSpPr>
        <p:spPr/>
        <p:txBody>
          <a:bodyPr/>
          <a:lstStyle/>
          <a:p>
            <a:fld id="{95314364-7E69-4F73-9DD5-48F2FB5A9555}" type="datetimeFigureOut">
              <a:rPr lang="en-US" smtClean="0"/>
              <a:t>2/17/2022</a:t>
            </a:fld>
            <a:endParaRPr lang="en-US"/>
          </a:p>
        </p:txBody>
      </p:sp>
      <p:sp>
        <p:nvSpPr>
          <p:cNvPr id="8" name="Footer Placeholder 7">
            <a:extLst>
              <a:ext uri="{FF2B5EF4-FFF2-40B4-BE49-F238E27FC236}">
                <a16:creationId xmlns:a16="http://schemas.microsoft.com/office/drawing/2014/main" id="{AC35F43C-B73A-4820-995A-ECE7D9E082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274DA3-5CBD-4BD3-A499-A488065FDD04}"/>
              </a:ext>
            </a:extLst>
          </p:cNvPr>
          <p:cNvSpPr>
            <a:spLocks noGrp="1"/>
          </p:cNvSpPr>
          <p:nvPr>
            <p:ph type="sldNum" sz="quarter" idx="12"/>
          </p:nvPr>
        </p:nvSpPr>
        <p:spPr/>
        <p:txBody>
          <a:bodyPr/>
          <a:lstStyle/>
          <a:p>
            <a:fld id="{0F0EB504-DC0A-4586-9B14-1F1E2E16AE0C}" type="slidenum">
              <a:rPr lang="en-US" smtClean="0"/>
              <a:t>‹#›</a:t>
            </a:fld>
            <a:endParaRPr lang="en-US"/>
          </a:p>
        </p:txBody>
      </p:sp>
    </p:spTree>
    <p:extLst>
      <p:ext uri="{BB962C8B-B14F-4D97-AF65-F5344CB8AC3E}">
        <p14:creationId xmlns:p14="http://schemas.microsoft.com/office/powerpoint/2010/main" val="32789584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786DA-DCC5-4869-BB89-555E38E468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9D8B2D-0966-4C0D-A2D6-A97D8A427E45}"/>
              </a:ext>
            </a:extLst>
          </p:cNvPr>
          <p:cNvSpPr>
            <a:spLocks noGrp="1"/>
          </p:cNvSpPr>
          <p:nvPr>
            <p:ph type="dt" sz="half" idx="10"/>
          </p:nvPr>
        </p:nvSpPr>
        <p:spPr/>
        <p:txBody>
          <a:bodyPr/>
          <a:lstStyle/>
          <a:p>
            <a:fld id="{95314364-7E69-4F73-9DD5-48F2FB5A9555}" type="datetimeFigureOut">
              <a:rPr lang="en-US" smtClean="0"/>
              <a:t>2/17/2022</a:t>
            </a:fld>
            <a:endParaRPr lang="en-US"/>
          </a:p>
        </p:txBody>
      </p:sp>
      <p:sp>
        <p:nvSpPr>
          <p:cNvPr id="4" name="Footer Placeholder 3">
            <a:extLst>
              <a:ext uri="{FF2B5EF4-FFF2-40B4-BE49-F238E27FC236}">
                <a16:creationId xmlns:a16="http://schemas.microsoft.com/office/drawing/2014/main" id="{55868948-521E-4175-AF65-46AF966991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627C69-5502-4C31-AA00-792CA07F4222}"/>
              </a:ext>
            </a:extLst>
          </p:cNvPr>
          <p:cNvSpPr>
            <a:spLocks noGrp="1"/>
          </p:cNvSpPr>
          <p:nvPr>
            <p:ph type="sldNum" sz="quarter" idx="12"/>
          </p:nvPr>
        </p:nvSpPr>
        <p:spPr/>
        <p:txBody>
          <a:bodyPr/>
          <a:lstStyle/>
          <a:p>
            <a:fld id="{0F0EB504-DC0A-4586-9B14-1F1E2E16AE0C}" type="slidenum">
              <a:rPr lang="en-US" smtClean="0"/>
              <a:t>‹#›</a:t>
            </a:fld>
            <a:endParaRPr lang="en-US"/>
          </a:p>
        </p:txBody>
      </p:sp>
    </p:spTree>
    <p:extLst>
      <p:ext uri="{BB962C8B-B14F-4D97-AF65-F5344CB8AC3E}">
        <p14:creationId xmlns:p14="http://schemas.microsoft.com/office/powerpoint/2010/main" val="16779604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70C724-5891-4E47-8442-B10C7379DF20}"/>
              </a:ext>
            </a:extLst>
          </p:cNvPr>
          <p:cNvSpPr>
            <a:spLocks noGrp="1"/>
          </p:cNvSpPr>
          <p:nvPr>
            <p:ph type="dt" sz="half" idx="10"/>
          </p:nvPr>
        </p:nvSpPr>
        <p:spPr/>
        <p:txBody>
          <a:bodyPr/>
          <a:lstStyle/>
          <a:p>
            <a:fld id="{95314364-7E69-4F73-9DD5-48F2FB5A9555}" type="datetimeFigureOut">
              <a:rPr lang="en-US" smtClean="0"/>
              <a:t>2/17/2022</a:t>
            </a:fld>
            <a:endParaRPr lang="en-US"/>
          </a:p>
        </p:txBody>
      </p:sp>
      <p:sp>
        <p:nvSpPr>
          <p:cNvPr id="3" name="Footer Placeholder 2">
            <a:extLst>
              <a:ext uri="{FF2B5EF4-FFF2-40B4-BE49-F238E27FC236}">
                <a16:creationId xmlns:a16="http://schemas.microsoft.com/office/drawing/2014/main" id="{245C3AF5-ED6F-405C-BD2D-5B6CF4D03E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4F4A18-66B3-4D6D-B579-8BA617B40388}"/>
              </a:ext>
            </a:extLst>
          </p:cNvPr>
          <p:cNvSpPr>
            <a:spLocks noGrp="1"/>
          </p:cNvSpPr>
          <p:nvPr>
            <p:ph type="sldNum" sz="quarter" idx="12"/>
          </p:nvPr>
        </p:nvSpPr>
        <p:spPr/>
        <p:txBody>
          <a:bodyPr/>
          <a:lstStyle/>
          <a:p>
            <a:fld id="{0F0EB504-DC0A-4586-9B14-1F1E2E16AE0C}" type="slidenum">
              <a:rPr lang="en-US" smtClean="0"/>
              <a:t>‹#›</a:t>
            </a:fld>
            <a:endParaRPr lang="en-US"/>
          </a:p>
        </p:txBody>
      </p:sp>
    </p:spTree>
    <p:extLst>
      <p:ext uri="{BB962C8B-B14F-4D97-AF65-F5344CB8AC3E}">
        <p14:creationId xmlns:p14="http://schemas.microsoft.com/office/powerpoint/2010/main" val="17595284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EFA50-6A93-414A-ABD0-A3D48AE864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FF63D9-4B1F-4005-9490-D188B45BA5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5B2D74-3F0D-465D-892E-3BB24FD9EC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924C47-2AC0-4701-82C7-6A0038EF14A2}"/>
              </a:ext>
            </a:extLst>
          </p:cNvPr>
          <p:cNvSpPr>
            <a:spLocks noGrp="1"/>
          </p:cNvSpPr>
          <p:nvPr>
            <p:ph type="dt" sz="half" idx="10"/>
          </p:nvPr>
        </p:nvSpPr>
        <p:spPr/>
        <p:txBody>
          <a:bodyPr/>
          <a:lstStyle/>
          <a:p>
            <a:fld id="{95314364-7E69-4F73-9DD5-48F2FB5A9555}" type="datetimeFigureOut">
              <a:rPr lang="en-US" smtClean="0"/>
              <a:t>2/17/2022</a:t>
            </a:fld>
            <a:endParaRPr lang="en-US"/>
          </a:p>
        </p:txBody>
      </p:sp>
      <p:sp>
        <p:nvSpPr>
          <p:cNvPr id="6" name="Footer Placeholder 5">
            <a:extLst>
              <a:ext uri="{FF2B5EF4-FFF2-40B4-BE49-F238E27FC236}">
                <a16:creationId xmlns:a16="http://schemas.microsoft.com/office/drawing/2014/main" id="{EFF2A021-12DC-45B3-896F-524F78F835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09BBAF-A025-4F0A-8876-604CE87E15BE}"/>
              </a:ext>
            </a:extLst>
          </p:cNvPr>
          <p:cNvSpPr>
            <a:spLocks noGrp="1"/>
          </p:cNvSpPr>
          <p:nvPr>
            <p:ph type="sldNum" sz="quarter" idx="12"/>
          </p:nvPr>
        </p:nvSpPr>
        <p:spPr/>
        <p:txBody>
          <a:bodyPr/>
          <a:lstStyle/>
          <a:p>
            <a:fld id="{0F0EB504-DC0A-4586-9B14-1F1E2E16AE0C}" type="slidenum">
              <a:rPr lang="en-US" smtClean="0"/>
              <a:t>‹#›</a:t>
            </a:fld>
            <a:endParaRPr lang="en-US"/>
          </a:p>
        </p:txBody>
      </p:sp>
    </p:spTree>
    <p:extLst>
      <p:ext uri="{BB962C8B-B14F-4D97-AF65-F5344CB8AC3E}">
        <p14:creationId xmlns:p14="http://schemas.microsoft.com/office/powerpoint/2010/main" val="27568381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49222-44CF-4FDD-B73A-1183B9F526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83B188-2C77-4C92-BB10-55C37357C8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4E5D8E-3080-4F08-9B31-52BDA02592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A3493D-E933-41B2-8963-F2B9258AADA6}"/>
              </a:ext>
            </a:extLst>
          </p:cNvPr>
          <p:cNvSpPr>
            <a:spLocks noGrp="1"/>
          </p:cNvSpPr>
          <p:nvPr>
            <p:ph type="dt" sz="half" idx="10"/>
          </p:nvPr>
        </p:nvSpPr>
        <p:spPr/>
        <p:txBody>
          <a:bodyPr/>
          <a:lstStyle/>
          <a:p>
            <a:fld id="{95314364-7E69-4F73-9DD5-48F2FB5A9555}" type="datetimeFigureOut">
              <a:rPr lang="en-US" smtClean="0"/>
              <a:t>2/17/2022</a:t>
            </a:fld>
            <a:endParaRPr lang="en-US"/>
          </a:p>
        </p:txBody>
      </p:sp>
      <p:sp>
        <p:nvSpPr>
          <p:cNvPr id="6" name="Footer Placeholder 5">
            <a:extLst>
              <a:ext uri="{FF2B5EF4-FFF2-40B4-BE49-F238E27FC236}">
                <a16:creationId xmlns:a16="http://schemas.microsoft.com/office/drawing/2014/main" id="{6829938F-B383-4C8E-8B19-70FD68A6BE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E8ABA1-1D76-41FA-B86A-D4774B518EE2}"/>
              </a:ext>
            </a:extLst>
          </p:cNvPr>
          <p:cNvSpPr>
            <a:spLocks noGrp="1"/>
          </p:cNvSpPr>
          <p:nvPr>
            <p:ph type="sldNum" sz="quarter" idx="12"/>
          </p:nvPr>
        </p:nvSpPr>
        <p:spPr/>
        <p:txBody>
          <a:bodyPr/>
          <a:lstStyle/>
          <a:p>
            <a:fld id="{0F0EB504-DC0A-4586-9B14-1F1E2E16AE0C}" type="slidenum">
              <a:rPr lang="en-US" smtClean="0"/>
              <a:t>‹#›</a:t>
            </a:fld>
            <a:endParaRPr lang="en-US"/>
          </a:p>
        </p:txBody>
      </p:sp>
    </p:spTree>
    <p:extLst>
      <p:ext uri="{BB962C8B-B14F-4D97-AF65-F5344CB8AC3E}">
        <p14:creationId xmlns:p14="http://schemas.microsoft.com/office/powerpoint/2010/main" val="4258988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CDAC70-4A3C-4AC7-9AC3-B4E821D01E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ECE8C52-8F6F-42F7-9AE5-85096353C5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C7B699-1222-46E7-91FA-49491A6E5E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14364-7E69-4F73-9DD5-48F2FB5A9555}" type="datetimeFigureOut">
              <a:rPr lang="en-US" smtClean="0"/>
              <a:t>2/17/2022</a:t>
            </a:fld>
            <a:endParaRPr lang="en-US"/>
          </a:p>
        </p:txBody>
      </p:sp>
      <p:sp>
        <p:nvSpPr>
          <p:cNvPr id="5" name="Footer Placeholder 4">
            <a:extLst>
              <a:ext uri="{FF2B5EF4-FFF2-40B4-BE49-F238E27FC236}">
                <a16:creationId xmlns:a16="http://schemas.microsoft.com/office/drawing/2014/main" id="{AC45D3B7-4E52-4B81-ACDE-8FC69D2F58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69ACB0-9F5A-4971-AF54-E30847AEE9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0EB504-DC0A-4586-9B14-1F1E2E16AE0C}" type="slidenum">
              <a:rPr lang="en-US" smtClean="0"/>
              <a:t>‹#›</a:t>
            </a:fld>
            <a:endParaRPr lang="en-US"/>
          </a:p>
        </p:txBody>
      </p:sp>
    </p:spTree>
    <p:extLst>
      <p:ext uri="{BB962C8B-B14F-4D97-AF65-F5344CB8AC3E}">
        <p14:creationId xmlns:p14="http://schemas.microsoft.com/office/powerpoint/2010/main" val="2918256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hec.eventsair.com/22ksoersummit/code-of-conduct"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Rectangle 1">
            <a:extLst>
              <a:ext uri="{FF2B5EF4-FFF2-40B4-BE49-F238E27FC236}">
                <a16:creationId xmlns:a16="http://schemas.microsoft.com/office/drawing/2014/main" id="{C4C4ACB2-5462-442E-8EB7-CADAD35C20BD}"/>
              </a:ext>
            </a:extLst>
          </p:cNvPr>
          <p:cNvSpPr/>
          <p:nvPr/>
        </p:nvSpPr>
        <p:spPr>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Google Shape;54;p13"/>
          <p:cNvSpPr txBox="1">
            <a:spLocks noGrp="1"/>
          </p:cNvSpPr>
          <p:nvPr>
            <p:ph type="title"/>
          </p:nvPr>
        </p:nvSpPr>
        <p:spPr>
          <a:xfrm>
            <a:off x="415600" y="310133"/>
            <a:ext cx="11360800" cy="765200"/>
          </a:xfrm>
          <a:prstGeom prst="rect">
            <a:avLst/>
          </a:prstGeom>
        </p:spPr>
        <p:txBody>
          <a:bodyPr spcFirstLastPara="1" vert="horz" wrap="square" lIns="121900" tIns="121900" rIns="121900" bIns="121900" rtlCol="0" anchor="t" anchorCtr="0">
            <a:normAutofit fontScale="90000"/>
          </a:bodyPr>
          <a:lstStyle/>
          <a:p>
            <a:r>
              <a:rPr lang="en" dirty="0"/>
              <a:t>CODE OF CONDUCT</a:t>
            </a:r>
            <a:endParaRPr dirty="0"/>
          </a:p>
        </p:txBody>
      </p:sp>
      <p:sp>
        <p:nvSpPr>
          <p:cNvPr id="55" name="Google Shape;55;p13"/>
          <p:cNvSpPr txBox="1">
            <a:spLocks noGrp="1"/>
          </p:cNvSpPr>
          <p:nvPr>
            <p:ph type="body" idx="1"/>
          </p:nvPr>
        </p:nvSpPr>
        <p:spPr>
          <a:xfrm>
            <a:off x="415600" y="986067"/>
            <a:ext cx="11360800" cy="5598400"/>
          </a:xfrm>
          <a:prstGeom prst="rect">
            <a:avLst/>
          </a:prstGeom>
          <a:ln>
            <a:noFill/>
          </a:ln>
        </p:spPr>
        <p:txBody>
          <a:bodyPr spcFirstLastPara="1" vert="horz" wrap="square" lIns="121900" tIns="121900" rIns="121900" bIns="121900" rtlCol="0" anchor="t" anchorCtr="0">
            <a:normAutofit fontScale="92500" lnSpcReduction="10000"/>
          </a:bodyPr>
          <a:lstStyle/>
          <a:p>
            <a:pPr marL="0" indent="0">
              <a:lnSpc>
                <a:spcPct val="100000"/>
              </a:lnSpc>
              <a:buClr>
                <a:schemeClr val="dk1"/>
              </a:buClr>
              <a:buSzPct val="100000"/>
              <a:buNone/>
            </a:pPr>
            <a:r>
              <a:rPr lang="en" sz="1467" b="1" dirty="0">
                <a:solidFill>
                  <a:schemeClr val="dk1"/>
                </a:solidFill>
                <a:latin typeface="Times New Roman"/>
                <a:ea typeface="Times New Roman"/>
                <a:cs typeface="Times New Roman"/>
                <a:sym typeface="Times New Roman"/>
              </a:rPr>
              <a:t>Behavior that is expected and encouraged:</a:t>
            </a:r>
            <a:endParaRPr sz="1467" b="1" dirty="0">
              <a:solidFill>
                <a:schemeClr val="dk1"/>
              </a:solidFill>
              <a:latin typeface="Times New Roman"/>
              <a:ea typeface="Times New Roman"/>
              <a:cs typeface="Times New Roman"/>
              <a:sym typeface="Times New Roman"/>
            </a:endParaRPr>
          </a:p>
          <a:p>
            <a:pPr indent="-383106">
              <a:lnSpc>
                <a:spcPct val="100000"/>
              </a:lnSpc>
              <a:spcBef>
                <a:spcPts val="800"/>
              </a:spcBef>
              <a:buClr>
                <a:srgbClr val="111111"/>
              </a:buClr>
              <a:buSzPct val="83333"/>
              <a:buFont typeface="Noto Sans Symbols"/>
              <a:buChar char="●"/>
            </a:pPr>
            <a:r>
              <a:rPr lang="en" sz="1600" dirty="0">
                <a:solidFill>
                  <a:srgbClr val="111111"/>
                </a:solidFill>
                <a:latin typeface="Calibri"/>
                <a:ea typeface="Calibri"/>
                <a:cs typeface="Calibri"/>
                <a:sym typeface="Calibri"/>
              </a:rPr>
              <a:t>Be respectful, inclusive, and accepting of others. Actively seek to challenge your personal biases, assumptions, and preconceived stereotypes, and approach differences with openness and curiosity.</a:t>
            </a:r>
            <a:endParaRPr sz="1600" dirty="0">
              <a:solidFill>
                <a:srgbClr val="111111"/>
              </a:solidFill>
              <a:latin typeface="Calibri"/>
              <a:ea typeface="Calibri"/>
              <a:cs typeface="Calibri"/>
              <a:sym typeface="Calibri"/>
            </a:endParaRPr>
          </a:p>
          <a:p>
            <a:pPr indent="-383106">
              <a:lnSpc>
                <a:spcPct val="100000"/>
              </a:lnSpc>
              <a:spcBef>
                <a:spcPts val="800"/>
              </a:spcBef>
              <a:buClr>
                <a:srgbClr val="111111"/>
              </a:buClr>
              <a:buSzPct val="83333"/>
              <a:buFont typeface="Noto Sans Symbols"/>
              <a:buChar char="●"/>
            </a:pPr>
            <a:r>
              <a:rPr lang="en" sz="1600" dirty="0">
                <a:solidFill>
                  <a:srgbClr val="111111"/>
                </a:solidFill>
                <a:latin typeface="Calibri"/>
                <a:ea typeface="Calibri"/>
                <a:cs typeface="Calibri"/>
                <a:sym typeface="Calibri"/>
              </a:rPr>
              <a:t>Be conscious of how your words and actions (including unintentional ones) might harm others. Take time to educate yourself on how to be more inclusive and listen when someone takes the time to educate you.</a:t>
            </a:r>
            <a:endParaRPr sz="1600" dirty="0">
              <a:solidFill>
                <a:srgbClr val="111111"/>
              </a:solidFill>
              <a:latin typeface="Calibri"/>
              <a:ea typeface="Calibri"/>
              <a:cs typeface="Calibri"/>
              <a:sym typeface="Calibri"/>
            </a:endParaRPr>
          </a:p>
          <a:p>
            <a:pPr indent="-383106">
              <a:lnSpc>
                <a:spcPct val="100000"/>
              </a:lnSpc>
              <a:spcBef>
                <a:spcPts val="800"/>
              </a:spcBef>
              <a:buClr>
                <a:srgbClr val="111111"/>
              </a:buClr>
              <a:buSzPct val="83333"/>
              <a:buFont typeface="Noto Sans Symbols"/>
              <a:buChar char="●"/>
            </a:pPr>
            <a:r>
              <a:rPr lang="en" sz="1600" dirty="0">
                <a:solidFill>
                  <a:srgbClr val="111111"/>
                </a:solidFill>
                <a:latin typeface="Calibri"/>
                <a:ea typeface="Calibri"/>
                <a:cs typeface="Calibri"/>
                <a:sym typeface="Calibri"/>
              </a:rPr>
              <a:t>Be aware of privilege and power dynamics. If you find you are talking or commenting a lot, consider stepping back to leave more space for others. If you share the work or ideas of others, give credit where it is due.</a:t>
            </a:r>
            <a:endParaRPr sz="1600" dirty="0">
              <a:solidFill>
                <a:srgbClr val="111111"/>
              </a:solidFill>
              <a:latin typeface="Calibri"/>
              <a:ea typeface="Calibri"/>
              <a:cs typeface="Calibri"/>
              <a:sym typeface="Calibri"/>
            </a:endParaRPr>
          </a:p>
          <a:p>
            <a:pPr indent="-383106">
              <a:lnSpc>
                <a:spcPct val="100000"/>
              </a:lnSpc>
              <a:spcBef>
                <a:spcPts val="800"/>
              </a:spcBef>
              <a:buClr>
                <a:srgbClr val="111111"/>
              </a:buClr>
              <a:buSzPct val="83333"/>
              <a:buFont typeface="Noto Sans Symbols"/>
              <a:buChar char="●"/>
            </a:pPr>
            <a:r>
              <a:rPr lang="en" sz="1600" dirty="0">
                <a:solidFill>
                  <a:srgbClr val="111111"/>
                </a:solidFill>
                <a:latin typeface="Calibri"/>
                <a:ea typeface="Calibri"/>
                <a:cs typeface="Calibri"/>
                <a:sym typeface="Calibri"/>
              </a:rPr>
              <a:t>Be considerate of privacy and personal boundaries. Give others a chance to “opt-in” to personal interactions, and respect limits when they are set.</a:t>
            </a:r>
            <a:endParaRPr sz="1600" dirty="0">
              <a:solidFill>
                <a:srgbClr val="111111"/>
              </a:solidFill>
              <a:latin typeface="Calibri"/>
              <a:ea typeface="Calibri"/>
              <a:cs typeface="Calibri"/>
              <a:sym typeface="Calibri"/>
            </a:endParaRPr>
          </a:p>
          <a:p>
            <a:pPr indent="-383106">
              <a:lnSpc>
                <a:spcPct val="100000"/>
              </a:lnSpc>
              <a:spcBef>
                <a:spcPts val="800"/>
              </a:spcBef>
              <a:buClr>
                <a:srgbClr val="111111"/>
              </a:buClr>
              <a:buSzPct val="83333"/>
              <a:buFont typeface="Noto Sans Symbols"/>
              <a:buChar char="●"/>
            </a:pPr>
            <a:r>
              <a:rPr lang="en" sz="1600" dirty="0">
                <a:solidFill>
                  <a:srgbClr val="111111"/>
                </a:solidFill>
                <a:latin typeface="Calibri"/>
                <a:ea typeface="Calibri"/>
                <a:cs typeface="Calibri"/>
                <a:sym typeface="Calibri"/>
              </a:rPr>
              <a:t>Be constructive in offering criticism and be gracious in accepting it. Consider “calling in” rather than “calling out,” and direct critiques toward ideas rather than people.</a:t>
            </a:r>
            <a:endParaRPr sz="1600" dirty="0">
              <a:solidFill>
                <a:srgbClr val="111111"/>
              </a:solidFill>
              <a:latin typeface="Calibri"/>
              <a:ea typeface="Calibri"/>
              <a:cs typeface="Calibri"/>
              <a:sym typeface="Calibri"/>
            </a:endParaRPr>
          </a:p>
          <a:p>
            <a:pPr marL="0" indent="0">
              <a:lnSpc>
                <a:spcPct val="100000"/>
              </a:lnSpc>
              <a:spcBef>
                <a:spcPts val="800"/>
              </a:spcBef>
              <a:buClr>
                <a:schemeClr val="dk1"/>
              </a:buClr>
              <a:buSzPct val="100000"/>
              <a:buNone/>
            </a:pPr>
            <a:r>
              <a:rPr lang="en" sz="1467" b="1" dirty="0">
                <a:solidFill>
                  <a:schemeClr val="dk1"/>
                </a:solidFill>
                <a:latin typeface="Times New Roman"/>
                <a:ea typeface="Times New Roman"/>
                <a:cs typeface="Times New Roman"/>
                <a:sym typeface="Times New Roman"/>
              </a:rPr>
              <a:t>Behavior that is strictly prohibited:</a:t>
            </a:r>
            <a:endParaRPr sz="1467" b="1" dirty="0">
              <a:solidFill>
                <a:schemeClr val="dk1"/>
              </a:solidFill>
              <a:latin typeface="Times New Roman"/>
              <a:ea typeface="Times New Roman"/>
              <a:cs typeface="Times New Roman"/>
              <a:sym typeface="Times New Roman"/>
            </a:endParaRPr>
          </a:p>
          <a:p>
            <a:pPr indent="-383106">
              <a:lnSpc>
                <a:spcPct val="100000"/>
              </a:lnSpc>
              <a:spcBef>
                <a:spcPts val="800"/>
              </a:spcBef>
              <a:buClr>
                <a:srgbClr val="111111"/>
              </a:buClr>
              <a:buSzPct val="83333"/>
              <a:buFont typeface="Noto Sans Symbols"/>
              <a:buChar char="●"/>
            </a:pPr>
            <a:r>
              <a:rPr lang="en" sz="1600" dirty="0">
                <a:solidFill>
                  <a:srgbClr val="111111"/>
                </a:solidFill>
                <a:latin typeface="Calibri"/>
                <a:ea typeface="Calibri"/>
                <a:cs typeface="Calibri"/>
                <a:sym typeface="Calibri"/>
              </a:rPr>
              <a:t>Discrimination, including unfavorable or disparate treatment to others because of any aspect of their identity, appearance, or protected class.</a:t>
            </a:r>
            <a:endParaRPr sz="1600" dirty="0">
              <a:solidFill>
                <a:srgbClr val="111111"/>
              </a:solidFill>
              <a:latin typeface="Calibri"/>
              <a:ea typeface="Calibri"/>
              <a:cs typeface="Calibri"/>
              <a:sym typeface="Calibri"/>
            </a:endParaRPr>
          </a:p>
          <a:p>
            <a:pPr indent="-383106">
              <a:lnSpc>
                <a:spcPct val="100000"/>
              </a:lnSpc>
              <a:spcBef>
                <a:spcPts val="800"/>
              </a:spcBef>
              <a:buClr>
                <a:srgbClr val="111111"/>
              </a:buClr>
              <a:buSzPct val="83333"/>
              <a:buFont typeface="Noto Sans Symbols"/>
              <a:buChar char="●"/>
            </a:pPr>
            <a:r>
              <a:rPr lang="en" sz="1600" dirty="0">
                <a:solidFill>
                  <a:srgbClr val="111111"/>
                </a:solidFill>
                <a:latin typeface="Calibri"/>
                <a:ea typeface="Calibri"/>
                <a:cs typeface="Calibri"/>
                <a:sym typeface="Calibri"/>
              </a:rPr>
              <a:t>Harassment and harassing behavior, including use of epithets and slurs, derogatory or hostile comments, repeated attempts to make contact, or any behavior that interferes with another person’s participation in the conference.</a:t>
            </a:r>
            <a:endParaRPr sz="1600" dirty="0">
              <a:solidFill>
                <a:srgbClr val="111111"/>
              </a:solidFill>
              <a:latin typeface="Calibri"/>
              <a:ea typeface="Calibri"/>
              <a:cs typeface="Calibri"/>
              <a:sym typeface="Calibri"/>
            </a:endParaRPr>
          </a:p>
          <a:p>
            <a:pPr indent="-383106">
              <a:lnSpc>
                <a:spcPct val="100000"/>
              </a:lnSpc>
              <a:spcBef>
                <a:spcPts val="800"/>
              </a:spcBef>
              <a:buClr>
                <a:srgbClr val="111111"/>
              </a:buClr>
              <a:buSzPct val="83333"/>
              <a:buFont typeface="Noto Sans Symbols"/>
              <a:buChar char="●"/>
            </a:pPr>
            <a:r>
              <a:rPr lang="en" sz="1600" dirty="0">
                <a:solidFill>
                  <a:srgbClr val="111111"/>
                </a:solidFill>
                <a:latin typeface="Calibri"/>
                <a:ea typeface="Calibri"/>
                <a:cs typeface="Calibri"/>
                <a:sym typeface="Calibri"/>
              </a:rPr>
              <a:t>Sexual harassment, including use of sexual images, jokes of a sexual or gendered nature, or any unwelcome contact of a sexual nature in any medium.  </a:t>
            </a:r>
            <a:endParaRPr sz="1600" dirty="0">
              <a:solidFill>
                <a:srgbClr val="111111"/>
              </a:solidFill>
              <a:latin typeface="Calibri"/>
              <a:ea typeface="Calibri"/>
              <a:cs typeface="Calibri"/>
              <a:sym typeface="Calibri"/>
            </a:endParaRPr>
          </a:p>
          <a:p>
            <a:pPr marL="0" indent="0">
              <a:lnSpc>
                <a:spcPct val="100000"/>
              </a:lnSpc>
              <a:spcBef>
                <a:spcPts val="800"/>
              </a:spcBef>
              <a:buNone/>
            </a:pPr>
            <a:endParaRPr sz="1600" dirty="0">
              <a:solidFill>
                <a:srgbClr val="111111"/>
              </a:solidFill>
              <a:latin typeface="Calibri"/>
              <a:ea typeface="Calibri"/>
              <a:cs typeface="Calibri"/>
              <a:sym typeface="Calibri"/>
            </a:endParaRPr>
          </a:p>
          <a:p>
            <a:pPr indent="-445758">
              <a:spcBef>
                <a:spcPts val="800"/>
              </a:spcBef>
              <a:buSzPct val="150000"/>
            </a:pPr>
            <a:r>
              <a:rPr lang="en" sz="2600" dirty="0"/>
              <a:t>Report an issue at </a:t>
            </a:r>
            <a:r>
              <a:rPr lang="en" sz="2600" u="sng" dirty="0">
                <a:solidFill>
                  <a:schemeClr val="hlink"/>
                </a:solidFill>
                <a:hlinkClick r:id="rId3"/>
              </a:rPr>
              <a:t>https://mhec.eventsair.com/22ksoersummit/code-of-conduct</a:t>
            </a:r>
            <a:r>
              <a:rPr lang="en" sz="2600" dirty="0"/>
              <a:t> </a:t>
            </a:r>
            <a:endParaRPr sz="2600" dirty="0">
              <a:solidFill>
                <a:srgbClr val="111111"/>
              </a:solidFill>
              <a:highlight>
                <a:schemeClr val="accent6"/>
              </a:highlight>
              <a:latin typeface="Calibri"/>
              <a:ea typeface="Calibri"/>
              <a:cs typeface="Calibri"/>
              <a:sym typeface="Calibri"/>
            </a:endParaRPr>
          </a:p>
        </p:txBody>
      </p:sp>
      <p:pic>
        <p:nvPicPr>
          <p:cNvPr id="56" name="Google Shape;56;p13"/>
          <p:cNvPicPr preferRelativeResize="0"/>
          <p:nvPr/>
        </p:nvPicPr>
        <p:blipFill>
          <a:blip r:embed="rId4">
            <a:alphaModFix/>
          </a:blip>
          <a:stretch>
            <a:fillRect/>
          </a:stretch>
        </p:blipFill>
        <p:spPr>
          <a:xfrm>
            <a:off x="10387701" y="109618"/>
            <a:ext cx="1188367" cy="116623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1E26CAFA-0A94-40A0-94EC-491A6E040C00}"/>
              </a:ext>
            </a:extLst>
          </p:cNvPr>
          <p:cNvSpPr>
            <a:spLocks noGrp="1"/>
          </p:cNvSpPr>
          <p:nvPr>
            <p:ph idx="1"/>
          </p:nvPr>
        </p:nvSpPr>
        <p:spPr>
          <a:xfrm>
            <a:off x="838199" y="1825625"/>
            <a:ext cx="10676467" cy="4351338"/>
          </a:xfrm>
        </p:spPr>
        <p:txBody>
          <a:bodyPr>
            <a:normAutofit/>
          </a:bodyPr>
          <a:lstStyle/>
          <a:p>
            <a:r>
              <a:rPr lang="en-US" sz="4000" dirty="0">
                <a:solidFill>
                  <a:schemeClr val="bg2">
                    <a:lumMod val="90000"/>
                  </a:schemeClr>
                </a:solidFill>
              </a:rPr>
              <a:t>Developed in 2004</a:t>
            </a:r>
          </a:p>
          <a:p>
            <a:r>
              <a:rPr lang="en-US" sz="4000" dirty="0">
                <a:solidFill>
                  <a:schemeClr val="bg2">
                    <a:lumMod val="90000"/>
                  </a:schemeClr>
                </a:solidFill>
              </a:rPr>
              <a:t>Syntax for Formatting Plain Text</a:t>
            </a:r>
          </a:p>
          <a:p>
            <a:r>
              <a:rPr lang="en-US" sz="4000" dirty="0">
                <a:solidFill>
                  <a:schemeClr val="bg2">
                    <a:lumMod val="90000"/>
                  </a:schemeClr>
                </a:solidFill>
              </a:rPr>
              <a:t>Method for Converting to HTML</a:t>
            </a:r>
          </a:p>
          <a:p>
            <a:r>
              <a:rPr lang="en-US" sz="4000" dirty="0">
                <a:solidFill>
                  <a:schemeClr val="bg2">
                    <a:lumMod val="90000"/>
                  </a:schemeClr>
                </a:solidFill>
              </a:rPr>
              <a:t>Easy to Read in Raw Format</a:t>
            </a:r>
          </a:p>
          <a:p>
            <a:r>
              <a:rPr lang="en-US" sz="4000" dirty="0">
                <a:solidFill>
                  <a:schemeClr val="bg2">
                    <a:lumMod val="90000"/>
                  </a:schemeClr>
                </a:solidFill>
              </a:rPr>
              <a:t>Easy to Write</a:t>
            </a:r>
          </a:p>
          <a:p>
            <a:endParaRPr lang="en-US" sz="4000" dirty="0">
              <a:solidFill>
                <a:schemeClr val="bg2">
                  <a:lumMod val="90000"/>
                </a:schemeClr>
              </a:solidFill>
            </a:endParaRPr>
          </a:p>
        </p:txBody>
      </p:sp>
      <p:sp>
        <p:nvSpPr>
          <p:cNvPr id="2" name="Title 1">
            <a:extLst>
              <a:ext uri="{FF2B5EF4-FFF2-40B4-BE49-F238E27FC236}">
                <a16:creationId xmlns:a16="http://schemas.microsoft.com/office/drawing/2014/main" id="{EF295D04-8E63-4622-9802-759BD12C902E}"/>
              </a:ext>
            </a:extLst>
          </p:cNvPr>
          <p:cNvSpPr>
            <a:spLocks noGrp="1"/>
          </p:cNvSpPr>
          <p:nvPr>
            <p:ph type="title"/>
          </p:nvPr>
        </p:nvSpPr>
        <p:spPr>
          <a:xfrm>
            <a:off x="838199" y="346705"/>
            <a:ext cx="10515600" cy="1325563"/>
          </a:xfrm>
        </p:spPr>
        <p:txBody>
          <a:bodyPr>
            <a:normAutofit/>
          </a:bodyPr>
          <a:lstStyle/>
          <a:p>
            <a:pPr algn="ctr"/>
            <a:r>
              <a:rPr lang="en-US" sz="5400" dirty="0">
                <a:solidFill>
                  <a:srgbClr val="9481BC"/>
                </a:solidFill>
                <a:latin typeface="+mj-lt"/>
              </a:rPr>
              <a:t>What is Markdown?</a:t>
            </a:r>
          </a:p>
        </p:txBody>
      </p:sp>
      <p:sp>
        <p:nvSpPr>
          <p:cNvPr id="6" name="TextBox 5">
            <a:extLst>
              <a:ext uri="{FF2B5EF4-FFF2-40B4-BE49-F238E27FC236}">
                <a16:creationId xmlns:a16="http://schemas.microsoft.com/office/drawing/2014/main" id="{10AC6572-CB11-4CDE-97F2-36BE87F755F9}"/>
              </a:ext>
            </a:extLst>
          </p:cNvPr>
          <p:cNvSpPr txBox="1"/>
          <p:nvPr/>
        </p:nvSpPr>
        <p:spPr>
          <a:xfrm>
            <a:off x="0" y="6572408"/>
            <a:ext cx="3627147" cy="276999"/>
          </a:xfrm>
          <a:prstGeom prst="rect">
            <a:avLst/>
          </a:prstGeom>
          <a:noFill/>
        </p:spPr>
        <p:txBody>
          <a:bodyPr wrap="none" rtlCol="0">
            <a:spAutoFit/>
          </a:bodyPr>
          <a:lstStyle/>
          <a:p>
            <a:r>
              <a:rPr lang="en-US" sz="1200" dirty="0">
                <a:solidFill>
                  <a:schemeClr val="bg1">
                    <a:lumMod val="50000"/>
                  </a:schemeClr>
                </a:solidFill>
              </a:rPr>
              <a:t>Source: https://daringfireball.net/projects/markdown/ </a:t>
            </a:r>
          </a:p>
        </p:txBody>
      </p:sp>
    </p:spTree>
    <p:extLst>
      <p:ext uri="{BB962C8B-B14F-4D97-AF65-F5344CB8AC3E}">
        <p14:creationId xmlns:p14="http://schemas.microsoft.com/office/powerpoint/2010/main" val="23443506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1E26CAFA-0A94-40A0-94EC-491A6E040C00}"/>
              </a:ext>
            </a:extLst>
          </p:cNvPr>
          <p:cNvSpPr>
            <a:spLocks noGrp="1"/>
          </p:cNvSpPr>
          <p:nvPr>
            <p:ph idx="1"/>
          </p:nvPr>
        </p:nvSpPr>
        <p:spPr>
          <a:xfrm>
            <a:off x="757766" y="2816156"/>
            <a:ext cx="10676467" cy="1225688"/>
          </a:xfrm>
        </p:spPr>
        <p:txBody>
          <a:bodyPr>
            <a:normAutofit/>
          </a:bodyPr>
          <a:lstStyle/>
          <a:p>
            <a:pPr marL="0" indent="0" algn="ctr">
              <a:buNone/>
            </a:pPr>
            <a:r>
              <a:rPr lang="en-US" sz="8000" dirty="0">
                <a:solidFill>
                  <a:schemeClr val="bg2">
                    <a:lumMod val="90000"/>
                  </a:schemeClr>
                </a:solidFill>
              </a:rPr>
              <a:t>https://stackedit.io/</a:t>
            </a:r>
          </a:p>
        </p:txBody>
      </p:sp>
      <p:sp>
        <p:nvSpPr>
          <p:cNvPr id="2" name="Title 1">
            <a:extLst>
              <a:ext uri="{FF2B5EF4-FFF2-40B4-BE49-F238E27FC236}">
                <a16:creationId xmlns:a16="http://schemas.microsoft.com/office/drawing/2014/main" id="{EF295D04-8E63-4622-9802-759BD12C902E}"/>
              </a:ext>
            </a:extLst>
          </p:cNvPr>
          <p:cNvSpPr>
            <a:spLocks noGrp="1"/>
          </p:cNvSpPr>
          <p:nvPr>
            <p:ph type="title"/>
          </p:nvPr>
        </p:nvSpPr>
        <p:spPr>
          <a:xfrm>
            <a:off x="838199" y="346705"/>
            <a:ext cx="10515600" cy="1325563"/>
          </a:xfrm>
        </p:spPr>
        <p:txBody>
          <a:bodyPr>
            <a:normAutofit/>
          </a:bodyPr>
          <a:lstStyle/>
          <a:p>
            <a:pPr algn="ctr"/>
            <a:r>
              <a:rPr lang="en-US" sz="5400" dirty="0">
                <a:solidFill>
                  <a:srgbClr val="9481BC"/>
                </a:solidFill>
                <a:latin typeface="+mj-lt"/>
              </a:rPr>
              <a:t>TRY IT!</a:t>
            </a:r>
          </a:p>
        </p:txBody>
      </p:sp>
    </p:spTree>
    <p:extLst>
      <p:ext uri="{BB962C8B-B14F-4D97-AF65-F5344CB8AC3E}">
        <p14:creationId xmlns:p14="http://schemas.microsoft.com/office/powerpoint/2010/main" val="4232497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1E26CAFA-0A94-40A0-94EC-491A6E040C00}"/>
              </a:ext>
            </a:extLst>
          </p:cNvPr>
          <p:cNvSpPr>
            <a:spLocks noGrp="1"/>
          </p:cNvSpPr>
          <p:nvPr>
            <p:ph idx="1"/>
          </p:nvPr>
        </p:nvSpPr>
        <p:spPr>
          <a:xfrm>
            <a:off x="838199" y="1825625"/>
            <a:ext cx="10676467" cy="4351338"/>
          </a:xfrm>
        </p:spPr>
        <p:txBody>
          <a:bodyPr>
            <a:normAutofit/>
          </a:bodyPr>
          <a:lstStyle/>
          <a:p>
            <a:r>
              <a:rPr lang="en-US" sz="4000" dirty="0">
                <a:solidFill>
                  <a:schemeClr val="bg2">
                    <a:lumMod val="90000"/>
                  </a:schemeClr>
                </a:solidFill>
              </a:rPr>
              <a:t>Hugo - https://gohugo.io/</a:t>
            </a:r>
          </a:p>
          <a:p>
            <a:r>
              <a:rPr lang="en-US" sz="4000" dirty="0">
                <a:solidFill>
                  <a:schemeClr val="bg2">
                    <a:lumMod val="90000"/>
                  </a:schemeClr>
                </a:solidFill>
              </a:rPr>
              <a:t>Git - https://git-scm.com/</a:t>
            </a:r>
          </a:p>
          <a:p>
            <a:r>
              <a:rPr lang="en-US" sz="4000" dirty="0">
                <a:solidFill>
                  <a:schemeClr val="bg2">
                    <a:lumMod val="90000"/>
                  </a:schemeClr>
                </a:solidFill>
              </a:rPr>
              <a:t>GitHub - https://github.com/</a:t>
            </a:r>
          </a:p>
          <a:p>
            <a:pPr lvl="1"/>
            <a:r>
              <a:rPr lang="en-US" sz="3600" dirty="0">
                <a:solidFill>
                  <a:schemeClr val="bg2">
                    <a:lumMod val="90000"/>
                  </a:schemeClr>
                </a:solidFill>
              </a:rPr>
              <a:t>GitHub Desktop: https://github.com/</a:t>
            </a:r>
          </a:p>
          <a:p>
            <a:r>
              <a:rPr lang="en-US" sz="4000" dirty="0">
                <a:solidFill>
                  <a:schemeClr val="bg2">
                    <a:lumMod val="90000"/>
                  </a:schemeClr>
                </a:solidFill>
              </a:rPr>
              <a:t>Visual Studio Code: </a:t>
            </a:r>
            <a:r>
              <a:rPr lang="en-US" sz="3600" dirty="0">
                <a:solidFill>
                  <a:schemeClr val="bg2">
                    <a:lumMod val="90000"/>
                  </a:schemeClr>
                </a:solidFill>
              </a:rPr>
              <a:t>https://code.visualstudio.com/ </a:t>
            </a:r>
          </a:p>
          <a:p>
            <a:endParaRPr lang="en-US" sz="4000" dirty="0">
              <a:solidFill>
                <a:schemeClr val="bg2">
                  <a:lumMod val="90000"/>
                </a:schemeClr>
              </a:solidFill>
            </a:endParaRPr>
          </a:p>
        </p:txBody>
      </p:sp>
      <p:sp>
        <p:nvSpPr>
          <p:cNvPr id="2" name="Title 1">
            <a:extLst>
              <a:ext uri="{FF2B5EF4-FFF2-40B4-BE49-F238E27FC236}">
                <a16:creationId xmlns:a16="http://schemas.microsoft.com/office/drawing/2014/main" id="{EF295D04-8E63-4622-9802-759BD12C902E}"/>
              </a:ext>
            </a:extLst>
          </p:cNvPr>
          <p:cNvSpPr>
            <a:spLocks noGrp="1"/>
          </p:cNvSpPr>
          <p:nvPr>
            <p:ph type="title"/>
          </p:nvPr>
        </p:nvSpPr>
        <p:spPr>
          <a:xfrm>
            <a:off x="838199" y="346705"/>
            <a:ext cx="10515600" cy="1325563"/>
          </a:xfrm>
        </p:spPr>
        <p:txBody>
          <a:bodyPr>
            <a:normAutofit/>
          </a:bodyPr>
          <a:lstStyle/>
          <a:p>
            <a:pPr algn="ctr"/>
            <a:r>
              <a:rPr lang="en-US" sz="5400" dirty="0">
                <a:solidFill>
                  <a:srgbClr val="9481BC"/>
                </a:solidFill>
                <a:latin typeface="+mj-lt"/>
              </a:rPr>
              <a:t>Tools I’m Using</a:t>
            </a:r>
          </a:p>
        </p:txBody>
      </p:sp>
    </p:spTree>
    <p:extLst>
      <p:ext uri="{BB962C8B-B14F-4D97-AF65-F5344CB8AC3E}">
        <p14:creationId xmlns:p14="http://schemas.microsoft.com/office/powerpoint/2010/main" val="17024734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1E26CAFA-0A94-40A0-94EC-491A6E040C00}"/>
              </a:ext>
            </a:extLst>
          </p:cNvPr>
          <p:cNvSpPr>
            <a:spLocks noGrp="1"/>
          </p:cNvSpPr>
          <p:nvPr>
            <p:ph idx="1"/>
          </p:nvPr>
        </p:nvSpPr>
        <p:spPr>
          <a:xfrm>
            <a:off x="838199" y="1825625"/>
            <a:ext cx="10676467" cy="4351338"/>
          </a:xfrm>
        </p:spPr>
        <p:txBody>
          <a:bodyPr>
            <a:normAutofit/>
          </a:bodyPr>
          <a:lstStyle/>
          <a:p>
            <a:pPr marL="742950" indent="-742950">
              <a:buFont typeface="+mj-lt"/>
              <a:buAutoNum type="arabicPeriod"/>
            </a:pPr>
            <a:r>
              <a:rPr lang="en-US" sz="4000" dirty="0">
                <a:solidFill>
                  <a:schemeClr val="bg2">
                    <a:lumMod val="90000"/>
                  </a:schemeClr>
                </a:solidFill>
              </a:rPr>
              <a:t>Install Hugo Locally (&amp; Git) : </a:t>
            </a:r>
          </a:p>
          <a:p>
            <a:pPr marL="742950" indent="-742950">
              <a:buFont typeface="+mj-lt"/>
              <a:buAutoNum type="arabicPeriod"/>
            </a:pPr>
            <a:r>
              <a:rPr lang="en-US" sz="4000" dirty="0">
                <a:solidFill>
                  <a:schemeClr val="bg2">
                    <a:lumMod val="90000"/>
                  </a:schemeClr>
                </a:solidFill>
              </a:rPr>
              <a:t>Create a Site</a:t>
            </a:r>
          </a:p>
          <a:p>
            <a:pPr marL="742950" indent="-742950">
              <a:buFont typeface="+mj-lt"/>
              <a:buAutoNum type="arabicPeriod"/>
            </a:pPr>
            <a:r>
              <a:rPr lang="en-US" sz="4000" dirty="0">
                <a:solidFill>
                  <a:schemeClr val="bg2">
                    <a:lumMod val="90000"/>
                  </a:schemeClr>
                </a:solidFill>
              </a:rPr>
              <a:t>Get a Theme &amp; Customize It</a:t>
            </a:r>
          </a:p>
          <a:p>
            <a:pPr marL="742950" indent="-742950">
              <a:buFont typeface="+mj-lt"/>
              <a:buAutoNum type="arabicPeriod"/>
            </a:pPr>
            <a:r>
              <a:rPr lang="en-US" sz="4000" dirty="0">
                <a:solidFill>
                  <a:schemeClr val="bg2">
                    <a:lumMod val="90000"/>
                  </a:schemeClr>
                </a:solidFill>
              </a:rPr>
              <a:t>Write Content</a:t>
            </a:r>
          </a:p>
          <a:p>
            <a:pPr marL="742950" indent="-742950">
              <a:buFont typeface="+mj-lt"/>
              <a:buAutoNum type="arabicPeriod"/>
            </a:pPr>
            <a:r>
              <a:rPr lang="en-US" sz="4000" dirty="0">
                <a:solidFill>
                  <a:schemeClr val="bg2">
                    <a:lumMod val="90000"/>
                  </a:schemeClr>
                </a:solidFill>
              </a:rPr>
              <a:t>Render</a:t>
            </a:r>
          </a:p>
          <a:p>
            <a:pPr marL="742950" indent="-742950">
              <a:buFont typeface="+mj-lt"/>
              <a:buAutoNum type="arabicPeriod"/>
            </a:pPr>
            <a:r>
              <a:rPr lang="en-US" sz="4000" dirty="0">
                <a:solidFill>
                  <a:schemeClr val="bg2">
                    <a:lumMod val="90000"/>
                  </a:schemeClr>
                </a:solidFill>
              </a:rPr>
              <a:t>Publish!</a:t>
            </a:r>
          </a:p>
          <a:p>
            <a:endParaRPr lang="en-US" sz="4000" dirty="0">
              <a:solidFill>
                <a:schemeClr val="bg2">
                  <a:lumMod val="90000"/>
                </a:schemeClr>
              </a:solidFill>
            </a:endParaRPr>
          </a:p>
        </p:txBody>
      </p:sp>
      <p:sp>
        <p:nvSpPr>
          <p:cNvPr id="2" name="Title 1">
            <a:extLst>
              <a:ext uri="{FF2B5EF4-FFF2-40B4-BE49-F238E27FC236}">
                <a16:creationId xmlns:a16="http://schemas.microsoft.com/office/drawing/2014/main" id="{EF295D04-8E63-4622-9802-759BD12C902E}"/>
              </a:ext>
            </a:extLst>
          </p:cNvPr>
          <p:cNvSpPr>
            <a:spLocks noGrp="1"/>
          </p:cNvSpPr>
          <p:nvPr>
            <p:ph type="title"/>
          </p:nvPr>
        </p:nvSpPr>
        <p:spPr>
          <a:xfrm>
            <a:off x="838199" y="346705"/>
            <a:ext cx="10515600" cy="1325563"/>
          </a:xfrm>
        </p:spPr>
        <p:txBody>
          <a:bodyPr>
            <a:normAutofit/>
          </a:bodyPr>
          <a:lstStyle/>
          <a:p>
            <a:pPr algn="ctr"/>
            <a:r>
              <a:rPr lang="en-US" sz="5400" dirty="0">
                <a:solidFill>
                  <a:srgbClr val="9481BC"/>
                </a:solidFill>
                <a:latin typeface="+mj-lt"/>
              </a:rPr>
              <a:t>Using Hugo</a:t>
            </a:r>
          </a:p>
        </p:txBody>
      </p:sp>
    </p:spTree>
    <p:extLst>
      <p:ext uri="{BB962C8B-B14F-4D97-AF65-F5344CB8AC3E}">
        <p14:creationId xmlns:p14="http://schemas.microsoft.com/office/powerpoint/2010/main" val="6419251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1E26CAFA-0A94-40A0-94EC-491A6E040C00}"/>
              </a:ext>
            </a:extLst>
          </p:cNvPr>
          <p:cNvSpPr>
            <a:spLocks noGrp="1"/>
          </p:cNvSpPr>
          <p:nvPr>
            <p:ph idx="1"/>
          </p:nvPr>
        </p:nvSpPr>
        <p:spPr>
          <a:xfrm>
            <a:off x="838199" y="1825625"/>
            <a:ext cx="10676467" cy="4351338"/>
          </a:xfrm>
        </p:spPr>
        <p:txBody>
          <a:bodyPr>
            <a:normAutofit/>
          </a:bodyPr>
          <a:lstStyle/>
          <a:p>
            <a:pPr marL="742950" indent="-742950">
              <a:buFont typeface="+mj-lt"/>
              <a:buAutoNum type="arabicPeriod"/>
            </a:pPr>
            <a:r>
              <a:rPr lang="en-US" sz="4000" dirty="0">
                <a:solidFill>
                  <a:schemeClr val="bg2">
                    <a:lumMod val="90000"/>
                  </a:schemeClr>
                </a:solidFill>
              </a:rPr>
              <a:t>Create Git Repository on GitHub</a:t>
            </a:r>
          </a:p>
          <a:p>
            <a:pPr marL="742950" indent="-742950">
              <a:buFont typeface="+mj-lt"/>
              <a:buAutoNum type="arabicPeriod"/>
            </a:pPr>
            <a:r>
              <a:rPr lang="en-US" sz="4000" dirty="0">
                <a:solidFill>
                  <a:schemeClr val="bg2">
                    <a:lumMod val="90000"/>
                  </a:schemeClr>
                </a:solidFill>
              </a:rPr>
              <a:t>Move Content to `docs` folder</a:t>
            </a:r>
          </a:p>
          <a:p>
            <a:pPr marL="742950" indent="-742950">
              <a:buFont typeface="+mj-lt"/>
              <a:buAutoNum type="arabicPeriod"/>
            </a:pPr>
            <a:r>
              <a:rPr lang="en-US" sz="4000" dirty="0">
                <a:solidFill>
                  <a:schemeClr val="bg2">
                    <a:lumMod val="90000"/>
                  </a:schemeClr>
                </a:solidFill>
              </a:rPr>
              <a:t>Set up GitHub Pages</a:t>
            </a:r>
          </a:p>
          <a:p>
            <a:pPr marL="742950" indent="-742950">
              <a:buFont typeface="+mj-lt"/>
              <a:buAutoNum type="arabicPeriod"/>
            </a:pPr>
            <a:r>
              <a:rPr lang="en-US" sz="4000" dirty="0">
                <a:solidFill>
                  <a:schemeClr val="bg2">
                    <a:lumMod val="90000"/>
                  </a:schemeClr>
                </a:solidFill>
              </a:rPr>
              <a:t>Configure Site URL and </a:t>
            </a:r>
            <a:r>
              <a:rPr lang="en-US" sz="4000" dirty="0" err="1">
                <a:solidFill>
                  <a:schemeClr val="bg2">
                    <a:lumMod val="90000"/>
                  </a:schemeClr>
                </a:solidFill>
              </a:rPr>
              <a:t>Canonify</a:t>
            </a:r>
            <a:r>
              <a:rPr lang="en-US" sz="4000" dirty="0">
                <a:solidFill>
                  <a:schemeClr val="bg2">
                    <a:lumMod val="90000"/>
                  </a:schemeClr>
                </a:solidFill>
              </a:rPr>
              <a:t> URLs</a:t>
            </a:r>
          </a:p>
          <a:p>
            <a:pPr marL="742950" indent="-742950">
              <a:buFont typeface="+mj-lt"/>
              <a:buAutoNum type="arabicPeriod"/>
            </a:pPr>
            <a:r>
              <a:rPr lang="en-US" sz="4000" dirty="0">
                <a:solidFill>
                  <a:schemeClr val="bg2">
                    <a:lumMod val="90000"/>
                  </a:schemeClr>
                </a:solidFill>
              </a:rPr>
              <a:t>Push New Content</a:t>
            </a:r>
          </a:p>
          <a:p>
            <a:pPr marL="742950" indent="-742950">
              <a:buFont typeface="+mj-lt"/>
              <a:buAutoNum type="arabicPeriod"/>
            </a:pPr>
            <a:r>
              <a:rPr lang="en-US" sz="4000" dirty="0">
                <a:solidFill>
                  <a:schemeClr val="bg2">
                    <a:lumMod val="90000"/>
                  </a:schemeClr>
                </a:solidFill>
              </a:rPr>
              <a:t>Go to Site!</a:t>
            </a:r>
          </a:p>
          <a:p>
            <a:endParaRPr lang="en-US" sz="4000" dirty="0">
              <a:solidFill>
                <a:schemeClr val="bg2">
                  <a:lumMod val="90000"/>
                </a:schemeClr>
              </a:solidFill>
            </a:endParaRPr>
          </a:p>
        </p:txBody>
      </p:sp>
      <p:sp>
        <p:nvSpPr>
          <p:cNvPr id="2" name="Title 1">
            <a:extLst>
              <a:ext uri="{FF2B5EF4-FFF2-40B4-BE49-F238E27FC236}">
                <a16:creationId xmlns:a16="http://schemas.microsoft.com/office/drawing/2014/main" id="{EF295D04-8E63-4622-9802-759BD12C902E}"/>
              </a:ext>
            </a:extLst>
          </p:cNvPr>
          <p:cNvSpPr>
            <a:spLocks noGrp="1"/>
          </p:cNvSpPr>
          <p:nvPr>
            <p:ph type="title"/>
          </p:nvPr>
        </p:nvSpPr>
        <p:spPr>
          <a:xfrm>
            <a:off x="838199" y="346705"/>
            <a:ext cx="10515600" cy="1325563"/>
          </a:xfrm>
        </p:spPr>
        <p:txBody>
          <a:bodyPr>
            <a:normAutofit/>
          </a:bodyPr>
          <a:lstStyle/>
          <a:p>
            <a:pPr algn="ctr"/>
            <a:r>
              <a:rPr lang="en-US" sz="5400" dirty="0">
                <a:solidFill>
                  <a:srgbClr val="9481BC"/>
                </a:solidFill>
                <a:latin typeface="+mj-lt"/>
              </a:rPr>
              <a:t>Quick and Easy Publishing</a:t>
            </a:r>
          </a:p>
        </p:txBody>
      </p:sp>
    </p:spTree>
    <p:extLst>
      <p:ext uri="{BB962C8B-B14F-4D97-AF65-F5344CB8AC3E}">
        <p14:creationId xmlns:p14="http://schemas.microsoft.com/office/powerpoint/2010/main" val="20153653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1E26CAFA-0A94-40A0-94EC-491A6E040C00}"/>
              </a:ext>
            </a:extLst>
          </p:cNvPr>
          <p:cNvSpPr>
            <a:spLocks noGrp="1"/>
          </p:cNvSpPr>
          <p:nvPr>
            <p:ph idx="1"/>
          </p:nvPr>
        </p:nvSpPr>
        <p:spPr>
          <a:xfrm>
            <a:off x="838199" y="1996965"/>
            <a:ext cx="10676467" cy="4179997"/>
          </a:xfrm>
        </p:spPr>
        <p:txBody>
          <a:bodyPr>
            <a:normAutofit/>
          </a:bodyPr>
          <a:lstStyle/>
          <a:p>
            <a:r>
              <a:rPr lang="en-US" sz="4000" dirty="0">
                <a:solidFill>
                  <a:schemeClr val="bg2">
                    <a:lumMod val="90000"/>
                  </a:schemeClr>
                </a:solidFill>
              </a:rPr>
              <a:t>K-State Color Scheme</a:t>
            </a:r>
          </a:p>
          <a:p>
            <a:r>
              <a:rPr lang="en-US" sz="4000" dirty="0">
                <a:solidFill>
                  <a:schemeClr val="bg2">
                    <a:lumMod val="90000"/>
                  </a:schemeClr>
                </a:solidFill>
              </a:rPr>
              <a:t>Embeddable Pages</a:t>
            </a:r>
          </a:p>
          <a:p>
            <a:r>
              <a:rPr lang="en-US" sz="4000" dirty="0">
                <a:solidFill>
                  <a:schemeClr val="bg2">
                    <a:lumMod val="90000"/>
                  </a:schemeClr>
                </a:solidFill>
              </a:rPr>
              <a:t>Teleprompter View</a:t>
            </a:r>
          </a:p>
          <a:p>
            <a:r>
              <a:rPr lang="en-US" sz="4000" dirty="0">
                <a:solidFill>
                  <a:schemeClr val="bg2">
                    <a:lumMod val="90000"/>
                  </a:schemeClr>
                </a:solidFill>
              </a:rPr>
              <a:t>Dark Mode</a:t>
            </a:r>
          </a:p>
          <a:p>
            <a:r>
              <a:rPr lang="en-US" sz="4000" dirty="0">
                <a:solidFill>
                  <a:schemeClr val="bg2">
                    <a:lumMod val="90000"/>
                  </a:schemeClr>
                </a:solidFill>
              </a:rPr>
              <a:t>Line Numbering</a:t>
            </a:r>
          </a:p>
          <a:p>
            <a:r>
              <a:rPr lang="en-US" sz="4000" dirty="0">
                <a:solidFill>
                  <a:schemeClr val="bg2">
                    <a:lumMod val="90000"/>
                  </a:schemeClr>
                </a:solidFill>
              </a:rPr>
              <a:t>Quizzes</a:t>
            </a:r>
          </a:p>
          <a:p>
            <a:endParaRPr lang="en-US" sz="4000" dirty="0">
              <a:solidFill>
                <a:schemeClr val="bg2">
                  <a:lumMod val="90000"/>
                </a:schemeClr>
              </a:solidFill>
            </a:endParaRPr>
          </a:p>
        </p:txBody>
      </p:sp>
      <p:sp>
        <p:nvSpPr>
          <p:cNvPr id="2" name="Title 1">
            <a:extLst>
              <a:ext uri="{FF2B5EF4-FFF2-40B4-BE49-F238E27FC236}">
                <a16:creationId xmlns:a16="http://schemas.microsoft.com/office/drawing/2014/main" id="{EF295D04-8E63-4622-9802-759BD12C902E}"/>
              </a:ext>
            </a:extLst>
          </p:cNvPr>
          <p:cNvSpPr>
            <a:spLocks noGrp="1"/>
          </p:cNvSpPr>
          <p:nvPr>
            <p:ph type="title"/>
          </p:nvPr>
        </p:nvSpPr>
        <p:spPr>
          <a:xfrm>
            <a:off x="838199" y="346705"/>
            <a:ext cx="10515600" cy="1478920"/>
          </a:xfrm>
        </p:spPr>
        <p:txBody>
          <a:bodyPr>
            <a:normAutofit fontScale="90000"/>
          </a:bodyPr>
          <a:lstStyle/>
          <a:p>
            <a:pPr algn="ctr"/>
            <a:r>
              <a:rPr lang="en-US" sz="5400" dirty="0">
                <a:solidFill>
                  <a:srgbClr val="9481BC"/>
                </a:solidFill>
                <a:latin typeface="+mj-lt"/>
              </a:rPr>
              <a:t>Our Theme</a:t>
            </a:r>
            <a:br>
              <a:rPr lang="en-US" sz="5400" dirty="0">
                <a:solidFill>
                  <a:srgbClr val="9481BC"/>
                </a:solidFill>
                <a:latin typeface="+mj-lt"/>
              </a:rPr>
            </a:br>
            <a:r>
              <a:rPr lang="en-US" sz="5400" dirty="0">
                <a:solidFill>
                  <a:srgbClr val="9481BC"/>
                </a:solidFill>
                <a:latin typeface="+mj-lt"/>
              </a:rPr>
              <a:t>https://ksucs-hugo.russfeld.me/</a:t>
            </a:r>
          </a:p>
        </p:txBody>
      </p:sp>
    </p:spTree>
    <p:extLst>
      <p:ext uri="{BB962C8B-B14F-4D97-AF65-F5344CB8AC3E}">
        <p14:creationId xmlns:p14="http://schemas.microsoft.com/office/powerpoint/2010/main" val="22396902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1E26CAFA-0A94-40A0-94EC-491A6E040C00}"/>
              </a:ext>
            </a:extLst>
          </p:cNvPr>
          <p:cNvSpPr>
            <a:spLocks noGrp="1"/>
          </p:cNvSpPr>
          <p:nvPr>
            <p:ph idx="1"/>
          </p:nvPr>
        </p:nvSpPr>
        <p:spPr>
          <a:xfrm>
            <a:off x="838199" y="1825625"/>
            <a:ext cx="10676467" cy="4685670"/>
          </a:xfrm>
        </p:spPr>
        <p:txBody>
          <a:bodyPr>
            <a:normAutofit lnSpcReduction="10000"/>
          </a:bodyPr>
          <a:lstStyle/>
          <a:p>
            <a:r>
              <a:rPr lang="en-US" sz="4000" dirty="0">
                <a:solidFill>
                  <a:schemeClr val="bg2">
                    <a:lumMod val="90000"/>
                  </a:schemeClr>
                </a:solidFill>
              </a:rPr>
              <a:t>Diagrams.net - https://app.diagrams.net/</a:t>
            </a:r>
          </a:p>
          <a:p>
            <a:r>
              <a:rPr lang="en-US" sz="4000" dirty="0">
                <a:solidFill>
                  <a:schemeClr val="bg2">
                    <a:lumMod val="90000"/>
                  </a:schemeClr>
                </a:solidFill>
              </a:rPr>
              <a:t>Codio - https://www.codio.com/ </a:t>
            </a:r>
            <a:r>
              <a:rPr lang="en-US" sz="4000" dirty="0">
                <a:solidFill>
                  <a:srgbClr val="9481BC"/>
                </a:solidFill>
              </a:rPr>
              <a:t>(pay)</a:t>
            </a:r>
          </a:p>
          <a:p>
            <a:r>
              <a:rPr lang="en-US" sz="4000" dirty="0" err="1">
                <a:solidFill>
                  <a:schemeClr val="bg2">
                    <a:lumMod val="90000"/>
                  </a:schemeClr>
                </a:solidFill>
              </a:rPr>
              <a:t>Replit</a:t>
            </a:r>
            <a:r>
              <a:rPr lang="en-US" sz="4000" dirty="0">
                <a:solidFill>
                  <a:schemeClr val="bg2">
                    <a:lumMod val="90000"/>
                  </a:schemeClr>
                </a:solidFill>
              </a:rPr>
              <a:t> - https://replit.com/</a:t>
            </a:r>
          </a:p>
          <a:p>
            <a:r>
              <a:rPr lang="en-US" sz="4000" dirty="0">
                <a:solidFill>
                  <a:schemeClr val="bg2">
                    <a:lumMod val="90000"/>
                  </a:schemeClr>
                </a:solidFill>
              </a:rPr>
              <a:t>OBS Studio - https://obsproject.com/ </a:t>
            </a:r>
          </a:p>
          <a:p>
            <a:r>
              <a:rPr lang="en-US" sz="4000" dirty="0">
                <a:solidFill>
                  <a:schemeClr val="bg2">
                    <a:lumMod val="90000"/>
                  </a:schemeClr>
                </a:solidFill>
              </a:rPr>
              <a:t>DaVinci Resolve - </a:t>
            </a:r>
            <a:br>
              <a:rPr lang="en-US" sz="4000" dirty="0">
                <a:solidFill>
                  <a:schemeClr val="bg2">
                    <a:lumMod val="90000"/>
                  </a:schemeClr>
                </a:solidFill>
              </a:rPr>
            </a:br>
            <a:r>
              <a:rPr lang="en-US" dirty="0">
                <a:solidFill>
                  <a:schemeClr val="bg2">
                    <a:lumMod val="90000"/>
                  </a:schemeClr>
                </a:solidFill>
              </a:rPr>
              <a:t>https://www.blackmagicdesign.com/products/davinciresolve/</a:t>
            </a:r>
          </a:p>
          <a:p>
            <a:r>
              <a:rPr lang="en-US" sz="4000" dirty="0">
                <a:solidFill>
                  <a:schemeClr val="bg2">
                    <a:lumMod val="90000"/>
                  </a:schemeClr>
                </a:solidFill>
              </a:rPr>
              <a:t>Otter - https://otter.ai/ </a:t>
            </a:r>
            <a:r>
              <a:rPr lang="en-US" sz="4000" dirty="0">
                <a:solidFill>
                  <a:srgbClr val="9481BC"/>
                </a:solidFill>
              </a:rPr>
              <a:t>(pay)</a:t>
            </a:r>
          </a:p>
          <a:p>
            <a:r>
              <a:rPr lang="en-US" sz="4000" dirty="0">
                <a:solidFill>
                  <a:schemeClr val="bg2">
                    <a:lumMod val="90000"/>
                  </a:schemeClr>
                </a:solidFill>
              </a:rPr>
              <a:t>Obsidian - https://obsidian.md/</a:t>
            </a:r>
          </a:p>
          <a:p>
            <a:endParaRPr lang="en-US" sz="4000" dirty="0">
              <a:solidFill>
                <a:schemeClr val="bg2">
                  <a:lumMod val="90000"/>
                </a:schemeClr>
              </a:solidFill>
            </a:endParaRPr>
          </a:p>
          <a:p>
            <a:endParaRPr lang="en-US" sz="4000" dirty="0">
              <a:solidFill>
                <a:schemeClr val="bg2">
                  <a:lumMod val="90000"/>
                </a:schemeClr>
              </a:solidFill>
            </a:endParaRPr>
          </a:p>
        </p:txBody>
      </p:sp>
      <p:sp>
        <p:nvSpPr>
          <p:cNvPr id="2" name="Title 1">
            <a:extLst>
              <a:ext uri="{FF2B5EF4-FFF2-40B4-BE49-F238E27FC236}">
                <a16:creationId xmlns:a16="http://schemas.microsoft.com/office/drawing/2014/main" id="{EF295D04-8E63-4622-9802-759BD12C902E}"/>
              </a:ext>
            </a:extLst>
          </p:cNvPr>
          <p:cNvSpPr>
            <a:spLocks noGrp="1"/>
          </p:cNvSpPr>
          <p:nvPr>
            <p:ph type="title"/>
          </p:nvPr>
        </p:nvSpPr>
        <p:spPr>
          <a:xfrm>
            <a:off x="838199" y="346705"/>
            <a:ext cx="10515600" cy="1325563"/>
          </a:xfrm>
        </p:spPr>
        <p:txBody>
          <a:bodyPr>
            <a:normAutofit/>
          </a:bodyPr>
          <a:lstStyle/>
          <a:p>
            <a:pPr algn="ctr"/>
            <a:r>
              <a:rPr lang="en-US" sz="5400" dirty="0">
                <a:solidFill>
                  <a:srgbClr val="9481BC"/>
                </a:solidFill>
                <a:latin typeface="+mj-lt"/>
              </a:rPr>
              <a:t>Other Tools We Use</a:t>
            </a:r>
          </a:p>
        </p:txBody>
      </p:sp>
    </p:spTree>
    <p:extLst>
      <p:ext uri="{BB962C8B-B14F-4D97-AF65-F5344CB8AC3E}">
        <p14:creationId xmlns:p14="http://schemas.microsoft.com/office/powerpoint/2010/main" val="27977090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1E26CAFA-0A94-40A0-94EC-491A6E040C00}"/>
              </a:ext>
            </a:extLst>
          </p:cNvPr>
          <p:cNvSpPr>
            <a:spLocks noGrp="1"/>
          </p:cNvSpPr>
          <p:nvPr>
            <p:ph idx="1"/>
          </p:nvPr>
        </p:nvSpPr>
        <p:spPr>
          <a:xfrm>
            <a:off x="757765" y="1507056"/>
            <a:ext cx="10676467" cy="1225688"/>
          </a:xfrm>
        </p:spPr>
        <p:txBody>
          <a:bodyPr>
            <a:normAutofit/>
          </a:bodyPr>
          <a:lstStyle/>
          <a:p>
            <a:pPr marL="0" indent="0" algn="ctr">
              <a:buNone/>
            </a:pPr>
            <a:r>
              <a:rPr lang="en-US" sz="8000" dirty="0">
                <a:solidFill>
                  <a:schemeClr val="bg2">
                    <a:lumMod val="90000"/>
                  </a:schemeClr>
                </a:solidFill>
              </a:rPr>
              <a:t>Thank You!</a:t>
            </a:r>
          </a:p>
        </p:txBody>
      </p:sp>
      <p:sp>
        <p:nvSpPr>
          <p:cNvPr id="6" name="Title 1">
            <a:extLst>
              <a:ext uri="{FF2B5EF4-FFF2-40B4-BE49-F238E27FC236}">
                <a16:creationId xmlns:a16="http://schemas.microsoft.com/office/drawing/2014/main" id="{76FD10FB-9E19-4D84-8EC9-C696B2CC64AE}"/>
              </a:ext>
            </a:extLst>
          </p:cNvPr>
          <p:cNvSpPr txBox="1">
            <a:spLocks/>
          </p:cNvSpPr>
          <p:nvPr/>
        </p:nvSpPr>
        <p:spPr>
          <a:xfrm>
            <a:off x="3047999" y="4266524"/>
            <a:ext cx="6096000" cy="10844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Arial Black" panose="020B0A04020102020204" pitchFamily="34" charset="0"/>
                <a:ea typeface="+mj-ea"/>
                <a:cs typeface="+mj-cs"/>
              </a:defRPr>
            </a:lvl1pPr>
          </a:lstStyle>
          <a:p>
            <a:pPr algn="ctr"/>
            <a:r>
              <a:rPr lang="en-US" sz="5400" b="1" dirty="0">
                <a:solidFill>
                  <a:srgbClr val="9481BC"/>
                </a:solidFill>
                <a:latin typeface="+mj-lt"/>
              </a:rPr>
              <a:t>Russell Feldhausen</a:t>
            </a:r>
          </a:p>
        </p:txBody>
      </p:sp>
      <p:sp>
        <p:nvSpPr>
          <p:cNvPr id="7" name="Title 1">
            <a:extLst>
              <a:ext uri="{FF2B5EF4-FFF2-40B4-BE49-F238E27FC236}">
                <a16:creationId xmlns:a16="http://schemas.microsoft.com/office/drawing/2014/main" id="{85A36467-7519-45C8-9FF4-0F2671AB055D}"/>
              </a:ext>
            </a:extLst>
          </p:cNvPr>
          <p:cNvSpPr txBox="1">
            <a:spLocks/>
          </p:cNvSpPr>
          <p:nvPr/>
        </p:nvSpPr>
        <p:spPr>
          <a:xfrm>
            <a:off x="3047999" y="4808734"/>
            <a:ext cx="6096000" cy="14112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Arial Black" panose="020B0A04020102020204" pitchFamily="34" charset="0"/>
                <a:ea typeface="+mj-ea"/>
                <a:cs typeface="+mj-cs"/>
              </a:defRPr>
            </a:lvl1pPr>
          </a:lstStyle>
          <a:p>
            <a:pPr algn="ctr"/>
            <a:r>
              <a:rPr lang="en-US" sz="3200" b="1" dirty="0">
                <a:solidFill>
                  <a:schemeClr val="bg2">
                    <a:lumMod val="90000"/>
                  </a:schemeClr>
                </a:solidFill>
                <a:latin typeface="+mj-lt"/>
              </a:rPr>
              <a:t>@russfeld</a:t>
            </a:r>
          </a:p>
          <a:p>
            <a:pPr algn="ctr"/>
            <a:r>
              <a:rPr lang="en-US" sz="2400" dirty="0">
                <a:solidFill>
                  <a:schemeClr val="bg2">
                    <a:lumMod val="90000"/>
                  </a:schemeClr>
                </a:solidFill>
                <a:latin typeface="+mj-lt"/>
              </a:rPr>
              <a:t>russfeld.me/talks</a:t>
            </a:r>
          </a:p>
        </p:txBody>
      </p:sp>
    </p:spTree>
    <p:extLst>
      <p:ext uri="{BB962C8B-B14F-4D97-AF65-F5344CB8AC3E}">
        <p14:creationId xmlns:p14="http://schemas.microsoft.com/office/powerpoint/2010/main" val="4290688927"/>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25E5552-8894-41DF-8C99-946528B454B6}"/>
              </a:ext>
            </a:extLst>
          </p:cNvPr>
          <p:cNvSpPr/>
          <p:nvPr/>
        </p:nvSpPr>
        <p:spPr>
          <a:xfrm>
            <a:off x="0" y="3828392"/>
            <a:ext cx="12192000" cy="247385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7E8D96-22B5-43A2-BD68-21A1F19B19BA}"/>
              </a:ext>
            </a:extLst>
          </p:cNvPr>
          <p:cNvSpPr>
            <a:spLocks noGrp="1"/>
          </p:cNvSpPr>
          <p:nvPr>
            <p:ph type="ctrTitle"/>
          </p:nvPr>
        </p:nvSpPr>
        <p:spPr>
          <a:xfrm>
            <a:off x="1" y="4661406"/>
            <a:ext cx="12191999" cy="986246"/>
          </a:xfrm>
        </p:spPr>
        <p:txBody>
          <a:bodyPr>
            <a:normAutofit fontScale="90000"/>
          </a:bodyPr>
          <a:lstStyle/>
          <a:p>
            <a:r>
              <a:rPr lang="en-US" dirty="0">
                <a:solidFill>
                  <a:srgbClr val="9481BC"/>
                </a:solidFill>
                <a:latin typeface="+mn-lt"/>
              </a:rPr>
              <a:t>Using Hugo and Other Free Tools</a:t>
            </a:r>
            <a:br>
              <a:rPr lang="en-US" dirty="0">
                <a:solidFill>
                  <a:srgbClr val="9481BC"/>
                </a:solidFill>
                <a:latin typeface="+mn-lt"/>
              </a:rPr>
            </a:br>
            <a:r>
              <a:rPr lang="en-US" dirty="0">
                <a:solidFill>
                  <a:srgbClr val="9481BC"/>
                </a:solidFill>
                <a:latin typeface="+mn-lt"/>
              </a:rPr>
              <a:t>To Develop Resources</a:t>
            </a:r>
          </a:p>
        </p:txBody>
      </p:sp>
      <p:sp>
        <p:nvSpPr>
          <p:cNvPr id="3" name="Subtitle 2">
            <a:extLst>
              <a:ext uri="{FF2B5EF4-FFF2-40B4-BE49-F238E27FC236}">
                <a16:creationId xmlns:a16="http://schemas.microsoft.com/office/drawing/2014/main" id="{028130F4-879C-4E5B-9686-17A8914A7BCD}"/>
              </a:ext>
            </a:extLst>
          </p:cNvPr>
          <p:cNvSpPr>
            <a:spLocks noGrp="1"/>
          </p:cNvSpPr>
          <p:nvPr>
            <p:ph type="subTitle" idx="1"/>
          </p:nvPr>
        </p:nvSpPr>
        <p:spPr>
          <a:xfrm>
            <a:off x="279399" y="5647652"/>
            <a:ext cx="11633200" cy="550309"/>
          </a:xfrm>
        </p:spPr>
        <p:txBody>
          <a:bodyPr>
            <a:normAutofit/>
          </a:bodyPr>
          <a:lstStyle/>
          <a:p>
            <a:r>
              <a:rPr lang="en-US" sz="3200" dirty="0">
                <a:solidFill>
                  <a:schemeClr val="bg2">
                    <a:lumMod val="90000"/>
                  </a:schemeClr>
                </a:solidFill>
                <a:latin typeface="+mj-lt"/>
                <a:cs typeface="Arial" panose="020B0604020202020204" pitchFamily="34" charset="0"/>
              </a:rPr>
              <a:t>Russell Feldhausen (@russfeld)               Kansas OER Summit 2022</a:t>
            </a:r>
          </a:p>
        </p:txBody>
      </p:sp>
      <p:pic>
        <p:nvPicPr>
          <p:cNvPr id="7" name="Picture 6" descr="A close up of a logo&#10;&#10;Description automatically generated">
            <a:extLst>
              <a:ext uri="{FF2B5EF4-FFF2-40B4-BE49-F238E27FC236}">
                <a16:creationId xmlns:a16="http://schemas.microsoft.com/office/drawing/2014/main" id="{7B00C3CE-803A-4595-A1ED-0781F867D0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0747" y="1364321"/>
            <a:ext cx="4470503" cy="2370573"/>
          </a:xfrm>
          <a:prstGeom prst="rect">
            <a:avLst/>
          </a:prstGeom>
        </p:spPr>
      </p:pic>
      <p:pic>
        <p:nvPicPr>
          <p:cNvPr id="15" name="Picture 14" descr="A close up of a sign&#10;&#10;Description automatically generated">
            <a:extLst>
              <a:ext uri="{FF2B5EF4-FFF2-40B4-BE49-F238E27FC236}">
                <a16:creationId xmlns:a16="http://schemas.microsoft.com/office/drawing/2014/main" id="{82657040-C554-4626-B7BA-886AD9D16D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5371" y="377656"/>
            <a:ext cx="8781258" cy="893168"/>
          </a:xfrm>
          <a:prstGeom prst="rect">
            <a:avLst/>
          </a:prstGeom>
        </p:spPr>
      </p:pic>
    </p:spTree>
    <p:extLst>
      <p:ext uri="{BB962C8B-B14F-4D97-AF65-F5344CB8AC3E}">
        <p14:creationId xmlns:p14="http://schemas.microsoft.com/office/powerpoint/2010/main" val="218204386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F9BCE4-DB8C-4F64-A12E-74DA09DDF24C}"/>
              </a:ext>
            </a:extLst>
          </p:cNvPr>
          <p:cNvSpPr/>
          <p:nvPr/>
        </p:nvSpPr>
        <p:spPr>
          <a:xfrm>
            <a:off x="5486400" y="0"/>
            <a:ext cx="67056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C1E3C34-3C2A-428B-80FD-6EA8AD9F87EB}"/>
              </a:ext>
            </a:extLst>
          </p:cNvPr>
          <p:cNvSpPr>
            <a:spLocks noGrp="1"/>
          </p:cNvSpPr>
          <p:nvPr>
            <p:ph type="title"/>
          </p:nvPr>
        </p:nvSpPr>
        <p:spPr>
          <a:xfrm>
            <a:off x="0" y="2969946"/>
            <a:ext cx="5257800" cy="918105"/>
          </a:xfrm>
        </p:spPr>
        <p:txBody>
          <a:bodyPr vert="horz" lIns="91440" tIns="45720" rIns="91440" bIns="45720" rtlCol="0" anchor="b">
            <a:normAutofit/>
          </a:bodyPr>
          <a:lstStyle/>
          <a:p>
            <a:pPr algn="ctr"/>
            <a:r>
              <a:rPr lang="en-US" sz="5400" kern="1200" dirty="0">
                <a:solidFill>
                  <a:srgbClr val="9481BC"/>
                </a:solidFill>
                <a:latin typeface="+mj-lt"/>
                <a:ea typeface="+mj-ea"/>
                <a:cs typeface="+mj-cs"/>
              </a:rPr>
              <a:t>The Task</a:t>
            </a:r>
          </a:p>
        </p:txBody>
      </p:sp>
      <p:sp>
        <p:nvSpPr>
          <p:cNvPr id="5" name="Text Placeholder 4">
            <a:extLst>
              <a:ext uri="{FF2B5EF4-FFF2-40B4-BE49-F238E27FC236}">
                <a16:creationId xmlns:a16="http://schemas.microsoft.com/office/drawing/2014/main" id="{4FB88315-444B-4EBC-BA1F-D4B0619D5CA7}"/>
              </a:ext>
            </a:extLst>
          </p:cNvPr>
          <p:cNvSpPr>
            <a:spLocks noGrp="1"/>
          </p:cNvSpPr>
          <p:nvPr>
            <p:ph type="body" idx="1"/>
          </p:nvPr>
        </p:nvSpPr>
        <p:spPr>
          <a:xfrm>
            <a:off x="5486400" y="2048931"/>
            <a:ext cx="6705600" cy="2760134"/>
          </a:xfrm>
        </p:spPr>
        <p:txBody>
          <a:bodyPr vert="horz" lIns="91440" tIns="45720" rIns="91440" bIns="45720" rtlCol="0">
            <a:normAutofit/>
          </a:bodyPr>
          <a:lstStyle/>
          <a:p>
            <a:pPr algn="ctr"/>
            <a:r>
              <a:rPr lang="en-US" sz="3600" dirty="0">
                <a:solidFill>
                  <a:schemeClr val="tx1">
                    <a:lumMod val="75000"/>
                    <a:lumOff val="25000"/>
                  </a:schemeClr>
                </a:solidFill>
              </a:rPr>
              <a:t>Develop a </a:t>
            </a:r>
            <a:br>
              <a:rPr lang="en-US" sz="3600" dirty="0">
                <a:solidFill>
                  <a:schemeClr val="tx1">
                    <a:lumMod val="75000"/>
                    <a:lumOff val="25000"/>
                  </a:schemeClr>
                </a:solidFill>
              </a:rPr>
            </a:br>
            <a:r>
              <a:rPr lang="en-US" sz="3600" b="1" dirty="0">
                <a:solidFill>
                  <a:schemeClr val="tx1">
                    <a:lumMod val="75000"/>
                    <a:lumOff val="25000"/>
                  </a:schemeClr>
                </a:solidFill>
              </a:rPr>
              <a:t>flexible, online curriculum </a:t>
            </a:r>
            <a:br>
              <a:rPr lang="en-US" sz="3600" dirty="0">
                <a:solidFill>
                  <a:schemeClr val="tx1">
                    <a:lumMod val="75000"/>
                    <a:lumOff val="25000"/>
                  </a:schemeClr>
                </a:solidFill>
              </a:rPr>
            </a:br>
            <a:r>
              <a:rPr lang="en-US" sz="3600" dirty="0">
                <a:solidFill>
                  <a:schemeClr val="tx1">
                    <a:lumMod val="75000"/>
                    <a:lumOff val="25000"/>
                  </a:schemeClr>
                </a:solidFill>
              </a:rPr>
              <a:t>for Computer Science </a:t>
            </a:r>
            <a:br>
              <a:rPr lang="en-US" sz="3600" dirty="0">
                <a:solidFill>
                  <a:schemeClr val="tx1">
                    <a:lumMod val="75000"/>
                    <a:lumOff val="25000"/>
                  </a:schemeClr>
                </a:solidFill>
              </a:rPr>
            </a:br>
            <a:r>
              <a:rPr lang="en-US" sz="3600" dirty="0">
                <a:solidFill>
                  <a:schemeClr val="tx1">
                    <a:lumMod val="75000"/>
                    <a:lumOff val="25000"/>
                  </a:schemeClr>
                </a:solidFill>
              </a:rPr>
              <a:t>focused on </a:t>
            </a:r>
            <a:r>
              <a:rPr lang="en-US" sz="3600" b="1" dirty="0">
                <a:solidFill>
                  <a:schemeClr val="tx1">
                    <a:lumMod val="75000"/>
                    <a:lumOff val="25000"/>
                  </a:schemeClr>
                </a:solidFill>
              </a:rPr>
              <a:t>non-majors </a:t>
            </a:r>
            <a:br>
              <a:rPr lang="en-US" sz="3600" dirty="0">
                <a:solidFill>
                  <a:schemeClr val="tx1">
                    <a:lumMod val="75000"/>
                    <a:lumOff val="25000"/>
                  </a:schemeClr>
                </a:solidFill>
              </a:rPr>
            </a:br>
            <a:r>
              <a:rPr lang="en-US" sz="3600" dirty="0">
                <a:solidFill>
                  <a:schemeClr val="tx1">
                    <a:lumMod val="75000"/>
                    <a:lumOff val="25000"/>
                  </a:schemeClr>
                </a:solidFill>
              </a:rPr>
              <a:t>(and eventually </a:t>
            </a:r>
            <a:r>
              <a:rPr lang="en-US" sz="3600" b="1" dirty="0">
                <a:solidFill>
                  <a:schemeClr val="tx1">
                    <a:lumMod val="75000"/>
                    <a:lumOff val="25000"/>
                  </a:schemeClr>
                </a:solidFill>
              </a:rPr>
              <a:t>high schools</a:t>
            </a:r>
            <a:r>
              <a:rPr lang="en-US" sz="3600" dirty="0">
                <a:solidFill>
                  <a:schemeClr val="tx1">
                    <a:lumMod val="75000"/>
                    <a:lumOff val="25000"/>
                  </a:schemeClr>
                </a:solidFill>
              </a:rPr>
              <a:t>)</a:t>
            </a:r>
            <a:endParaRPr lang="en-US" sz="3600" b="1" dirty="0">
              <a:solidFill>
                <a:schemeClr val="tx1">
                  <a:lumMod val="75000"/>
                  <a:lumOff val="25000"/>
                </a:schemeClr>
              </a:solidFill>
            </a:endParaRPr>
          </a:p>
        </p:txBody>
      </p:sp>
    </p:spTree>
    <p:extLst>
      <p:ext uri="{BB962C8B-B14F-4D97-AF65-F5344CB8AC3E}">
        <p14:creationId xmlns:p14="http://schemas.microsoft.com/office/powerpoint/2010/main" val="15779274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F9BCE4-DB8C-4F64-A12E-74DA09DDF24C}"/>
              </a:ext>
            </a:extLst>
          </p:cNvPr>
          <p:cNvSpPr/>
          <p:nvPr/>
        </p:nvSpPr>
        <p:spPr>
          <a:xfrm>
            <a:off x="5486400" y="0"/>
            <a:ext cx="67056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C1E3C34-3C2A-428B-80FD-6EA8AD9F87EB}"/>
              </a:ext>
            </a:extLst>
          </p:cNvPr>
          <p:cNvSpPr>
            <a:spLocks noGrp="1"/>
          </p:cNvSpPr>
          <p:nvPr>
            <p:ph type="title"/>
          </p:nvPr>
        </p:nvSpPr>
        <p:spPr>
          <a:xfrm>
            <a:off x="0" y="2969946"/>
            <a:ext cx="5257800" cy="918105"/>
          </a:xfrm>
        </p:spPr>
        <p:txBody>
          <a:bodyPr vert="horz" lIns="91440" tIns="45720" rIns="91440" bIns="45720" rtlCol="0" anchor="b">
            <a:normAutofit/>
          </a:bodyPr>
          <a:lstStyle/>
          <a:p>
            <a:pPr algn="ctr"/>
            <a:r>
              <a:rPr lang="en-US" sz="5400" kern="1200" dirty="0">
                <a:solidFill>
                  <a:srgbClr val="9481BC"/>
                </a:solidFill>
                <a:latin typeface="+mj-lt"/>
                <a:ea typeface="+mj-ea"/>
                <a:cs typeface="+mj-cs"/>
              </a:rPr>
              <a:t>The Question</a:t>
            </a:r>
          </a:p>
        </p:txBody>
      </p:sp>
      <p:sp>
        <p:nvSpPr>
          <p:cNvPr id="5" name="Text Placeholder 4">
            <a:extLst>
              <a:ext uri="{FF2B5EF4-FFF2-40B4-BE49-F238E27FC236}">
                <a16:creationId xmlns:a16="http://schemas.microsoft.com/office/drawing/2014/main" id="{4FB88315-444B-4EBC-BA1F-D4B0619D5CA7}"/>
              </a:ext>
            </a:extLst>
          </p:cNvPr>
          <p:cNvSpPr>
            <a:spLocks noGrp="1"/>
          </p:cNvSpPr>
          <p:nvPr>
            <p:ph type="body" idx="1"/>
          </p:nvPr>
        </p:nvSpPr>
        <p:spPr>
          <a:xfrm>
            <a:off x="5486400" y="2015525"/>
            <a:ext cx="6705600" cy="2826945"/>
          </a:xfrm>
        </p:spPr>
        <p:txBody>
          <a:bodyPr vert="horz" lIns="91440" tIns="45720" rIns="91440" bIns="45720" rtlCol="0">
            <a:normAutofit/>
          </a:bodyPr>
          <a:lstStyle/>
          <a:p>
            <a:pPr algn="ctr"/>
            <a:r>
              <a:rPr lang="en-US" sz="3600" dirty="0">
                <a:solidFill>
                  <a:schemeClr val="tx1">
                    <a:lumMod val="75000"/>
                    <a:lumOff val="25000"/>
                  </a:schemeClr>
                </a:solidFill>
              </a:rPr>
              <a:t>How can we create </a:t>
            </a:r>
            <a:br>
              <a:rPr lang="en-US" sz="3600" dirty="0">
                <a:solidFill>
                  <a:schemeClr val="tx1">
                    <a:lumMod val="75000"/>
                    <a:lumOff val="25000"/>
                  </a:schemeClr>
                </a:solidFill>
              </a:rPr>
            </a:br>
            <a:r>
              <a:rPr lang="en-US" sz="3600" b="1" dirty="0">
                <a:solidFill>
                  <a:schemeClr val="tx1">
                    <a:lumMod val="75000"/>
                    <a:lumOff val="25000"/>
                  </a:schemeClr>
                </a:solidFill>
              </a:rPr>
              <a:t>great online resources </a:t>
            </a:r>
            <a:br>
              <a:rPr lang="en-US" sz="3600" dirty="0">
                <a:solidFill>
                  <a:schemeClr val="tx1">
                    <a:lumMod val="75000"/>
                    <a:lumOff val="25000"/>
                  </a:schemeClr>
                </a:solidFill>
              </a:rPr>
            </a:br>
            <a:r>
              <a:rPr lang="en-US" sz="3600" dirty="0">
                <a:solidFill>
                  <a:schemeClr val="tx1">
                    <a:lumMod val="75000"/>
                    <a:lumOff val="25000"/>
                  </a:schemeClr>
                </a:solidFill>
              </a:rPr>
              <a:t>for Computer Science </a:t>
            </a:r>
            <a:br>
              <a:rPr lang="en-US" sz="3600" dirty="0">
                <a:solidFill>
                  <a:schemeClr val="tx1">
                    <a:lumMod val="75000"/>
                    <a:lumOff val="25000"/>
                  </a:schemeClr>
                </a:solidFill>
              </a:rPr>
            </a:br>
            <a:r>
              <a:rPr lang="en-US" sz="3600" dirty="0">
                <a:solidFill>
                  <a:schemeClr val="tx1">
                    <a:lumMod val="75000"/>
                    <a:lumOff val="25000"/>
                  </a:schemeClr>
                </a:solidFill>
              </a:rPr>
              <a:t>that are </a:t>
            </a:r>
            <a:br>
              <a:rPr lang="en-US" sz="3600" dirty="0">
                <a:solidFill>
                  <a:schemeClr val="tx1">
                    <a:lumMod val="75000"/>
                    <a:lumOff val="25000"/>
                  </a:schemeClr>
                </a:solidFill>
              </a:rPr>
            </a:br>
            <a:r>
              <a:rPr lang="en-US" sz="3600" b="1" dirty="0">
                <a:solidFill>
                  <a:schemeClr val="tx1">
                    <a:lumMod val="75000"/>
                    <a:lumOff val="25000"/>
                  </a:schemeClr>
                </a:solidFill>
              </a:rPr>
              <a:t>easy to use and maintain</a:t>
            </a:r>
            <a:r>
              <a:rPr lang="en-US" sz="3600" dirty="0">
                <a:solidFill>
                  <a:schemeClr val="tx1">
                    <a:lumMod val="75000"/>
                    <a:lumOff val="25000"/>
                  </a:schemeClr>
                </a:solidFill>
              </a:rPr>
              <a:t>?</a:t>
            </a:r>
          </a:p>
        </p:txBody>
      </p:sp>
    </p:spTree>
    <p:extLst>
      <p:ext uri="{BB962C8B-B14F-4D97-AF65-F5344CB8AC3E}">
        <p14:creationId xmlns:p14="http://schemas.microsoft.com/office/powerpoint/2010/main" val="32155968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1E26CAFA-0A94-40A0-94EC-491A6E040C00}"/>
              </a:ext>
            </a:extLst>
          </p:cNvPr>
          <p:cNvSpPr>
            <a:spLocks noGrp="1"/>
          </p:cNvSpPr>
          <p:nvPr>
            <p:ph idx="1"/>
          </p:nvPr>
        </p:nvSpPr>
        <p:spPr>
          <a:xfrm>
            <a:off x="838199" y="1825625"/>
            <a:ext cx="10676467" cy="4351338"/>
          </a:xfrm>
        </p:spPr>
        <p:txBody>
          <a:bodyPr>
            <a:normAutofit/>
          </a:bodyPr>
          <a:lstStyle/>
          <a:p>
            <a:r>
              <a:rPr lang="en-US" sz="4000" dirty="0">
                <a:solidFill>
                  <a:schemeClr val="bg2">
                    <a:lumMod val="90000"/>
                  </a:schemeClr>
                </a:solidFill>
              </a:rPr>
              <a:t>Instructure Canvas</a:t>
            </a:r>
          </a:p>
          <a:p>
            <a:pPr lvl="1"/>
            <a:r>
              <a:rPr lang="en-US" sz="3600" dirty="0">
                <a:solidFill>
                  <a:schemeClr val="bg2">
                    <a:lumMod val="90000"/>
                  </a:schemeClr>
                </a:solidFill>
              </a:rPr>
              <a:t>HTML Pages</a:t>
            </a:r>
          </a:p>
          <a:p>
            <a:r>
              <a:rPr lang="en-US" sz="4000" dirty="0">
                <a:solidFill>
                  <a:schemeClr val="bg2">
                    <a:lumMod val="90000"/>
                  </a:schemeClr>
                </a:solidFill>
              </a:rPr>
              <a:t>Expensive Published Textbooks</a:t>
            </a:r>
          </a:p>
          <a:p>
            <a:r>
              <a:rPr lang="en-US" sz="4000" dirty="0">
                <a:solidFill>
                  <a:schemeClr val="bg2">
                    <a:lumMod val="90000"/>
                  </a:schemeClr>
                </a:solidFill>
              </a:rPr>
              <a:t>Disjointed Online Resources</a:t>
            </a:r>
          </a:p>
          <a:p>
            <a:r>
              <a:rPr lang="en-US" sz="4000" dirty="0">
                <a:solidFill>
                  <a:schemeClr val="bg2">
                    <a:lumMod val="90000"/>
                  </a:schemeClr>
                </a:solidFill>
              </a:rPr>
              <a:t>PDFs &amp; Slides from LaTeX</a:t>
            </a:r>
          </a:p>
          <a:p>
            <a:r>
              <a:rPr lang="en-US" sz="4000" dirty="0">
                <a:solidFill>
                  <a:schemeClr val="bg2">
                    <a:lumMod val="90000"/>
                  </a:schemeClr>
                </a:solidFill>
              </a:rPr>
              <a:t>Various Other Document Formats (Word, PPT)</a:t>
            </a:r>
          </a:p>
          <a:p>
            <a:pPr marL="0" indent="0">
              <a:buNone/>
            </a:pPr>
            <a:endParaRPr lang="en-US" sz="4000" dirty="0">
              <a:solidFill>
                <a:schemeClr val="bg2">
                  <a:lumMod val="90000"/>
                </a:schemeClr>
              </a:solidFill>
            </a:endParaRPr>
          </a:p>
        </p:txBody>
      </p:sp>
      <p:sp>
        <p:nvSpPr>
          <p:cNvPr id="2" name="Title 1">
            <a:extLst>
              <a:ext uri="{FF2B5EF4-FFF2-40B4-BE49-F238E27FC236}">
                <a16:creationId xmlns:a16="http://schemas.microsoft.com/office/drawing/2014/main" id="{EF295D04-8E63-4622-9802-759BD12C902E}"/>
              </a:ext>
            </a:extLst>
          </p:cNvPr>
          <p:cNvSpPr>
            <a:spLocks noGrp="1"/>
          </p:cNvSpPr>
          <p:nvPr>
            <p:ph type="title"/>
          </p:nvPr>
        </p:nvSpPr>
        <p:spPr>
          <a:xfrm>
            <a:off x="838199" y="346705"/>
            <a:ext cx="10515600" cy="1325563"/>
          </a:xfrm>
        </p:spPr>
        <p:txBody>
          <a:bodyPr>
            <a:normAutofit/>
          </a:bodyPr>
          <a:lstStyle/>
          <a:p>
            <a:pPr algn="ctr"/>
            <a:r>
              <a:rPr lang="en-US" sz="5400" dirty="0">
                <a:solidFill>
                  <a:srgbClr val="9481BC"/>
                </a:solidFill>
                <a:latin typeface="+mj-lt"/>
              </a:rPr>
              <a:t>Our Tools (</a:t>
            </a:r>
            <a:r>
              <a:rPr lang="en-US" sz="5400" i="1" dirty="0">
                <a:solidFill>
                  <a:srgbClr val="9481BC"/>
                </a:solidFill>
                <a:latin typeface="+mj-lt"/>
              </a:rPr>
              <a:t>circa 2017</a:t>
            </a:r>
            <a:r>
              <a:rPr lang="en-US" sz="5400" dirty="0">
                <a:solidFill>
                  <a:srgbClr val="9481BC"/>
                </a:solidFill>
                <a:latin typeface="+mj-lt"/>
              </a:rPr>
              <a:t>)</a:t>
            </a:r>
          </a:p>
        </p:txBody>
      </p:sp>
    </p:spTree>
    <p:extLst>
      <p:ext uri="{BB962C8B-B14F-4D97-AF65-F5344CB8AC3E}">
        <p14:creationId xmlns:p14="http://schemas.microsoft.com/office/powerpoint/2010/main" val="307730188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1E26CAFA-0A94-40A0-94EC-491A6E040C00}"/>
              </a:ext>
            </a:extLst>
          </p:cNvPr>
          <p:cNvSpPr>
            <a:spLocks noGrp="1"/>
          </p:cNvSpPr>
          <p:nvPr>
            <p:ph idx="1"/>
          </p:nvPr>
        </p:nvSpPr>
        <p:spPr>
          <a:xfrm>
            <a:off x="838199" y="1825625"/>
            <a:ext cx="10676467" cy="4351338"/>
          </a:xfrm>
        </p:spPr>
        <p:txBody>
          <a:bodyPr>
            <a:normAutofit/>
          </a:bodyPr>
          <a:lstStyle/>
          <a:p>
            <a:r>
              <a:rPr lang="en-US" sz="4000" dirty="0">
                <a:solidFill>
                  <a:schemeClr val="bg2">
                    <a:lumMod val="90000"/>
                  </a:schemeClr>
                </a:solidFill>
              </a:rPr>
              <a:t>Unformatted Programming Code</a:t>
            </a:r>
            <a:endParaRPr lang="en-US" sz="3600" dirty="0">
              <a:solidFill>
                <a:schemeClr val="bg2">
                  <a:lumMod val="90000"/>
                </a:schemeClr>
              </a:solidFill>
            </a:endParaRPr>
          </a:p>
          <a:p>
            <a:r>
              <a:rPr lang="en-US" sz="4000" dirty="0">
                <a:solidFill>
                  <a:schemeClr val="bg2">
                    <a:lumMod val="90000"/>
                  </a:schemeClr>
                </a:solidFill>
              </a:rPr>
              <a:t>Lack of Public Access</a:t>
            </a:r>
          </a:p>
          <a:p>
            <a:r>
              <a:rPr lang="en-US" sz="4000" dirty="0">
                <a:solidFill>
                  <a:schemeClr val="bg2">
                    <a:lumMod val="90000"/>
                  </a:schemeClr>
                </a:solidFill>
              </a:rPr>
              <a:t>Accessibility</a:t>
            </a:r>
          </a:p>
          <a:p>
            <a:r>
              <a:rPr lang="en-US" sz="4000" dirty="0">
                <a:solidFill>
                  <a:schemeClr val="bg2">
                    <a:lumMod val="90000"/>
                  </a:schemeClr>
                </a:solidFill>
              </a:rPr>
              <a:t>Cost</a:t>
            </a:r>
          </a:p>
          <a:p>
            <a:r>
              <a:rPr lang="en-US" sz="4000" dirty="0">
                <a:solidFill>
                  <a:schemeClr val="bg2">
                    <a:lumMod val="90000"/>
                  </a:schemeClr>
                </a:solidFill>
              </a:rPr>
              <a:t>Difficult to Write Quickly</a:t>
            </a:r>
          </a:p>
          <a:p>
            <a:pPr marL="0" indent="0">
              <a:buNone/>
            </a:pPr>
            <a:endParaRPr lang="en-US" sz="4000" dirty="0">
              <a:solidFill>
                <a:schemeClr val="bg2">
                  <a:lumMod val="90000"/>
                </a:schemeClr>
              </a:solidFill>
            </a:endParaRPr>
          </a:p>
        </p:txBody>
      </p:sp>
      <p:sp>
        <p:nvSpPr>
          <p:cNvPr id="2" name="Title 1">
            <a:extLst>
              <a:ext uri="{FF2B5EF4-FFF2-40B4-BE49-F238E27FC236}">
                <a16:creationId xmlns:a16="http://schemas.microsoft.com/office/drawing/2014/main" id="{EF295D04-8E63-4622-9802-759BD12C902E}"/>
              </a:ext>
            </a:extLst>
          </p:cNvPr>
          <p:cNvSpPr>
            <a:spLocks noGrp="1"/>
          </p:cNvSpPr>
          <p:nvPr>
            <p:ph type="title"/>
          </p:nvPr>
        </p:nvSpPr>
        <p:spPr>
          <a:xfrm>
            <a:off x="838199" y="346705"/>
            <a:ext cx="10515600" cy="1325563"/>
          </a:xfrm>
        </p:spPr>
        <p:txBody>
          <a:bodyPr>
            <a:normAutofit/>
          </a:bodyPr>
          <a:lstStyle/>
          <a:p>
            <a:pPr algn="ctr"/>
            <a:r>
              <a:rPr lang="en-US" sz="5400" dirty="0">
                <a:solidFill>
                  <a:srgbClr val="9481BC"/>
                </a:solidFill>
                <a:latin typeface="+mj-lt"/>
              </a:rPr>
              <a:t>Problems</a:t>
            </a:r>
          </a:p>
        </p:txBody>
      </p:sp>
    </p:spTree>
    <p:extLst>
      <p:ext uri="{BB962C8B-B14F-4D97-AF65-F5344CB8AC3E}">
        <p14:creationId xmlns:p14="http://schemas.microsoft.com/office/powerpoint/2010/main" val="11424227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1E26CAFA-0A94-40A0-94EC-491A6E040C00}"/>
              </a:ext>
            </a:extLst>
          </p:cNvPr>
          <p:cNvSpPr>
            <a:spLocks noGrp="1"/>
          </p:cNvSpPr>
          <p:nvPr>
            <p:ph idx="1"/>
          </p:nvPr>
        </p:nvSpPr>
        <p:spPr>
          <a:xfrm>
            <a:off x="838199" y="1825625"/>
            <a:ext cx="10676467" cy="4351338"/>
          </a:xfrm>
        </p:spPr>
        <p:txBody>
          <a:bodyPr>
            <a:normAutofit/>
          </a:bodyPr>
          <a:lstStyle/>
          <a:p>
            <a:r>
              <a:rPr lang="en-US" sz="4000" dirty="0">
                <a:solidFill>
                  <a:schemeClr val="bg2">
                    <a:lumMod val="90000"/>
                  </a:schemeClr>
                </a:solidFill>
              </a:rPr>
              <a:t>Git &amp; GitHub</a:t>
            </a:r>
          </a:p>
          <a:p>
            <a:r>
              <a:rPr lang="en-US" sz="4000" dirty="0">
                <a:solidFill>
                  <a:schemeClr val="bg2">
                    <a:lumMod val="90000"/>
                  </a:schemeClr>
                </a:solidFill>
              </a:rPr>
              <a:t>Stack Overflow</a:t>
            </a:r>
          </a:p>
          <a:p>
            <a:r>
              <a:rPr lang="en-US" sz="4000" dirty="0">
                <a:solidFill>
                  <a:schemeClr val="bg2">
                    <a:lumMod val="90000"/>
                  </a:schemeClr>
                </a:solidFill>
              </a:rPr>
              <a:t>Medium &amp; Other Blogs</a:t>
            </a:r>
          </a:p>
          <a:p>
            <a:r>
              <a:rPr lang="en-US" sz="4000" dirty="0">
                <a:solidFill>
                  <a:schemeClr val="bg2">
                    <a:lumMod val="90000"/>
                  </a:schemeClr>
                </a:solidFill>
              </a:rPr>
              <a:t>Documentation Platforms</a:t>
            </a:r>
          </a:p>
          <a:p>
            <a:endParaRPr lang="en-US" sz="4000" dirty="0">
              <a:solidFill>
                <a:schemeClr val="bg2">
                  <a:lumMod val="90000"/>
                </a:schemeClr>
              </a:solidFill>
            </a:endParaRPr>
          </a:p>
          <a:p>
            <a:pPr marL="0" indent="0" algn="ctr">
              <a:buNone/>
            </a:pPr>
            <a:r>
              <a:rPr lang="en-US" sz="4000" i="1" dirty="0">
                <a:solidFill>
                  <a:schemeClr val="bg2">
                    <a:lumMod val="90000"/>
                  </a:schemeClr>
                </a:solidFill>
              </a:rPr>
              <a:t>They have solved this, can we?</a:t>
            </a:r>
          </a:p>
        </p:txBody>
      </p:sp>
      <p:sp>
        <p:nvSpPr>
          <p:cNvPr id="2" name="Title 1">
            <a:extLst>
              <a:ext uri="{FF2B5EF4-FFF2-40B4-BE49-F238E27FC236}">
                <a16:creationId xmlns:a16="http://schemas.microsoft.com/office/drawing/2014/main" id="{EF295D04-8E63-4622-9802-759BD12C902E}"/>
              </a:ext>
            </a:extLst>
          </p:cNvPr>
          <p:cNvSpPr>
            <a:spLocks noGrp="1"/>
          </p:cNvSpPr>
          <p:nvPr>
            <p:ph type="title"/>
          </p:nvPr>
        </p:nvSpPr>
        <p:spPr>
          <a:xfrm>
            <a:off x="838199" y="346705"/>
            <a:ext cx="10515600" cy="1325563"/>
          </a:xfrm>
        </p:spPr>
        <p:txBody>
          <a:bodyPr>
            <a:normAutofit/>
          </a:bodyPr>
          <a:lstStyle/>
          <a:p>
            <a:pPr algn="ctr"/>
            <a:r>
              <a:rPr lang="en-US" sz="5400" dirty="0">
                <a:solidFill>
                  <a:srgbClr val="9481BC"/>
                </a:solidFill>
                <a:latin typeface="+mj-lt"/>
              </a:rPr>
              <a:t>Industry Tools</a:t>
            </a:r>
          </a:p>
        </p:txBody>
      </p:sp>
    </p:spTree>
    <p:extLst>
      <p:ext uri="{BB962C8B-B14F-4D97-AF65-F5344CB8AC3E}">
        <p14:creationId xmlns:p14="http://schemas.microsoft.com/office/powerpoint/2010/main" val="3909468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1E26CAFA-0A94-40A0-94EC-491A6E040C00}"/>
              </a:ext>
            </a:extLst>
          </p:cNvPr>
          <p:cNvSpPr>
            <a:spLocks noGrp="1"/>
          </p:cNvSpPr>
          <p:nvPr>
            <p:ph idx="1"/>
          </p:nvPr>
        </p:nvSpPr>
        <p:spPr>
          <a:xfrm>
            <a:off x="838199" y="1825625"/>
            <a:ext cx="10676467" cy="4351338"/>
          </a:xfrm>
        </p:spPr>
        <p:txBody>
          <a:bodyPr>
            <a:normAutofit/>
          </a:bodyPr>
          <a:lstStyle/>
          <a:p>
            <a:r>
              <a:rPr lang="en-US" sz="4000" dirty="0">
                <a:solidFill>
                  <a:schemeClr val="bg2">
                    <a:lumMod val="90000"/>
                  </a:schemeClr>
                </a:solidFill>
              </a:rPr>
              <a:t>Formatted Code</a:t>
            </a:r>
          </a:p>
          <a:p>
            <a:r>
              <a:rPr lang="en-US" sz="4000" dirty="0">
                <a:solidFill>
                  <a:schemeClr val="bg2">
                    <a:lumMod val="90000"/>
                  </a:schemeClr>
                </a:solidFill>
              </a:rPr>
              <a:t>Publicly Available</a:t>
            </a:r>
          </a:p>
          <a:p>
            <a:r>
              <a:rPr lang="en-US" sz="4000" dirty="0">
                <a:solidFill>
                  <a:schemeClr val="bg2">
                    <a:lumMod val="90000"/>
                  </a:schemeClr>
                </a:solidFill>
              </a:rPr>
              <a:t>Accessible</a:t>
            </a:r>
          </a:p>
          <a:p>
            <a:r>
              <a:rPr lang="en-US" sz="4000" dirty="0">
                <a:solidFill>
                  <a:schemeClr val="bg2">
                    <a:lumMod val="90000"/>
                  </a:schemeClr>
                </a:solidFill>
              </a:rPr>
              <a:t>Easy to Write &amp; Maintain</a:t>
            </a:r>
          </a:p>
          <a:p>
            <a:r>
              <a:rPr lang="en-US" sz="4000" dirty="0">
                <a:solidFill>
                  <a:schemeClr val="bg2">
                    <a:lumMod val="90000"/>
                  </a:schemeClr>
                </a:solidFill>
              </a:rPr>
              <a:t>Portable</a:t>
            </a:r>
          </a:p>
          <a:p>
            <a:endParaRPr lang="en-US" sz="4000" dirty="0">
              <a:solidFill>
                <a:schemeClr val="bg2">
                  <a:lumMod val="90000"/>
                </a:schemeClr>
              </a:solidFill>
            </a:endParaRPr>
          </a:p>
        </p:txBody>
      </p:sp>
      <p:sp>
        <p:nvSpPr>
          <p:cNvPr id="2" name="Title 1">
            <a:extLst>
              <a:ext uri="{FF2B5EF4-FFF2-40B4-BE49-F238E27FC236}">
                <a16:creationId xmlns:a16="http://schemas.microsoft.com/office/drawing/2014/main" id="{EF295D04-8E63-4622-9802-759BD12C902E}"/>
              </a:ext>
            </a:extLst>
          </p:cNvPr>
          <p:cNvSpPr>
            <a:spLocks noGrp="1"/>
          </p:cNvSpPr>
          <p:nvPr>
            <p:ph type="title"/>
          </p:nvPr>
        </p:nvSpPr>
        <p:spPr>
          <a:xfrm>
            <a:off x="838199" y="346705"/>
            <a:ext cx="10515600" cy="1325563"/>
          </a:xfrm>
        </p:spPr>
        <p:txBody>
          <a:bodyPr>
            <a:normAutofit/>
          </a:bodyPr>
          <a:lstStyle/>
          <a:p>
            <a:pPr algn="ctr"/>
            <a:r>
              <a:rPr lang="en-US" sz="5400" dirty="0">
                <a:solidFill>
                  <a:srgbClr val="9481BC"/>
                </a:solidFill>
                <a:latin typeface="+mj-lt"/>
              </a:rPr>
              <a:t>What We </a:t>
            </a:r>
            <a:r>
              <a:rPr lang="en-US" sz="5400" i="1" dirty="0">
                <a:solidFill>
                  <a:srgbClr val="9481BC"/>
                </a:solidFill>
                <a:latin typeface="+mj-lt"/>
              </a:rPr>
              <a:t>Actually</a:t>
            </a:r>
            <a:r>
              <a:rPr lang="en-US" sz="5400" dirty="0">
                <a:solidFill>
                  <a:srgbClr val="9481BC"/>
                </a:solidFill>
                <a:latin typeface="+mj-lt"/>
              </a:rPr>
              <a:t> Wanted</a:t>
            </a:r>
          </a:p>
        </p:txBody>
      </p:sp>
    </p:spTree>
    <p:extLst>
      <p:ext uri="{BB962C8B-B14F-4D97-AF65-F5344CB8AC3E}">
        <p14:creationId xmlns:p14="http://schemas.microsoft.com/office/powerpoint/2010/main" val="2492336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1E26CAFA-0A94-40A0-94EC-491A6E040C00}"/>
              </a:ext>
            </a:extLst>
          </p:cNvPr>
          <p:cNvSpPr>
            <a:spLocks noGrp="1"/>
          </p:cNvSpPr>
          <p:nvPr>
            <p:ph idx="1"/>
          </p:nvPr>
        </p:nvSpPr>
        <p:spPr>
          <a:xfrm>
            <a:off x="838199" y="1825625"/>
            <a:ext cx="10676467" cy="4351338"/>
          </a:xfrm>
        </p:spPr>
        <p:txBody>
          <a:bodyPr>
            <a:normAutofit/>
          </a:bodyPr>
          <a:lstStyle/>
          <a:p>
            <a:r>
              <a:rPr lang="en-US" sz="4000" dirty="0">
                <a:solidFill>
                  <a:schemeClr val="bg2">
                    <a:lumMod val="90000"/>
                  </a:schemeClr>
                </a:solidFill>
              </a:rPr>
              <a:t>Static Site Generator</a:t>
            </a:r>
          </a:p>
          <a:p>
            <a:r>
              <a:rPr lang="en-US" sz="4000" dirty="0">
                <a:solidFill>
                  <a:schemeClr val="bg2">
                    <a:lumMod val="90000"/>
                  </a:schemeClr>
                </a:solidFill>
              </a:rPr>
              <a:t>Content in Markdown</a:t>
            </a:r>
          </a:p>
          <a:p>
            <a:r>
              <a:rPr lang="en-US" sz="4000" dirty="0">
                <a:solidFill>
                  <a:schemeClr val="bg2">
                    <a:lumMod val="90000"/>
                  </a:schemeClr>
                </a:solidFill>
              </a:rPr>
              <a:t>Extensible</a:t>
            </a:r>
          </a:p>
          <a:p>
            <a:r>
              <a:rPr lang="en-US" sz="4000" dirty="0">
                <a:solidFill>
                  <a:schemeClr val="bg2">
                    <a:lumMod val="90000"/>
                  </a:schemeClr>
                </a:solidFill>
              </a:rPr>
              <a:t>Theme-able</a:t>
            </a:r>
          </a:p>
          <a:p>
            <a:r>
              <a:rPr lang="en-US" sz="4000" dirty="0">
                <a:solidFill>
                  <a:schemeClr val="bg2">
                    <a:lumMod val="90000"/>
                  </a:schemeClr>
                </a:solidFill>
              </a:rPr>
              <a:t>Easy to Learn</a:t>
            </a:r>
          </a:p>
          <a:p>
            <a:endParaRPr lang="en-US" sz="4000" dirty="0">
              <a:solidFill>
                <a:schemeClr val="bg2">
                  <a:lumMod val="90000"/>
                </a:schemeClr>
              </a:solidFill>
            </a:endParaRPr>
          </a:p>
          <a:p>
            <a:endParaRPr lang="en-US" sz="4000" dirty="0">
              <a:solidFill>
                <a:schemeClr val="bg2">
                  <a:lumMod val="90000"/>
                </a:schemeClr>
              </a:solidFill>
            </a:endParaRPr>
          </a:p>
        </p:txBody>
      </p:sp>
      <p:sp>
        <p:nvSpPr>
          <p:cNvPr id="2" name="Title 1">
            <a:extLst>
              <a:ext uri="{FF2B5EF4-FFF2-40B4-BE49-F238E27FC236}">
                <a16:creationId xmlns:a16="http://schemas.microsoft.com/office/drawing/2014/main" id="{EF295D04-8E63-4622-9802-759BD12C902E}"/>
              </a:ext>
            </a:extLst>
          </p:cNvPr>
          <p:cNvSpPr>
            <a:spLocks noGrp="1"/>
          </p:cNvSpPr>
          <p:nvPr>
            <p:ph type="title"/>
          </p:nvPr>
        </p:nvSpPr>
        <p:spPr>
          <a:xfrm>
            <a:off x="838199" y="346705"/>
            <a:ext cx="10515600" cy="1325563"/>
          </a:xfrm>
        </p:spPr>
        <p:txBody>
          <a:bodyPr>
            <a:normAutofit/>
          </a:bodyPr>
          <a:lstStyle/>
          <a:p>
            <a:pPr algn="ctr"/>
            <a:r>
              <a:rPr lang="en-US" sz="5400" dirty="0">
                <a:solidFill>
                  <a:srgbClr val="9481BC"/>
                </a:solidFill>
                <a:latin typeface="+mj-lt"/>
              </a:rPr>
              <a:t>Hugo</a:t>
            </a:r>
          </a:p>
        </p:txBody>
      </p:sp>
      <p:pic>
        <p:nvPicPr>
          <p:cNvPr id="4" name="Content Placeholder 7">
            <a:extLst>
              <a:ext uri="{FF2B5EF4-FFF2-40B4-BE49-F238E27FC236}">
                <a16:creationId xmlns:a16="http://schemas.microsoft.com/office/drawing/2014/main" id="{E0FB1ACD-7E0E-48FF-BA8F-48CC7078B4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56866" y="2740520"/>
            <a:ext cx="5257800" cy="1376959"/>
          </a:xfrm>
          <a:prstGeom prst="rect">
            <a:avLst/>
          </a:prstGeom>
        </p:spPr>
      </p:pic>
      <p:sp>
        <p:nvSpPr>
          <p:cNvPr id="7" name="Content Placeholder 14">
            <a:extLst>
              <a:ext uri="{FF2B5EF4-FFF2-40B4-BE49-F238E27FC236}">
                <a16:creationId xmlns:a16="http://schemas.microsoft.com/office/drawing/2014/main" id="{B9A2D6F2-8FD5-4DDE-AB04-382A3388935A}"/>
              </a:ext>
            </a:extLst>
          </p:cNvPr>
          <p:cNvSpPr txBox="1">
            <a:spLocks/>
          </p:cNvSpPr>
          <p:nvPr/>
        </p:nvSpPr>
        <p:spPr>
          <a:xfrm>
            <a:off x="6095999" y="4419530"/>
            <a:ext cx="5257800" cy="122568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8000" dirty="0">
                <a:solidFill>
                  <a:schemeClr val="bg2">
                    <a:lumMod val="90000"/>
                  </a:schemeClr>
                </a:solidFill>
              </a:rPr>
              <a:t>https://gohugo.io/</a:t>
            </a:r>
          </a:p>
        </p:txBody>
      </p:sp>
    </p:spTree>
    <p:extLst>
      <p:ext uri="{BB962C8B-B14F-4D97-AF65-F5344CB8AC3E}">
        <p14:creationId xmlns:p14="http://schemas.microsoft.com/office/powerpoint/2010/main" val="26259146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1130</TotalTime>
  <Words>1035</Words>
  <Application>Microsoft Office PowerPoint</Application>
  <PresentationFormat>Widescreen</PresentationFormat>
  <Paragraphs>164</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Black</vt:lpstr>
      <vt:lpstr>Calibri</vt:lpstr>
      <vt:lpstr>Calibri Light</vt:lpstr>
      <vt:lpstr>Noto Sans Symbols</vt:lpstr>
      <vt:lpstr>Times New Roman</vt:lpstr>
      <vt:lpstr>Office Theme</vt:lpstr>
      <vt:lpstr>CODE OF CONDUCT</vt:lpstr>
      <vt:lpstr>Using Hugo and Other Free Tools To Develop Resources</vt:lpstr>
      <vt:lpstr>The Task</vt:lpstr>
      <vt:lpstr>The Question</vt:lpstr>
      <vt:lpstr>Our Tools (circa 2017)</vt:lpstr>
      <vt:lpstr>Problems</vt:lpstr>
      <vt:lpstr>Industry Tools</vt:lpstr>
      <vt:lpstr>What We Actually Wanted</vt:lpstr>
      <vt:lpstr>Hugo</vt:lpstr>
      <vt:lpstr>What is Markdown?</vt:lpstr>
      <vt:lpstr>TRY IT!</vt:lpstr>
      <vt:lpstr>Tools I’m Using</vt:lpstr>
      <vt:lpstr>Using Hugo</vt:lpstr>
      <vt:lpstr>Quick and Easy Publishing</vt:lpstr>
      <vt:lpstr>Our Theme https://ksucs-hugo.russfeld.me/</vt:lpstr>
      <vt:lpstr>Other Tools We Use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in the Real World</dc:title>
  <dc:creator>Russell Feldhausen</dc:creator>
  <cp:lastModifiedBy>Russell Feldhausen</cp:lastModifiedBy>
  <cp:revision>42</cp:revision>
  <dcterms:created xsi:type="dcterms:W3CDTF">2019-09-16T17:55:34Z</dcterms:created>
  <dcterms:modified xsi:type="dcterms:W3CDTF">2022-02-17T16:12:11Z</dcterms:modified>
</cp:coreProperties>
</file>