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6" r:id="rId3"/>
    <p:sldId id="325" r:id="rId4"/>
    <p:sldId id="329" r:id="rId5"/>
    <p:sldId id="330" r:id="rId6"/>
    <p:sldId id="331" r:id="rId7"/>
    <p:sldId id="332" r:id="rId8"/>
    <p:sldId id="327" r:id="rId9"/>
    <p:sldId id="328" r:id="rId10"/>
    <p:sldId id="30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714" autoAdjust="0"/>
  </p:normalViewPr>
  <p:slideViewPr>
    <p:cSldViewPr snapToGrid="0" snapToObjects="1">
      <p:cViewPr varScale="1">
        <p:scale>
          <a:sx n="172" d="100"/>
          <a:sy n="172" d="100"/>
        </p:scale>
        <p:origin x="-88" y="-2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1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0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137685"/>
            <a:ext cx="4041775" cy="2956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1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1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6/21/17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69" y="1023577"/>
            <a:ext cx="6898669" cy="172593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REFACTORING DEMO</a:t>
            </a:r>
            <a:r>
              <a:rPr lang="en-US" sz="36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7085" y="4673827"/>
            <a:ext cx="1549632" cy="38621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Russell </a:t>
            </a:r>
            <a:r>
              <a:rPr lang="en-US" sz="1800" dirty="0" smtClean="0"/>
              <a:t>Gold</a:t>
            </a:r>
          </a:p>
        </p:txBody>
      </p:sp>
    </p:spTree>
    <p:extLst>
      <p:ext uri="{BB962C8B-B14F-4D97-AF65-F5344CB8AC3E}">
        <p14:creationId xmlns:p14="http://schemas.microsoft.com/office/powerpoint/2010/main" val="184074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07" y="899036"/>
            <a:ext cx="7467600" cy="3394472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15000" dirty="0" smtClean="0">
                <a:solidFill>
                  <a:schemeClr val="accent1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25000"/>
                    </a:schemeClr>
                  </a:glow>
                </a:effectLst>
                <a:latin typeface="Apple Chancery"/>
                <a:cs typeface="Apple Chancery"/>
              </a:rPr>
              <a:t>Q</a:t>
            </a:r>
            <a:r>
              <a:rPr lang="en-US" sz="15000" baseline="30000" dirty="0" smtClean="0">
                <a:solidFill>
                  <a:schemeClr val="accent1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25000"/>
                    </a:schemeClr>
                  </a:glow>
                </a:effectLst>
                <a:latin typeface="Apple Chancery"/>
                <a:cs typeface="Apple Chancery"/>
              </a:rPr>
              <a:t>&amp;</a:t>
            </a:r>
            <a:r>
              <a:rPr lang="en-US" sz="15000" dirty="0" smtClean="0">
                <a:solidFill>
                  <a:schemeClr val="accent1"/>
                </a:solidFill>
                <a:effectLst>
                  <a:glow rad="63500">
                    <a:schemeClr val="accent1">
                      <a:lumMod val="60000"/>
                      <a:lumOff val="40000"/>
                      <a:alpha val="25000"/>
                    </a:schemeClr>
                  </a:glow>
                </a:effectLst>
                <a:latin typeface="Apple Chancery"/>
                <a:cs typeface="Apple Chancery"/>
              </a:rPr>
              <a:t>A</a:t>
            </a:r>
            <a:endParaRPr lang="en-US" sz="15000" dirty="0">
              <a:solidFill>
                <a:schemeClr val="accent1"/>
              </a:solidFill>
              <a:effectLst>
                <a:glow rad="63500">
                  <a:schemeClr val="accent1">
                    <a:lumMod val="60000"/>
                    <a:lumOff val="40000"/>
                    <a:alpha val="25000"/>
                  </a:schemeClr>
                </a:glow>
              </a:effectLst>
              <a:latin typeface="Apple Chancery"/>
              <a:cs typeface="Apple Chancery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96721" y="3852306"/>
            <a:ext cx="294598" cy="268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15732" y="3852306"/>
            <a:ext cx="294598" cy="268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34743" y="3852306"/>
            <a:ext cx="294598" cy="268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53754" y="3852306"/>
            <a:ext cx="294598" cy="268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72765" y="3852306"/>
            <a:ext cx="294598" cy="268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91776" y="3852306"/>
            <a:ext cx="294598" cy="268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10787" y="3852306"/>
            <a:ext cx="294598" cy="268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29798" y="3852306"/>
            <a:ext cx="294598" cy="268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 title="What do the stubs look like?">
            <a:hlinkClick r:id="" action="ppaction://noaction"/>
          </p:cNvPr>
          <p:cNvSpPr/>
          <p:nvPr/>
        </p:nvSpPr>
        <p:spPr>
          <a:xfrm>
            <a:off x="6148809" y="3852306"/>
            <a:ext cx="294598" cy="2683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dirty="0">
                <a:latin typeface="American Typewriter"/>
                <a:cs typeface="American Typewriter"/>
              </a:rPr>
              <a:t>Rental Record for </a:t>
            </a:r>
            <a:r>
              <a:rPr lang="en-US" sz="2400" dirty="0" smtClean="0">
                <a:latin typeface="American Typewriter"/>
                <a:cs typeface="American Typewriter"/>
              </a:rPr>
              <a:t>Janet Weiss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36576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	</a:t>
            </a:r>
            <a:r>
              <a:rPr lang="en-US" sz="2400" dirty="0" smtClean="0">
                <a:latin typeface="American Typewriter"/>
                <a:cs typeface="American Typewriter"/>
              </a:rPr>
              <a:t>The Day the Earth Stood Still</a:t>
            </a:r>
            <a:r>
              <a:rPr lang="en-US" sz="2400" dirty="0" smtClean="0">
                <a:latin typeface="American Typewriter"/>
                <a:cs typeface="American Typewriter"/>
              </a:rPr>
              <a:t>	2.0</a:t>
            </a:r>
          </a:p>
          <a:p>
            <a:pPr marL="36576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	</a:t>
            </a:r>
            <a:r>
              <a:rPr lang="en-US" sz="2400" dirty="0" smtClean="0">
                <a:latin typeface="American Typewriter"/>
                <a:cs typeface="American Typewriter"/>
              </a:rPr>
              <a:t>Flash Gordon		</a:t>
            </a:r>
            <a:r>
              <a:rPr lang="en-US" sz="2400" dirty="0" smtClean="0">
                <a:latin typeface="American Typewriter"/>
                <a:cs typeface="American Typewriter"/>
              </a:rPr>
              <a:t>	</a:t>
            </a:r>
            <a:r>
              <a:rPr lang="en-US" sz="2400" dirty="0" smtClean="0">
                <a:latin typeface="American Typewriter"/>
                <a:cs typeface="American Typewriter"/>
              </a:rPr>
              <a:t>2.0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36576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	</a:t>
            </a:r>
            <a:r>
              <a:rPr lang="en-US" sz="2400" dirty="0" smtClean="0">
                <a:latin typeface="American Typewriter"/>
                <a:cs typeface="American Typewriter"/>
              </a:rPr>
              <a:t>The Invisibl</a:t>
            </a:r>
            <a:r>
              <a:rPr lang="en-US" sz="2400" dirty="0" smtClean="0">
                <a:latin typeface="American Typewriter"/>
                <a:cs typeface="American Typewriter"/>
              </a:rPr>
              <a:t>e Man</a:t>
            </a:r>
            <a:r>
              <a:rPr lang="en-US" sz="2400" dirty="0" smtClean="0">
                <a:latin typeface="American Typewriter"/>
                <a:cs typeface="American Typewriter"/>
              </a:rPr>
              <a:t>			</a:t>
            </a:r>
            <a:r>
              <a:rPr lang="en-US" sz="2400" dirty="0" smtClean="0">
                <a:latin typeface="American Typewriter"/>
                <a:cs typeface="American Typewriter"/>
              </a:rPr>
              <a:t>3.5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36576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You </a:t>
            </a:r>
            <a:r>
              <a:rPr lang="en-US" sz="2400" dirty="0">
                <a:latin typeface="American Typewriter"/>
                <a:cs typeface="American Typewriter"/>
              </a:rPr>
              <a:t>owed </a:t>
            </a:r>
            <a:r>
              <a:rPr lang="en-US" sz="2400" dirty="0" smtClean="0">
                <a:latin typeface="American Typewriter"/>
                <a:cs typeface="American Typewriter"/>
              </a:rPr>
              <a:t>7.5</a:t>
            </a:r>
          </a:p>
          <a:p>
            <a:pPr marL="36576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You </a:t>
            </a:r>
            <a:r>
              <a:rPr lang="en-US" sz="2400" dirty="0">
                <a:latin typeface="American Typewriter"/>
                <a:cs typeface="American Typewriter"/>
              </a:rPr>
              <a:t>earned 3 frequent renter </a:t>
            </a:r>
            <a:r>
              <a:rPr lang="en-US" sz="2400" dirty="0" smtClean="0">
                <a:latin typeface="American Typewriter"/>
                <a:cs typeface="American Typewriter"/>
              </a:rPr>
              <a:t>points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23321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485" y="1785258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9171" y="1785258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Rental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0856" y="1799773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19085" y="2365829"/>
            <a:ext cx="123008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0771" y="2365829"/>
            <a:ext cx="123008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0743" y="2046514"/>
            <a:ext cx="22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1" y="1995715"/>
            <a:ext cx="22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950857" y="2584210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0856" y="256032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name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type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9171" y="2543807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err="1" smtClean="0"/>
              <a:t>daysRented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486" y="2527294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name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49171" y="2565051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485" y="2545892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631836" y="3440573"/>
            <a:ext cx="4667640" cy="568762"/>
            <a:chOff x="2008413" y="3440573"/>
            <a:chExt cx="4667640" cy="568762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008413" y="3440573"/>
              <a:ext cx="4666606" cy="568762"/>
            </a:xfrm>
            <a:prstGeom prst="snip1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sz="1400" dirty="0"/>
                <a:t>Supported movie types: normal, children's, new release</a:t>
              </a:r>
            </a:p>
            <a:p>
              <a:r>
                <a:rPr lang="en-US" sz="1400" dirty="0"/>
                <a:t>Each type has different charge and points policy</a:t>
              </a:r>
              <a:endParaRPr lang="en-US" sz="1400" dirty="0"/>
            </a:p>
          </p:txBody>
        </p:sp>
        <p:sp>
          <p:nvSpPr>
            <p:cNvPr id="19" name="Right Triangle 18"/>
            <p:cNvSpPr/>
            <p:nvPr/>
          </p:nvSpPr>
          <p:spPr>
            <a:xfrm>
              <a:off x="6572678" y="3440573"/>
              <a:ext cx="103375" cy="100584"/>
            </a:xfrm>
            <a:prstGeom prst="rtTriangl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Elbow Connector 21"/>
          <p:cNvCxnSpPr>
            <a:stCxn id="6" idx="2"/>
            <a:endCxn id="17" idx="0"/>
          </p:cNvCxnSpPr>
          <p:nvPr/>
        </p:nvCxnSpPr>
        <p:spPr>
          <a:xfrm rot="5400000">
            <a:off x="6071016" y="3159313"/>
            <a:ext cx="793067" cy="338214"/>
          </a:xfrm>
          <a:prstGeom prst="bentConnector2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8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HTML Statement</a:t>
            </a:r>
          </a:p>
          <a:p>
            <a:r>
              <a:rPr lang="en-US" dirty="0" smtClean="0"/>
              <a:t>Support 'classic' movie type</a:t>
            </a:r>
          </a:p>
          <a:p>
            <a:pPr lvl="1"/>
            <a:r>
              <a:rPr lang="en-US" dirty="0" smtClean="0"/>
              <a:t>One dollar for up to three days</a:t>
            </a:r>
          </a:p>
          <a:p>
            <a:pPr lvl="1"/>
            <a:r>
              <a:rPr lang="en-US" dirty="0" smtClean="0"/>
              <a:t>One dollar per day after three</a:t>
            </a:r>
          </a:p>
          <a:p>
            <a:pPr lvl="1"/>
            <a:r>
              <a:rPr lang="en-US" dirty="0" smtClean="0"/>
              <a:t>No frequent renter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485" y="1785258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9171" y="1785258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Rental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0856" y="1799773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19085" y="2365829"/>
            <a:ext cx="123008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0771" y="2365829"/>
            <a:ext cx="123008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0743" y="2046514"/>
            <a:ext cx="22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1" y="1995715"/>
            <a:ext cx="22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950857" y="2584210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0856" y="256032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name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type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9171" y="2543807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err="1" smtClean="0"/>
              <a:t>daysRented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486" y="2527294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name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49171" y="2565051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485" y="2545892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485" y="1785258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9171" y="1785258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Rental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0856" y="1799773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19085" y="2365829"/>
            <a:ext cx="123008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0771" y="2365829"/>
            <a:ext cx="123008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0743" y="2046514"/>
            <a:ext cx="22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1" y="1995715"/>
            <a:ext cx="22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950857" y="2584210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0856" y="256032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name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type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9171" y="2543807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err="1" smtClean="0"/>
              <a:t>daysRented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486" y="2527294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name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49171" y="2565051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485" y="2545892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8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485" y="1785258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&lt;&lt;abstract&gt;&gt;</a:t>
            </a:r>
          </a:p>
          <a:p>
            <a:pPr algn="ctr"/>
            <a:r>
              <a:rPr lang="en-US" dirty="0" smtClean="0"/>
              <a:t>Statement</a:t>
            </a:r>
          </a:p>
          <a:p>
            <a:pPr algn="ctr"/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349171" y="1785258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Rental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0856" y="1799773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19085" y="2365829"/>
            <a:ext cx="123008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20771" y="2365829"/>
            <a:ext cx="123008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0743" y="2046514"/>
            <a:ext cx="22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1" y="1995715"/>
            <a:ext cx="22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950857" y="2584210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0856" y="256032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name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type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9171" y="2543807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err="1" smtClean="0"/>
              <a:t>daysRented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486" y="2527294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name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49171" y="2565051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485" y="2545892"/>
            <a:ext cx="137159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702" y="3433847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</a:t>
            </a:r>
          </a:p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90566" y="3433847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18" name="Elbow Connector 17"/>
          <p:cNvCxnSpPr>
            <a:stCxn id="25" idx="3"/>
            <a:endCxn id="17" idx="0"/>
          </p:cNvCxnSpPr>
          <p:nvPr/>
        </p:nvCxnSpPr>
        <p:spPr>
          <a:xfrm rot="16200000" flipH="1">
            <a:off x="2072426" y="2429907"/>
            <a:ext cx="364800" cy="1643080"/>
          </a:xfrm>
          <a:prstGeom prst="bentConnector3">
            <a:avLst/>
          </a:prstGeom>
          <a:ln>
            <a:head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5" idx="3"/>
            <a:endCxn id="16" idx="0"/>
          </p:cNvCxnSpPr>
          <p:nvPr/>
        </p:nvCxnSpPr>
        <p:spPr>
          <a:xfrm rot="5400000">
            <a:off x="1094494" y="3095055"/>
            <a:ext cx="364800" cy="312784"/>
          </a:xfrm>
          <a:prstGeom prst="bentConnector3">
            <a:avLst/>
          </a:prstGeom>
          <a:ln>
            <a:head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>
            <a:spLocks noChangeAspect="1"/>
          </p:cNvSpPr>
          <p:nvPr/>
        </p:nvSpPr>
        <p:spPr>
          <a:xfrm>
            <a:off x="1336296" y="2931887"/>
            <a:ext cx="193980" cy="137160"/>
          </a:xfrm>
          <a:prstGeom prst="triangle">
            <a:avLst/>
          </a:prstGeom>
          <a:noFill/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387566" y="319474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9706" y="580573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5363" y="2699659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NewRelease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Movie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154048" y="2699659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Childrens</a:t>
            </a:r>
            <a:endParaRPr lang="en-US" sz="1600" dirty="0" smtClean="0"/>
          </a:p>
          <a:p>
            <a:pPr algn="ctr"/>
            <a:r>
              <a:rPr lang="en-US" sz="1600" dirty="0" smtClean="0"/>
              <a:t>Movie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9706" y="2699659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Regular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Movie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05506" y="1843337"/>
            <a:ext cx="0" cy="849810"/>
          </a:xfrm>
          <a:prstGeom prst="straightConnector1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>
            <a:spLocks noChangeAspect="1"/>
          </p:cNvSpPr>
          <p:nvPr/>
        </p:nvSpPr>
        <p:spPr>
          <a:xfrm>
            <a:off x="4108516" y="1712687"/>
            <a:ext cx="193980" cy="137160"/>
          </a:xfrm>
          <a:prstGeom prst="triangle">
            <a:avLst/>
          </a:prstGeom>
          <a:noFill/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50936" y="2161384"/>
            <a:ext cx="5310019" cy="0"/>
          </a:xfrm>
          <a:prstGeom prst="straightConnector1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0"/>
          </p:cNvCxnSpPr>
          <p:nvPr/>
        </p:nvCxnSpPr>
        <p:spPr>
          <a:xfrm>
            <a:off x="1550936" y="2161384"/>
            <a:ext cx="0" cy="538275"/>
          </a:xfrm>
          <a:prstGeom prst="straightConnector1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64715" y="2161384"/>
            <a:ext cx="0" cy="538275"/>
          </a:xfrm>
          <a:prstGeom prst="straightConnector1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4160504" y="21168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9311" y="767419"/>
            <a:ext cx="2356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Class Hierarchy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1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2683" y="580573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PriceCode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88854" y="2699659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NewRelease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411025" y="2699659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Childrens</a:t>
            </a: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792683" y="2699659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Regular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5478483" y="1864241"/>
            <a:ext cx="0" cy="835418"/>
          </a:xfrm>
          <a:prstGeom prst="straightConnector1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>
            <a:spLocks noChangeAspect="1"/>
          </p:cNvSpPr>
          <p:nvPr/>
        </p:nvSpPr>
        <p:spPr>
          <a:xfrm>
            <a:off x="5381493" y="1731986"/>
            <a:ext cx="193980" cy="137160"/>
          </a:xfrm>
          <a:prstGeom prst="triangle">
            <a:avLst/>
          </a:prstGeom>
          <a:noFill/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54427" y="2161384"/>
            <a:ext cx="3263505" cy="0"/>
          </a:xfrm>
          <a:prstGeom prst="straightConnector1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0"/>
          </p:cNvCxnSpPr>
          <p:nvPr/>
        </p:nvCxnSpPr>
        <p:spPr>
          <a:xfrm>
            <a:off x="3854427" y="2161384"/>
            <a:ext cx="0" cy="538275"/>
          </a:xfrm>
          <a:prstGeom prst="straightConnector1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0"/>
          </p:cNvCxnSpPr>
          <p:nvPr/>
        </p:nvCxnSpPr>
        <p:spPr>
          <a:xfrm flipH="1">
            <a:off x="7096825" y="2161384"/>
            <a:ext cx="0" cy="538275"/>
          </a:xfrm>
          <a:prstGeom prst="straightConnector1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5433481" y="21168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52797" y="580573"/>
            <a:ext cx="1371600" cy="113211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24397" y="1138127"/>
            <a:ext cx="2068286" cy="23017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377" y="2451076"/>
            <a:ext cx="2135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State/Strategy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Pattern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9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head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52713</TotalTime>
  <Words>120</Words>
  <Application>Microsoft Macintosh PowerPoint</Application>
  <PresentationFormat>On-screen Show (16:9)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REFACTORING DEMO  </vt:lpstr>
      <vt:lpstr>PowerPoint Presentation</vt:lpstr>
      <vt:lpstr>PowerPoint Presentation</vt:lpstr>
      <vt:lpstr>New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Executable Documentation:  The underutilized power of unit tests</dc:title>
  <dc:creator>Russell Gold</dc:creator>
  <cp:lastModifiedBy>Russell Gold</cp:lastModifiedBy>
  <cp:revision>136</cp:revision>
  <dcterms:created xsi:type="dcterms:W3CDTF">2015-01-19T16:51:05Z</dcterms:created>
  <dcterms:modified xsi:type="dcterms:W3CDTF">2017-06-22T12:56:12Z</dcterms:modified>
</cp:coreProperties>
</file>