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2" r:id="rId3"/>
    <p:sldId id="261" r:id="rId4"/>
    <p:sldId id="263" r:id="rId5"/>
    <p:sldId id="264" r:id="rId6"/>
    <p:sldId id="272" r:id="rId7"/>
    <p:sldId id="274" r:id="rId8"/>
    <p:sldId id="277" r:id="rId9"/>
    <p:sldId id="278" r:id="rId10"/>
    <p:sldId id="273" r:id="rId11"/>
    <p:sldId id="270" r:id="rId12"/>
    <p:sldId id="271" r:id="rId13"/>
    <p:sldId id="276" r:id="rId14"/>
    <p:sldId id="265" r:id="rId15"/>
    <p:sldId id="279" r:id="rId16"/>
    <p:sldId id="268" r:id="rId17"/>
    <p:sldId id="266" r:id="rId18"/>
    <p:sldId id="280" r:id="rId19"/>
    <p:sldId id="257" r:id="rId20"/>
    <p:sldId id="269"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77265" autoAdjust="0"/>
  </p:normalViewPr>
  <p:slideViewPr>
    <p:cSldViewPr snapToGrid="0" snapToObjects="1">
      <p:cViewPr varScale="1">
        <p:scale>
          <a:sx n="82" d="100"/>
          <a:sy n="82" d="100"/>
        </p:scale>
        <p:origin x="-19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E35DE3-349A-A541-BD52-1996987C7B38}" type="datetimeFigureOut">
              <a:rPr lang="en-US" smtClean="0"/>
              <a:t>8/7/16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B8242-6DBE-504E-980F-230B87AFBCD5}" type="slidenum">
              <a:rPr lang="en-US" smtClean="0"/>
              <a:t>‹#›</a:t>
            </a:fld>
            <a:endParaRPr lang="en-US"/>
          </a:p>
        </p:txBody>
      </p:sp>
    </p:spTree>
    <p:extLst>
      <p:ext uri="{BB962C8B-B14F-4D97-AF65-F5344CB8AC3E}">
        <p14:creationId xmlns:p14="http://schemas.microsoft.com/office/powerpoint/2010/main" val="14419195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vwo.com/ab-split-test-duratio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3B8242-6DBE-504E-980F-230B87AFBCD5}" type="slidenum">
              <a:rPr lang="en-US" smtClean="0"/>
              <a:t>1</a:t>
            </a:fld>
            <a:endParaRPr lang="en-US"/>
          </a:p>
        </p:txBody>
      </p:sp>
    </p:spTree>
    <p:extLst>
      <p:ext uri="{BB962C8B-B14F-4D97-AF65-F5344CB8AC3E}">
        <p14:creationId xmlns:p14="http://schemas.microsoft.com/office/powerpoint/2010/main" val="1757215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vwo.com</a:t>
            </a:r>
            <a:r>
              <a:rPr lang="en-US" dirty="0" smtClean="0"/>
              <a:t>/blog/multi-armed-bandit-algorithm/</a:t>
            </a:r>
            <a:endParaRPr lang="en-US" dirty="0"/>
          </a:p>
        </p:txBody>
      </p:sp>
      <p:sp>
        <p:nvSpPr>
          <p:cNvPr id="4" name="Slide Number Placeholder 3"/>
          <p:cNvSpPr>
            <a:spLocks noGrp="1"/>
          </p:cNvSpPr>
          <p:nvPr>
            <p:ph type="sldNum" sz="quarter" idx="10"/>
          </p:nvPr>
        </p:nvSpPr>
        <p:spPr/>
        <p:txBody>
          <a:bodyPr/>
          <a:lstStyle/>
          <a:p>
            <a:fld id="{F53B8242-6DBE-504E-980F-230B87AFBCD5}" type="slidenum">
              <a:rPr lang="en-US" smtClean="0"/>
              <a:t>20</a:t>
            </a:fld>
            <a:endParaRPr lang="en-US"/>
          </a:p>
        </p:txBody>
      </p:sp>
    </p:spTree>
    <p:extLst>
      <p:ext uri="{BB962C8B-B14F-4D97-AF65-F5344CB8AC3E}">
        <p14:creationId xmlns:p14="http://schemas.microsoft.com/office/powerpoint/2010/main" val="346130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u="sng" kern="1200" dirty="0" smtClean="0">
                <a:solidFill>
                  <a:schemeClr val="tx1"/>
                </a:solidFill>
                <a:effectLst/>
                <a:latin typeface="+mn-lt"/>
                <a:ea typeface="+mn-ea"/>
                <a:cs typeface="+mn-cs"/>
              </a:rPr>
              <a:t>Example Process of A/B testing: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1.</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Ask a question: "Why is the bounce rate of my website higher than industry standard?"</a:t>
            </a:r>
          </a:p>
          <a:p>
            <a:pPr lvl="0"/>
            <a:r>
              <a:rPr lang="en-US" sz="1200" kern="1200" dirty="0" smtClean="0">
                <a:solidFill>
                  <a:schemeClr val="tx1"/>
                </a:solidFill>
                <a:effectLst/>
                <a:latin typeface="+mn-lt"/>
                <a:ea typeface="+mn-ea"/>
                <a:cs typeface="+mn-cs"/>
              </a:rPr>
              <a:t>2. Do background research: Understand your visitors' behavior using Google Analytics and any other analytics tools running on your website.</a:t>
            </a:r>
          </a:p>
          <a:p>
            <a:pPr lvl="0"/>
            <a:r>
              <a:rPr lang="en-US" sz="1200" kern="1200" dirty="0" smtClean="0">
                <a:solidFill>
                  <a:schemeClr val="tx1"/>
                </a:solidFill>
                <a:effectLst/>
                <a:latin typeface="+mn-lt"/>
                <a:ea typeface="+mn-ea"/>
                <a:cs typeface="+mn-cs"/>
              </a:rPr>
              <a:t>3. Construct a hypothesis: "Adding more links in the footer will reduce the bounce rate".</a:t>
            </a:r>
          </a:p>
          <a:p>
            <a:pPr lvl="0"/>
            <a:r>
              <a:rPr lang="en-US" sz="1200" kern="1200" dirty="0" smtClean="0">
                <a:solidFill>
                  <a:schemeClr val="tx1"/>
                </a:solidFill>
                <a:effectLst/>
                <a:latin typeface="+mn-lt"/>
                <a:ea typeface="+mn-ea"/>
                <a:cs typeface="+mn-cs"/>
              </a:rPr>
              <a:t>4. Calculate the number of visitors/days you need to run the test </a:t>
            </a:r>
            <a:r>
              <a:rPr lang="en-US" sz="1200" kern="1200" dirty="0" err="1" smtClean="0">
                <a:solidFill>
                  <a:schemeClr val="tx1"/>
                </a:solidFill>
                <a:effectLst/>
                <a:latin typeface="+mn-lt"/>
                <a:ea typeface="+mn-ea"/>
                <a:cs typeface="+mn-cs"/>
              </a:rPr>
              <a:t>for:Always</a:t>
            </a:r>
            <a:r>
              <a:rPr lang="en-US" sz="1200" kern="1200" dirty="0" smtClean="0">
                <a:solidFill>
                  <a:schemeClr val="tx1"/>
                </a:solidFill>
                <a:effectLst/>
                <a:latin typeface="+mn-lt"/>
                <a:ea typeface="+mn-ea"/>
                <a:cs typeface="+mn-cs"/>
              </a:rPr>
              <a:t> calculate the number of visitors required for a test before starting the test. You can use our </a:t>
            </a:r>
            <a:r>
              <a:rPr lang="en-US" sz="1200" u="none" strike="noStrike" kern="1200" dirty="0" smtClean="0">
                <a:solidFill>
                  <a:schemeClr val="tx1"/>
                </a:solidFill>
                <a:effectLst/>
                <a:latin typeface="+mn-lt"/>
                <a:ea typeface="+mn-ea"/>
                <a:cs typeface="+mn-cs"/>
                <a:hlinkClick r:id="rId3"/>
              </a:rPr>
              <a:t>A/B Test Duration Calculator</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5. Test your hypothesis: You create a site with A/B test in which the variation (version B) has a footer with more links. You test it against the original and measure bounce rate.</a:t>
            </a:r>
          </a:p>
          <a:p>
            <a:pPr lvl="0"/>
            <a:r>
              <a:rPr lang="en-US" sz="1200" kern="1200" dirty="0" smtClean="0">
                <a:solidFill>
                  <a:schemeClr val="tx1"/>
                </a:solidFill>
                <a:effectLst/>
                <a:latin typeface="+mn-lt"/>
                <a:ea typeface="+mn-ea"/>
                <a:cs typeface="+mn-cs"/>
              </a:rPr>
              <a:t>6. Analyze data and draw conclusions: If the footer with more links reduces bounce rate, then you can conclude that increased number of links in the footer is one of the factors that reduces bounce. If there is no difference in bounce, then go back to step 3 and construct a new hypothesis.</a:t>
            </a:r>
          </a:p>
          <a:p>
            <a:pPr lvl="0"/>
            <a:r>
              <a:rPr lang="en-US" sz="1200" kern="1200" dirty="0" smtClean="0">
                <a:solidFill>
                  <a:schemeClr val="tx1"/>
                </a:solidFill>
                <a:effectLst/>
                <a:latin typeface="+mn-lt"/>
                <a:ea typeface="+mn-ea"/>
                <a:cs typeface="+mn-cs"/>
              </a:rPr>
              <a:t>7. Report results to all concerned: Let others in Marketing, IT and UI/UX know of the test results and insights generated.</a:t>
            </a:r>
          </a:p>
          <a:p>
            <a:endParaRPr lang="en-US" dirty="0"/>
          </a:p>
        </p:txBody>
      </p:sp>
      <p:sp>
        <p:nvSpPr>
          <p:cNvPr id="4" name="Slide Number Placeholder 3"/>
          <p:cNvSpPr>
            <a:spLocks noGrp="1"/>
          </p:cNvSpPr>
          <p:nvPr>
            <p:ph type="sldNum" sz="quarter" idx="10"/>
          </p:nvPr>
        </p:nvSpPr>
        <p:spPr/>
        <p:txBody>
          <a:bodyPr/>
          <a:lstStyle/>
          <a:p>
            <a:fld id="{F53B8242-6DBE-504E-980F-230B87AFBCD5}" type="slidenum">
              <a:rPr lang="en-US" smtClean="0"/>
              <a:t>5</a:t>
            </a:fld>
            <a:endParaRPr lang="en-US"/>
          </a:p>
        </p:txBody>
      </p:sp>
    </p:spTree>
    <p:extLst>
      <p:ext uri="{BB962C8B-B14F-4D97-AF65-F5344CB8AC3E}">
        <p14:creationId xmlns:p14="http://schemas.microsoft.com/office/powerpoint/2010/main" val="49388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www.optimizely.com</a:t>
            </a:r>
            <a:r>
              <a:rPr lang="en-US" dirty="0" smtClean="0"/>
              <a:t>/case-studies/</a:t>
            </a:r>
            <a:r>
              <a:rPr lang="en-US" dirty="0" err="1" smtClean="0"/>
              <a:t>sony</a:t>
            </a:r>
            <a:r>
              <a:rPr lang="en-US" dirty="0" smtClean="0"/>
              <a:t>/</a:t>
            </a:r>
            <a:endParaRPr lang="en-US" dirty="0"/>
          </a:p>
        </p:txBody>
      </p:sp>
      <p:sp>
        <p:nvSpPr>
          <p:cNvPr id="4" name="Slide Number Placeholder 3"/>
          <p:cNvSpPr>
            <a:spLocks noGrp="1"/>
          </p:cNvSpPr>
          <p:nvPr>
            <p:ph type="sldNum" sz="quarter" idx="10"/>
          </p:nvPr>
        </p:nvSpPr>
        <p:spPr/>
        <p:txBody>
          <a:bodyPr/>
          <a:lstStyle/>
          <a:p>
            <a:fld id="{F53B8242-6DBE-504E-980F-230B87AFBCD5}" type="slidenum">
              <a:rPr lang="en-US" smtClean="0"/>
              <a:t>6</a:t>
            </a:fld>
            <a:endParaRPr lang="en-US"/>
          </a:p>
        </p:txBody>
      </p:sp>
    </p:spTree>
    <p:extLst>
      <p:ext uri="{BB962C8B-B14F-4D97-AF65-F5344CB8AC3E}">
        <p14:creationId xmlns:p14="http://schemas.microsoft.com/office/powerpoint/2010/main" val="2310056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Bounce rate: the rate at which users leave the page after viewing the page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thelas Regular"/>
                <a:cs typeface="Athelas Regular"/>
              </a:rPr>
              <a:t>From website analytics, the SONY online customer experience team learned that bounce rates were higher than average in the last few steps of the funnel—on the pages that asked shoppers to make additional customizations to the products in their shopping cart. </a:t>
            </a:r>
          </a:p>
          <a:p>
            <a:endParaRPr lang="en-US" dirty="0"/>
          </a:p>
        </p:txBody>
      </p:sp>
      <p:sp>
        <p:nvSpPr>
          <p:cNvPr id="4" name="Slide Number Placeholder 3"/>
          <p:cNvSpPr>
            <a:spLocks noGrp="1"/>
          </p:cNvSpPr>
          <p:nvPr>
            <p:ph type="sldNum" sz="quarter" idx="10"/>
          </p:nvPr>
        </p:nvSpPr>
        <p:spPr/>
        <p:txBody>
          <a:bodyPr/>
          <a:lstStyle/>
          <a:p>
            <a:fld id="{F53B8242-6DBE-504E-980F-230B87AFBCD5}" type="slidenum">
              <a:rPr lang="en-US" smtClean="0"/>
              <a:t>7</a:t>
            </a:fld>
            <a:endParaRPr lang="en-US"/>
          </a:p>
        </p:txBody>
      </p:sp>
    </p:spTree>
    <p:extLst>
      <p:ext uri="{BB962C8B-B14F-4D97-AF65-F5344CB8AC3E}">
        <p14:creationId xmlns:p14="http://schemas.microsoft.com/office/powerpoint/2010/main" val="2871566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Athelas Regular"/>
                <a:cs typeface="Athelas Regular"/>
              </a:rPr>
              <a:t>The team hypothesized that shoppers assumed they were just about to finish their purchase and</a:t>
            </a:r>
            <a:r>
              <a:rPr lang="en-US" sz="1200" baseline="0" dirty="0" smtClean="0">
                <a:latin typeface="Athelas Regular"/>
                <a:cs typeface="Athelas Regular"/>
              </a:rPr>
              <a:t> </a:t>
            </a:r>
            <a:r>
              <a:rPr lang="en-US" sz="1200" dirty="0" smtClean="0">
                <a:latin typeface="Athelas Regular"/>
                <a:cs typeface="Athelas Regular"/>
              </a:rPr>
              <a:t>were frustrated by the extra steps. Plus, the longer</a:t>
            </a:r>
            <a:r>
              <a:rPr lang="en-US" sz="1200" baseline="0" dirty="0" smtClean="0">
                <a:latin typeface="Athelas Regular"/>
                <a:cs typeface="Athelas Regular"/>
              </a:rPr>
              <a:t> </a:t>
            </a:r>
            <a:r>
              <a:rPr lang="en-US" sz="1200" dirty="0" smtClean="0">
                <a:latin typeface="Athelas Regular"/>
                <a:cs typeface="Athelas Regular"/>
              </a:rPr>
              <a:t>funnel gave shoppers more time to develop second</a:t>
            </a:r>
            <a:r>
              <a:rPr lang="en-US" sz="1200" baseline="0" dirty="0" smtClean="0">
                <a:latin typeface="Athelas Regular"/>
                <a:cs typeface="Athelas Regular"/>
              </a:rPr>
              <a:t> </a:t>
            </a:r>
            <a:r>
              <a:rPr lang="en-US" sz="1200" dirty="0" smtClean="0">
                <a:latin typeface="Athelas Regular"/>
                <a:cs typeface="Athelas Regular"/>
              </a:rPr>
              <a:t>thoughts about their purchases.</a:t>
            </a:r>
          </a:p>
          <a:p>
            <a:r>
              <a:rPr lang="en-US" sz="1200" dirty="0" smtClean="0">
                <a:latin typeface="Athelas Regular"/>
                <a:cs typeface="Athelas Regular"/>
              </a:rPr>
              <a:t>To solve for this problem, Sony tested a streamlined version of the checkout. This new funnel had shorter product descriptions, fewer required fields, and more pre-selected choices. Sony hoped that the streamlined option would improve the experience and drive more</a:t>
            </a:r>
            <a:r>
              <a:rPr lang="en-US" sz="1200" baseline="0" dirty="0" smtClean="0">
                <a:latin typeface="Athelas Regular"/>
                <a:cs typeface="Athelas Regular"/>
              </a:rPr>
              <a:t> </a:t>
            </a:r>
            <a:r>
              <a:rPr lang="en-US" sz="1200" dirty="0" smtClean="0">
                <a:latin typeface="Athelas Regular"/>
                <a:cs typeface="Athelas Regular"/>
              </a:rPr>
              <a:t>purchases overall.</a:t>
            </a:r>
          </a:p>
          <a:p>
            <a:endParaRPr lang="en-US" dirty="0"/>
          </a:p>
        </p:txBody>
      </p:sp>
      <p:sp>
        <p:nvSpPr>
          <p:cNvPr id="4" name="Slide Number Placeholder 3"/>
          <p:cNvSpPr>
            <a:spLocks noGrp="1"/>
          </p:cNvSpPr>
          <p:nvPr>
            <p:ph type="sldNum" sz="quarter" idx="10"/>
          </p:nvPr>
        </p:nvSpPr>
        <p:spPr/>
        <p:txBody>
          <a:bodyPr/>
          <a:lstStyle/>
          <a:p>
            <a:fld id="{F53B8242-6DBE-504E-980F-230B87AFBCD5}" type="slidenum">
              <a:rPr lang="en-US" smtClean="0"/>
              <a:t>8</a:t>
            </a:fld>
            <a:endParaRPr lang="en-US"/>
          </a:p>
        </p:txBody>
      </p:sp>
    </p:spTree>
    <p:extLst>
      <p:ext uri="{BB962C8B-B14F-4D97-AF65-F5344CB8AC3E}">
        <p14:creationId xmlns:p14="http://schemas.microsoft.com/office/powerpoint/2010/main" val="4172962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very important because testers would often have the expectation that’s completely</a:t>
            </a:r>
            <a:r>
              <a:rPr lang="en-US" baseline="0" dirty="0" smtClean="0"/>
              <a:t> opposite from what the result shows. Therefore, it illustrates how A/B testing is important because it delivers results from the clients and gives you a reality check against your subjective expectations.</a:t>
            </a:r>
            <a:endParaRPr lang="en-US" dirty="0"/>
          </a:p>
        </p:txBody>
      </p:sp>
      <p:sp>
        <p:nvSpPr>
          <p:cNvPr id="4" name="Slide Number Placeholder 3"/>
          <p:cNvSpPr>
            <a:spLocks noGrp="1"/>
          </p:cNvSpPr>
          <p:nvPr>
            <p:ph type="sldNum" sz="quarter" idx="10"/>
          </p:nvPr>
        </p:nvSpPr>
        <p:spPr/>
        <p:txBody>
          <a:bodyPr/>
          <a:lstStyle/>
          <a:p>
            <a:fld id="{F53B8242-6DBE-504E-980F-230B87AFBCD5}" type="slidenum">
              <a:rPr lang="en-US" smtClean="0"/>
              <a:t>10</a:t>
            </a:fld>
            <a:endParaRPr lang="en-US"/>
          </a:p>
        </p:txBody>
      </p:sp>
    </p:spTree>
    <p:extLst>
      <p:ext uri="{BB962C8B-B14F-4D97-AF65-F5344CB8AC3E}">
        <p14:creationId xmlns:p14="http://schemas.microsoft.com/office/powerpoint/2010/main" val="1861924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Traffic: the more traffic you have, the less time it is needed to run the test, because greater sample size leads to greater significance</a:t>
            </a:r>
          </a:p>
          <a:p>
            <a:r>
              <a:rPr lang="en-US" baseline="0" dirty="0" smtClean="0"/>
              <a:t>Time: For Sony they have like several thousands visitors on their webpage per day or even more, therefore they might need less time to run the test.</a:t>
            </a:r>
          </a:p>
          <a:p>
            <a:r>
              <a:rPr lang="en-US" baseline="0" dirty="0" smtClean="0"/>
              <a:t>Skip: Since time is a valuable resource, do skip A/B testing if situation allows</a:t>
            </a:r>
            <a:endParaRPr lang="en-US" dirty="0"/>
          </a:p>
        </p:txBody>
      </p:sp>
      <p:sp>
        <p:nvSpPr>
          <p:cNvPr id="4" name="Slide Number Placeholder 3"/>
          <p:cNvSpPr>
            <a:spLocks noGrp="1"/>
          </p:cNvSpPr>
          <p:nvPr>
            <p:ph type="sldNum" sz="quarter" idx="10"/>
          </p:nvPr>
        </p:nvSpPr>
        <p:spPr/>
        <p:txBody>
          <a:bodyPr/>
          <a:lstStyle/>
          <a:p>
            <a:fld id="{F53B8242-6DBE-504E-980F-230B87AFBCD5}" type="slidenum">
              <a:rPr lang="en-US" smtClean="0"/>
              <a:t>13</a:t>
            </a:fld>
            <a:endParaRPr lang="en-US"/>
          </a:p>
        </p:txBody>
      </p:sp>
    </p:spTree>
    <p:extLst>
      <p:ext uri="{BB962C8B-B14F-4D97-AF65-F5344CB8AC3E}">
        <p14:creationId xmlns:p14="http://schemas.microsoft.com/office/powerpoint/2010/main" val="3627706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They’re more efficient because they move traffic towards winning</a:t>
            </a:r>
            <a:r>
              <a:rPr lang="en-US" sz="1200" baseline="0" dirty="0" smtClean="0"/>
              <a:t> </a:t>
            </a:r>
            <a:r>
              <a:rPr lang="en-US" sz="1200" dirty="0" smtClean="0"/>
              <a:t>variations gradually, instead of forcing you to wait for a “final</a:t>
            </a:r>
            <a:r>
              <a:rPr lang="en-US" sz="1200" baseline="0" dirty="0" smtClean="0"/>
              <a:t> </a:t>
            </a:r>
            <a:r>
              <a:rPr lang="en-US" sz="1200" dirty="0" smtClean="0"/>
              <a:t>answer” at the end of an experiment. They’re faster because samples that would have gone to obviously inferior variations can</a:t>
            </a:r>
            <a:r>
              <a:rPr lang="en-US" sz="1200" baseline="0" dirty="0" smtClean="0"/>
              <a:t> </a:t>
            </a:r>
            <a:r>
              <a:rPr lang="en-US" sz="1200" dirty="0" smtClean="0"/>
              <a:t>be assigned to potential winners. </a:t>
            </a:r>
            <a:r>
              <a:rPr lang="en-US" sz="1200" b="1" u="sng" dirty="0" smtClean="0"/>
              <a:t>Furthermore, they contain a built-in way to deal with issues like seasonality that confound A/B tests.</a:t>
            </a:r>
          </a:p>
          <a:p>
            <a:endParaRPr lang="en-US" sz="1200" dirty="0" smtClean="0"/>
          </a:p>
          <a:p>
            <a:r>
              <a:rPr lang="en-US" sz="1200" dirty="0" smtClean="0"/>
              <a:t>Back to Sony, they could also do multi-armed bandit if they are to test different versions of the checkout</a:t>
            </a:r>
            <a:r>
              <a:rPr lang="en-US" sz="1200" baseline="0" dirty="0" smtClean="0"/>
              <a:t> funnel while not losing too much conversion/money during the test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F53B8242-6DBE-504E-980F-230B87AFBCD5}" type="slidenum">
              <a:rPr lang="en-US" smtClean="0"/>
              <a:t>17</a:t>
            </a:fld>
            <a:endParaRPr lang="en-US"/>
          </a:p>
        </p:txBody>
      </p:sp>
    </p:spTree>
    <p:extLst>
      <p:ext uri="{BB962C8B-B14F-4D97-AF65-F5344CB8AC3E}">
        <p14:creationId xmlns:p14="http://schemas.microsoft.com/office/powerpoint/2010/main" val="1323485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multi-armed bandit algorithm does is that it aggressively (and greedily) optimizes for currently best performing variation,</a:t>
            </a:r>
            <a:r>
              <a:rPr lang="en-US" baseline="0" dirty="0" smtClean="0"/>
              <a:t> b</a:t>
            </a:r>
            <a:r>
              <a:rPr lang="en-US" dirty="0" smtClean="0"/>
              <a:t>ut because MAB methods don’t usually test any one variable for a long time, they take a long time to produce results that are statistically significant, because you don’t know </a:t>
            </a:r>
            <a:r>
              <a:rPr lang="en-US" dirty="0" smtClean="0"/>
              <a:t>whether the variation is “really” worse performing or the current worse performance is due to random chance</a:t>
            </a:r>
            <a:endParaRPr lang="en-US" dirty="0" smtClean="0"/>
          </a:p>
          <a:p>
            <a:endParaRPr lang="en-US" dirty="0" smtClean="0"/>
          </a:p>
          <a:p>
            <a:r>
              <a:rPr lang="en-US" dirty="0" smtClean="0"/>
              <a:t>Therefore</a:t>
            </a:r>
            <a:r>
              <a:rPr lang="en-US" baseline="0" dirty="0" smtClean="0"/>
              <a:t> it </a:t>
            </a:r>
            <a:r>
              <a:rPr lang="en-US" dirty="0" smtClean="0"/>
              <a:t>makes them a better choice for some but not all marketing purposes.</a:t>
            </a:r>
          </a:p>
          <a:p>
            <a:endParaRPr lang="en-US" dirty="0"/>
          </a:p>
        </p:txBody>
      </p:sp>
      <p:sp>
        <p:nvSpPr>
          <p:cNvPr id="4" name="Slide Number Placeholder 3"/>
          <p:cNvSpPr>
            <a:spLocks noGrp="1"/>
          </p:cNvSpPr>
          <p:nvPr>
            <p:ph type="sldNum" sz="quarter" idx="10"/>
          </p:nvPr>
        </p:nvSpPr>
        <p:spPr/>
        <p:txBody>
          <a:bodyPr/>
          <a:lstStyle/>
          <a:p>
            <a:fld id="{F53B8242-6DBE-504E-980F-230B87AFBCD5}" type="slidenum">
              <a:rPr lang="en-US" smtClean="0"/>
              <a:t>19</a:t>
            </a:fld>
            <a:endParaRPr lang="en-US"/>
          </a:p>
        </p:txBody>
      </p:sp>
    </p:spTree>
    <p:extLst>
      <p:ext uri="{BB962C8B-B14F-4D97-AF65-F5344CB8AC3E}">
        <p14:creationId xmlns:p14="http://schemas.microsoft.com/office/powerpoint/2010/main" val="410959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8/7/16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8/7/16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8/7/16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8/7/16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8/7/16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8/7/16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8/7/16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8/7/16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8/7/16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8/7/16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8/7/16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8/7/16</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getdatadriven.com/ab-significance-test" TargetMode="External"/><Relationship Id="rId4" Type="http://schemas.openxmlformats.org/officeDocument/2006/relationships/hyperlink" Target="https://vwo.com/ab-split-test-duration/" TargetMode="External"/><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1092" y="3353168"/>
            <a:ext cx="8472908" cy="1797884"/>
          </a:xfrm>
        </p:spPr>
        <p:txBody>
          <a:bodyPr/>
          <a:lstStyle/>
          <a:p>
            <a:r>
              <a:rPr lang="en-US" sz="5400" dirty="0" smtClean="0"/>
              <a:t>A</a:t>
            </a:r>
            <a:r>
              <a:rPr lang="en-US" sz="5400" dirty="0"/>
              <a:t>/B </a:t>
            </a:r>
            <a:r>
              <a:rPr lang="en-US" sz="5400" dirty="0" smtClean="0"/>
              <a:t>Testing &amp; Multi-Armed Bandit</a:t>
            </a:r>
            <a:endParaRPr lang="en-US" sz="5400" dirty="0"/>
          </a:p>
        </p:txBody>
      </p:sp>
      <p:sp>
        <p:nvSpPr>
          <p:cNvPr id="3" name="Subtitle 2"/>
          <p:cNvSpPr>
            <a:spLocks noGrp="1"/>
          </p:cNvSpPr>
          <p:nvPr>
            <p:ph type="subTitle" idx="1"/>
          </p:nvPr>
        </p:nvSpPr>
        <p:spPr>
          <a:xfrm>
            <a:off x="1216949" y="5122514"/>
            <a:ext cx="6858000" cy="990600"/>
          </a:xfrm>
        </p:spPr>
        <p:txBody>
          <a:bodyPr>
            <a:normAutofit fontScale="92500"/>
          </a:bodyPr>
          <a:lstStyle/>
          <a:p>
            <a:r>
              <a:rPr lang="en-US" dirty="0" smtClean="0"/>
              <a:t>                      </a:t>
            </a:r>
          </a:p>
          <a:p>
            <a:r>
              <a:rPr lang="en-US" dirty="0"/>
              <a:t> </a:t>
            </a:r>
            <a:r>
              <a:rPr lang="en-US" dirty="0" smtClean="0"/>
              <a:t>                                                By Zi (Russ) Gu</a:t>
            </a:r>
            <a:endParaRPr lang="en-US" dirty="0"/>
          </a:p>
        </p:txBody>
      </p:sp>
    </p:spTree>
    <p:extLst>
      <p:ext uri="{BB962C8B-B14F-4D97-AF65-F5344CB8AC3E}">
        <p14:creationId xmlns:p14="http://schemas.microsoft.com/office/powerpoint/2010/main" val="1231778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165" y="1347591"/>
            <a:ext cx="8239861" cy="4462760"/>
          </a:xfrm>
          <a:prstGeom prst="rect">
            <a:avLst/>
          </a:prstGeom>
          <a:noFill/>
        </p:spPr>
        <p:txBody>
          <a:bodyPr wrap="square" rtlCol="0">
            <a:spAutoFit/>
          </a:bodyPr>
          <a:lstStyle/>
          <a:p>
            <a:r>
              <a:rPr lang="en-US" sz="3200" dirty="0">
                <a:latin typeface="Andale Mono"/>
                <a:cs typeface="Andale Mono"/>
              </a:rPr>
              <a:t>Testing helps you make decisions </a:t>
            </a:r>
            <a:endParaRPr lang="en-US" sz="3200" dirty="0" smtClean="0">
              <a:latin typeface="Andale Mono"/>
              <a:cs typeface="Andale Mono"/>
            </a:endParaRPr>
          </a:p>
          <a:p>
            <a:r>
              <a:rPr lang="en-US" sz="3200" dirty="0" smtClean="0">
                <a:latin typeface="Andale Mono"/>
                <a:cs typeface="Andale Mono"/>
              </a:rPr>
              <a:t>based </a:t>
            </a:r>
            <a:r>
              <a:rPr lang="en-US" sz="3200" dirty="0">
                <a:latin typeface="Andale Mono"/>
                <a:cs typeface="Andale Mono"/>
              </a:rPr>
              <a:t>on </a:t>
            </a:r>
            <a:r>
              <a:rPr lang="en-US" sz="3200" dirty="0" smtClean="0">
                <a:latin typeface="Andale Mono"/>
                <a:cs typeface="Andale Mono"/>
              </a:rPr>
              <a:t>objective </a:t>
            </a:r>
            <a:r>
              <a:rPr lang="en-US" sz="3200" dirty="0">
                <a:latin typeface="Andale Mono"/>
                <a:cs typeface="Andale Mono"/>
              </a:rPr>
              <a:t>results, not </a:t>
            </a:r>
            <a:r>
              <a:rPr lang="en-US" sz="3200" dirty="0" smtClean="0">
                <a:latin typeface="Andale Mono"/>
                <a:cs typeface="Andale Mono"/>
              </a:rPr>
              <a:t>subjective guesses.</a:t>
            </a:r>
          </a:p>
          <a:p>
            <a:endParaRPr lang="en-US" sz="3200" dirty="0" smtClean="0">
              <a:latin typeface="Andale Mono"/>
              <a:cs typeface="Andale Mono"/>
            </a:endParaRPr>
          </a:p>
          <a:p>
            <a:r>
              <a:rPr lang="en-US" sz="3200" dirty="0" smtClean="0">
                <a:latin typeface="Andale Mono"/>
                <a:cs typeface="Andale Mono"/>
              </a:rPr>
              <a:t>It’s a good way to be in touch with how the customers </a:t>
            </a:r>
            <a:r>
              <a:rPr lang="en-US" sz="3200" dirty="0">
                <a:latin typeface="Andale Mono"/>
                <a:cs typeface="Andale Mono"/>
              </a:rPr>
              <a:t>react to the content </a:t>
            </a:r>
            <a:r>
              <a:rPr lang="en-US" sz="3200" dirty="0" smtClean="0">
                <a:latin typeface="Andale Mono"/>
                <a:cs typeface="Andale Mono"/>
              </a:rPr>
              <a:t>of your website</a:t>
            </a:r>
            <a:r>
              <a:rPr lang="en-US" sz="3200" dirty="0">
                <a:latin typeface="Andale Mono"/>
                <a:cs typeface="Andale Mono"/>
              </a:rPr>
              <a:t>.</a:t>
            </a:r>
          </a:p>
          <a:p>
            <a:endParaRPr lang="en-US" dirty="0" smtClean="0"/>
          </a:p>
          <a:p>
            <a:endParaRPr lang="en-US" dirty="0"/>
          </a:p>
          <a:p>
            <a:r>
              <a:rPr lang="en-US" dirty="0" smtClean="0"/>
              <a:t>		</a:t>
            </a:r>
            <a:r>
              <a:rPr lang="en-US" sz="2400" dirty="0" smtClean="0"/>
              <a:t>— </a:t>
            </a:r>
            <a:r>
              <a:rPr lang="en-US" sz="2400" dirty="0" err="1"/>
              <a:t>Evelien</a:t>
            </a:r>
            <a:r>
              <a:rPr lang="en-US" sz="2400" dirty="0"/>
              <a:t> </a:t>
            </a:r>
            <a:r>
              <a:rPr lang="en-US" sz="2400" dirty="0" err="1"/>
              <a:t>Geerens</a:t>
            </a:r>
            <a:r>
              <a:rPr lang="en-US" sz="2400" dirty="0"/>
              <a:t>, Web Merchandiser, </a:t>
            </a:r>
            <a:r>
              <a:rPr lang="en-US" sz="2400" dirty="0" smtClean="0"/>
              <a:t>Sony</a:t>
            </a:r>
            <a:endParaRPr lang="en-US" sz="2400" dirty="0"/>
          </a:p>
        </p:txBody>
      </p:sp>
    </p:spTree>
    <p:extLst>
      <p:ext uri="{BB962C8B-B14F-4D97-AF65-F5344CB8AC3E}">
        <p14:creationId xmlns:p14="http://schemas.microsoft.com/office/powerpoint/2010/main" val="357010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8-09 at 10.15.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0770"/>
            <a:ext cx="9144000" cy="5823427"/>
          </a:xfrm>
          <a:prstGeom prst="rect">
            <a:avLst/>
          </a:prstGeom>
        </p:spPr>
      </p:pic>
    </p:spTree>
    <p:extLst>
      <p:ext uri="{BB962C8B-B14F-4D97-AF65-F5344CB8AC3E}">
        <p14:creationId xmlns:p14="http://schemas.microsoft.com/office/powerpoint/2010/main" val="413261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8-09 at 10.15.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1749"/>
            <a:ext cx="9144000" cy="5785701"/>
          </a:xfrm>
          <a:prstGeom prst="rect">
            <a:avLst/>
          </a:prstGeom>
        </p:spPr>
      </p:pic>
    </p:spTree>
    <p:extLst>
      <p:ext uri="{BB962C8B-B14F-4D97-AF65-F5344CB8AC3E}">
        <p14:creationId xmlns:p14="http://schemas.microsoft.com/office/powerpoint/2010/main" val="15979149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096" y="1006821"/>
            <a:ext cx="8238153" cy="5201423"/>
          </a:xfrm>
          <a:prstGeom prst="rect">
            <a:avLst/>
          </a:prstGeom>
          <a:noFill/>
        </p:spPr>
        <p:txBody>
          <a:bodyPr wrap="none" rtlCol="0">
            <a:spAutoFit/>
          </a:bodyPr>
          <a:lstStyle/>
          <a:p>
            <a:r>
              <a:rPr lang="en-US" sz="3200" dirty="0" smtClean="0">
                <a:latin typeface="+mj-lt"/>
              </a:rPr>
              <a:t>To launch a successful A/B Test, one must:</a:t>
            </a:r>
          </a:p>
          <a:p>
            <a:endParaRPr lang="en-US" dirty="0"/>
          </a:p>
          <a:p>
            <a:pPr marL="342900" indent="-342900">
              <a:buFont typeface="Arial"/>
              <a:buChar char="•"/>
            </a:pPr>
            <a:r>
              <a:rPr lang="en-US" sz="2400" dirty="0" smtClean="0"/>
              <a:t>Form a hypothesis rather than testing random ideas</a:t>
            </a:r>
          </a:p>
          <a:p>
            <a:endParaRPr lang="en-US" sz="2400" dirty="0" smtClean="0"/>
          </a:p>
          <a:p>
            <a:pPr marL="342900" indent="-342900">
              <a:buFont typeface="Arial"/>
              <a:buChar char="•"/>
            </a:pPr>
            <a:r>
              <a:rPr lang="en-US" sz="2400" dirty="0" smtClean="0"/>
              <a:t>Let the result speak rather than your subjective guesses</a:t>
            </a:r>
          </a:p>
          <a:p>
            <a:endParaRPr lang="en-US" sz="2400" dirty="0"/>
          </a:p>
          <a:p>
            <a:pPr marL="342900" indent="-342900">
              <a:buFont typeface="Arial"/>
              <a:buChar char="•"/>
            </a:pPr>
            <a:r>
              <a:rPr lang="en-US" sz="2400" dirty="0" smtClean="0"/>
              <a:t>Have sufficient traffic so the results are statistically significant</a:t>
            </a:r>
          </a:p>
          <a:p>
            <a:r>
              <a:rPr lang="en-US" sz="2400" dirty="0" smtClean="0"/>
              <a:t>    (</a:t>
            </a:r>
            <a:r>
              <a:rPr lang="en-US" sz="2400" dirty="0" smtClean="0">
                <a:hlinkClick r:id="rId3"/>
              </a:rPr>
              <a:t>A/B </a:t>
            </a:r>
            <a:r>
              <a:rPr lang="en-US" sz="2400" dirty="0">
                <a:hlinkClick r:id="rId3"/>
              </a:rPr>
              <a:t>significance </a:t>
            </a:r>
            <a:r>
              <a:rPr lang="en-US" sz="2400" dirty="0" smtClean="0">
                <a:hlinkClick r:id="rId3"/>
              </a:rPr>
              <a:t>calculator</a:t>
            </a:r>
            <a:r>
              <a:rPr lang="en-US" sz="2400" dirty="0" smtClean="0"/>
              <a:t>)</a:t>
            </a:r>
          </a:p>
          <a:p>
            <a:endParaRPr lang="en-US" sz="2400" dirty="0"/>
          </a:p>
          <a:p>
            <a:pPr marL="342900" indent="-342900">
              <a:buFont typeface="Arial"/>
              <a:buChar char="•"/>
            </a:pPr>
            <a:r>
              <a:rPr lang="en-US" sz="2400" dirty="0" smtClean="0"/>
              <a:t>Have sufficient time (</a:t>
            </a:r>
            <a:r>
              <a:rPr lang="en-US" sz="2400" dirty="0" smtClean="0">
                <a:hlinkClick r:id="rId4"/>
              </a:rPr>
              <a:t>time calculator</a:t>
            </a:r>
            <a:r>
              <a:rPr lang="en-US" sz="2400" dirty="0" smtClean="0"/>
              <a:t>)</a:t>
            </a:r>
          </a:p>
          <a:p>
            <a:endParaRPr lang="en-US" sz="2400" dirty="0"/>
          </a:p>
          <a:p>
            <a:pPr marL="342900" indent="-342900">
              <a:buFont typeface="Arial"/>
              <a:buChar char="•"/>
            </a:pPr>
            <a:r>
              <a:rPr lang="en-US" sz="2400" dirty="0" smtClean="0"/>
              <a:t>If an idea is almost certainly will improve conversion, and </a:t>
            </a:r>
          </a:p>
          <a:p>
            <a:r>
              <a:rPr lang="en-US" sz="2400" dirty="0" smtClean="0"/>
              <a:t>    implementing it requires little risk, then skip A/B testing.</a:t>
            </a:r>
          </a:p>
          <a:p>
            <a:endParaRPr lang="en-US" dirty="0"/>
          </a:p>
        </p:txBody>
      </p:sp>
    </p:spTree>
    <p:extLst>
      <p:ext uri="{BB962C8B-B14F-4D97-AF65-F5344CB8AC3E}">
        <p14:creationId xmlns:p14="http://schemas.microsoft.com/office/powerpoint/2010/main" val="427783623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6004" y="2310350"/>
            <a:ext cx="8038511" cy="3046988"/>
          </a:xfrm>
          <a:prstGeom prst="rect">
            <a:avLst/>
          </a:prstGeom>
        </p:spPr>
        <p:txBody>
          <a:bodyPr wrap="square">
            <a:spAutoFit/>
          </a:bodyPr>
          <a:lstStyle/>
          <a:p>
            <a:pPr algn="ctr"/>
            <a:r>
              <a:rPr lang="en-US" sz="3200" smtClean="0">
                <a:latin typeface="Avenir Black"/>
                <a:cs typeface="Avenir Black"/>
              </a:rPr>
              <a:t>What </a:t>
            </a:r>
            <a:r>
              <a:rPr lang="en-US" sz="3200" dirty="0" smtClean="0">
                <a:latin typeface="Avenir Black"/>
                <a:cs typeface="Avenir Black"/>
              </a:rPr>
              <a:t>if I have multiple versions to test?</a:t>
            </a:r>
          </a:p>
          <a:p>
            <a:pPr algn="ctr"/>
            <a:endParaRPr lang="en-US" sz="3200" dirty="0" smtClean="0">
              <a:latin typeface="Avenir Black"/>
              <a:cs typeface="Avenir Black"/>
            </a:endParaRPr>
          </a:p>
          <a:p>
            <a:pPr algn="ctr"/>
            <a:r>
              <a:rPr lang="en-US" sz="3200" dirty="0" smtClean="0">
                <a:latin typeface="Avenir Black"/>
                <a:cs typeface="Avenir Black"/>
              </a:rPr>
              <a:t>Test them one against the other sequentially</a:t>
            </a:r>
          </a:p>
          <a:p>
            <a:pPr algn="ctr"/>
            <a:endParaRPr lang="en-US" sz="3200" dirty="0" smtClean="0">
              <a:latin typeface="Avenir Black"/>
              <a:cs typeface="Avenir Black"/>
            </a:endParaRPr>
          </a:p>
          <a:p>
            <a:pPr algn="ctr"/>
            <a:r>
              <a:rPr lang="en-US" sz="3200" dirty="0" smtClean="0">
                <a:latin typeface="Avenir Black"/>
                <a:cs typeface="Avenir Black"/>
              </a:rPr>
              <a:t> </a:t>
            </a:r>
          </a:p>
        </p:txBody>
      </p:sp>
    </p:spTree>
    <p:extLst>
      <p:ext uri="{BB962C8B-B14F-4D97-AF65-F5344CB8AC3E}">
        <p14:creationId xmlns:p14="http://schemas.microsoft.com/office/powerpoint/2010/main" val="415055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7429" y="2046736"/>
            <a:ext cx="7874850" cy="2831544"/>
          </a:xfrm>
          <a:prstGeom prst="rect">
            <a:avLst/>
          </a:prstGeom>
          <a:noFill/>
        </p:spPr>
        <p:txBody>
          <a:bodyPr wrap="none" rtlCol="0">
            <a:spAutoFit/>
          </a:bodyPr>
          <a:lstStyle/>
          <a:p>
            <a:pPr algn="ctr"/>
            <a:r>
              <a:rPr lang="en-US" sz="3200" dirty="0" smtClean="0">
                <a:latin typeface="Avenir Black"/>
                <a:cs typeface="Avenir Black"/>
              </a:rPr>
              <a:t>But that takes a long time </a:t>
            </a:r>
          </a:p>
          <a:p>
            <a:pPr algn="ctr"/>
            <a:r>
              <a:rPr lang="en-US" sz="3200" dirty="0">
                <a:latin typeface="Avenir Black"/>
                <a:cs typeface="Avenir Black"/>
              </a:rPr>
              <a:t>a</a:t>
            </a:r>
            <a:r>
              <a:rPr lang="en-US" sz="3200" dirty="0" smtClean="0">
                <a:latin typeface="Avenir Black"/>
                <a:cs typeface="Avenir Black"/>
              </a:rPr>
              <a:t>nd some options would</a:t>
            </a:r>
          </a:p>
          <a:p>
            <a:pPr algn="ctr"/>
            <a:r>
              <a:rPr lang="en-US" sz="3200" dirty="0" smtClean="0">
                <a:latin typeface="Avenir Black"/>
                <a:cs typeface="Avenir Black"/>
              </a:rPr>
              <a:t>be obviously suboptimal in the process. </a:t>
            </a:r>
          </a:p>
          <a:p>
            <a:pPr algn="ctr"/>
            <a:r>
              <a:rPr lang="en-US" sz="3200" dirty="0" smtClean="0">
                <a:latin typeface="Avenir Black"/>
                <a:cs typeface="Avenir Black"/>
              </a:rPr>
              <a:t>Do I just waste my time </a:t>
            </a:r>
          </a:p>
          <a:p>
            <a:pPr algn="ctr"/>
            <a:r>
              <a:rPr lang="en-US" sz="3200" dirty="0" smtClean="0">
                <a:latin typeface="Avenir Black"/>
                <a:cs typeface="Avenir Black"/>
              </a:rPr>
              <a:t>and wait until the final result?</a:t>
            </a:r>
          </a:p>
          <a:p>
            <a:endParaRPr lang="en-US" dirty="0"/>
          </a:p>
        </p:txBody>
      </p:sp>
    </p:spTree>
    <p:extLst>
      <p:ext uri="{BB962C8B-B14F-4D97-AF65-F5344CB8AC3E}">
        <p14:creationId xmlns:p14="http://schemas.microsoft.com/office/powerpoint/2010/main" val="206868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6651" y="2184880"/>
            <a:ext cx="6276077" cy="2862322"/>
          </a:xfrm>
          <a:prstGeom prst="rect">
            <a:avLst/>
          </a:prstGeom>
          <a:noFill/>
        </p:spPr>
        <p:txBody>
          <a:bodyPr wrap="none" rtlCol="0">
            <a:spAutoFit/>
          </a:bodyPr>
          <a:lstStyle/>
          <a:p>
            <a:pPr algn="ctr"/>
            <a:r>
              <a:rPr lang="en-US" sz="6000" dirty="0" smtClean="0">
                <a:latin typeface="+mj-lt"/>
              </a:rPr>
              <a:t>Multi-Armed Bandit</a:t>
            </a:r>
          </a:p>
          <a:p>
            <a:pPr algn="ctr"/>
            <a:r>
              <a:rPr lang="en-US" sz="6000" dirty="0" smtClean="0"/>
              <a:t>(MAB)</a:t>
            </a:r>
          </a:p>
          <a:p>
            <a:pPr algn="ctr"/>
            <a:endParaRPr lang="en-US" sz="6000" dirty="0">
              <a:latin typeface="+mj-lt"/>
            </a:endParaRPr>
          </a:p>
        </p:txBody>
      </p:sp>
    </p:spTree>
    <p:extLst>
      <p:ext uri="{BB962C8B-B14F-4D97-AF65-F5344CB8AC3E}">
        <p14:creationId xmlns:p14="http://schemas.microsoft.com/office/powerpoint/2010/main" val="20768215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165" y="837645"/>
            <a:ext cx="8222123" cy="4708981"/>
          </a:xfrm>
          <a:prstGeom prst="rect">
            <a:avLst/>
          </a:prstGeom>
          <a:noFill/>
        </p:spPr>
        <p:txBody>
          <a:bodyPr wrap="none" rtlCol="0">
            <a:spAutoFit/>
          </a:bodyPr>
          <a:lstStyle/>
          <a:p>
            <a:r>
              <a:rPr lang="en-US" sz="2400" dirty="0" smtClean="0">
                <a:latin typeface="Avenir Black"/>
                <a:cs typeface="Avenir Black"/>
              </a:rPr>
              <a:t>Multi-Armed Bandit </a:t>
            </a:r>
            <a:r>
              <a:rPr lang="en-US" sz="2400" dirty="0" smtClean="0">
                <a:latin typeface="Avenir Black"/>
                <a:cs typeface="Avenir Black"/>
              </a:rPr>
              <a:t>Problem:</a:t>
            </a:r>
          </a:p>
          <a:p>
            <a:endParaRPr lang="en-US" sz="2400" dirty="0" smtClean="0">
              <a:latin typeface="Avenir Black"/>
              <a:cs typeface="Avenir Black"/>
            </a:endParaRPr>
          </a:p>
          <a:p>
            <a:r>
              <a:rPr lang="en-US" sz="2400" i="1" u="sng" dirty="0" smtClean="0"/>
              <a:t>Exploration phase:</a:t>
            </a:r>
            <a:endParaRPr lang="en-US" sz="2400" i="1" u="sng" dirty="0" smtClean="0"/>
          </a:p>
          <a:p>
            <a:r>
              <a:rPr lang="en-US" sz="2400" dirty="0"/>
              <a:t> </a:t>
            </a:r>
            <a:r>
              <a:rPr lang="en-US" sz="2400" dirty="0" smtClean="0"/>
              <a:t>    </a:t>
            </a:r>
            <a:r>
              <a:rPr lang="en-US" sz="2400" dirty="0" smtClean="0"/>
              <a:t>For 10% of the time, you split your traffic equally between </a:t>
            </a:r>
          </a:p>
          <a:p>
            <a:r>
              <a:rPr lang="en-US" sz="2400" dirty="0"/>
              <a:t> </a:t>
            </a:r>
            <a:r>
              <a:rPr lang="en-US" sz="2400" dirty="0" smtClean="0"/>
              <a:t>    </a:t>
            </a:r>
            <a:r>
              <a:rPr lang="en-US" sz="2400" dirty="0" smtClean="0"/>
              <a:t>the two versions </a:t>
            </a:r>
            <a:endParaRPr lang="en-US" dirty="0" smtClean="0"/>
          </a:p>
          <a:p>
            <a:endParaRPr lang="en-US" dirty="0" smtClean="0"/>
          </a:p>
          <a:p>
            <a:endParaRPr lang="en-US" dirty="0" smtClean="0"/>
          </a:p>
          <a:p>
            <a:r>
              <a:rPr lang="en-US" sz="2400" i="1" u="sng" dirty="0"/>
              <a:t>E</a:t>
            </a:r>
            <a:r>
              <a:rPr lang="en-US" sz="2400" i="1" u="sng" dirty="0"/>
              <a:t>xploitation </a:t>
            </a:r>
            <a:r>
              <a:rPr lang="en-US" sz="2400" i="1" u="sng" dirty="0" smtClean="0"/>
              <a:t>phase:</a:t>
            </a:r>
            <a:endParaRPr lang="en-US" sz="2400" i="1" u="sng" dirty="0"/>
          </a:p>
          <a:p>
            <a:r>
              <a:rPr lang="en-US" dirty="0" smtClean="0"/>
              <a:t>       </a:t>
            </a:r>
            <a:r>
              <a:rPr lang="en-US" sz="2400" dirty="0" smtClean="0"/>
              <a:t>For </a:t>
            </a:r>
            <a:r>
              <a:rPr lang="en-US" sz="2400" dirty="0"/>
              <a:t>the rest 90% of the time, you send traffic to currently best </a:t>
            </a:r>
            <a:endParaRPr lang="en-US" sz="2400" dirty="0" smtClean="0"/>
          </a:p>
          <a:p>
            <a:r>
              <a:rPr lang="en-US" sz="2400" dirty="0"/>
              <a:t> </a:t>
            </a:r>
            <a:r>
              <a:rPr lang="en-US" sz="2400" dirty="0" smtClean="0"/>
              <a:t>    performing </a:t>
            </a:r>
            <a:r>
              <a:rPr lang="en-US" sz="2400" dirty="0"/>
              <a:t>version </a:t>
            </a:r>
            <a:endParaRPr lang="en-US" sz="2400" dirty="0" smtClean="0"/>
          </a:p>
          <a:p>
            <a:endParaRPr lang="en-US" sz="2400" dirty="0"/>
          </a:p>
          <a:p>
            <a:r>
              <a:rPr lang="en-US" sz="2400" dirty="0" smtClean="0"/>
              <a:t>Continue exploring and exploiting</a:t>
            </a:r>
            <a:r>
              <a:rPr lang="is-IS" sz="2400" dirty="0" smtClean="0"/>
              <a:t>…</a:t>
            </a:r>
            <a:endParaRPr lang="en-US" sz="2400" dirty="0"/>
          </a:p>
          <a:p>
            <a:endParaRPr lang="en-US" sz="2400" dirty="0"/>
          </a:p>
        </p:txBody>
      </p:sp>
    </p:spTree>
    <p:extLst>
      <p:ext uri="{BB962C8B-B14F-4D97-AF65-F5344CB8AC3E}">
        <p14:creationId xmlns:p14="http://schemas.microsoft.com/office/powerpoint/2010/main" val="6844916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4566" y="2307943"/>
            <a:ext cx="6581802" cy="1077218"/>
          </a:xfrm>
          <a:prstGeom prst="rect">
            <a:avLst/>
          </a:prstGeom>
          <a:noFill/>
        </p:spPr>
        <p:txBody>
          <a:bodyPr wrap="none" rtlCol="0">
            <a:spAutoFit/>
          </a:bodyPr>
          <a:lstStyle/>
          <a:p>
            <a:pPr algn="ctr"/>
            <a:r>
              <a:rPr lang="en-US" sz="3200" dirty="0" smtClean="0">
                <a:latin typeface="Avenir Black"/>
                <a:cs typeface="Avenir Black"/>
              </a:rPr>
              <a:t>Then why don’t we just use MAB </a:t>
            </a:r>
          </a:p>
          <a:p>
            <a:pPr algn="ctr"/>
            <a:r>
              <a:rPr lang="en-US" sz="3200" dirty="0" smtClean="0">
                <a:latin typeface="Avenir Black"/>
                <a:cs typeface="Avenir Black"/>
              </a:rPr>
              <a:t>instead of A/B?</a:t>
            </a:r>
            <a:endParaRPr lang="en-US" sz="3200" dirty="0">
              <a:latin typeface="Avenir Black"/>
              <a:cs typeface="Avenir Black"/>
            </a:endParaRPr>
          </a:p>
        </p:txBody>
      </p:sp>
    </p:spTree>
    <p:extLst>
      <p:ext uri="{BB962C8B-B14F-4D97-AF65-F5344CB8AC3E}">
        <p14:creationId xmlns:p14="http://schemas.microsoft.com/office/powerpoint/2010/main" val="3196847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134" y="4563676"/>
            <a:ext cx="6781800" cy="1600200"/>
          </a:xfrm>
        </p:spPr>
        <p:txBody>
          <a:bodyPr/>
          <a:lstStyle/>
          <a:p>
            <a:pPr algn="ctr"/>
            <a:r>
              <a:rPr lang="en-US" dirty="0" smtClean="0"/>
              <a:t>Bandit  VS</a:t>
            </a:r>
            <a:r>
              <a:rPr lang="en-US" dirty="0"/>
              <a:t>.</a:t>
            </a:r>
            <a:r>
              <a:rPr lang="en-US" dirty="0" smtClean="0"/>
              <a:t>  A</a:t>
            </a:r>
            <a:r>
              <a:rPr lang="en-US" dirty="0" smtClean="0"/>
              <a:t>/B</a:t>
            </a:r>
            <a:endParaRPr lang="en-US" dirty="0"/>
          </a:p>
        </p:txBody>
      </p:sp>
      <p:sp>
        <p:nvSpPr>
          <p:cNvPr id="5" name="Content Placeholder 4"/>
          <p:cNvSpPr>
            <a:spLocks noGrp="1"/>
          </p:cNvSpPr>
          <p:nvPr>
            <p:ph sz="half" idx="1"/>
          </p:nvPr>
        </p:nvSpPr>
        <p:spPr>
          <a:xfrm>
            <a:off x="762000" y="817345"/>
            <a:ext cx="3657600" cy="3628158"/>
          </a:xfrm>
        </p:spPr>
        <p:txBody>
          <a:bodyPr>
            <a:normAutofit fontScale="70000" lnSpcReduction="20000"/>
          </a:bodyPr>
          <a:lstStyle/>
          <a:p>
            <a:pPr marL="0" indent="0">
              <a:buNone/>
            </a:pPr>
            <a:endParaRPr lang="en-US" dirty="0" smtClean="0"/>
          </a:p>
          <a:p>
            <a:pPr marL="0" indent="0">
              <a:buNone/>
            </a:pPr>
            <a:endParaRPr lang="en-US" u="sng" dirty="0" smtClean="0"/>
          </a:p>
          <a:p>
            <a:pPr marL="0" indent="0">
              <a:buNone/>
            </a:pPr>
            <a:r>
              <a:rPr lang="en-US" sz="3400" b="1" u="sng" dirty="0" smtClean="0"/>
              <a:t>Bandit:</a:t>
            </a:r>
          </a:p>
          <a:p>
            <a:pPr marL="0" indent="0">
              <a:buNone/>
            </a:pPr>
            <a:endParaRPr lang="en-US" dirty="0" smtClean="0"/>
          </a:p>
          <a:p>
            <a:r>
              <a:rPr lang="en-US" dirty="0" smtClean="0"/>
              <a:t>Higher Conversion Rate</a:t>
            </a:r>
          </a:p>
          <a:p>
            <a:pPr marL="0" indent="0">
              <a:buNone/>
            </a:pPr>
            <a:endParaRPr lang="en-US" dirty="0" smtClean="0"/>
          </a:p>
          <a:p>
            <a:r>
              <a:rPr lang="en-US" dirty="0" smtClean="0"/>
              <a:t>Greater number of traffic </a:t>
            </a:r>
            <a:r>
              <a:rPr lang="en-US" dirty="0" smtClean="0">
                <a:solidFill>
                  <a:schemeClr val="tx1"/>
                </a:solidFill>
              </a:rPr>
              <a:t>required</a:t>
            </a:r>
          </a:p>
          <a:p>
            <a:pPr marL="0" indent="0">
              <a:buNone/>
            </a:pPr>
            <a:endParaRPr lang="en-US" dirty="0" smtClean="0"/>
          </a:p>
          <a:p>
            <a:r>
              <a:rPr lang="en-US" dirty="0" smtClean="0"/>
              <a:t>Greater amount of time taken for statistical significance</a:t>
            </a:r>
          </a:p>
          <a:p>
            <a:endParaRPr lang="en-US" dirty="0" smtClean="0"/>
          </a:p>
          <a:p>
            <a:pPr marL="0" indent="0">
              <a:buNone/>
            </a:pPr>
            <a:endParaRPr lang="en-US" dirty="0" smtClean="0"/>
          </a:p>
          <a:p>
            <a:pPr marL="0" indent="0">
              <a:buNone/>
            </a:pPr>
            <a:endParaRPr lang="en-US" dirty="0" smtClean="0"/>
          </a:p>
          <a:p>
            <a:endParaRPr lang="en-US" dirty="0"/>
          </a:p>
        </p:txBody>
      </p:sp>
      <p:sp>
        <p:nvSpPr>
          <p:cNvPr id="6" name="Content Placeholder 5"/>
          <p:cNvSpPr>
            <a:spLocks noGrp="1"/>
          </p:cNvSpPr>
          <p:nvPr>
            <p:ph sz="half" idx="2"/>
          </p:nvPr>
        </p:nvSpPr>
        <p:spPr>
          <a:xfrm>
            <a:off x="4648200" y="1022311"/>
            <a:ext cx="3657600" cy="3541365"/>
          </a:xfrm>
        </p:spPr>
        <p:txBody>
          <a:bodyPr>
            <a:normAutofit fontScale="70000" lnSpcReduction="20000"/>
          </a:bodyPr>
          <a:lstStyle/>
          <a:p>
            <a:pPr marL="0" indent="0">
              <a:buNone/>
            </a:pPr>
            <a:r>
              <a:rPr lang="en-US" sz="3400" b="1" u="sng" dirty="0" smtClean="0"/>
              <a:t>A/B:</a:t>
            </a:r>
          </a:p>
          <a:p>
            <a:pPr marL="0" indent="0">
              <a:buNone/>
            </a:pPr>
            <a:endParaRPr lang="en-US" sz="3400" b="1" dirty="0" smtClean="0"/>
          </a:p>
          <a:p>
            <a:r>
              <a:rPr lang="en-US" dirty="0" smtClean="0"/>
              <a:t>Lower Conversion Rate</a:t>
            </a:r>
          </a:p>
          <a:p>
            <a:pPr marL="0" indent="0">
              <a:buNone/>
            </a:pPr>
            <a:endParaRPr lang="en-US" dirty="0" smtClean="0"/>
          </a:p>
          <a:p>
            <a:r>
              <a:rPr lang="en-US" dirty="0" smtClean="0"/>
              <a:t>Smaller number of traffic required</a:t>
            </a:r>
          </a:p>
          <a:p>
            <a:pPr marL="0" indent="0">
              <a:buNone/>
            </a:pPr>
            <a:endParaRPr lang="en-US" dirty="0" smtClean="0"/>
          </a:p>
          <a:p>
            <a:r>
              <a:rPr lang="en-US" dirty="0" smtClean="0"/>
              <a:t>Smaller amount of time taken for statistical significance</a:t>
            </a:r>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7941058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145" y="4258083"/>
            <a:ext cx="6781800" cy="1600200"/>
          </a:xfrm>
        </p:spPr>
        <p:txBody>
          <a:bodyPr>
            <a:normAutofit fontScale="90000"/>
          </a:bodyPr>
          <a:lstStyle/>
          <a:p>
            <a:pPr algn="ctr"/>
            <a:r>
              <a:rPr lang="en-US" dirty="0">
                <a:latin typeface="Comic Sans MS"/>
                <a:cs typeface="Comic Sans MS"/>
              </a:rPr>
              <a:t>Because he A/B tested on that </a:t>
            </a:r>
            <a:r>
              <a:rPr lang="en-US" dirty="0" smtClean="0">
                <a:latin typeface="Comic Sans MS"/>
                <a:cs typeface="Comic Sans MS"/>
              </a:rPr>
              <a:t>button </a:t>
            </a:r>
            <a:endParaRPr lang="en-US" dirty="0">
              <a:latin typeface="Comic Sans MS"/>
              <a:cs typeface="Comic Sans MS"/>
            </a:endParaRPr>
          </a:p>
        </p:txBody>
      </p:sp>
      <p:sp>
        <p:nvSpPr>
          <p:cNvPr id="3" name="Content Placeholder 2"/>
          <p:cNvSpPr>
            <a:spLocks noGrp="1"/>
          </p:cNvSpPr>
          <p:nvPr>
            <p:ph idx="1"/>
          </p:nvPr>
        </p:nvSpPr>
        <p:spPr/>
        <p:txBody>
          <a:bodyPr/>
          <a:lstStyle/>
          <a:p>
            <a:pPr marL="0" indent="0">
              <a:buNone/>
            </a:pPr>
            <a:r>
              <a:rPr lang="en-US" dirty="0"/>
              <a:t>2007 Presidential Campaign, Google product manager Dan </a:t>
            </a:r>
            <a:r>
              <a:rPr lang="en-US" dirty="0" err="1"/>
              <a:t>Siroker</a:t>
            </a:r>
            <a:r>
              <a:rPr lang="en-US" dirty="0"/>
              <a:t> headed </a:t>
            </a:r>
            <a:r>
              <a:rPr lang="en-US" dirty="0" smtClean="0"/>
              <a:t>the “</a:t>
            </a:r>
            <a:r>
              <a:rPr lang="en-US" dirty="0"/>
              <a:t>new media analytics” team in Obama’s </a:t>
            </a:r>
            <a:r>
              <a:rPr lang="en-US" dirty="0" smtClean="0"/>
              <a:t>campaign and introduced </a:t>
            </a:r>
            <a:r>
              <a:rPr lang="en-US" dirty="0"/>
              <a:t>a DONATE button from Google web practice and won $57 million of additional donations.</a:t>
            </a:r>
          </a:p>
          <a:p>
            <a:pPr marL="0" indent="0">
              <a:buNone/>
            </a:pPr>
            <a:r>
              <a:rPr lang="en-US" dirty="0"/>
              <a:t> </a:t>
            </a:r>
            <a:endParaRPr lang="en-US" dirty="0" smtClean="0"/>
          </a:p>
          <a:p>
            <a:pPr marL="0" indent="0">
              <a:buNone/>
            </a:pPr>
            <a:r>
              <a:rPr lang="en-US" dirty="0" smtClean="0"/>
              <a:t>	   </a:t>
            </a:r>
            <a:r>
              <a:rPr lang="en-US" sz="3600" i="1" dirty="0" smtClean="0"/>
              <a:t>Why was it so successful? </a:t>
            </a:r>
            <a:endParaRPr lang="en-US" sz="3600" i="1" dirty="0"/>
          </a:p>
        </p:txBody>
      </p:sp>
    </p:spTree>
    <p:extLst>
      <p:ext uri="{BB962C8B-B14F-4D97-AF65-F5344CB8AC3E}">
        <p14:creationId xmlns:p14="http://schemas.microsoft.com/office/powerpoint/2010/main" val="3791386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272" y="5297427"/>
            <a:ext cx="6781800" cy="874772"/>
          </a:xfrm>
        </p:spPr>
        <p:txBody>
          <a:bodyPr>
            <a:normAutofit/>
          </a:bodyPr>
          <a:lstStyle/>
          <a:p>
            <a:pPr algn="ctr"/>
            <a:r>
              <a:rPr lang="en-US" sz="2800" dirty="0" smtClean="0">
                <a:latin typeface="Comic Sans MS"/>
                <a:cs typeface="Comic Sans MS"/>
              </a:rPr>
              <a:t>Trade off Between Conversion &amp; Time</a:t>
            </a:r>
            <a:endParaRPr lang="en-US" sz="2800" dirty="0">
              <a:latin typeface="Comic Sans MS"/>
              <a:cs typeface="Comic Sans MS"/>
            </a:endParaRPr>
          </a:p>
        </p:txBody>
      </p:sp>
      <p:pic>
        <p:nvPicPr>
          <p:cNvPr id="3" name="Picture 2" descr="Screen Shot 2016-08-09 at 6.02.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272" y="559380"/>
            <a:ext cx="6781800" cy="4578643"/>
          </a:xfrm>
          <a:prstGeom prst="rect">
            <a:avLst/>
          </a:prstGeom>
        </p:spPr>
      </p:pic>
    </p:spTree>
    <p:extLst>
      <p:ext uri="{BB962C8B-B14F-4D97-AF65-F5344CB8AC3E}">
        <p14:creationId xmlns:p14="http://schemas.microsoft.com/office/powerpoint/2010/main" val="18928867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514" y="1239165"/>
            <a:ext cx="7981801" cy="2369880"/>
          </a:xfrm>
          <a:prstGeom prst="rect">
            <a:avLst/>
          </a:prstGeom>
          <a:noFill/>
        </p:spPr>
        <p:txBody>
          <a:bodyPr wrap="none" rtlCol="0">
            <a:spAutoFit/>
          </a:bodyPr>
          <a:lstStyle/>
          <a:p>
            <a:r>
              <a:rPr lang="en-US" sz="3600" dirty="0" smtClean="0">
                <a:latin typeface="+mj-lt"/>
                <a:cs typeface="Avenir Black"/>
              </a:rPr>
              <a:t>Suggestion:</a:t>
            </a:r>
          </a:p>
          <a:p>
            <a:endParaRPr lang="en-US" sz="2800" dirty="0"/>
          </a:p>
          <a:p>
            <a:r>
              <a:rPr lang="en-US" sz="2800" dirty="0" smtClean="0">
                <a:latin typeface="Avenir Black"/>
                <a:cs typeface="Avenir Black"/>
              </a:rPr>
              <a:t>For long tests MAB can be the better method </a:t>
            </a:r>
          </a:p>
          <a:p>
            <a:r>
              <a:rPr lang="en-US" sz="2800" dirty="0" smtClean="0">
                <a:latin typeface="Avenir Black"/>
                <a:cs typeface="Avenir Black"/>
              </a:rPr>
              <a:t>and for middle and relatively shorter tests </a:t>
            </a:r>
          </a:p>
          <a:p>
            <a:r>
              <a:rPr lang="en-US" sz="2800" dirty="0" smtClean="0">
                <a:latin typeface="Avenir Black"/>
                <a:cs typeface="Avenir Black"/>
              </a:rPr>
              <a:t>A/B can be better.</a:t>
            </a:r>
          </a:p>
        </p:txBody>
      </p:sp>
    </p:spTree>
    <p:extLst>
      <p:ext uri="{BB962C8B-B14F-4D97-AF65-F5344CB8AC3E}">
        <p14:creationId xmlns:p14="http://schemas.microsoft.com/office/powerpoint/2010/main" val="225899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7183" y="2311565"/>
            <a:ext cx="6479633" cy="1292662"/>
          </a:xfrm>
          <a:prstGeom prst="rect">
            <a:avLst/>
          </a:prstGeom>
          <a:noFill/>
        </p:spPr>
        <p:txBody>
          <a:bodyPr wrap="none" rtlCol="0">
            <a:spAutoFit/>
          </a:bodyPr>
          <a:lstStyle/>
          <a:p>
            <a:r>
              <a:rPr lang="en-US" sz="6000" dirty="0" smtClean="0">
                <a:latin typeface="+mj-lt"/>
              </a:rPr>
              <a:t>What’s A/B Testing?</a:t>
            </a:r>
          </a:p>
          <a:p>
            <a:endParaRPr lang="en-US" dirty="0"/>
          </a:p>
        </p:txBody>
      </p:sp>
    </p:spTree>
    <p:extLst>
      <p:ext uri="{BB962C8B-B14F-4D97-AF65-F5344CB8AC3E}">
        <p14:creationId xmlns:p14="http://schemas.microsoft.com/office/powerpoint/2010/main" val="322470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228" y="1112978"/>
            <a:ext cx="8620869" cy="4339650"/>
          </a:xfrm>
          <a:prstGeom prst="rect">
            <a:avLst/>
          </a:prstGeom>
          <a:noFill/>
        </p:spPr>
        <p:txBody>
          <a:bodyPr wrap="none" rtlCol="0">
            <a:spAutoFit/>
          </a:bodyPr>
          <a:lstStyle/>
          <a:p>
            <a:r>
              <a:rPr lang="en-US" sz="2400" dirty="0" smtClean="0">
                <a:latin typeface="Avenir Black"/>
                <a:cs typeface="Avenir Black"/>
              </a:rPr>
              <a:t>A/B Testing:</a:t>
            </a:r>
            <a:br>
              <a:rPr lang="en-US" sz="2400" dirty="0" smtClean="0">
                <a:latin typeface="Avenir Black"/>
                <a:cs typeface="Avenir Black"/>
              </a:rPr>
            </a:br>
            <a:endParaRPr lang="en-US" sz="2400" dirty="0" smtClean="0">
              <a:latin typeface="Avenir Black"/>
              <a:cs typeface="Avenir Black"/>
            </a:endParaRPr>
          </a:p>
          <a:p>
            <a:pPr algn="dist"/>
            <a:r>
              <a:rPr lang="en-US" sz="2400" dirty="0" smtClean="0"/>
              <a:t>Having </a:t>
            </a:r>
            <a:r>
              <a:rPr lang="en-US" sz="2400" dirty="0" smtClean="0"/>
              <a:t>two </a:t>
            </a:r>
            <a:r>
              <a:rPr lang="en-US" sz="2400" dirty="0"/>
              <a:t>versions of the same feature on a product tested </a:t>
            </a:r>
            <a:r>
              <a:rPr lang="en-US" sz="2400" dirty="0" smtClean="0"/>
              <a:t>b</a:t>
            </a:r>
            <a:r>
              <a:rPr lang="en-US" sz="2400" dirty="0" smtClean="0"/>
              <a:t>y </a:t>
            </a:r>
            <a:r>
              <a:rPr lang="en-US" sz="2400" dirty="0" smtClean="0"/>
              <a:t>two</a:t>
            </a:r>
          </a:p>
          <a:p>
            <a:pPr algn="dist"/>
            <a:r>
              <a:rPr lang="en-US" sz="2400" dirty="0" smtClean="0"/>
              <a:t>groups </a:t>
            </a:r>
            <a:r>
              <a:rPr lang="en-US" sz="2400" dirty="0"/>
              <a:t>of users in same size</a:t>
            </a:r>
            <a:r>
              <a:rPr lang="en-US" sz="2400" dirty="0" smtClean="0"/>
              <a:t>, and finally have all of the </a:t>
            </a:r>
            <a:r>
              <a:rPr lang="en-US" sz="2400" dirty="0" smtClean="0"/>
              <a:t>users </a:t>
            </a:r>
            <a:r>
              <a:rPr lang="en-US" sz="2400" dirty="0" smtClean="0"/>
              <a:t>using </a:t>
            </a:r>
            <a:endParaRPr lang="en-US" sz="2400" dirty="0" smtClean="0"/>
          </a:p>
          <a:p>
            <a:pPr algn="dist"/>
            <a:r>
              <a:rPr lang="en-US" sz="2400" dirty="0" smtClean="0"/>
              <a:t>the better </a:t>
            </a:r>
            <a:r>
              <a:rPr lang="en-US" sz="2400" dirty="0" smtClean="0"/>
              <a:t>version of the product.</a:t>
            </a:r>
            <a:endParaRPr lang="en-US" sz="2400" dirty="0"/>
          </a:p>
          <a:p>
            <a:pPr algn="dist"/>
            <a:r>
              <a:rPr lang="en-US" sz="2400" dirty="0"/>
              <a:t> </a:t>
            </a:r>
          </a:p>
          <a:p>
            <a:pPr algn="dist"/>
            <a:r>
              <a:rPr lang="en-US" sz="2400" dirty="0"/>
              <a:t>For example, the colors, images, text, ads, or prices you see—all </a:t>
            </a:r>
            <a:endParaRPr lang="en-US" sz="2400" dirty="0" smtClean="0"/>
          </a:p>
          <a:p>
            <a:pPr algn="dist"/>
            <a:r>
              <a:rPr lang="en-US" sz="2400" dirty="0" smtClean="0"/>
              <a:t>the </a:t>
            </a:r>
            <a:r>
              <a:rPr lang="en-US" sz="2400" dirty="0"/>
              <a:t>features </a:t>
            </a:r>
            <a:r>
              <a:rPr lang="en-US" sz="2400" dirty="0" smtClean="0"/>
              <a:t>of </a:t>
            </a:r>
            <a:r>
              <a:rPr lang="en-US" sz="2400" dirty="0"/>
              <a:t>a webpage is </a:t>
            </a:r>
            <a:r>
              <a:rPr lang="en-US" sz="2400" u="sng" dirty="0"/>
              <a:t>tuned </a:t>
            </a:r>
            <a:r>
              <a:rPr lang="en-US" sz="2400" dirty="0"/>
              <a:t>to best </a:t>
            </a:r>
            <a:r>
              <a:rPr lang="en-US" sz="2400" u="sng" dirty="0"/>
              <a:t>exploit </a:t>
            </a:r>
            <a:r>
              <a:rPr lang="en-US" sz="2400" dirty="0"/>
              <a:t>the user’s </a:t>
            </a:r>
            <a:r>
              <a:rPr lang="en-US" sz="2400" dirty="0" smtClean="0"/>
              <a:t>attention</a:t>
            </a:r>
          </a:p>
          <a:p>
            <a:pPr algn="dist"/>
            <a:r>
              <a:rPr lang="en-US" sz="2400" dirty="0" smtClean="0"/>
              <a:t>and </a:t>
            </a:r>
            <a:r>
              <a:rPr lang="en-US" sz="2400" dirty="0"/>
              <a:t>likelihood to </a:t>
            </a:r>
            <a:r>
              <a:rPr lang="en-US" sz="2400" dirty="0" smtClean="0"/>
              <a:t>click on </a:t>
            </a:r>
            <a:r>
              <a:rPr lang="en-US" sz="2400" dirty="0"/>
              <a:t>the buttons where the company </a:t>
            </a:r>
            <a:r>
              <a:rPr lang="en-US" sz="2400" dirty="0" smtClean="0"/>
              <a:t>want </a:t>
            </a:r>
            <a:r>
              <a:rPr lang="en-US" sz="2400" dirty="0"/>
              <a:t>them </a:t>
            </a:r>
            <a:endParaRPr lang="en-US" sz="2400" dirty="0" smtClean="0"/>
          </a:p>
          <a:p>
            <a:pPr algn="dist"/>
            <a:r>
              <a:rPr lang="en-US" sz="2400" dirty="0" smtClean="0"/>
              <a:t>to </a:t>
            </a:r>
            <a:r>
              <a:rPr lang="en-US" sz="2400" dirty="0"/>
              <a:t>click.</a:t>
            </a:r>
          </a:p>
          <a:p>
            <a:endParaRPr lang="en-US" dirty="0" smtClean="0"/>
          </a:p>
          <a:p>
            <a:endParaRPr lang="en-US" dirty="0" smtClean="0"/>
          </a:p>
        </p:txBody>
      </p:sp>
    </p:spTree>
    <p:extLst>
      <p:ext uri="{BB962C8B-B14F-4D97-AF65-F5344CB8AC3E}">
        <p14:creationId xmlns:p14="http://schemas.microsoft.com/office/powerpoint/2010/main" val="428219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706" y="957677"/>
            <a:ext cx="8494633" cy="4493538"/>
          </a:xfrm>
          <a:prstGeom prst="rect">
            <a:avLst/>
          </a:prstGeom>
          <a:noFill/>
        </p:spPr>
        <p:txBody>
          <a:bodyPr wrap="none" rtlCol="0">
            <a:spAutoFit/>
          </a:bodyPr>
          <a:lstStyle/>
          <a:p>
            <a:r>
              <a:rPr lang="en-US" dirty="0"/>
              <a:t> </a:t>
            </a:r>
            <a:r>
              <a:rPr lang="en-US" sz="3600" dirty="0" smtClean="0">
                <a:latin typeface="+mj-lt"/>
              </a:rPr>
              <a:t> Classic A/B Test Setup:</a:t>
            </a:r>
          </a:p>
          <a:p>
            <a:r>
              <a:rPr lang="en-US" dirty="0" smtClean="0"/>
              <a:t> </a:t>
            </a:r>
          </a:p>
          <a:p>
            <a:endParaRPr lang="en-US" dirty="0" smtClean="0"/>
          </a:p>
          <a:p>
            <a:pPr lvl="1"/>
            <a:r>
              <a:rPr lang="en-US" sz="3200" dirty="0" smtClean="0"/>
              <a:t> 1. Split the traffic evenly between two options</a:t>
            </a:r>
          </a:p>
          <a:p>
            <a:pPr lvl="1"/>
            <a:endParaRPr lang="en-US" sz="3200" dirty="0" smtClean="0"/>
          </a:p>
          <a:p>
            <a:pPr lvl="1"/>
            <a:r>
              <a:rPr lang="en-US" sz="3200" dirty="0" smtClean="0"/>
              <a:t> 2. Run the test for a set period of time</a:t>
            </a:r>
          </a:p>
          <a:p>
            <a:pPr lvl="1"/>
            <a:endParaRPr lang="en-US" sz="3200" dirty="0" smtClean="0"/>
          </a:p>
          <a:p>
            <a:pPr lvl="1"/>
            <a:r>
              <a:rPr lang="en-US" sz="3200" dirty="0" smtClean="0"/>
              <a:t> 3. Thereafter giving all the traffic to the winner</a:t>
            </a:r>
          </a:p>
          <a:p>
            <a:endParaRPr lang="en-US" sz="3600" dirty="0"/>
          </a:p>
          <a:p>
            <a:r>
              <a:rPr lang="en-US" dirty="0"/>
              <a:t> </a:t>
            </a:r>
            <a:r>
              <a:rPr lang="en-US" dirty="0" smtClean="0"/>
              <a:t>      </a:t>
            </a:r>
            <a:endParaRPr lang="en-US" dirty="0"/>
          </a:p>
        </p:txBody>
      </p:sp>
    </p:spTree>
    <p:extLst>
      <p:ext uri="{BB962C8B-B14F-4D97-AF65-F5344CB8AC3E}">
        <p14:creationId xmlns:p14="http://schemas.microsoft.com/office/powerpoint/2010/main" val="184833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5685" y="2765981"/>
            <a:ext cx="5558734" cy="1015663"/>
          </a:xfrm>
          <a:prstGeom prst="rect">
            <a:avLst/>
          </a:prstGeom>
          <a:noFill/>
        </p:spPr>
        <p:txBody>
          <a:bodyPr wrap="none" rtlCol="0">
            <a:spAutoFit/>
          </a:bodyPr>
          <a:lstStyle/>
          <a:p>
            <a:r>
              <a:rPr lang="en-US" sz="6000" dirty="0" smtClean="0">
                <a:latin typeface="+mj-lt"/>
              </a:rPr>
              <a:t>Case Study: SONY</a:t>
            </a:r>
            <a:endParaRPr lang="en-US" sz="6000" dirty="0">
              <a:latin typeface="+mj-lt"/>
            </a:endParaRPr>
          </a:p>
        </p:txBody>
      </p:sp>
    </p:spTree>
    <p:extLst>
      <p:ext uri="{BB962C8B-B14F-4D97-AF65-F5344CB8AC3E}">
        <p14:creationId xmlns:p14="http://schemas.microsoft.com/office/powerpoint/2010/main" val="296828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003" y="977051"/>
            <a:ext cx="7790697" cy="4278094"/>
          </a:xfrm>
          <a:prstGeom prst="rect">
            <a:avLst/>
          </a:prstGeom>
          <a:noFill/>
        </p:spPr>
        <p:txBody>
          <a:bodyPr wrap="square" rtlCol="0">
            <a:spAutoFit/>
          </a:bodyPr>
          <a:lstStyle/>
          <a:p>
            <a:r>
              <a:rPr lang="en-US" sz="4000" dirty="0" smtClean="0">
                <a:latin typeface="Avenir Black"/>
                <a:cs typeface="Avenir Black"/>
              </a:rPr>
              <a:t>Context:</a:t>
            </a:r>
          </a:p>
          <a:p>
            <a:endParaRPr lang="en-US" dirty="0" smtClean="0"/>
          </a:p>
          <a:p>
            <a:endParaRPr lang="en-US" dirty="0"/>
          </a:p>
          <a:p>
            <a:r>
              <a:rPr lang="en-US" sz="3200" dirty="0" smtClean="0">
                <a:latin typeface="Athelas Regular"/>
                <a:cs typeface="Athelas Regular"/>
              </a:rPr>
              <a:t>SONY found out that bounce </a:t>
            </a:r>
            <a:r>
              <a:rPr lang="en-US" sz="3200" dirty="0">
                <a:latin typeface="Athelas Regular"/>
                <a:cs typeface="Athelas Regular"/>
              </a:rPr>
              <a:t>rates were higher than </a:t>
            </a:r>
            <a:r>
              <a:rPr lang="en-US" sz="3200" dirty="0" smtClean="0">
                <a:latin typeface="Athelas Regular"/>
                <a:cs typeface="Athelas Regular"/>
              </a:rPr>
              <a:t>average in </a:t>
            </a:r>
            <a:r>
              <a:rPr lang="en-US" sz="3200" dirty="0">
                <a:latin typeface="Athelas Regular"/>
                <a:cs typeface="Athelas Regular"/>
              </a:rPr>
              <a:t>the last few steps of the funnel—on the pages that asked shoppers to make additional </a:t>
            </a:r>
            <a:r>
              <a:rPr lang="en-US" sz="3200" dirty="0" smtClean="0">
                <a:latin typeface="Athelas Regular"/>
                <a:cs typeface="Athelas Regular"/>
              </a:rPr>
              <a:t>customizations </a:t>
            </a:r>
            <a:r>
              <a:rPr lang="en-US" sz="3200" dirty="0">
                <a:latin typeface="Athelas Regular"/>
                <a:cs typeface="Athelas Regular"/>
              </a:rPr>
              <a:t>to the products in their shopping cart. </a:t>
            </a:r>
            <a:endParaRPr lang="en-US" sz="3200" dirty="0" smtClean="0">
              <a:latin typeface="Athelas Regular"/>
              <a:cs typeface="Athelas Regular"/>
            </a:endParaRPr>
          </a:p>
          <a:p>
            <a:endParaRPr lang="en-US" dirty="0" smtClean="0"/>
          </a:p>
          <a:p>
            <a:endParaRPr lang="en-US" dirty="0"/>
          </a:p>
        </p:txBody>
      </p:sp>
    </p:spTree>
    <p:extLst>
      <p:ext uri="{BB962C8B-B14F-4D97-AF65-F5344CB8AC3E}">
        <p14:creationId xmlns:p14="http://schemas.microsoft.com/office/powerpoint/2010/main" val="401950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2703" y="543566"/>
            <a:ext cx="7860623" cy="5663089"/>
          </a:xfrm>
          <a:prstGeom prst="rect">
            <a:avLst/>
          </a:prstGeom>
          <a:noFill/>
        </p:spPr>
        <p:txBody>
          <a:bodyPr wrap="none" rtlCol="0">
            <a:spAutoFit/>
          </a:bodyPr>
          <a:lstStyle/>
          <a:p>
            <a:r>
              <a:rPr lang="en-US" sz="3200" dirty="0">
                <a:latin typeface="Avenir Black"/>
                <a:cs typeface="Avenir Black"/>
              </a:rPr>
              <a:t>Action</a:t>
            </a:r>
            <a:r>
              <a:rPr lang="en-US" sz="3200" dirty="0" smtClean="0">
                <a:latin typeface="Avenir Black"/>
                <a:cs typeface="Avenir Black"/>
              </a:rPr>
              <a:t>: A/B Testing</a:t>
            </a:r>
          </a:p>
          <a:p>
            <a:endParaRPr lang="en-US" sz="3200" dirty="0">
              <a:latin typeface="Athelas Regular"/>
              <a:cs typeface="Athelas Regular"/>
            </a:endParaRPr>
          </a:p>
          <a:p>
            <a:r>
              <a:rPr lang="en-US" sz="2800" i="1" u="sng" dirty="0" smtClean="0">
                <a:latin typeface="Athelas Regular"/>
                <a:cs typeface="Athelas Regular"/>
              </a:rPr>
              <a:t>Formed Hypothesis: </a:t>
            </a:r>
          </a:p>
          <a:p>
            <a:r>
              <a:rPr lang="en-US" sz="2800" dirty="0" smtClean="0">
                <a:latin typeface="Athelas Regular"/>
                <a:cs typeface="Athelas Regular"/>
              </a:rPr>
              <a:t>Shoppers </a:t>
            </a:r>
            <a:r>
              <a:rPr lang="en-US" sz="2800" dirty="0">
                <a:latin typeface="Athelas Regular"/>
                <a:cs typeface="Athelas Regular"/>
              </a:rPr>
              <a:t>frustrated by the extra </a:t>
            </a:r>
            <a:r>
              <a:rPr lang="en-US" sz="2800" dirty="0" smtClean="0">
                <a:latin typeface="Athelas Regular"/>
                <a:cs typeface="Athelas Regular"/>
              </a:rPr>
              <a:t>steps + more time</a:t>
            </a:r>
          </a:p>
          <a:p>
            <a:r>
              <a:rPr lang="en-US" sz="2800" dirty="0" smtClean="0">
                <a:latin typeface="Athelas Regular"/>
                <a:cs typeface="Athelas Regular"/>
              </a:rPr>
              <a:t>to develop extra thoughts</a:t>
            </a:r>
          </a:p>
          <a:p>
            <a:endParaRPr lang="en-US" sz="2800" dirty="0" smtClean="0">
              <a:latin typeface="Athelas Regular"/>
              <a:cs typeface="Athelas Regular"/>
            </a:endParaRPr>
          </a:p>
          <a:p>
            <a:r>
              <a:rPr lang="en-US" sz="2800" i="1" u="sng" dirty="0" smtClean="0">
                <a:latin typeface="Athelas Regular"/>
                <a:cs typeface="Athelas Regular"/>
              </a:rPr>
              <a:t>Created a different version of the checkout:</a:t>
            </a:r>
          </a:p>
          <a:p>
            <a:r>
              <a:rPr lang="en-US" sz="2800" dirty="0" smtClean="0">
                <a:latin typeface="Athelas Regular"/>
                <a:cs typeface="Athelas Regular"/>
              </a:rPr>
              <a:t>Shorter product descriptions + fewer </a:t>
            </a:r>
            <a:r>
              <a:rPr lang="en-US" sz="2800" dirty="0">
                <a:latin typeface="Athelas Regular"/>
                <a:cs typeface="Athelas Regular"/>
              </a:rPr>
              <a:t>required </a:t>
            </a:r>
            <a:r>
              <a:rPr lang="en-US" sz="2800" dirty="0" smtClean="0">
                <a:latin typeface="Athelas Regular"/>
                <a:cs typeface="Athelas Regular"/>
              </a:rPr>
              <a:t>fields</a:t>
            </a:r>
          </a:p>
          <a:p>
            <a:r>
              <a:rPr lang="en-US" sz="2800" dirty="0" smtClean="0">
                <a:latin typeface="Athelas Regular"/>
                <a:cs typeface="Athelas Regular"/>
              </a:rPr>
              <a:t>+ more pre</a:t>
            </a:r>
            <a:r>
              <a:rPr lang="en-US" sz="2800" dirty="0">
                <a:latin typeface="Athelas Regular"/>
                <a:cs typeface="Athelas Regular"/>
              </a:rPr>
              <a:t>-selected </a:t>
            </a:r>
            <a:r>
              <a:rPr lang="en-US" sz="2800" dirty="0" smtClean="0">
                <a:latin typeface="Athelas Regular"/>
                <a:cs typeface="Athelas Regular"/>
              </a:rPr>
              <a:t>choices</a:t>
            </a:r>
            <a:r>
              <a:rPr lang="en-US" sz="2800" dirty="0">
                <a:latin typeface="Athelas Regular"/>
                <a:cs typeface="Athelas Regular"/>
              </a:rPr>
              <a:t>. </a:t>
            </a:r>
            <a:r>
              <a:rPr lang="en-US" sz="2800" dirty="0" smtClean="0">
                <a:latin typeface="Athelas Regular"/>
                <a:cs typeface="Athelas Regular"/>
              </a:rPr>
              <a:t>Split the traffic evenly. </a:t>
            </a:r>
            <a:endParaRPr lang="en-US" sz="2800" dirty="0">
              <a:latin typeface="Athelas Regular"/>
              <a:cs typeface="Athelas Regular"/>
            </a:endParaRPr>
          </a:p>
          <a:p>
            <a:endParaRPr lang="en-US" sz="2800" dirty="0">
              <a:latin typeface="Athelas Regular"/>
              <a:cs typeface="Athelas Regular"/>
            </a:endParaRPr>
          </a:p>
          <a:p>
            <a:r>
              <a:rPr lang="en-US" sz="2800" i="1" u="sng" dirty="0" smtClean="0">
                <a:latin typeface="Athelas Regular"/>
                <a:cs typeface="Athelas Regular"/>
              </a:rPr>
              <a:t>Expectation:</a:t>
            </a:r>
          </a:p>
          <a:p>
            <a:r>
              <a:rPr lang="en-US" sz="2800" dirty="0" smtClean="0">
                <a:latin typeface="Athelas Regular"/>
                <a:cs typeface="Athelas Regular"/>
              </a:rPr>
              <a:t>This would drive more purchases</a:t>
            </a:r>
          </a:p>
          <a:p>
            <a:endParaRPr lang="en-US" dirty="0"/>
          </a:p>
        </p:txBody>
      </p:sp>
    </p:spTree>
    <p:extLst>
      <p:ext uri="{BB962C8B-B14F-4D97-AF65-F5344CB8AC3E}">
        <p14:creationId xmlns:p14="http://schemas.microsoft.com/office/powerpoint/2010/main" val="30543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1119" y="1084269"/>
            <a:ext cx="8289449" cy="3077765"/>
          </a:xfrm>
          <a:prstGeom prst="rect">
            <a:avLst/>
          </a:prstGeom>
          <a:noFill/>
        </p:spPr>
        <p:txBody>
          <a:bodyPr wrap="none" rtlCol="0">
            <a:spAutoFit/>
          </a:bodyPr>
          <a:lstStyle/>
          <a:p>
            <a:r>
              <a:rPr lang="en-US" sz="4000" dirty="0" smtClean="0">
                <a:latin typeface="Avenir Black"/>
                <a:cs typeface="Avenir Black"/>
              </a:rPr>
              <a:t>Result:</a:t>
            </a:r>
          </a:p>
          <a:p>
            <a:endParaRPr lang="en-US" sz="4000" dirty="0">
              <a:latin typeface="Avenir Black"/>
              <a:cs typeface="Avenir Black"/>
            </a:endParaRPr>
          </a:p>
          <a:p>
            <a:r>
              <a:rPr lang="en-US" sz="3200" dirty="0">
                <a:latin typeface="Athelas Regular"/>
                <a:cs typeface="Athelas Regular"/>
              </a:rPr>
              <a:t>The more streamlined checkout flow </a:t>
            </a:r>
            <a:r>
              <a:rPr lang="en-US" sz="3200" dirty="0" smtClean="0">
                <a:latin typeface="Athelas Regular"/>
                <a:cs typeface="Athelas Regular"/>
              </a:rPr>
              <a:t>increased</a:t>
            </a:r>
          </a:p>
          <a:p>
            <a:r>
              <a:rPr lang="en-US" sz="3200" dirty="0" smtClean="0">
                <a:latin typeface="Athelas Regular"/>
                <a:cs typeface="Athelas Regular"/>
              </a:rPr>
              <a:t>online </a:t>
            </a:r>
            <a:r>
              <a:rPr lang="en-US" sz="3200" dirty="0">
                <a:latin typeface="Athelas Regular"/>
                <a:cs typeface="Athelas Regular"/>
              </a:rPr>
              <a:t>orders by 20.6%, resulting in a </a:t>
            </a:r>
            <a:r>
              <a:rPr lang="en-US" sz="3200" dirty="0" smtClean="0">
                <a:latin typeface="Athelas Regular"/>
                <a:cs typeface="Athelas Regular"/>
              </a:rPr>
              <a:t>significant </a:t>
            </a:r>
          </a:p>
          <a:p>
            <a:r>
              <a:rPr lang="en-US" sz="3200" dirty="0" smtClean="0">
                <a:latin typeface="Athelas Regular"/>
                <a:cs typeface="Athelas Regular"/>
              </a:rPr>
              <a:t>increase </a:t>
            </a:r>
            <a:r>
              <a:rPr lang="en-US" sz="3200" dirty="0">
                <a:latin typeface="Athelas Regular"/>
                <a:cs typeface="Athelas Regular"/>
              </a:rPr>
              <a:t>in online revenue for Sony.</a:t>
            </a:r>
          </a:p>
          <a:p>
            <a:endParaRPr lang="en-US" dirty="0"/>
          </a:p>
        </p:txBody>
      </p:sp>
    </p:spTree>
    <p:extLst>
      <p:ext uri="{BB962C8B-B14F-4D97-AF65-F5344CB8AC3E}">
        <p14:creationId xmlns:p14="http://schemas.microsoft.com/office/powerpoint/2010/main" val="3140968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7835</TotalTime>
  <Words>1063</Words>
  <Application>Microsoft Macintosh PowerPoint</Application>
  <PresentationFormat>On-screen Show (4:3)</PresentationFormat>
  <Paragraphs>157</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Newsprint</vt:lpstr>
      <vt:lpstr>A/B Testing &amp; Multi-Armed Bandit</vt:lpstr>
      <vt:lpstr>Because he A/B tested on that button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Bandit  VS.  A/B</vt:lpstr>
      <vt:lpstr>Trade off Between Conversion &amp; Time</vt:lpstr>
      <vt:lpstr>PowerPoint Presentation</vt:lpstr>
    </vt:vector>
  </TitlesOfParts>
  <Company>Shanghai Xiwai International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 Testing, multi-armed bandit, multi-testing &amp; bonferroni correction</dc:title>
  <dc:creator>Zi Gu</dc:creator>
  <cp:lastModifiedBy>Zi Gu</cp:lastModifiedBy>
  <cp:revision>354</cp:revision>
  <dcterms:created xsi:type="dcterms:W3CDTF">2016-08-04T22:29:00Z</dcterms:created>
  <dcterms:modified xsi:type="dcterms:W3CDTF">2016-08-10T09:07:44Z</dcterms:modified>
</cp:coreProperties>
</file>