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8FegtvYdirz+D4DaYGA9e8PQK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9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ecaa8f4e56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gecaa8f4e56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gecaa8f4e56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AU"/>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0" i="0" u="none" strike="noStrike" cap="none">
                <a:solidFill>
                  <a:srgbClr val="000000"/>
                </a:solidFill>
                <a:latin typeface="Arial"/>
                <a:ea typeface="Arial"/>
                <a:cs typeface="Arial"/>
                <a:sym typeface="Arial"/>
              </a:rPr>
              <a:t>Big Mountain Resort is losing out on potential revenue by not charging the right price for what they currently have. They may also not have the right mix of facilities and amenities in service that are important to customers when they decide to pay the price of a ticket. By using the existing data about where Big Mountain fits into the other resorts, we can figure out the best way to position Big Mountain</a:t>
            </a:r>
            <a:endParaRPr sz="1400" b="0" i="0" u="none" strike="noStrike" cap="non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1071" b="0" i="0" u="none" strike="noStrike" cap="none">
                <a:solidFill>
                  <a:srgbClr val="000000"/>
                </a:solidFill>
                <a:latin typeface="Arial"/>
                <a:ea typeface="Arial"/>
                <a:cs typeface="Arial"/>
                <a:sym typeface="Arial"/>
              </a:rPr>
              <a:t>We are looking to model price points based on facilities and resort details so that we can recommend a price point with current facilities, amenities to be added and cut, and a recommended price based on those updated details.</a:t>
            </a:r>
            <a:endParaRPr sz="1071" b="0" i="0" u="none" strike="noStrike" cap="non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AU" sz="1071" b="0" i="0" u="none" strike="noStrike" cap="none">
                <a:solidFill>
                  <a:srgbClr val="000000"/>
                </a:solidFill>
                <a:latin typeface="Arial"/>
                <a:ea typeface="Arial"/>
                <a:cs typeface="Arial"/>
                <a:sym typeface="Arial"/>
              </a:rPr>
              <a:t>We want to determine what goes into the price of a ticket across resorts. Then we can determine where Big Mountain should be situated within that pricing model. So we are open to suggesting pricing changes or changes to facilities to become more appealing.</a:t>
            </a:r>
            <a:endParaRPr sz="1400" b="0" i="0" u="none" strike="noStrike" cap="non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0" i="0" u="none" strike="noStrike" cap="none">
                <a:solidFill>
                  <a:srgbClr val="000000"/>
                </a:solidFill>
                <a:latin typeface="Arial"/>
                <a:ea typeface="Arial"/>
                <a:cs typeface="Arial"/>
                <a:sym typeface="Arial"/>
              </a:rPr>
              <a:t>We only have pricing and facility data for ski resorts in the US. We do not have additional data about what may make specific resorts more appealing to certain demographics or how other recreational facilities may be competing for similar customers. We do not have historical data for all resorts, just a snapshot of current market conditions.</a:t>
            </a:r>
            <a:endParaRPr sz="1070" b="0" i="0" u="none" strike="noStrike" cap="non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AU" sz="1070" b="0" i="0" u="none" strike="noStrike" cap="none">
                <a:solidFill>
                  <a:srgbClr val="000000"/>
                </a:solidFill>
                <a:latin typeface="Arial"/>
                <a:ea typeface="Arial"/>
                <a:cs typeface="Arial"/>
                <a:sym typeface="Arial"/>
              </a:rPr>
              <a:t>Alesha to provide data about ski resorts across region with facility data, usability, weather, ticket prices, and other resort details.</a:t>
            </a:r>
            <a:endParaRPr sz="1070" b="0"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Arial"/>
                <a:ea typeface="Arial"/>
                <a:cs typeface="Arial"/>
                <a:sym typeface="Arial"/>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Arial"/>
                <a:ea typeface="Arial"/>
                <a:cs typeface="Arial"/>
                <a:sym typeface="Arial"/>
              </a:rPr>
              <a:t>Big Mountain Problem Statement Hailwood</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71"/>
              <a:buFont typeface="Arial"/>
              <a:buChar char="•"/>
            </a:pPr>
            <a:r>
              <a:rPr lang="en-AU" sz="1071" b="0" i="0" u="none" strike="noStrike" cap="none">
                <a:solidFill>
                  <a:srgbClr val="000000"/>
                </a:solidFill>
                <a:latin typeface="Arial"/>
                <a:ea typeface="Arial"/>
                <a:cs typeface="Arial"/>
                <a:sym typeface="Arial"/>
              </a:rPr>
              <a:t>Director of Operations – Jimmy Blackburn</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071"/>
              <a:buFont typeface="Arial"/>
              <a:buChar char="•"/>
            </a:pPr>
            <a:r>
              <a:rPr lang="en-AU" sz="1071" b="0" i="0" u="none" strike="noStrike" cap="none">
                <a:solidFill>
                  <a:srgbClr val="000000"/>
                </a:solidFill>
                <a:latin typeface="Arial"/>
                <a:ea typeface="Arial"/>
                <a:cs typeface="Arial"/>
                <a:sym typeface="Arial"/>
              </a:rPr>
              <a:t>Database Manager – Alesha Eisen</a:t>
            </a:r>
            <a:endParaRPr sz="1400" b="0" i="0" u="none" strike="noStrike" cap="none">
              <a:solidFill>
                <a:srgbClr val="000000"/>
              </a:solidFill>
              <a:latin typeface="Arial"/>
              <a:ea typeface="Arial"/>
              <a:cs typeface="Arial"/>
              <a:sym typeface="Arial"/>
            </a:endParaRPr>
          </a:p>
        </p:txBody>
      </p:sp>
      <p:sp>
        <p:nvSpPr>
          <p:cNvPr id="48" name="Google Shape;48;p1"/>
          <p:cNvSpPr txBox="1"/>
          <p:nvPr/>
        </p:nvSpPr>
        <p:spPr>
          <a:xfrm>
            <a:off x="184140" y="437104"/>
            <a:ext cx="7662522" cy="8822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000" b="0" i="0" u="none" strike="noStrike" cap="none">
                <a:solidFill>
                  <a:srgbClr val="000000"/>
                </a:solidFill>
                <a:latin typeface="Arial"/>
                <a:ea typeface="Arial"/>
                <a:cs typeface="Arial"/>
                <a:sym typeface="Arial"/>
              </a:rPr>
              <a:t>Big Mountain Resort needs to optimize their pricing based on their facilities to get the most people in that will maximize revenue. They are currently basing pricing off of ‘similar’ resorts, which may not be defined properly. In determining which amenities are important to customers for the price they pay, they may also be able to strip certain amenities without impacting the value they provide in order to cut costs. Conversely, they are open to spending more on amenities if they justify higher entrance fees. We are attempting to determine what pricing should be for the best proposed mix of amenities and facilities.</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gecaa8f4e56_0_44"/>
          <p:cNvSpPr txBox="1">
            <a:spLocks noGrp="1"/>
          </p:cNvSpPr>
          <p:nvPr>
            <p:ph type="title"/>
          </p:nvPr>
        </p:nvSpPr>
        <p:spPr>
          <a:xfrm>
            <a:off x="174945" y="234863"/>
            <a:ext cx="8794200" cy="29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a:t>Recommendations and Key Findings</a:t>
            </a:r>
            <a:endParaRPr/>
          </a:p>
          <a:p>
            <a:pPr marL="0" lvl="0" indent="0" algn="l" rtl="0">
              <a:lnSpc>
                <a:spcPct val="100000"/>
              </a:lnSpc>
              <a:spcBef>
                <a:spcPts val="0"/>
              </a:spcBef>
              <a:spcAft>
                <a:spcPts val="0"/>
              </a:spcAft>
              <a:buSzPts val="1400"/>
              <a:buNone/>
            </a:pPr>
            <a:endParaRPr/>
          </a:p>
        </p:txBody>
      </p:sp>
      <p:sp>
        <p:nvSpPr>
          <p:cNvPr id="55" name="Google Shape;55;gecaa8f4e56_0_44"/>
          <p:cNvSpPr txBox="1"/>
          <p:nvPr/>
        </p:nvSpPr>
        <p:spPr>
          <a:xfrm>
            <a:off x="760625" y="972600"/>
            <a:ext cx="6858000" cy="5268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highlight>
                  <a:srgbClr val="EFF0F1"/>
                </a:highlight>
                <a:latin typeface="Arial"/>
                <a:ea typeface="Arial"/>
                <a:cs typeface="Arial"/>
                <a:sym typeface="Arial"/>
              </a:rPr>
              <a:t>fastQuads</a:t>
            </a:r>
            <a:r>
              <a:rPr lang="en-AU" sz="1450" b="0" i="0" u="none" strike="noStrike" cap="none">
                <a:solidFill>
                  <a:srgbClr val="000000"/>
                </a:solidFill>
                <a:highlight>
                  <a:srgbClr val="FFFFFF"/>
                </a:highlight>
                <a:latin typeface="Arial"/>
                <a:ea typeface="Arial"/>
                <a:cs typeface="Arial"/>
                <a:sym typeface="Arial"/>
              </a:rPr>
              <a:t> stands out as being correlated with high ticket prices, along with </a:t>
            </a:r>
            <a:r>
              <a:rPr lang="en-AU" sz="1450" b="0" i="0" u="none" strike="noStrike" cap="none">
                <a:solidFill>
                  <a:srgbClr val="000000"/>
                </a:solidFill>
                <a:highlight>
                  <a:srgbClr val="EFF0F1"/>
                </a:highlight>
                <a:latin typeface="Arial"/>
                <a:ea typeface="Arial"/>
                <a:cs typeface="Arial"/>
                <a:sym typeface="Arial"/>
              </a:rPr>
              <a:t>Runs</a:t>
            </a:r>
            <a:r>
              <a:rPr lang="en-AU" sz="1450" b="0" i="0" u="none" strike="noStrike" cap="none">
                <a:solidFill>
                  <a:srgbClr val="000000"/>
                </a:solidFill>
                <a:highlight>
                  <a:srgbClr val="FFFFFF"/>
                </a:highlight>
                <a:latin typeface="Arial"/>
                <a:ea typeface="Arial"/>
                <a:cs typeface="Arial"/>
                <a:sym typeface="Arial"/>
              </a:rPr>
              <a:t> and </a:t>
            </a:r>
            <a:r>
              <a:rPr lang="en-AU" sz="1450" b="0" i="0" u="none" strike="noStrike" cap="none">
                <a:solidFill>
                  <a:srgbClr val="000000"/>
                </a:solidFill>
                <a:highlight>
                  <a:srgbClr val="EFF0F1"/>
                </a:highlight>
                <a:latin typeface="Arial"/>
                <a:ea typeface="Arial"/>
                <a:cs typeface="Arial"/>
                <a:sym typeface="Arial"/>
              </a:rPr>
              <a:t>Snow Making_ac</a:t>
            </a:r>
            <a:r>
              <a:rPr lang="en-AU" sz="1450" b="0" i="0" u="none" strike="noStrike" cap="none">
                <a:solidFill>
                  <a:srgbClr val="000000"/>
                </a:solidFill>
                <a:highlight>
                  <a:srgbClr val="FFFFFF"/>
                </a:highlight>
                <a:latin typeface="Arial"/>
                <a:ea typeface="Arial"/>
                <a:cs typeface="Arial"/>
                <a:sym typeface="Arial"/>
              </a:rPr>
              <a:t>. Visitors would seem to value more guaranteed snow. </a:t>
            </a:r>
            <a:endParaRPr sz="145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highlight>
                  <a:srgbClr val="FFFFFF"/>
                </a:highlight>
                <a:latin typeface="Arial"/>
                <a:ea typeface="Arial"/>
                <a:cs typeface="Arial"/>
                <a:sym typeface="Arial"/>
              </a:rPr>
              <a:t>Of the new features, </a:t>
            </a:r>
            <a:r>
              <a:rPr lang="en-AU" sz="1450" b="0" i="0" u="none" strike="noStrike" cap="none">
                <a:solidFill>
                  <a:srgbClr val="000000"/>
                </a:solidFill>
                <a:highlight>
                  <a:srgbClr val="EFF0F1"/>
                </a:highlight>
                <a:latin typeface="Arial"/>
                <a:ea typeface="Arial"/>
                <a:cs typeface="Arial"/>
                <a:sym typeface="Arial"/>
              </a:rPr>
              <a:t>resort_night_skiing_state_ratio</a:t>
            </a:r>
            <a:r>
              <a:rPr lang="en-AU" sz="1450" b="0" i="0" u="none" strike="noStrike" cap="none">
                <a:solidFill>
                  <a:srgbClr val="000000"/>
                </a:solidFill>
                <a:highlight>
                  <a:srgbClr val="FFFFFF"/>
                </a:highlight>
                <a:latin typeface="Arial"/>
                <a:ea typeface="Arial"/>
                <a:cs typeface="Arial"/>
                <a:sym typeface="Arial"/>
              </a:rPr>
              <a:t> seems the most correlated with ticket price. </a:t>
            </a:r>
            <a:endParaRPr sz="14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50"/>
              <a:buFont typeface="Arial"/>
              <a:buNone/>
            </a:pPr>
            <a:endParaRPr sz="14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50"/>
              <a:buFont typeface="Arial"/>
              <a:buNone/>
            </a:pPr>
            <a:r>
              <a:rPr lang="en-AU" sz="1450" b="0" i="0" u="none" strike="noStrike" cap="none">
                <a:solidFill>
                  <a:srgbClr val="000000"/>
                </a:solidFill>
                <a:latin typeface="Arial"/>
                <a:ea typeface="Arial"/>
                <a:cs typeface="Arial"/>
                <a:sym typeface="Arial"/>
              </a:rPr>
              <a:t>As well as Runs, total_chairs is quite well correlated with ticket price.</a:t>
            </a:r>
            <a:endParaRPr sz="1450" b="0"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latin typeface="Arial"/>
                <a:ea typeface="Arial"/>
                <a:cs typeface="Arial"/>
                <a:sym typeface="Arial"/>
              </a:rPr>
              <a:t>The vertical drop seems to be a selling point that raises ticket prices as well.</a:t>
            </a:r>
            <a:endParaRPr sz="1450" b="0"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latin typeface="Arial"/>
                <a:ea typeface="Arial"/>
                <a:cs typeface="Arial"/>
                <a:sym typeface="Arial"/>
              </a:rPr>
              <a:t>However, it is possible that Big Mountain has the right mix of these things already to support a higher price.</a:t>
            </a:r>
            <a:endParaRPr sz="1450" b="0"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latin typeface="Arial"/>
                <a:ea typeface="Arial"/>
                <a:cs typeface="Arial"/>
                <a:sym typeface="Arial"/>
              </a:rPr>
              <a:t>With the current mix of facilities, Big Mountain Resort modelled price is $92.39, actual price is $81.00.</a:t>
            </a:r>
            <a:r>
              <a:rPr lang="en-AU" sz="1450" b="1" i="0" u="none" strike="noStrike" cap="none">
                <a:solidFill>
                  <a:srgbClr val="000000"/>
                </a:solidFill>
                <a:latin typeface="Arial"/>
                <a:ea typeface="Arial"/>
                <a:cs typeface="Arial"/>
                <a:sym typeface="Arial"/>
              </a:rPr>
              <a:t>Even with the expected mean absolute error of $10.44, this suggests there is room for an increase.</a:t>
            </a:r>
            <a:endParaRPr sz="1450" b="1"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1" i="0" u="none" strike="noStrike" cap="none">
                <a:solidFill>
                  <a:srgbClr val="000000"/>
                </a:solidFill>
                <a:latin typeface="Arial"/>
                <a:ea typeface="Arial"/>
                <a:cs typeface="Arial"/>
                <a:sym typeface="Arial"/>
              </a:rPr>
              <a:t>If we add a run 150 feet lower and add a chair lift to support it:</a:t>
            </a:r>
            <a:endParaRPr sz="1450" b="1"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1" i="0" u="none" strike="noStrike" cap="none">
                <a:solidFill>
                  <a:srgbClr val="000000"/>
                </a:solidFill>
                <a:latin typeface="Arial"/>
                <a:ea typeface="Arial"/>
                <a:cs typeface="Arial"/>
                <a:sym typeface="Arial"/>
              </a:rPr>
              <a:t>This scenario increases support for ticket price by $16.28</a:t>
            </a:r>
            <a:endParaRPr sz="1450" b="1" i="0" u="none" strike="noStrike" cap="none">
              <a:solidFill>
                <a:srgbClr val="000000"/>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50"/>
              <a:buFont typeface="Arial"/>
              <a:buNone/>
            </a:pPr>
            <a:r>
              <a:rPr lang="en-AU" sz="1450" b="0" i="0" u="none" strike="noStrike" cap="none">
                <a:solidFill>
                  <a:srgbClr val="000000"/>
                </a:solidFill>
                <a:latin typeface="Arial"/>
                <a:ea typeface="Arial"/>
                <a:cs typeface="Arial"/>
                <a:sym typeface="Arial"/>
              </a:rPr>
              <a:t>Over the season, this could be expected to amount to $28,486,111</a:t>
            </a:r>
            <a:endParaRPr sz="14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50"/>
              <a:buFont typeface="Arial"/>
              <a:buNone/>
            </a:pPr>
            <a:endParaRPr sz="145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On-screen Show (4:3)</PresentationFormat>
  <Paragraphs>54</Paragraphs>
  <Slides>2</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Synergy_CF_YNR002</vt:lpstr>
      <vt:lpstr>Big Mountain Problem Statement Hailwood</vt:lpstr>
      <vt:lpstr>Recommendations and Key Findings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Problem Statement Hailwood</dc:title>
  <dc:creator>Christopher H</dc:creator>
  <cp:lastModifiedBy>Russell Hailwood</cp:lastModifiedBy>
  <cp:revision>1</cp:revision>
  <dcterms:modified xsi:type="dcterms:W3CDTF">2021-09-06T16:25:39Z</dcterms:modified>
</cp:coreProperties>
</file>