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2" r:id="rId8"/>
    <p:sldId id="267" r:id="rId9"/>
    <p:sldId id="260" r:id="rId10"/>
    <p:sldId id="261" r:id="rId11"/>
    <p:sldId id="263" r:id="rId12"/>
    <p:sldId id="270" r:id="rId13"/>
    <p:sldId id="269" r:id="rId14"/>
    <p:sldId id="264" r:id="rId15"/>
    <p:sldId id="268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97B4"/>
    <a:srgbClr val="5ED1FF"/>
    <a:srgbClr val="3F87A1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61"/>
    <p:restoredTop sz="94663"/>
  </p:normalViewPr>
  <p:slideViewPr>
    <p:cSldViewPr snapToGrid="0" snapToObjects="1">
      <p:cViewPr varScale="1">
        <p:scale>
          <a:sx n="84" d="100"/>
          <a:sy n="84" d="100"/>
        </p:scale>
        <p:origin x="17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771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9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318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3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0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5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4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0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9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1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5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2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usshp" TargetMode="External"/><Relationship Id="rId2" Type="http://schemas.openxmlformats.org/officeDocument/2006/relationships/hyperlink" Target="mailto:rhperry@ucdavis.edu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russell-h-perr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hammell/ships-in-satellite-imager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RaghavPrabhu/understanding-of-convolutional-neural-network-cnn-deep-learning-99760835f1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26F4-A61B-0048-9A6E-DA97F4A4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255" y="1551398"/>
            <a:ext cx="6791218" cy="2499438"/>
          </a:xfrm>
        </p:spPr>
        <p:txBody>
          <a:bodyPr/>
          <a:lstStyle/>
          <a:p>
            <a:r>
              <a:rPr lang="en-US" sz="4800" dirty="0"/>
              <a:t>Ship Spotting with</a:t>
            </a:r>
            <a:br>
              <a:rPr lang="en-US" sz="4800" dirty="0"/>
            </a:br>
            <a:r>
              <a:rPr lang="en-US" sz="4800" dirty="0"/>
              <a:t>CNN Image Recognition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868F3-394C-B748-AA7E-BEBD5B814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335" y="4050834"/>
            <a:ext cx="6092138" cy="1096899"/>
          </a:xfrm>
        </p:spPr>
        <p:txBody>
          <a:bodyPr/>
          <a:lstStyle/>
          <a:p>
            <a:r>
              <a:rPr lang="en-US" dirty="0"/>
              <a:t>Russell Perry</a:t>
            </a:r>
          </a:p>
        </p:txBody>
      </p:sp>
    </p:spTree>
    <p:extLst>
      <p:ext uri="{BB962C8B-B14F-4D97-AF65-F5344CB8AC3E}">
        <p14:creationId xmlns:p14="http://schemas.microsoft.com/office/powerpoint/2010/main" val="214273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D85E-E974-EE4E-AE8D-A7E8A9A2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Algorithm: </a:t>
            </a:r>
            <a:br>
              <a:rPr lang="en-US" dirty="0"/>
            </a:br>
            <a:r>
              <a:rPr lang="en-US" dirty="0"/>
              <a:t>Layers Description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7C8EB6-FD67-734F-B20F-09E04C86905A}"/>
              </a:ext>
            </a:extLst>
          </p:cNvPr>
          <p:cNvGrpSpPr/>
          <p:nvPr/>
        </p:nvGrpSpPr>
        <p:grpSpPr>
          <a:xfrm>
            <a:off x="514988" y="2912355"/>
            <a:ext cx="885935" cy="1320800"/>
            <a:chOff x="828139" y="2908400"/>
            <a:chExt cx="885935" cy="1262123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C4F1C27F-6FFD-BD48-AEEC-EE9DFB58D4FF}"/>
                </a:ext>
              </a:extLst>
            </p:cNvPr>
            <p:cNvSpPr/>
            <p:nvPr/>
          </p:nvSpPr>
          <p:spPr>
            <a:xfrm rot="20900724">
              <a:off x="828139" y="2908402"/>
              <a:ext cx="689601" cy="1262120"/>
            </a:xfrm>
            <a:prstGeom prst="parallelogram">
              <a:avLst>
                <a:gd name="adj" fmla="val 378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8D185D87-4E24-DE43-8990-82BA141C73AC}"/>
                </a:ext>
              </a:extLst>
            </p:cNvPr>
            <p:cNvSpPr/>
            <p:nvPr/>
          </p:nvSpPr>
          <p:spPr>
            <a:xfrm rot="20900724">
              <a:off x="926306" y="2908403"/>
              <a:ext cx="689601" cy="1262120"/>
            </a:xfrm>
            <a:prstGeom prst="parallelogram">
              <a:avLst>
                <a:gd name="adj" fmla="val 37862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98524532-0177-FC4C-84ED-571C21DF8102}"/>
                </a:ext>
              </a:extLst>
            </p:cNvPr>
            <p:cNvSpPr/>
            <p:nvPr/>
          </p:nvSpPr>
          <p:spPr>
            <a:xfrm rot="20900724">
              <a:off x="1024473" y="2908400"/>
              <a:ext cx="689601" cy="1262120"/>
            </a:xfrm>
            <a:prstGeom prst="parallelogram">
              <a:avLst>
                <a:gd name="adj" fmla="val 37862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ube 7">
            <a:extLst>
              <a:ext uri="{FF2B5EF4-FFF2-40B4-BE49-F238E27FC236}">
                <a16:creationId xmlns:a16="http://schemas.microsoft.com/office/drawing/2014/main" id="{4F37C0A8-B48E-BF4E-9D9E-1D97C2B8BE34}"/>
              </a:ext>
            </a:extLst>
          </p:cNvPr>
          <p:cNvSpPr/>
          <p:nvPr/>
        </p:nvSpPr>
        <p:spPr>
          <a:xfrm>
            <a:off x="1673453" y="2856316"/>
            <a:ext cx="1189973" cy="1365337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609B1-B89B-2D4C-A9DE-0FBE34B6EFC9}"/>
              </a:ext>
            </a:extLst>
          </p:cNvPr>
          <p:cNvSpPr txBox="1"/>
          <p:nvPr/>
        </p:nvSpPr>
        <p:spPr>
          <a:xfrm>
            <a:off x="527004" y="4513133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C46E0-40A0-8241-B4D9-ACB4CB47B077}"/>
              </a:ext>
            </a:extLst>
          </p:cNvPr>
          <p:cNvSpPr txBox="1"/>
          <p:nvPr/>
        </p:nvSpPr>
        <p:spPr>
          <a:xfrm>
            <a:off x="1482339" y="5215107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f1 </a:t>
            </a:r>
            <a:r>
              <a:rPr lang="en-US" sz="1400" dirty="0"/>
              <a:t>* 2D Filters</a:t>
            </a:r>
          </a:p>
          <a:p>
            <a:pPr algn="ctr"/>
            <a:r>
              <a:rPr lang="en-US" sz="1400" dirty="0"/>
              <a:t>(k</a:t>
            </a:r>
            <a:r>
              <a:rPr lang="en-US" sz="1400" baseline="-25000" dirty="0"/>
              <a:t>f1</a:t>
            </a:r>
            <a:r>
              <a:rPr lang="en-US" sz="1400" dirty="0"/>
              <a:t> * k</a:t>
            </a:r>
            <a:r>
              <a:rPr lang="en-US" sz="1400" baseline="-25000" dirty="0"/>
              <a:t>f1</a:t>
            </a:r>
            <a:r>
              <a:rPr lang="en-US" sz="1400" dirty="0"/>
              <a:t>) * 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6CA0AB-8B27-7446-A7FB-52D2AC1EFBCA}"/>
              </a:ext>
            </a:extLst>
          </p:cNvPr>
          <p:cNvSpPr txBox="1"/>
          <p:nvPr/>
        </p:nvSpPr>
        <p:spPr>
          <a:xfrm>
            <a:off x="264124" y="3388087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043940-282B-EF4A-9DE7-C42F48CDBD7A}"/>
              </a:ext>
            </a:extLst>
          </p:cNvPr>
          <p:cNvSpPr txBox="1"/>
          <p:nvPr/>
        </p:nvSpPr>
        <p:spPr>
          <a:xfrm>
            <a:off x="1003553" y="420038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CC1BC-E33B-BD4F-9525-35B8179D842D}"/>
              </a:ext>
            </a:extLst>
          </p:cNvPr>
          <p:cNvSpPr txBox="1"/>
          <p:nvPr/>
        </p:nvSpPr>
        <p:spPr>
          <a:xfrm>
            <a:off x="270149" y="5062154"/>
            <a:ext cx="11589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Approx. # </a:t>
            </a:r>
          </a:p>
          <a:p>
            <a:pPr algn="ctr"/>
            <a:r>
              <a:rPr lang="en-US" sz="1400" dirty="0"/>
              <a:t>Output </a:t>
            </a:r>
          </a:p>
          <a:p>
            <a:pPr algn="ctr"/>
            <a:r>
              <a:rPr lang="en-US" sz="1400" dirty="0"/>
              <a:t>Parameters:</a:t>
            </a:r>
          </a:p>
        </p:txBody>
      </p:sp>
      <p:sp>
        <p:nvSpPr>
          <p:cNvPr id="20" name="Double Brace 19">
            <a:extLst>
              <a:ext uri="{FF2B5EF4-FFF2-40B4-BE49-F238E27FC236}">
                <a16:creationId xmlns:a16="http://schemas.microsoft.com/office/drawing/2014/main" id="{04FB2395-66F5-864E-8469-F460ED4F2C5E}"/>
              </a:ext>
            </a:extLst>
          </p:cNvPr>
          <p:cNvSpPr/>
          <p:nvPr/>
        </p:nvSpPr>
        <p:spPr>
          <a:xfrm>
            <a:off x="4657558" y="3017857"/>
            <a:ext cx="1075765" cy="1109789"/>
          </a:xfrm>
          <a:prstGeom prst="bracePair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E36A50-CC74-5E40-A90C-9057E9C19AC2}"/>
              </a:ext>
            </a:extLst>
          </p:cNvPr>
          <p:cNvSpPr txBox="1"/>
          <p:nvPr/>
        </p:nvSpPr>
        <p:spPr>
          <a:xfrm>
            <a:off x="4877085" y="322917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...</a:t>
            </a:r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A8A0C086-25E5-9D48-9736-CFFA4E2464AB}"/>
              </a:ext>
            </a:extLst>
          </p:cNvPr>
          <p:cNvSpPr/>
          <p:nvPr/>
        </p:nvSpPr>
        <p:spPr>
          <a:xfrm rot="16200000" flipV="1">
            <a:off x="5690514" y="3189548"/>
            <a:ext cx="1075764" cy="766405"/>
          </a:xfrm>
          <a:prstGeom prst="trapezoid">
            <a:avLst>
              <a:gd name="adj" fmla="val 51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BA08A322-BAA8-9448-A17F-F80CE3DFC681}"/>
              </a:ext>
            </a:extLst>
          </p:cNvPr>
          <p:cNvSpPr/>
          <p:nvPr/>
        </p:nvSpPr>
        <p:spPr>
          <a:xfrm>
            <a:off x="6723469" y="2937084"/>
            <a:ext cx="385483" cy="1271334"/>
          </a:xfrm>
          <a:prstGeom prst="bracketPair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2222F6-910E-D747-8E86-FC854AFE1FB5}"/>
              </a:ext>
            </a:extLst>
          </p:cNvPr>
          <p:cNvSpPr txBox="1"/>
          <p:nvPr/>
        </p:nvSpPr>
        <p:spPr>
          <a:xfrm>
            <a:off x="6698041" y="2931027"/>
            <a:ext cx="436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  <a:p>
            <a:r>
              <a:rPr lang="en-US" dirty="0"/>
              <a:t>...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2B21F1-D9C8-B449-8EF0-21761F4D42CD}"/>
              </a:ext>
            </a:extLst>
          </p:cNvPr>
          <p:cNvCxnSpPr/>
          <p:nvPr/>
        </p:nvCxnSpPr>
        <p:spPr>
          <a:xfrm>
            <a:off x="7225553" y="3572750"/>
            <a:ext cx="44823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0919E72-C10D-314A-83C2-B4995B6E24C6}"/>
              </a:ext>
            </a:extLst>
          </p:cNvPr>
          <p:cNvSpPr txBox="1"/>
          <p:nvPr/>
        </p:nvSpPr>
        <p:spPr>
          <a:xfrm>
            <a:off x="559435" y="42891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B486F9AF-556C-5644-A1BB-DBF2FFAC3E09}"/>
              </a:ext>
            </a:extLst>
          </p:cNvPr>
          <p:cNvSpPr/>
          <p:nvPr/>
        </p:nvSpPr>
        <p:spPr>
          <a:xfrm>
            <a:off x="3156808" y="2856316"/>
            <a:ext cx="1189973" cy="1365337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DDA51A-197E-1646-A462-D3D30CF294CD}"/>
              </a:ext>
            </a:extLst>
          </p:cNvPr>
          <p:cNvSpPr txBox="1"/>
          <p:nvPr/>
        </p:nvSpPr>
        <p:spPr>
          <a:xfrm>
            <a:off x="3006640" y="5221392"/>
            <a:ext cx="16946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f1</a:t>
            </a:r>
            <a:r>
              <a:rPr lang="en-US" sz="1400" dirty="0"/>
              <a:t> * n</a:t>
            </a:r>
            <a:r>
              <a:rPr lang="en-US" sz="1400" baseline="-25000" dirty="0"/>
              <a:t>f2 </a:t>
            </a:r>
            <a:r>
              <a:rPr lang="en-US" sz="1400" dirty="0"/>
              <a:t>* 2D Filters</a:t>
            </a:r>
          </a:p>
          <a:p>
            <a:pPr algn="ctr"/>
            <a:r>
              <a:rPr lang="en-US" sz="1400" dirty="0"/>
              <a:t>(k</a:t>
            </a:r>
            <a:r>
              <a:rPr lang="en-US" sz="1400" baseline="-25000" dirty="0"/>
              <a:t>f2</a:t>
            </a:r>
            <a:r>
              <a:rPr lang="en-US" sz="1400" dirty="0"/>
              <a:t> * k</a:t>
            </a:r>
            <a:r>
              <a:rPr lang="en-US" sz="1400" baseline="-25000" dirty="0"/>
              <a:t>f2</a:t>
            </a:r>
            <a:r>
              <a:rPr lang="en-US" sz="1400" dirty="0"/>
              <a:t>) * D</a:t>
            </a:r>
          </a:p>
          <a:p>
            <a:pPr algn="ctr"/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9DC0E7-8708-D64A-A482-682D339B47B0}"/>
              </a:ext>
            </a:extLst>
          </p:cNvPr>
          <p:cNvSpPr txBox="1"/>
          <p:nvPr/>
        </p:nvSpPr>
        <p:spPr>
          <a:xfrm>
            <a:off x="2113475" y="251230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f1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2AA084-B429-4A45-9BE1-A4B773E07D49}"/>
              </a:ext>
            </a:extLst>
          </p:cNvPr>
          <p:cNvSpPr txBox="1"/>
          <p:nvPr/>
        </p:nvSpPr>
        <p:spPr>
          <a:xfrm>
            <a:off x="2151976" y="34446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f1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E4F823-1C9F-C945-B68A-72E7DD7BACF7}"/>
              </a:ext>
            </a:extLst>
          </p:cNvPr>
          <p:cNvSpPr txBox="1"/>
          <p:nvPr/>
        </p:nvSpPr>
        <p:spPr>
          <a:xfrm>
            <a:off x="2636070" y="39773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f1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631D5C-E7F6-CF41-A32F-B9844BFFCECD}"/>
              </a:ext>
            </a:extLst>
          </p:cNvPr>
          <p:cNvSpPr txBox="1"/>
          <p:nvPr/>
        </p:nvSpPr>
        <p:spPr>
          <a:xfrm>
            <a:off x="1136513" y="2074946"/>
            <a:ext cx="55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 build up fast due to dimensions at play.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F156F8-5D3A-184D-BBDB-31676822E3B3}"/>
              </a:ext>
            </a:extLst>
          </p:cNvPr>
          <p:cNvSpPr txBox="1"/>
          <p:nvPr/>
        </p:nvSpPr>
        <p:spPr>
          <a:xfrm>
            <a:off x="1660273" y="4512917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Convolution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F206ED-CC4E-2849-A26F-583540ED8256}"/>
              </a:ext>
            </a:extLst>
          </p:cNvPr>
          <p:cNvSpPr txBox="1"/>
          <p:nvPr/>
        </p:nvSpPr>
        <p:spPr>
          <a:xfrm>
            <a:off x="3264825" y="4405719"/>
            <a:ext cx="113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Convolution</a:t>
            </a:r>
          </a:p>
          <a:p>
            <a:pPr algn="ctr"/>
            <a:r>
              <a:rPr lang="en-US" sz="1400" dirty="0"/>
              <a:t>Or Max Pool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242A90-6714-234A-9022-04D2667AD263}"/>
              </a:ext>
            </a:extLst>
          </p:cNvPr>
          <p:cNvSpPr txBox="1"/>
          <p:nvPr/>
        </p:nvSpPr>
        <p:spPr>
          <a:xfrm>
            <a:off x="4962810" y="4400011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Flatten</a:t>
            </a:r>
          </a:p>
          <a:p>
            <a:pPr algn="ctr"/>
            <a:r>
              <a:rPr lang="en-US" sz="1400" dirty="0"/>
              <a:t>to 1-Dimension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2D6297-192F-4A4E-BCC7-1EAE71F8DE9E}"/>
              </a:ext>
            </a:extLst>
          </p:cNvPr>
          <p:cNvSpPr txBox="1"/>
          <p:nvPr/>
        </p:nvSpPr>
        <p:spPr>
          <a:xfrm>
            <a:off x="6660549" y="4400011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Pass to </a:t>
            </a:r>
          </a:p>
          <a:p>
            <a:pPr algn="ctr"/>
            <a:r>
              <a:rPr lang="en-US" sz="1400" dirty="0"/>
              <a:t>traditional NN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B787AA-44DA-AC46-921C-CDACD3799B57}"/>
              </a:ext>
            </a:extLst>
          </p:cNvPr>
          <p:cNvSpPr txBox="1"/>
          <p:nvPr/>
        </p:nvSpPr>
        <p:spPr>
          <a:xfrm>
            <a:off x="4795075" y="4984229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...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011C65-E68A-F445-8A98-B15952558A49}"/>
              </a:ext>
            </a:extLst>
          </p:cNvPr>
          <p:cNvCxnSpPr>
            <a:cxnSpLocks/>
          </p:cNvCxnSpPr>
          <p:nvPr/>
        </p:nvCxnSpPr>
        <p:spPr>
          <a:xfrm>
            <a:off x="1115368" y="3629282"/>
            <a:ext cx="38620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08CE36-6C76-7348-952E-B9E0A494D0E3}"/>
              </a:ext>
            </a:extLst>
          </p:cNvPr>
          <p:cNvCxnSpPr>
            <a:cxnSpLocks/>
          </p:cNvCxnSpPr>
          <p:nvPr/>
        </p:nvCxnSpPr>
        <p:spPr>
          <a:xfrm>
            <a:off x="2797123" y="3631444"/>
            <a:ext cx="38620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6DF21D-ABD5-A241-A0E3-2952C171CF8B}"/>
              </a:ext>
            </a:extLst>
          </p:cNvPr>
          <p:cNvCxnSpPr>
            <a:cxnSpLocks/>
          </p:cNvCxnSpPr>
          <p:nvPr/>
        </p:nvCxnSpPr>
        <p:spPr>
          <a:xfrm>
            <a:off x="4328537" y="3629282"/>
            <a:ext cx="24346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be 39">
            <a:extLst>
              <a:ext uri="{FF2B5EF4-FFF2-40B4-BE49-F238E27FC236}">
                <a16:creationId xmlns:a16="http://schemas.microsoft.com/office/drawing/2014/main" id="{642E460C-C156-8F46-A26A-13295B2CB456}"/>
              </a:ext>
            </a:extLst>
          </p:cNvPr>
          <p:cNvSpPr/>
          <p:nvPr/>
        </p:nvSpPr>
        <p:spPr>
          <a:xfrm>
            <a:off x="3258401" y="2736731"/>
            <a:ext cx="1189973" cy="1365337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8F22E50A-60B0-CA44-9BD4-6A98A334DAE4}"/>
              </a:ext>
            </a:extLst>
          </p:cNvPr>
          <p:cNvSpPr/>
          <p:nvPr/>
        </p:nvSpPr>
        <p:spPr>
          <a:xfrm>
            <a:off x="3369596" y="2591383"/>
            <a:ext cx="1189973" cy="1365337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00FCCEA-64FD-424E-B516-EDAD4C14E97E}"/>
              </a:ext>
            </a:extLst>
          </p:cNvPr>
          <p:cNvSpPr/>
          <p:nvPr/>
        </p:nvSpPr>
        <p:spPr>
          <a:xfrm>
            <a:off x="3496985" y="2471798"/>
            <a:ext cx="1189973" cy="1365337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ABF904-EFA6-E14B-BB6B-5C61B2FA4D38}"/>
              </a:ext>
            </a:extLst>
          </p:cNvPr>
          <p:cNvSpPr txBox="1"/>
          <p:nvPr/>
        </p:nvSpPr>
        <p:spPr>
          <a:xfrm>
            <a:off x="3828665" y="238928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f2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7A23CA-A2B6-034B-AE62-766A08120885}"/>
              </a:ext>
            </a:extLst>
          </p:cNvPr>
          <p:cNvSpPr txBox="1"/>
          <p:nvPr/>
        </p:nvSpPr>
        <p:spPr>
          <a:xfrm>
            <a:off x="3979870" y="303144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f2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7BFD3C-FC03-1A40-AAF9-0E8BE1E79650}"/>
              </a:ext>
            </a:extLst>
          </p:cNvPr>
          <p:cNvSpPr txBox="1"/>
          <p:nvPr/>
        </p:nvSpPr>
        <p:spPr>
          <a:xfrm>
            <a:off x="4330380" y="36048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f2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0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32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1641C55-366C-6342-9164-A047D7BF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19" y="1909312"/>
            <a:ext cx="4476166" cy="4476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0364BF-4DDD-6541-A258-F37A62D3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Algorithm: </a:t>
            </a:r>
            <a:br>
              <a:rPr lang="en-US" dirty="0"/>
            </a:br>
            <a:r>
              <a:rPr lang="en-US" dirty="0"/>
              <a:t>Layers Description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37CC4-537F-9942-B00A-285D02A6E0A6}"/>
              </a:ext>
            </a:extLst>
          </p:cNvPr>
          <p:cNvSpPr/>
          <p:nvPr/>
        </p:nvSpPr>
        <p:spPr>
          <a:xfrm>
            <a:off x="699718" y="2255520"/>
            <a:ext cx="1936802" cy="219456"/>
          </a:xfrm>
          <a:prstGeom prst="rect">
            <a:avLst/>
          </a:prstGeom>
          <a:solidFill>
            <a:srgbClr val="5FCBEF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3D952-29FB-E749-8FEA-5CBE4C605C1A}"/>
              </a:ext>
            </a:extLst>
          </p:cNvPr>
          <p:cNvSpPr/>
          <p:nvPr/>
        </p:nvSpPr>
        <p:spPr>
          <a:xfrm>
            <a:off x="699718" y="3141472"/>
            <a:ext cx="1936802" cy="219456"/>
          </a:xfrm>
          <a:prstGeom prst="rect">
            <a:avLst/>
          </a:prstGeom>
          <a:solidFill>
            <a:srgbClr val="5FCBEF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3EC193-A7A0-134E-B01D-12AE939DDC55}"/>
              </a:ext>
            </a:extLst>
          </p:cNvPr>
          <p:cNvSpPr/>
          <p:nvPr/>
        </p:nvSpPr>
        <p:spPr>
          <a:xfrm>
            <a:off x="699718" y="4017486"/>
            <a:ext cx="1936802" cy="219456"/>
          </a:xfrm>
          <a:prstGeom prst="rect">
            <a:avLst/>
          </a:prstGeom>
          <a:solidFill>
            <a:srgbClr val="5FCBEF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F3919-3100-8E43-BE49-86D9A49F7EC7}"/>
              </a:ext>
            </a:extLst>
          </p:cNvPr>
          <p:cNvSpPr/>
          <p:nvPr/>
        </p:nvSpPr>
        <p:spPr>
          <a:xfrm>
            <a:off x="699718" y="2583799"/>
            <a:ext cx="1936802" cy="219456"/>
          </a:xfrm>
          <a:prstGeom prst="rect">
            <a:avLst/>
          </a:prstGeom>
          <a:solidFill>
            <a:srgbClr val="FFC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710FF-F7F7-EC42-AFE0-364EF331D3FC}"/>
              </a:ext>
            </a:extLst>
          </p:cNvPr>
          <p:cNvSpPr/>
          <p:nvPr/>
        </p:nvSpPr>
        <p:spPr>
          <a:xfrm>
            <a:off x="699718" y="3429000"/>
            <a:ext cx="1936802" cy="219456"/>
          </a:xfrm>
          <a:prstGeom prst="rect">
            <a:avLst/>
          </a:prstGeom>
          <a:solidFill>
            <a:srgbClr val="FFC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F7E75-AE6F-4641-80A1-6089E0EB5078}"/>
              </a:ext>
            </a:extLst>
          </p:cNvPr>
          <p:cNvSpPr/>
          <p:nvPr/>
        </p:nvSpPr>
        <p:spPr>
          <a:xfrm>
            <a:off x="699718" y="4311221"/>
            <a:ext cx="1936802" cy="219456"/>
          </a:xfrm>
          <a:prstGeom prst="rect">
            <a:avLst/>
          </a:prstGeom>
          <a:solidFill>
            <a:srgbClr val="FFC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6002B5-BC1C-FA40-B0FD-77413EECAA95}"/>
              </a:ext>
            </a:extLst>
          </p:cNvPr>
          <p:cNvSpPr/>
          <p:nvPr/>
        </p:nvSpPr>
        <p:spPr>
          <a:xfrm>
            <a:off x="699718" y="4859528"/>
            <a:ext cx="1936802" cy="219456"/>
          </a:xfrm>
          <a:prstGeom prst="rect">
            <a:avLst/>
          </a:prstGeom>
          <a:solidFill>
            <a:srgbClr val="7030A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BEB96-61E6-314C-B936-2B97E6A937F8}"/>
              </a:ext>
            </a:extLst>
          </p:cNvPr>
          <p:cNvSpPr/>
          <p:nvPr/>
        </p:nvSpPr>
        <p:spPr>
          <a:xfrm>
            <a:off x="699718" y="5143500"/>
            <a:ext cx="1936802" cy="487679"/>
          </a:xfrm>
          <a:prstGeom prst="rect">
            <a:avLst/>
          </a:prstGeom>
          <a:solidFill>
            <a:srgbClr val="00B05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86A000-49D7-E64C-AEE3-903BA56A1985}"/>
              </a:ext>
            </a:extLst>
          </p:cNvPr>
          <p:cNvSpPr/>
          <p:nvPr/>
        </p:nvSpPr>
        <p:spPr>
          <a:xfrm>
            <a:off x="4334455" y="2255520"/>
            <a:ext cx="435437" cy="219456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C92FC4-55DD-4147-ADF7-700D53C701E1}"/>
              </a:ext>
            </a:extLst>
          </p:cNvPr>
          <p:cNvSpPr/>
          <p:nvPr/>
        </p:nvSpPr>
        <p:spPr>
          <a:xfrm>
            <a:off x="4334454" y="3118908"/>
            <a:ext cx="435437" cy="219456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A65701-5EEC-E349-9D4C-B37AAB16B218}"/>
              </a:ext>
            </a:extLst>
          </p:cNvPr>
          <p:cNvSpPr/>
          <p:nvPr/>
        </p:nvSpPr>
        <p:spPr>
          <a:xfrm>
            <a:off x="4354281" y="3982296"/>
            <a:ext cx="435437" cy="219456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34C86-9556-0340-A303-D35EC1351619}"/>
              </a:ext>
            </a:extLst>
          </p:cNvPr>
          <p:cNvSpPr/>
          <p:nvPr/>
        </p:nvSpPr>
        <p:spPr>
          <a:xfrm>
            <a:off x="4354281" y="5143500"/>
            <a:ext cx="435437" cy="219456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C5E4E6-7676-1449-9A9E-79F7B301597E}"/>
              </a:ext>
            </a:extLst>
          </p:cNvPr>
          <p:cNvSpPr/>
          <p:nvPr/>
        </p:nvSpPr>
        <p:spPr>
          <a:xfrm>
            <a:off x="4354281" y="5415916"/>
            <a:ext cx="435437" cy="219456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E8A82-A1B3-AA44-B538-1E028F613C0F}"/>
              </a:ext>
            </a:extLst>
          </p:cNvPr>
          <p:cNvSpPr txBox="1"/>
          <p:nvPr/>
        </p:nvSpPr>
        <p:spPr>
          <a:xfrm>
            <a:off x="5103099" y="3055643"/>
            <a:ext cx="2571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5x5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Convolution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Dense layers</a:t>
            </a:r>
          </a:p>
        </p:txBody>
      </p:sp>
    </p:spTree>
    <p:extLst>
      <p:ext uri="{BB962C8B-B14F-4D97-AF65-F5344CB8AC3E}">
        <p14:creationId xmlns:p14="http://schemas.microsoft.com/office/powerpoint/2010/main" val="64839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362E-A89E-1740-948D-81449189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Algorithm: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EA45-B112-8149-8815-60E6370B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688150"/>
            <a:ext cx="6347714" cy="4560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CNN model uses three primary functions, beyond choices such as number/type/order of layers.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Loss</a:t>
            </a:r>
          </a:p>
          <a:p>
            <a:pPr lvl="1"/>
            <a:r>
              <a:rPr lang="en-US" dirty="0"/>
              <a:t>Optimization (algorithm)</a:t>
            </a:r>
          </a:p>
          <a:p>
            <a:endParaRPr lang="en-US" dirty="0"/>
          </a:p>
          <a:p>
            <a:r>
              <a:rPr lang="en-US" dirty="0"/>
              <a:t>Imagine throwing a bouncy ball into a bowl.</a:t>
            </a:r>
          </a:p>
          <a:p>
            <a:pPr lvl="1"/>
            <a:r>
              <a:rPr lang="en-US" dirty="0"/>
              <a:t>How bouncy?</a:t>
            </a:r>
          </a:p>
          <a:p>
            <a:pPr lvl="1"/>
            <a:r>
              <a:rPr lang="en-US" dirty="0"/>
              <a:t>How steep a bowl?</a:t>
            </a:r>
          </a:p>
          <a:p>
            <a:pPr lvl="1"/>
            <a:r>
              <a:rPr lang="en-US" dirty="0"/>
              <a:t>How do you change the bounciness and modify your throw for next time?</a:t>
            </a:r>
          </a:p>
          <a:p>
            <a:pPr lvl="1"/>
            <a:endParaRPr lang="en-US" dirty="0"/>
          </a:p>
          <a:p>
            <a:r>
              <a:rPr lang="en-US" dirty="0"/>
              <a:t>Try them all!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5B2D2-DCD5-D442-A9D4-1A52A76CF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2" y="5632589"/>
            <a:ext cx="6059156" cy="52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4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35EC8F-6241-944A-8DE1-62316C8D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&amp; Validation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362E-A89E-1740-948D-81449189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&amp; Validation: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EA45-B112-8149-8815-60E6370B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is a decent metric, but prone to simply represent data distribution. </a:t>
            </a:r>
          </a:p>
          <a:p>
            <a:endParaRPr lang="en-US" dirty="0"/>
          </a:p>
          <a:p>
            <a:r>
              <a:rPr lang="en-US" dirty="0"/>
              <a:t>Loss function may be good, but if testing multiple loss functions it’s not good for comparison between models.</a:t>
            </a:r>
          </a:p>
          <a:p>
            <a:endParaRPr lang="en-US" dirty="0"/>
          </a:p>
          <a:p>
            <a:r>
              <a:rPr lang="en-US" dirty="0"/>
              <a:t>Confusion matrix is great, allows for comparison between models.</a:t>
            </a:r>
          </a:p>
          <a:p>
            <a:pPr lvl="1"/>
            <a:r>
              <a:rPr lang="en-US" dirty="0"/>
              <a:t>Add in a precision and recall report for an effective trifecta.</a:t>
            </a:r>
          </a:p>
        </p:txBody>
      </p:sp>
    </p:spTree>
    <p:extLst>
      <p:ext uri="{BB962C8B-B14F-4D97-AF65-F5344CB8AC3E}">
        <p14:creationId xmlns:p14="http://schemas.microsoft.com/office/powerpoint/2010/main" val="48486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CE86-510F-E841-A261-79686737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&amp; Validation: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4192A-8DFD-A446-B051-587AD0E71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133" y="1776540"/>
            <a:ext cx="3885867" cy="3881437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9372B7D-7F85-7C46-8116-FE3D14F89A2E}"/>
              </a:ext>
            </a:extLst>
          </p:cNvPr>
          <p:cNvGrpSpPr/>
          <p:nvPr/>
        </p:nvGrpSpPr>
        <p:grpSpPr>
          <a:xfrm>
            <a:off x="996696" y="2058416"/>
            <a:ext cx="5872692" cy="3887451"/>
            <a:chOff x="1243584" y="2097351"/>
            <a:chExt cx="5872692" cy="38874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DFECA9-BFCB-6944-AD9D-599684B258F3}"/>
                </a:ext>
              </a:extLst>
            </p:cNvPr>
            <p:cNvSpPr/>
            <p:nvPr/>
          </p:nvSpPr>
          <p:spPr>
            <a:xfrm>
              <a:off x="1243584" y="2097351"/>
              <a:ext cx="5713728" cy="3887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8384B9-8EF7-8C4B-8B12-15C9CD707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0169" y="2097351"/>
              <a:ext cx="5806107" cy="388745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EFBCF7-5F61-FB41-B715-7D6D26ECAB4E}"/>
              </a:ext>
            </a:extLst>
          </p:cNvPr>
          <p:cNvGrpSpPr/>
          <p:nvPr/>
        </p:nvGrpSpPr>
        <p:grpSpPr>
          <a:xfrm>
            <a:off x="1241529" y="2304877"/>
            <a:ext cx="3520440" cy="2824761"/>
            <a:chOff x="1289304" y="2404872"/>
            <a:chExt cx="4233672" cy="33970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19E995-4A30-6343-87B8-0034BBA0927E}"/>
                </a:ext>
              </a:extLst>
            </p:cNvPr>
            <p:cNvSpPr/>
            <p:nvPr/>
          </p:nvSpPr>
          <p:spPr>
            <a:xfrm>
              <a:off x="1289304" y="2404872"/>
              <a:ext cx="4233672" cy="3381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108A167-7580-0549-87D9-B21790E91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7686" y="2411022"/>
              <a:ext cx="4152900" cy="33909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D37D4B-39AD-4945-A66C-C2B3FFB91A67}"/>
              </a:ext>
            </a:extLst>
          </p:cNvPr>
          <p:cNvGrpSpPr/>
          <p:nvPr/>
        </p:nvGrpSpPr>
        <p:grpSpPr>
          <a:xfrm>
            <a:off x="4947187" y="1480653"/>
            <a:ext cx="3382857" cy="4627071"/>
            <a:chOff x="4947187" y="1480653"/>
            <a:chExt cx="3382857" cy="46270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DC64EA-BFB0-D546-B2AA-E90FDE2C56B0}"/>
                </a:ext>
              </a:extLst>
            </p:cNvPr>
            <p:cNvSpPr/>
            <p:nvPr/>
          </p:nvSpPr>
          <p:spPr>
            <a:xfrm>
              <a:off x="4947187" y="1480653"/>
              <a:ext cx="3382857" cy="4627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D3EEA2-F824-E74B-962E-F7CF690FE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3487" y="1480653"/>
              <a:ext cx="2806557" cy="154120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388912-54BC-C24A-B445-50175FA76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54171" y="4564028"/>
              <a:ext cx="2564817" cy="154369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8516FF-62E8-4444-89B7-A2EB9BC16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7187" y="3021860"/>
              <a:ext cx="3371801" cy="1544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467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3C83-40DB-A74F-A6C2-461966DA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6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0261C6-C60C-6A4D-AB9B-4099E364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Trials &amp; Issues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06EB0E-CE17-E84C-A0D0-285ECCEF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55" y="1930400"/>
            <a:ext cx="6347714" cy="45079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Complicated models, lots to change!</a:t>
            </a:r>
          </a:p>
          <a:p>
            <a:pPr lvl="1"/>
            <a:r>
              <a:rPr lang="en-US" dirty="0"/>
              <a:t>Number of layers</a:t>
            </a:r>
          </a:p>
          <a:p>
            <a:pPr lvl="1"/>
            <a:r>
              <a:rPr lang="en-US" dirty="0"/>
              <a:t>Functions used</a:t>
            </a:r>
          </a:p>
          <a:p>
            <a:pPr lvl="1"/>
            <a:r>
              <a:rPr lang="en-US" dirty="0"/>
              <a:t>Function used by each layer</a:t>
            </a:r>
          </a:p>
          <a:p>
            <a:pPr lvl="1"/>
            <a:r>
              <a:rPr lang="en-US" dirty="0"/>
              <a:t>Nodes/filters per layer</a:t>
            </a:r>
          </a:p>
          <a:p>
            <a:pPr lvl="1"/>
            <a:endParaRPr lang="en-US" dirty="0"/>
          </a:p>
          <a:p>
            <a:r>
              <a:rPr lang="en-US" dirty="0"/>
              <a:t>Balancing performance and speed.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Imbalanced data (1:3, </a:t>
            </a:r>
            <a:r>
              <a:rPr lang="en-US" dirty="0" err="1"/>
              <a:t>positive:negative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Balancing data lead to over-fitting.</a:t>
            </a:r>
          </a:p>
          <a:p>
            <a:pPr lvl="1"/>
            <a:r>
              <a:rPr lang="en-US" dirty="0"/>
              <a:t>Opted not to balance as no-ship images had important spread. Rely on optimization to balance weights.</a:t>
            </a:r>
          </a:p>
          <a:p>
            <a:pPr lvl="1"/>
            <a:r>
              <a:rPr lang="en-US" dirty="0"/>
              <a:t>Verification to ... Verify.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3FED7-25DA-6A47-B52C-8F276FCE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040" y="816637"/>
            <a:ext cx="3584858" cy="35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8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55D8-1E6E-EC48-8B75-1B7F733D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784386"/>
            <a:ext cx="6347715" cy="182658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Q &amp; 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2FBCA-D432-0F45-A66C-2A373FBA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/>
          <a:p>
            <a:r>
              <a:rPr lang="en-US" dirty="0"/>
              <a:t>Thank you Sash, Ryan, Minda, and Beheshteh for a great class!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E383899-8ADB-DD4A-80A0-0840CE374340}"/>
              </a:ext>
            </a:extLst>
          </p:cNvPr>
          <p:cNvSpPr txBox="1">
            <a:spLocks/>
          </p:cNvSpPr>
          <p:nvPr/>
        </p:nvSpPr>
        <p:spPr>
          <a:xfrm>
            <a:off x="609597" y="2515710"/>
            <a:ext cx="6347715" cy="141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Russell Perry</a:t>
            </a:r>
          </a:p>
          <a:p>
            <a:r>
              <a:rPr lang="en-US" dirty="0">
                <a:hlinkClick r:id="rId2"/>
              </a:rPr>
              <a:t>rhperry@ucdavis.edu</a:t>
            </a:r>
            <a:endParaRPr lang="en-US" dirty="0"/>
          </a:p>
          <a:p>
            <a:r>
              <a:rPr lang="en-US" dirty="0">
                <a:hlinkClick r:id="rId3"/>
              </a:rPr>
              <a:t>github.com/russhp</a:t>
            </a:r>
            <a:endParaRPr lang="en-US" dirty="0"/>
          </a:p>
          <a:p>
            <a:r>
              <a:rPr lang="en-US" dirty="0">
                <a:hlinkClick r:id="rId4"/>
              </a:rPr>
              <a:t>linkedin.com/in/russell-h-perry/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3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A7D9-BF00-FC41-8DF1-5168DB28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0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00B7-7FC4-354F-8D07-607A670A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Goal: Satellite Image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98B0-4770-1F4A-A8C3-702CBA1C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recognition from satellite images is used for research, industry, and government.</a:t>
            </a:r>
          </a:p>
          <a:p>
            <a:pPr lvl="1"/>
            <a:r>
              <a:rPr lang="en-US" dirty="0"/>
              <a:t>“Remote sensing”</a:t>
            </a:r>
          </a:p>
          <a:p>
            <a:endParaRPr lang="en-US" dirty="0"/>
          </a:p>
          <a:p>
            <a:r>
              <a:rPr lang="en-US" dirty="0"/>
              <a:t>The simplest problems in satellite image analysis have distinct features.</a:t>
            </a:r>
          </a:p>
          <a:p>
            <a:endParaRPr lang="en-US" dirty="0"/>
          </a:p>
          <a:p>
            <a:r>
              <a:rPr lang="en-US" dirty="0"/>
              <a:t>Spotting ships in harbor is a basic starting point.</a:t>
            </a:r>
          </a:p>
        </p:txBody>
      </p:sp>
    </p:spTree>
    <p:extLst>
      <p:ext uri="{BB962C8B-B14F-4D97-AF65-F5344CB8AC3E}">
        <p14:creationId xmlns:p14="http://schemas.microsoft.com/office/powerpoint/2010/main" val="238327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11E8-8A8C-284B-909F-ECD8907E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E806-1D91-5B4B-84F2-87FB48D6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 Kaggle - </a:t>
            </a:r>
            <a:br>
              <a:rPr lang="en-US" dirty="0"/>
            </a:br>
            <a:r>
              <a:rPr lang="en-US" dirty="0"/>
              <a:t>Ships in Satellite Imagery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7364-8415-C549-958E-73495981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consists of 4000 labeled image tiles from satellite photos.</a:t>
            </a:r>
          </a:p>
          <a:p>
            <a:r>
              <a:rPr lang="en-US" dirty="0"/>
              <a:t>1000 contain image-centered ships, 3000 contain scenes such as partial ships, docks, bridges, and land. </a:t>
            </a:r>
          </a:p>
          <a:p>
            <a:endParaRPr lang="en-US" dirty="0"/>
          </a:p>
          <a:p>
            <a:r>
              <a:rPr lang="en-US" dirty="0"/>
              <a:t>Each tile is 80 x 80 color pixels, with 3 color channels. Pixels are orthorectified to 3 meters - some ships are as much as 30 meters across.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www.kaggle.com/rhammell/ships-in-satellite-imagery/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E806-1D91-5B4B-84F2-87FB48D6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7364-8415-C549-958E-73495981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7" y="1952298"/>
            <a:ext cx="6347714" cy="1507643"/>
          </a:xfrm>
        </p:spPr>
        <p:txBody>
          <a:bodyPr/>
          <a:lstStyle/>
          <a:p>
            <a:r>
              <a:rPr lang="en-US" dirty="0"/>
              <a:t>Do array lengths match up?</a:t>
            </a:r>
          </a:p>
          <a:p>
            <a:r>
              <a:rPr lang="en-US" dirty="0"/>
              <a:t>Checked for NaN values in the data?</a:t>
            </a:r>
          </a:p>
          <a:p>
            <a:r>
              <a:rPr lang="en-US" dirty="0"/>
              <a:t>Do pixel values make sense? In range?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8D25561F-0BD7-844D-960D-8082A0BCF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708" y="1960174"/>
            <a:ext cx="363687" cy="363687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31B5C3C1-B822-644B-98E8-7D7FEB1FB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707" y="2323861"/>
            <a:ext cx="363687" cy="363687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21DF8DB9-C177-C34D-8077-83E636B62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707" y="2687548"/>
            <a:ext cx="363687" cy="36368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594BD03-920C-6249-8425-8A9DC1726178}"/>
              </a:ext>
            </a:extLst>
          </p:cNvPr>
          <p:cNvSpPr txBox="1">
            <a:spLocks/>
          </p:cNvSpPr>
          <p:nvPr/>
        </p:nvSpPr>
        <p:spPr>
          <a:xfrm>
            <a:off x="609598" y="3668233"/>
            <a:ext cx="6347713" cy="7273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Data: Reshaping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CAD594-C60C-8A4B-8C22-82C8F2F0EC21}"/>
              </a:ext>
            </a:extLst>
          </p:cNvPr>
          <p:cNvSpPr txBox="1">
            <a:spLocks/>
          </p:cNvSpPr>
          <p:nvPr/>
        </p:nvSpPr>
        <p:spPr>
          <a:xfrm>
            <a:off x="609597" y="4568641"/>
            <a:ext cx="6347714" cy="1984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Images came as a nested list of 1D arrays with 19200 values,  6400 of each color.</a:t>
            </a:r>
          </a:p>
          <a:p>
            <a:r>
              <a:rPr lang="en-US" dirty="0" err="1"/>
              <a:t>Numpy</a:t>
            </a:r>
            <a:r>
              <a:rPr lang="en-US" dirty="0"/>
              <a:t> has quick reshaping and transforming functions.</a:t>
            </a:r>
          </a:p>
          <a:p>
            <a:endParaRPr lang="en-US" dirty="0"/>
          </a:p>
          <a:p>
            <a:r>
              <a:rPr lang="en-US" dirty="0"/>
              <a:t>60:20:20 </a:t>
            </a:r>
            <a:r>
              <a:rPr lang="en-US" dirty="0" err="1"/>
              <a:t>train:test:validation</a:t>
            </a:r>
            <a:r>
              <a:rPr lang="en-US" dirty="0"/>
              <a:t> split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46D1A0-0C6A-0F4A-9BF2-AC586A5D0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665" y="5680813"/>
            <a:ext cx="6714106" cy="1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2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EC2C-7979-7641-BBC0-0FB9EDC5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 Result of Reshaping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F4340-2703-B24B-8A1D-08404D222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7" y="1778489"/>
            <a:ext cx="3802733" cy="29335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DDA027-4B0D-B148-9B03-D15DB928DF3C}"/>
              </a:ext>
            </a:extLst>
          </p:cNvPr>
          <p:cNvCxnSpPr>
            <a:cxnSpLocks/>
          </p:cNvCxnSpPr>
          <p:nvPr/>
        </p:nvCxnSpPr>
        <p:spPr>
          <a:xfrm>
            <a:off x="1979112" y="1803646"/>
            <a:ext cx="2167988" cy="19228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F07488-30C0-814B-98D3-63C825B8B41B}"/>
              </a:ext>
            </a:extLst>
          </p:cNvPr>
          <p:cNvCxnSpPr>
            <a:cxnSpLocks/>
          </p:cNvCxnSpPr>
          <p:nvPr/>
        </p:nvCxnSpPr>
        <p:spPr>
          <a:xfrm>
            <a:off x="352633" y="2740967"/>
            <a:ext cx="2315411" cy="1971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A5DF80F-F426-084A-B395-3DA37E96DEDB}"/>
              </a:ext>
            </a:extLst>
          </p:cNvPr>
          <p:cNvSpPr/>
          <p:nvPr/>
        </p:nvSpPr>
        <p:spPr>
          <a:xfrm rot="18683905">
            <a:off x="1407276" y="932466"/>
            <a:ext cx="1752273" cy="4692007"/>
          </a:xfrm>
          <a:prstGeom prst="rect">
            <a:avLst/>
          </a:prstGeom>
          <a:solidFill>
            <a:srgbClr val="5ED1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514A14-E7EE-D845-B299-AD07464C1ADD}"/>
              </a:ext>
            </a:extLst>
          </p:cNvPr>
          <p:cNvSpPr/>
          <p:nvPr/>
        </p:nvSpPr>
        <p:spPr>
          <a:xfrm rot="18683905">
            <a:off x="2955351" y="1159820"/>
            <a:ext cx="1149823" cy="2555478"/>
          </a:xfrm>
          <a:prstGeom prst="rect">
            <a:avLst/>
          </a:prstGeom>
          <a:solidFill>
            <a:srgbClr val="4797B4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3B351D-C391-264D-9900-0B6C88883E61}"/>
              </a:ext>
            </a:extLst>
          </p:cNvPr>
          <p:cNvSpPr/>
          <p:nvPr/>
        </p:nvSpPr>
        <p:spPr>
          <a:xfrm rot="18683905">
            <a:off x="632608" y="3024603"/>
            <a:ext cx="1149823" cy="2555478"/>
          </a:xfrm>
          <a:prstGeom prst="rect">
            <a:avLst/>
          </a:prstGeom>
          <a:solidFill>
            <a:srgbClr val="4797B4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4200D-C043-D041-9D6A-414FF89AD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3786" y="3803447"/>
            <a:ext cx="5196840" cy="2780030"/>
          </a:xfrm>
        </p:spPr>
      </p:pic>
    </p:spTree>
    <p:extLst>
      <p:ext uri="{BB962C8B-B14F-4D97-AF65-F5344CB8AC3E}">
        <p14:creationId xmlns:p14="http://schemas.microsoft.com/office/powerpoint/2010/main" val="329116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47FB-D7B6-0C49-8A6B-7F995BD3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7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2AD1-A735-8042-9794-2626E9F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Algorithm: Convolutional</a:t>
            </a:r>
            <a:br>
              <a:rPr lang="en-US" dirty="0"/>
            </a:br>
            <a:r>
              <a:rPr lang="en-US" dirty="0"/>
              <a:t>Neural Network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20AA-EFE7-A842-87B4-C9817C32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176415"/>
          </a:xfrm>
        </p:spPr>
        <p:txBody>
          <a:bodyPr>
            <a:normAutofit/>
          </a:bodyPr>
          <a:lstStyle/>
          <a:p>
            <a:r>
              <a:rPr lang="en-US" dirty="0"/>
              <a:t>CNNs are the algorithm of choice for image recognition. Highlights the features of an image.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Feature matrices are flattened and fed to a regular 1D Neural Networks (fully connected in this case) for classification.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39E43-5F8B-EA43-89CE-DB629EEED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7" y="3101947"/>
            <a:ext cx="4210610" cy="1696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63EDC5-A749-E741-8B74-12BC31A71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998" y="2931988"/>
            <a:ext cx="2552109" cy="18664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40747B-DD31-664D-AF05-A3EFF3393FFA}"/>
              </a:ext>
            </a:extLst>
          </p:cNvPr>
          <p:cNvSpPr/>
          <p:nvPr/>
        </p:nvSpPr>
        <p:spPr>
          <a:xfrm>
            <a:off x="451846" y="4798455"/>
            <a:ext cx="33316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medium-content-title-font"/>
                <a:hlinkClick r:id="rId4"/>
              </a:rPr>
              <a:t>Prabhu</a:t>
            </a:r>
            <a:r>
              <a:rPr lang="en-US" sz="800" i="1" dirty="0">
                <a:latin typeface="medium-content-title-font"/>
                <a:hlinkClick r:id="rId4"/>
              </a:rPr>
              <a:t>, Medium</a:t>
            </a:r>
            <a:r>
              <a:rPr lang="en-US" sz="800" dirty="0">
                <a:latin typeface="medium-content-title-font"/>
                <a:hlinkClick r:id="rId4"/>
              </a:rPr>
              <a:t>, Understanding of Convolutional Neural Network (CNN)</a:t>
            </a:r>
            <a:r>
              <a:rPr lang="en-US" sz="900" dirty="0">
                <a:latin typeface="medium-content-title-font"/>
                <a:hlinkClick r:id="rId4"/>
              </a:rPr>
              <a:t> </a:t>
            </a:r>
            <a:endParaRPr lang="en-US" sz="900" b="0" i="0" dirty="0">
              <a:effectLst/>
              <a:latin typeface="medium-content-title-fon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59EBF2-903D-5B4D-95AB-8641651BFA70}"/>
              </a:ext>
            </a:extLst>
          </p:cNvPr>
          <p:cNvCxnSpPr/>
          <p:nvPr/>
        </p:nvCxnSpPr>
        <p:spPr>
          <a:xfrm>
            <a:off x="4676987" y="3728413"/>
            <a:ext cx="30968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5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</TotalTime>
  <Words>581</Words>
  <Application>Microsoft Macintosh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medium-content-title-font</vt:lpstr>
      <vt:lpstr>Trebuchet MS</vt:lpstr>
      <vt:lpstr>Wingdings 3</vt:lpstr>
      <vt:lpstr>Facet</vt:lpstr>
      <vt:lpstr>Ship Spotting with CNN Image Recognition</vt:lpstr>
      <vt:lpstr>The Goal </vt:lpstr>
      <vt:lpstr>The Goal: Satellite Image Analysis</vt:lpstr>
      <vt:lpstr>The Data </vt:lpstr>
      <vt:lpstr>The Data: Kaggle -  Ships in Satellite Imagery</vt:lpstr>
      <vt:lpstr>The Data: Verification</vt:lpstr>
      <vt:lpstr>The Data: Result of Reshaping</vt:lpstr>
      <vt:lpstr>The Algorithm </vt:lpstr>
      <vt:lpstr>The Algorithm: Convolutional Neural Network Overview</vt:lpstr>
      <vt:lpstr>The Algorithm:  Layers Description</vt:lpstr>
      <vt:lpstr>The Algorithm:  Layers Description</vt:lpstr>
      <vt:lpstr>The Algorithm: Approach</vt:lpstr>
      <vt:lpstr>Classification &amp; Validation </vt:lpstr>
      <vt:lpstr>Classification &amp; Validation: Concerns</vt:lpstr>
      <vt:lpstr>Classification &amp; Validation: Process</vt:lpstr>
      <vt:lpstr>Demonstration </vt:lpstr>
      <vt:lpstr>Trials &amp; Issues</vt:lpstr>
      <vt:lpstr>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Image Recognition: Ship Spotting</dc:title>
  <dc:creator>Jim Perry</dc:creator>
  <cp:lastModifiedBy>Jim Perry</cp:lastModifiedBy>
  <cp:revision>28</cp:revision>
  <dcterms:created xsi:type="dcterms:W3CDTF">2019-05-17T22:59:22Z</dcterms:created>
  <dcterms:modified xsi:type="dcterms:W3CDTF">2019-05-18T17:38:14Z</dcterms:modified>
</cp:coreProperties>
</file>