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7" r:id="rId1"/>
  </p:sldMasterIdLst>
  <p:notesMasterIdLst>
    <p:notesMasterId r:id="rId19"/>
  </p:notesMasterIdLst>
  <p:sldIdLst>
    <p:sldId id="307" r:id="rId2"/>
    <p:sldId id="460" r:id="rId3"/>
    <p:sldId id="562" r:id="rId4"/>
    <p:sldId id="596" r:id="rId5"/>
    <p:sldId id="583" r:id="rId6"/>
    <p:sldId id="589" r:id="rId7"/>
    <p:sldId id="590" r:id="rId8"/>
    <p:sldId id="588" r:id="rId9"/>
    <p:sldId id="587" r:id="rId10"/>
    <p:sldId id="584" r:id="rId11"/>
    <p:sldId id="563" r:id="rId12"/>
    <p:sldId id="591" r:id="rId13"/>
    <p:sldId id="592" r:id="rId14"/>
    <p:sldId id="593" r:id="rId15"/>
    <p:sldId id="594" r:id="rId16"/>
    <p:sldId id="595" r:id="rId17"/>
    <p:sldId id="586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0"/>
    <p:restoredTop sz="82516" autoAdjust="0"/>
  </p:normalViewPr>
  <p:slideViewPr>
    <p:cSldViewPr>
      <p:cViewPr varScale="1">
        <p:scale>
          <a:sx n="132" d="100"/>
          <a:sy n="132" d="100"/>
        </p:scale>
        <p:origin x="2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C32B3B2-111F-1B4D-BC3D-D99BC9E59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163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52DC11B-11F5-3040-A6C1-626E4732B7AC}" type="slidenum">
              <a:rPr lang="en-US" altLang="zh-CN">
                <a:cs typeface="宋体" charset="0"/>
              </a:rPr>
              <a:pPr/>
              <a:t>1</a:t>
            </a:fld>
            <a:endParaRPr lang="en-US" altLang="zh-CN">
              <a:cs typeface="宋体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29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10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dirty="0">
                <a:latin typeface="Arial" charset="0"/>
                <a:ea typeface="宋体" charset="0"/>
              </a:rPr>
              <a:t>There are also some old versions</a:t>
            </a:r>
            <a:r>
              <a:rPr kumimoji="0" lang="en-US" baseline="0" dirty="0">
                <a:latin typeface="Arial" charset="0"/>
                <a:ea typeface="宋体" charset="0"/>
              </a:rPr>
              <a:t> of </a:t>
            </a:r>
            <a:r>
              <a:rPr kumimoji="0" lang="en-US" baseline="0" dirty="0" err="1">
                <a:latin typeface="Arial" charset="0"/>
                <a:ea typeface="宋体" charset="0"/>
              </a:rPr>
              <a:t>Spim</a:t>
            </a:r>
            <a:r>
              <a:rPr kumimoji="0" lang="en-US" baseline="0" dirty="0">
                <a:latin typeface="Arial" charset="0"/>
                <a:ea typeface="宋体" charset="0"/>
              </a:rPr>
              <a:t>, like </a:t>
            </a:r>
            <a:r>
              <a:rPr kumimoji="0" lang="en-US" baseline="0" dirty="0" err="1">
                <a:latin typeface="Arial" charset="0"/>
                <a:ea typeface="宋体" charset="0"/>
              </a:rPr>
              <a:t>PCSpim</a:t>
            </a:r>
            <a:r>
              <a:rPr kumimoji="0" lang="en-US" baseline="0" dirty="0">
                <a:latin typeface="Arial" charset="0"/>
                <a:ea typeface="宋体" charset="0"/>
              </a:rPr>
              <a:t> </a:t>
            </a:r>
            <a:r>
              <a:rPr kumimoji="0" lang="en-US" baseline="0" dirty="0" err="1">
                <a:latin typeface="Arial" charset="0"/>
                <a:ea typeface="宋体" charset="0"/>
              </a:rPr>
              <a:t>Xspim</a:t>
            </a:r>
            <a:r>
              <a:rPr kumimoji="0" lang="en-US" baseline="0" dirty="0">
                <a:latin typeface="Arial" charset="0"/>
                <a:ea typeface="宋体" charset="0"/>
              </a:rPr>
              <a:t>.</a:t>
            </a:r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3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11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2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17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dirty="0">
                <a:latin typeface="Arial" charset="0"/>
                <a:ea typeface="宋体" charset="0"/>
              </a:rPr>
              <a:t>There are also some old versions</a:t>
            </a:r>
            <a:r>
              <a:rPr kumimoji="0" lang="en-US" baseline="0" dirty="0">
                <a:latin typeface="Arial" charset="0"/>
                <a:ea typeface="宋体" charset="0"/>
              </a:rPr>
              <a:t> of </a:t>
            </a:r>
            <a:r>
              <a:rPr kumimoji="0" lang="en-US" baseline="0" dirty="0" err="1">
                <a:latin typeface="Arial" charset="0"/>
                <a:ea typeface="宋体" charset="0"/>
              </a:rPr>
              <a:t>Spim</a:t>
            </a:r>
            <a:r>
              <a:rPr kumimoji="0" lang="en-US" baseline="0" dirty="0">
                <a:latin typeface="Arial" charset="0"/>
                <a:ea typeface="宋体" charset="0"/>
              </a:rPr>
              <a:t>, like </a:t>
            </a:r>
            <a:r>
              <a:rPr kumimoji="0" lang="en-US" baseline="0" dirty="0" err="1">
                <a:latin typeface="Arial" charset="0"/>
                <a:ea typeface="宋体" charset="0"/>
              </a:rPr>
              <a:t>PCSpim</a:t>
            </a:r>
            <a:r>
              <a:rPr kumimoji="0" lang="en-US" baseline="0" dirty="0">
                <a:latin typeface="Arial" charset="0"/>
                <a:ea typeface="宋体" charset="0"/>
              </a:rPr>
              <a:t> </a:t>
            </a:r>
            <a:r>
              <a:rPr kumimoji="0" lang="en-US" baseline="0" dirty="0" err="1">
                <a:latin typeface="Arial" charset="0"/>
                <a:ea typeface="宋体" charset="0"/>
              </a:rPr>
              <a:t>Xspim</a:t>
            </a:r>
            <a:r>
              <a:rPr kumimoji="0" lang="en-US" baseline="0" dirty="0">
                <a:latin typeface="Arial" charset="0"/>
                <a:ea typeface="宋体" charset="0"/>
              </a:rPr>
              <a:t>.</a:t>
            </a:r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5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2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3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3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dirty="0">
                <a:latin typeface="Arial" charset="0"/>
                <a:ea typeface="宋体" charset="0"/>
              </a:rPr>
              <a:t>There are also some old versions</a:t>
            </a:r>
            <a:r>
              <a:rPr kumimoji="0" lang="en-US" baseline="0" dirty="0">
                <a:latin typeface="Arial" charset="0"/>
                <a:ea typeface="宋体" charset="0"/>
              </a:rPr>
              <a:t> of </a:t>
            </a:r>
            <a:r>
              <a:rPr kumimoji="0" lang="en-US" baseline="0" dirty="0" err="1">
                <a:latin typeface="Arial" charset="0"/>
                <a:ea typeface="宋体" charset="0"/>
              </a:rPr>
              <a:t>Spim</a:t>
            </a:r>
            <a:r>
              <a:rPr kumimoji="0" lang="en-US" baseline="0" dirty="0">
                <a:latin typeface="Arial" charset="0"/>
                <a:ea typeface="宋体" charset="0"/>
              </a:rPr>
              <a:t>, like </a:t>
            </a:r>
            <a:r>
              <a:rPr kumimoji="0" lang="en-US" baseline="0" dirty="0" err="1">
                <a:latin typeface="Arial" charset="0"/>
                <a:ea typeface="宋体" charset="0"/>
              </a:rPr>
              <a:t>PCSpim</a:t>
            </a:r>
            <a:r>
              <a:rPr kumimoji="0" lang="en-US" baseline="0" dirty="0">
                <a:latin typeface="Arial" charset="0"/>
                <a:ea typeface="宋体" charset="0"/>
              </a:rPr>
              <a:t> </a:t>
            </a:r>
            <a:r>
              <a:rPr kumimoji="0" lang="en-US" baseline="0" dirty="0" err="1">
                <a:latin typeface="Arial" charset="0"/>
                <a:ea typeface="宋体" charset="0"/>
              </a:rPr>
              <a:t>Xspim</a:t>
            </a:r>
            <a:r>
              <a:rPr kumimoji="0" lang="en-US" baseline="0" dirty="0">
                <a:latin typeface="Arial" charset="0"/>
                <a:ea typeface="宋体" charset="0"/>
              </a:rPr>
              <a:t>.</a:t>
            </a:r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4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dirty="0">
                <a:latin typeface="Arial" charset="0"/>
                <a:ea typeface="宋体" charset="0"/>
              </a:rPr>
              <a:t>There are also some old versions</a:t>
            </a:r>
            <a:r>
              <a:rPr kumimoji="0" lang="en-US" baseline="0" dirty="0">
                <a:latin typeface="Arial" charset="0"/>
                <a:ea typeface="宋体" charset="0"/>
              </a:rPr>
              <a:t> of </a:t>
            </a:r>
            <a:r>
              <a:rPr kumimoji="0" lang="en-US" baseline="0" dirty="0" err="1">
                <a:latin typeface="Arial" charset="0"/>
                <a:ea typeface="宋体" charset="0"/>
              </a:rPr>
              <a:t>Spim</a:t>
            </a:r>
            <a:r>
              <a:rPr kumimoji="0" lang="en-US" baseline="0" dirty="0">
                <a:latin typeface="Arial" charset="0"/>
                <a:ea typeface="宋体" charset="0"/>
              </a:rPr>
              <a:t>, like </a:t>
            </a:r>
            <a:r>
              <a:rPr kumimoji="0" lang="en-US" baseline="0" dirty="0" err="1">
                <a:latin typeface="Arial" charset="0"/>
                <a:ea typeface="宋体" charset="0"/>
              </a:rPr>
              <a:t>PCSpim</a:t>
            </a:r>
            <a:r>
              <a:rPr kumimoji="0" lang="en-US" baseline="0" dirty="0">
                <a:latin typeface="Arial" charset="0"/>
                <a:ea typeface="宋体" charset="0"/>
              </a:rPr>
              <a:t> </a:t>
            </a:r>
            <a:r>
              <a:rPr kumimoji="0" lang="en-US" baseline="0" dirty="0" err="1">
                <a:latin typeface="Arial" charset="0"/>
                <a:ea typeface="宋体" charset="0"/>
              </a:rPr>
              <a:t>Xspim</a:t>
            </a:r>
            <a:r>
              <a:rPr kumimoji="0" lang="en-US" baseline="0" dirty="0">
                <a:latin typeface="Arial" charset="0"/>
                <a:ea typeface="宋体" charset="0"/>
              </a:rPr>
              <a:t>.</a:t>
            </a:r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0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5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5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6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7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7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76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8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dirty="0">
                <a:latin typeface="Arial" charset="0"/>
                <a:ea typeface="宋体" charset="0"/>
              </a:rPr>
              <a:t>There are also some old versions</a:t>
            </a:r>
            <a:r>
              <a:rPr kumimoji="0" lang="en-US" baseline="0" dirty="0">
                <a:latin typeface="Arial" charset="0"/>
                <a:ea typeface="宋体" charset="0"/>
              </a:rPr>
              <a:t> of </a:t>
            </a:r>
            <a:r>
              <a:rPr kumimoji="0" lang="en-US" baseline="0" dirty="0" err="1">
                <a:latin typeface="Arial" charset="0"/>
                <a:ea typeface="宋体" charset="0"/>
              </a:rPr>
              <a:t>Spim</a:t>
            </a:r>
            <a:r>
              <a:rPr kumimoji="0" lang="en-US" baseline="0" dirty="0">
                <a:latin typeface="Arial" charset="0"/>
                <a:ea typeface="宋体" charset="0"/>
              </a:rPr>
              <a:t>, like </a:t>
            </a:r>
            <a:r>
              <a:rPr kumimoji="0" lang="en-US" baseline="0" dirty="0" err="1">
                <a:latin typeface="Arial" charset="0"/>
                <a:ea typeface="宋体" charset="0"/>
              </a:rPr>
              <a:t>PCSpim</a:t>
            </a:r>
            <a:r>
              <a:rPr kumimoji="0" lang="en-US" baseline="0" dirty="0">
                <a:latin typeface="Arial" charset="0"/>
                <a:ea typeface="宋体" charset="0"/>
              </a:rPr>
              <a:t> </a:t>
            </a:r>
            <a:r>
              <a:rPr kumimoji="0" lang="en-US" baseline="0" dirty="0" err="1">
                <a:latin typeface="Arial" charset="0"/>
                <a:ea typeface="宋体" charset="0"/>
              </a:rPr>
              <a:t>Xspim</a:t>
            </a:r>
            <a:r>
              <a:rPr kumimoji="0" lang="en-US" baseline="0" dirty="0">
                <a:latin typeface="Arial" charset="0"/>
                <a:ea typeface="宋体" charset="0"/>
              </a:rPr>
              <a:t>.</a:t>
            </a:r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2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9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dirty="0">
                <a:latin typeface="Arial" charset="0"/>
                <a:ea typeface="宋体" charset="0"/>
              </a:rPr>
              <a:t>There are also some old versions</a:t>
            </a:r>
            <a:r>
              <a:rPr kumimoji="0" lang="en-US" baseline="0" dirty="0">
                <a:latin typeface="Arial" charset="0"/>
                <a:ea typeface="宋体" charset="0"/>
              </a:rPr>
              <a:t> of </a:t>
            </a:r>
            <a:r>
              <a:rPr kumimoji="0" lang="en-US" baseline="0" dirty="0" err="1">
                <a:latin typeface="Arial" charset="0"/>
                <a:ea typeface="宋体" charset="0"/>
              </a:rPr>
              <a:t>Spim</a:t>
            </a:r>
            <a:r>
              <a:rPr kumimoji="0" lang="en-US" baseline="0" dirty="0">
                <a:latin typeface="Arial" charset="0"/>
                <a:ea typeface="宋体" charset="0"/>
              </a:rPr>
              <a:t>, like </a:t>
            </a:r>
            <a:r>
              <a:rPr kumimoji="0" lang="en-US" baseline="0" dirty="0" err="1">
                <a:latin typeface="Arial" charset="0"/>
                <a:ea typeface="宋体" charset="0"/>
              </a:rPr>
              <a:t>PCSpim</a:t>
            </a:r>
            <a:r>
              <a:rPr kumimoji="0" lang="en-US" baseline="0" dirty="0">
                <a:latin typeface="Arial" charset="0"/>
                <a:ea typeface="宋体" charset="0"/>
              </a:rPr>
              <a:t> </a:t>
            </a:r>
            <a:r>
              <a:rPr kumimoji="0" lang="en-US" baseline="0" dirty="0" err="1">
                <a:latin typeface="Arial" charset="0"/>
                <a:ea typeface="宋体" charset="0"/>
              </a:rPr>
              <a:t>Xspim</a:t>
            </a:r>
            <a:r>
              <a:rPr kumimoji="0" lang="en-US" baseline="0" dirty="0">
                <a:latin typeface="Arial" charset="0"/>
                <a:ea typeface="宋体" charset="0"/>
              </a:rPr>
              <a:t>.</a:t>
            </a:r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075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171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43064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74151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1096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34392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5525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8045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1691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093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58929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pimsimulator.sourceforge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6019800"/>
          </a:xfrm>
        </p:spPr>
        <p:txBody>
          <a:bodyPr anchor="t">
            <a:noAutofit/>
          </a:bodyPr>
          <a:lstStyle/>
          <a:p>
            <a:pPr algn="ctr"/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/>
              <a:t>How To Program MIPS with SPIM</a:t>
            </a: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endParaRPr lang="en-US" altLang="zh-CN" sz="4400" dirty="0">
              <a:latin typeface="Tahoma" charset="0"/>
            </a:endParaRPr>
          </a:p>
        </p:txBody>
      </p:sp>
      <p:sp>
        <p:nvSpPr>
          <p:cNvPr id="409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宋体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fld id="{6753DA8D-6AA1-E343-AECF-EEF8E0537EC0}" type="slidenum">
              <a:rPr lang="en-US" altLang="zh-CN" sz="1400">
                <a:cs typeface="宋体" charset="0"/>
              </a:rPr>
              <a:pPr/>
              <a:t>1</a:t>
            </a:fld>
            <a:endParaRPr lang="en-US" altLang="zh-CN" sz="1400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MIPS System Calls</a:t>
            </a:r>
            <a:endParaRPr lang="en-US" altLang="zh-CN" sz="3600" dirty="0"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10</a:t>
            </a:fld>
            <a:endParaRPr kumimoji="0" lang="en-US" altLang="zh-CN" sz="14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6663"/>
              </p:ext>
            </p:extLst>
          </p:nvPr>
        </p:nvGraphicFramePr>
        <p:xfrm>
          <a:off x="685800" y="1828800"/>
          <a:ext cx="7772399" cy="43949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5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388">
                <a:tc>
                  <a:txBody>
                    <a:bodyPr/>
                    <a:lstStyle/>
                    <a:p>
                      <a:r>
                        <a:rPr lang="en-US" sz="1400"/>
                        <a:t>Service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System Call Code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Arguments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Result</a:t>
                      </a:r>
                    </a:p>
                  </a:txBody>
                  <a:tcPr marL="57467" marR="57467" marT="28734" marB="2873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r>
                        <a:rPr lang="en-US" sz="1400"/>
                        <a:t>print integer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$a0 = value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(none)</a:t>
                      </a:r>
                    </a:p>
                  </a:txBody>
                  <a:tcPr marL="57467" marR="57467" marT="28734" marB="2873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r>
                        <a:rPr lang="en-US" sz="1400"/>
                        <a:t>print float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2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$f12 = float value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(none)</a:t>
                      </a:r>
                    </a:p>
                  </a:txBody>
                  <a:tcPr marL="57467" marR="57467" marT="28734" marB="2873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r>
                        <a:rPr lang="en-US" sz="1400"/>
                        <a:t>print double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$f12 = double value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(none)</a:t>
                      </a:r>
                    </a:p>
                  </a:txBody>
                  <a:tcPr marL="57467" marR="57467" marT="28734" marB="2873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r>
                        <a:rPr lang="en-US" sz="1400" dirty="0"/>
                        <a:t>print string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$a0 = address of string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(none)</a:t>
                      </a:r>
                    </a:p>
                  </a:txBody>
                  <a:tcPr marL="57467" marR="57467" marT="28734" marB="2873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r>
                        <a:rPr lang="en-US" sz="1400"/>
                        <a:t>read integer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(none)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$v0 = value read</a:t>
                      </a:r>
                    </a:p>
                  </a:txBody>
                  <a:tcPr marL="57467" marR="57467" marT="28734" marB="2873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r>
                        <a:rPr lang="en-US" sz="1400"/>
                        <a:t>read float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(none)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$f0 = value read</a:t>
                      </a:r>
                    </a:p>
                  </a:txBody>
                  <a:tcPr marL="57467" marR="57467" marT="28734" marB="2873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r>
                        <a:rPr lang="en-US" sz="1400"/>
                        <a:t>read double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(none)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$f0 = value read</a:t>
                      </a:r>
                    </a:p>
                  </a:txBody>
                  <a:tcPr marL="57467" marR="57467" marT="28734" marB="2873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7052">
                <a:tc>
                  <a:txBody>
                    <a:bodyPr/>
                    <a:lstStyle/>
                    <a:p>
                      <a:r>
                        <a:rPr lang="en-US" sz="1400"/>
                        <a:t>read string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$a0 = address where string to be stored</a:t>
                      </a:r>
                      <a:br>
                        <a:rPr lang="en-US" sz="1400"/>
                      </a:br>
                      <a:r>
                        <a:rPr lang="en-US" sz="1400"/>
                        <a:t>$a1 = number of characters to read + 1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(none)</a:t>
                      </a:r>
                    </a:p>
                  </a:txBody>
                  <a:tcPr marL="57467" marR="57467" marT="28734" marB="2873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427">
                <a:tc>
                  <a:txBody>
                    <a:bodyPr/>
                    <a:lstStyle/>
                    <a:p>
                      <a:r>
                        <a:rPr lang="en-US" sz="1400"/>
                        <a:t>memory allocation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$a0 = number of bytes of storage desired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$v0 = address of block</a:t>
                      </a:r>
                    </a:p>
                  </a:txBody>
                  <a:tcPr marL="57467" marR="57467" marT="28734" marB="2873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427">
                <a:tc>
                  <a:txBody>
                    <a:bodyPr/>
                    <a:lstStyle/>
                    <a:p>
                      <a:r>
                        <a:rPr lang="en-US" sz="1400" dirty="0"/>
                        <a:t>exit (end of program)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(none)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(none)</a:t>
                      </a:r>
                    </a:p>
                  </a:txBody>
                  <a:tcPr marL="57467" marR="57467" marT="28734" marB="2873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r>
                        <a:rPr lang="en-US" sz="1400"/>
                        <a:t>print character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/>
                        <a:t>11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$a0 = integer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(none)</a:t>
                      </a:r>
                    </a:p>
                  </a:txBody>
                  <a:tcPr marL="57467" marR="57467" marT="28734" marB="2873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741">
                <a:tc>
                  <a:txBody>
                    <a:bodyPr/>
                    <a:lstStyle/>
                    <a:p>
                      <a:r>
                        <a:rPr lang="en-US" sz="1400"/>
                        <a:t>read character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12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(none)</a:t>
                      </a:r>
                    </a:p>
                  </a:txBody>
                  <a:tcPr marL="57467" marR="57467" marT="28734" marB="28734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 in $v0</a:t>
                      </a:r>
                    </a:p>
                  </a:txBody>
                  <a:tcPr marL="57467" marR="57467" marT="28734" marB="28734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738" y="1846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9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591404"/>
            <a:ext cx="7543800" cy="1450757"/>
          </a:xfrm>
        </p:spPr>
        <p:txBody>
          <a:bodyPr/>
          <a:lstStyle/>
          <a:p>
            <a:r>
              <a:rPr kumimoji="0" lang="en-US" altLang="zh-CN" sz="3600" dirty="0">
                <a:latin typeface="Tahoma" charset="0"/>
                <a:ea typeface="宋体" charset="0"/>
              </a:rPr>
              <a:t>Why is </a:t>
            </a:r>
            <a:r>
              <a:rPr lang="en-US" altLang="zh-CN" sz="3600" dirty="0">
                <a:latin typeface="Tahoma" charset="0"/>
                <a:ea typeface="宋体" charset="0"/>
              </a:rPr>
              <a:t>D</a:t>
            </a:r>
            <a:r>
              <a:rPr kumimoji="0" lang="en-US" altLang="zh-CN" sz="3600" dirty="0">
                <a:latin typeface="Tahoma" charset="0"/>
                <a:ea typeface="宋体" charset="0"/>
              </a:rPr>
              <a:t>esign Erosion </a:t>
            </a:r>
            <a:r>
              <a:rPr lang="en-US" altLang="zh-CN" sz="3600" dirty="0">
                <a:latin typeface="Tahoma" charset="0"/>
                <a:ea typeface="宋体" charset="0"/>
              </a:rPr>
              <a:t>Inevitable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with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existing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software technology</a:t>
            </a:r>
            <a:r>
              <a:rPr kumimoji="0" lang="en-US" altLang="zh-CN" sz="3600" dirty="0">
                <a:latin typeface="Tahoma" charset="0"/>
                <a:ea typeface="宋体" charset="0"/>
              </a:rPr>
              <a:t>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772400" cy="4419600"/>
          </a:xfrm>
        </p:spPr>
        <p:txBody>
          <a:bodyPr>
            <a:normAutofit/>
          </a:bodyPr>
          <a:lstStyle/>
          <a:p>
            <a:pPr>
              <a:buSzPct val="60000"/>
              <a:buFont typeface="Wingdings" charset="2"/>
              <a:buChar char="l"/>
            </a:pPr>
            <a:r>
              <a:rPr lang="en-US" altLang="zh-CN" sz="2800" dirty="0">
                <a:solidFill>
                  <a:srgbClr val="FF0000"/>
                </a:solidFill>
              </a:rPr>
              <a:t> New requirements</a:t>
            </a:r>
          </a:p>
          <a:p>
            <a:pPr lvl="1">
              <a:buSzPct val="60000"/>
              <a:buFont typeface="Wingdings" charset="2"/>
              <a:buChar char="l"/>
            </a:pPr>
            <a:endParaRPr lang="en-US" altLang="zh-CN" sz="2400" dirty="0"/>
          </a:p>
          <a:p>
            <a:pPr lvl="1">
              <a:buSzPct val="60000"/>
              <a:buFont typeface="Wingdings" charset="2"/>
              <a:buChar char="l"/>
            </a:pPr>
            <a:r>
              <a:rPr lang="en-US" altLang="zh-CN" sz="2400" dirty="0"/>
              <a:t>Even an </a:t>
            </a:r>
            <a:r>
              <a:rPr lang="en-US" altLang="zh-CN" sz="2400" i="1" dirty="0">
                <a:solidFill>
                  <a:srgbClr val="FF0000"/>
                </a:solidFill>
              </a:rPr>
              <a:t>optimal strategy</a:t>
            </a:r>
            <a:r>
              <a:rPr lang="en-US" altLang="zh-CN" sz="2400" i="1" dirty="0"/>
              <a:t> </a:t>
            </a:r>
            <a:r>
              <a:rPr lang="en-US" altLang="zh-CN" sz="2400" dirty="0"/>
              <a:t>for designing the system cannot prevent design erosion</a:t>
            </a:r>
          </a:p>
          <a:p>
            <a:pPr lvl="1">
              <a:buSzPct val="60000"/>
              <a:buFont typeface="Wingdings" charset="2"/>
              <a:buChar char="l"/>
            </a:pPr>
            <a:endParaRPr lang="en-US" altLang="zh-CN" sz="2400" dirty="0"/>
          </a:p>
          <a:p>
            <a:pPr lvl="1">
              <a:buSzPct val="60000"/>
              <a:buFont typeface="Wingdings" charset="2"/>
              <a:buChar char="l"/>
            </a:pPr>
            <a:endParaRPr lang="en-US" altLang="zh-CN" sz="2400" dirty="0"/>
          </a:p>
          <a:p>
            <a:pPr lvl="1">
              <a:buSzPct val="60000"/>
              <a:buFont typeface="Wingdings" charset="2"/>
              <a:buChar char="l"/>
            </a:pPr>
            <a:r>
              <a:rPr lang="en-US" altLang="zh-CN" sz="2400" dirty="0"/>
              <a:t> </a:t>
            </a:r>
            <a:r>
              <a:rPr lang="en-US" altLang="zh-CN" sz="2400" i="1" dirty="0" err="1">
                <a:solidFill>
                  <a:srgbClr val="FF0000"/>
                </a:solidFill>
              </a:rPr>
              <a:t>Unforseen</a:t>
            </a:r>
            <a:r>
              <a:rPr lang="en-US" altLang="zh-CN" sz="2400" i="1" dirty="0">
                <a:solidFill>
                  <a:srgbClr val="FF0000"/>
                </a:solidFill>
              </a:rPr>
              <a:t> requirement </a:t>
            </a:r>
            <a:r>
              <a:rPr lang="en-US" altLang="zh-CN" sz="2400" dirty="0"/>
              <a:t>will change the design once were </a:t>
            </a:r>
            <a:r>
              <a:rPr lang="en-US" altLang="zh-CN" sz="2400" i="1" dirty="0">
                <a:solidFill>
                  <a:srgbClr val="FF0000"/>
                </a:solidFill>
              </a:rPr>
              <a:t>optimal</a:t>
            </a:r>
            <a:endParaRPr lang="en-US" altLang="zh-CN" sz="2800" i="1" dirty="0">
              <a:solidFill>
                <a:srgbClr val="FF0000"/>
              </a:solidFill>
            </a:endParaRPr>
          </a:p>
          <a:p>
            <a:pPr>
              <a:buSzPct val="60000"/>
            </a:pPr>
            <a:endParaRPr lang="en-US" altLang="zh-CN" sz="2800" dirty="0"/>
          </a:p>
          <a:p>
            <a:pPr>
              <a:buSzPct val="60000"/>
            </a:pPr>
            <a:endParaRPr lang="en-US" altLang="zh-CN" sz="2800" dirty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11</a:t>
            </a:fld>
            <a:endParaRPr kumimoji="0"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715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8600" y="4419600"/>
            <a:ext cx="1357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Registers</a:t>
            </a:r>
            <a:endParaRPr lang="zh-CN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715250" y="3662363"/>
            <a:ext cx="1357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Text Segment</a:t>
            </a:r>
            <a:endParaRPr lang="zh-CN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7620000" y="5791200"/>
            <a:ext cx="1357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Message</a:t>
            </a:r>
            <a:endParaRPr lang="zh-CN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28600" y="1828800"/>
            <a:ext cx="3786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Calibri" pitchFamily="34" charset="0"/>
              </a:rPr>
              <a:t>Clear all the contents in the Registers</a:t>
            </a:r>
            <a:endParaRPr lang="zh-CN" alt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0" name="直接箭头连接符 11"/>
          <p:cNvCxnSpPr/>
          <p:nvPr/>
        </p:nvCxnSpPr>
        <p:spPr>
          <a:xfrm flipH="1">
            <a:off x="1524000" y="990600"/>
            <a:ext cx="104775" cy="890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22"/>
          <p:cNvCxnSpPr/>
          <p:nvPr/>
        </p:nvCxnSpPr>
        <p:spPr>
          <a:xfrm>
            <a:off x="2057400" y="914400"/>
            <a:ext cx="76199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762000" y="2667000"/>
            <a:ext cx="3214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Calibri" pitchFamily="34" charset="0"/>
              </a:rPr>
              <a:t>Make all things be initialized</a:t>
            </a:r>
            <a:endParaRPr lang="zh-CN" alt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2057400" y="1295400"/>
            <a:ext cx="2776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Run your SPIM program</a:t>
            </a:r>
            <a:endParaRPr lang="zh-CN" alt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7" name="直接箭头连接符 11"/>
          <p:cNvCxnSpPr/>
          <p:nvPr/>
        </p:nvCxnSpPr>
        <p:spPr>
          <a:xfrm>
            <a:off x="2390776" y="914400"/>
            <a:ext cx="88582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1"/>
          <p:cNvCxnSpPr/>
          <p:nvPr/>
        </p:nvCxnSpPr>
        <p:spPr>
          <a:xfrm>
            <a:off x="3429000" y="914400"/>
            <a:ext cx="1981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4"/>
          <p:cNvSpPr txBox="1">
            <a:spLocks noChangeArrowheads="1"/>
          </p:cNvSpPr>
          <p:nvPr/>
        </p:nvSpPr>
        <p:spPr bwMode="auto">
          <a:xfrm>
            <a:off x="4800600" y="1295400"/>
            <a:ext cx="27765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Run your SPIM program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One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Instruction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at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time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(Debug)</a:t>
            </a:r>
          </a:p>
        </p:txBody>
      </p:sp>
      <p:cxnSp>
        <p:nvCxnSpPr>
          <p:cNvPr id="22" name="直接箭头连接符 11"/>
          <p:cNvCxnSpPr>
            <a:endCxn id="24" idx="0"/>
          </p:cNvCxnSpPr>
          <p:nvPr/>
        </p:nvCxnSpPr>
        <p:spPr>
          <a:xfrm>
            <a:off x="257176" y="914400"/>
            <a:ext cx="978693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-152400" y="3276600"/>
            <a:ext cx="2776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Load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MIPS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source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code</a:t>
            </a:r>
            <a:endParaRPr lang="zh-CN" alt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37407" y="-152400"/>
            <a:ext cx="7543800" cy="746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None/>
            </a:pPr>
            <a:r>
              <a:rPr lang="en-US" altLang="zh-CN" sz="3600" dirty="0">
                <a:latin typeface="Tahoma" charset="0"/>
                <a:ea typeface="宋体" charset="0"/>
              </a:rPr>
              <a:t>How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to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use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SPIM</a:t>
            </a:r>
          </a:p>
        </p:txBody>
      </p:sp>
    </p:spTree>
    <p:extLst>
      <p:ext uri="{BB962C8B-B14F-4D97-AF65-F5344CB8AC3E}">
        <p14:creationId xmlns:p14="http://schemas.microsoft.com/office/powerpoint/2010/main" val="38688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6" grpId="0"/>
      <p:bldP spid="21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6466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/>
              <a:t>.data	# String constants for messages.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/>
              <a:t>pr1:	.</a:t>
            </a:r>
            <a:r>
              <a:rPr lang="en-US" altLang="zh-CN" sz="1800" dirty="0" err="1"/>
              <a:t>asciiz</a:t>
            </a:r>
            <a:r>
              <a:rPr lang="en-US" altLang="zh-CN" sz="1800" dirty="0"/>
              <a:t>	"Please enter a string:	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/>
              <a:t>pr2:	.</a:t>
            </a:r>
            <a:r>
              <a:rPr lang="en-US" altLang="zh-CN" sz="1800" dirty="0" err="1"/>
              <a:t>asciiz</a:t>
            </a:r>
            <a:r>
              <a:rPr lang="en-US" altLang="zh-CN" sz="1800" dirty="0"/>
              <a:t>	"You entered: 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err="1"/>
              <a:t>msg</a:t>
            </a:r>
            <a:r>
              <a:rPr lang="en-US" altLang="zh-CN" sz="1800" dirty="0"/>
              <a:t>:	.</a:t>
            </a:r>
            <a:r>
              <a:rPr lang="en-US" altLang="zh-CN" sz="1800" dirty="0" err="1"/>
              <a:t>asciiz</a:t>
            </a:r>
            <a:r>
              <a:rPr lang="en-US" altLang="zh-CN" sz="1800" dirty="0"/>
              <a:t>	"Welcome to class CS350/CS402!\n"# Space for the input string.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8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err="1"/>
              <a:t>buf</a:t>
            </a:r>
            <a:r>
              <a:rPr lang="en-US" altLang="zh-CN" sz="1800" dirty="0"/>
              <a:t>:	.space	200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18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dirty="0"/>
              <a:t>.</a:t>
            </a:r>
            <a:r>
              <a:rPr lang="en-US" altLang="zh-CN" sz="1800" dirty="0" err="1"/>
              <a:t>globl</a:t>
            </a:r>
            <a:r>
              <a:rPr lang="en-US" altLang="zh-CN" sz="1800" dirty="0"/>
              <a:t>	main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18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/>
              <a:t>.text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/>
              <a:t>main: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8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/>
              <a:t>li	$v0, 4		# Print prompt string.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/>
              <a:t>la	$a0, pr1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 err="1"/>
              <a:t>syscall</a:t>
            </a:r>
            <a:r>
              <a:rPr lang="en-US" altLang="zh-CN" sz="1800" dirty="0"/>
              <a:t>	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4422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li	$v0, 8		# Read string.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la	$a0, </a:t>
            </a:r>
            <a:r>
              <a:rPr lang="en-US" altLang="zh-CN" dirty="0" err="1"/>
              <a:t>buf</a:t>
            </a:r>
            <a:r>
              <a:rPr lang="en-US" altLang="zh-CN" dirty="0"/>
              <a:t>		# Buffer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li</a:t>
            </a:r>
            <a:r>
              <a:rPr lang="en-US" altLang="zh-CN" dirty="0"/>
              <a:t>	$a1, 200		# Length of buffer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syscall</a:t>
            </a:r>
            <a:r>
              <a:rPr lang="en-US" altLang="zh-CN" dirty="0"/>
              <a:t>			# Print the messages and the string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li</a:t>
            </a:r>
            <a:r>
              <a:rPr lang="en-US" altLang="zh-CN" dirty="0"/>
              <a:t>	$v0, 4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la	$a0, pr2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syscall</a:t>
            </a:r>
            <a:r>
              <a:rPr lang="en-US" altLang="zh-CN" dirty="0"/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li</a:t>
            </a:r>
            <a:r>
              <a:rPr lang="en-US" altLang="zh-CN" dirty="0"/>
              <a:t>	$v0, 4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la	$a0, </a:t>
            </a:r>
            <a:r>
              <a:rPr lang="en-US" altLang="zh-CN" dirty="0" err="1"/>
              <a:t>buf</a:t>
            </a:r>
            <a:r>
              <a:rPr lang="en-US" altLang="zh-CN" dirty="0"/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syscall</a:t>
            </a:r>
            <a:r>
              <a:rPr lang="en-US" altLang="zh-CN" dirty="0"/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li</a:t>
            </a:r>
            <a:r>
              <a:rPr lang="en-US" altLang="zh-CN" dirty="0"/>
              <a:t>	$v0, 4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la	$a0, </a:t>
            </a:r>
            <a:r>
              <a:rPr lang="en-US" altLang="zh-CN" dirty="0" err="1"/>
              <a:t>msg</a:t>
            </a:r>
            <a:r>
              <a:rPr lang="en-US" altLang="zh-CN" dirty="0"/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li $v0,10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syscall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9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Example-2</a:t>
            </a:r>
            <a:endParaRPr lang="zh-CN" altLang="en-US" dirty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401050" cy="4972050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.data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prompt: .</a:t>
            </a:r>
            <a:r>
              <a:rPr lang="en-US" altLang="zh-CN" sz="2000" dirty="0" err="1"/>
              <a:t>asciiz</a:t>
            </a:r>
            <a:r>
              <a:rPr lang="en-US" altLang="zh-CN" sz="2000" dirty="0"/>
              <a:t> "\n Please Input a value for N = "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result: .</a:t>
            </a:r>
            <a:r>
              <a:rPr lang="en-US" altLang="zh-CN" sz="2000" dirty="0" err="1"/>
              <a:t>asciiz</a:t>
            </a:r>
            <a:r>
              <a:rPr lang="en-US" altLang="zh-CN" sz="2000" dirty="0"/>
              <a:t> "The sum of the integers from 1 to N is "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bye: 	.</a:t>
            </a:r>
            <a:r>
              <a:rPr lang="en-US" altLang="zh-CN" sz="2000" dirty="0" err="1"/>
              <a:t>asciiz</a:t>
            </a:r>
            <a:r>
              <a:rPr lang="en-US" altLang="zh-CN" sz="2000" dirty="0"/>
              <a:t> "\n Have a good day</a:t>
            </a:r>
            <a:r>
              <a:rPr lang="ru-RU" altLang="zh-CN" dirty="0"/>
              <a:t>"</a:t>
            </a:r>
            <a:endParaRPr lang="en-US" altLang="zh-CN" sz="2000" dirty="0"/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.</a:t>
            </a:r>
            <a:r>
              <a:rPr lang="en-US" altLang="zh-CN" sz="2000" dirty="0" err="1"/>
              <a:t>globl</a:t>
            </a:r>
            <a:r>
              <a:rPr lang="en-US" altLang="zh-CN" sz="2000" dirty="0"/>
              <a:t> main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endParaRPr lang="en-US" altLang="zh-CN" sz="2000" dirty="0"/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.text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endParaRPr lang="en-US" altLang="zh-CN" sz="2000" dirty="0"/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main: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endParaRPr lang="en-US" altLang="zh-CN" sz="2000" dirty="0"/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li $v0, 4 		# system call code for Print String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la $a0, prompt 	# load address of prompt into $a0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err="1"/>
              <a:t>syscall</a:t>
            </a:r>
            <a:r>
              <a:rPr lang="en-US" altLang="zh-CN" sz="2000" dirty="0"/>
              <a:t> 		# print the prompt message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4314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li $v0, 5 		# system call code for Read Integer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syscall</a:t>
            </a:r>
            <a:r>
              <a:rPr lang="en-US" altLang="zh-CN" dirty="0"/>
              <a:t> 		# reads the value of N into $v0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blez</a:t>
            </a:r>
            <a:r>
              <a:rPr lang="en-US" altLang="zh-CN" dirty="0"/>
              <a:t> $v0, end 	# branch to end if $v0 &lt; 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li $t0, 0 		# clear register $t0 to zero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loop: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add $t0, $t0, $v0 	# sum of integers in register $t0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addi</a:t>
            </a:r>
            <a:r>
              <a:rPr lang="en-US" altLang="zh-CN" dirty="0"/>
              <a:t> $v0, $v0, -1 	# summing integers in reverse order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bnez</a:t>
            </a:r>
            <a:r>
              <a:rPr lang="en-US" altLang="zh-CN" dirty="0"/>
              <a:t> $v0, loop 	# branch to loop if $v0 is != zero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li $v0, 4 		# system call code for Print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la $a0, result 	# load address of message into $a0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syscall</a:t>
            </a:r>
            <a:r>
              <a:rPr lang="en-US" altLang="zh-CN" dirty="0"/>
              <a:t> 		#print the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500" dirty="0"/>
          </a:p>
        </p:txBody>
      </p:sp>
    </p:spTree>
    <p:extLst>
      <p:ext uri="{BB962C8B-B14F-4D97-AF65-F5344CB8AC3E}">
        <p14:creationId xmlns:p14="http://schemas.microsoft.com/office/powerpoint/2010/main" val="25667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Example-2</a:t>
            </a:r>
            <a:endParaRPr lang="zh-CN" altLang="en-US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li $v0, 1 		# system call code for Print Integer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move $a0, $t0 	# move value to be printed to $a0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err="1"/>
              <a:t>syscall</a:t>
            </a:r>
            <a:r>
              <a:rPr lang="en-US" altLang="zh-CN" sz="2000" dirty="0"/>
              <a:t> 		# print sum of integers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endParaRPr lang="en-US" altLang="zh-CN" sz="2000" dirty="0"/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b main 		# branch to main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endParaRPr lang="en-US" altLang="zh-CN" sz="2000" dirty="0"/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end: li $v0, 4 	# system call code for Print String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endParaRPr lang="en-US" altLang="zh-CN" sz="2000" dirty="0"/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la $a0, bye 	# load address of msg. into $a0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 err="1"/>
              <a:t>syscall</a:t>
            </a:r>
            <a:r>
              <a:rPr lang="en-US" altLang="zh-CN" sz="2000" dirty="0"/>
              <a:t> 	   	# print the string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endParaRPr lang="en-US" altLang="zh-CN" sz="2000" dirty="0"/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sz="2000" dirty="0"/>
              <a:t>li $v0, 10 	# terminate program run and</a:t>
            </a:r>
          </a:p>
          <a:p>
            <a:pPr marL="0">
              <a:spcBef>
                <a:spcPts val="0"/>
              </a:spcBef>
              <a:buFont typeface="Arial" charset="0"/>
              <a:buNone/>
            </a:pPr>
            <a:r>
              <a:rPr lang="en-US" altLang="zh-CN" dirty="0" err="1"/>
              <a:t>syscall</a:t>
            </a:r>
            <a:endParaRPr lang="zh-CN" altLang="en-US" sz="2000" dirty="0"/>
          </a:p>
          <a:p>
            <a:pPr marL="0"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990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612557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MIPS Registers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17</a:t>
            </a:fld>
            <a:endParaRPr kumimoji="0" lang="en-US" altLang="zh-CN" sz="14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738" y="1846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53532"/>
              </p:ext>
            </p:extLst>
          </p:nvPr>
        </p:nvGraphicFramePr>
        <p:xfrm>
          <a:off x="609600" y="533400"/>
          <a:ext cx="7924799" cy="567696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5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4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Register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Number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Alternative 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Name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 marL="42795" marR="42795" marT="21397" marB="213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zero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the value 0</a:t>
                      </a:r>
                    </a:p>
                  </a:txBody>
                  <a:tcPr marL="42795" marR="42795" marT="21397" marB="213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$at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(assembler temporary) reserved by the assembler</a:t>
                      </a:r>
                    </a:p>
                  </a:txBody>
                  <a:tcPr marL="42795" marR="42795" marT="21397" marB="213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840"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2-3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$v0 - $v1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(values) from expression evaluation and function results</a:t>
                      </a:r>
                    </a:p>
                  </a:txBody>
                  <a:tcPr marL="42795" marR="42795" marT="21397" marB="213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7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4-7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$a0 - $a3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(arguments) First four parameters for subroutine.</a:t>
                      </a:r>
                      <a:br>
                        <a:rPr lang="en-US" sz="1400"/>
                      </a:br>
                      <a:r>
                        <a:rPr lang="en-US" sz="1400"/>
                        <a:t>Not preserved across procedure calls</a:t>
                      </a:r>
                    </a:p>
                  </a:txBody>
                  <a:tcPr marL="42795" marR="42795" marT="21397" marB="2139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099"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8-15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$t0 - $t7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(temporaries) Caller saved if needed. Subroutines can use w/out saving.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Not preserved across procedure calls</a:t>
                      </a:r>
                    </a:p>
                  </a:txBody>
                  <a:tcPr marL="42795" marR="42795" marT="21397" marB="2139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729"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16-23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$s0 - $s7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(saved values) - Callee saved. </a:t>
                      </a:r>
                      <a:br>
                        <a:rPr lang="en-US" sz="1400"/>
                      </a:br>
                      <a:r>
                        <a:rPr lang="en-US" sz="1400"/>
                        <a:t>A subroutine using one of these must save original and restore it before exiting.</a:t>
                      </a:r>
                      <a:br>
                        <a:rPr lang="en-US" sz="1400"/>
                      </a:br>
                      <a:r>
                        <a:rPr lang="en-US" sz="1400"/>
                        <a:t>Preserved across procedure calls</a:t>
                      </a:r>
                    </a:p>
                  </a:txBody>
                  <a:tcPr marL="42795" marR="42795" marT="21397" marB="2139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729"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24-25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$t8 - $t9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(temporaries) Caller saved if needed. Subroutines can use w/out saving.</a:t>
                      </a:r>
                      <a:br>
                        <a:rPr lang="en-US" sz="1400"/>
                      </a:br>
                      <a:r>
                        <a:rPr lang="en-US" sz="1400"/>
                        <a:t>These are in addition to $t0 - $t7 above.</a:t>
                      </a:r>
                      <a:br>
                        <a:rPr lang="en-US" sz="1400"/>
                      </a:br>
                      <a:r>
                        <a:rPr lang="en-US" sz="1400"/>
                        <a:t>Not preserved across procedure calls.</a:t>
                      </a:r>
                    </a:p>
                  </a:txBody>
                  <a:tcPr marL="42795" marR="42795" marT="21397" marB="2139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840"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26-27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$k0 - $k1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reserved for use by the interrupt/trap handler</a:t>
                      </a:r>
                    </a:p>
                  </a:txBody>
                  <a:tcPr marL="42795" marR="42795" marT="21397" marB="2139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099"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28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$gp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global pointer. </a:t>
                      </a:r>
                      <a:br>
                        <a:rPr lang="en-US" sz="1400"/>
                      </a:br>
                      <a:r>
                        <a:rPr lang="en-US" sz="1400"/>
                        <a:t>Points to the middle of the 64K block of memory in the static data segment.</a:t>
                      </a:r>
                    </a:p>
                  </a:txBody>
                  <a:tcPr marL="42795" marR="42795" marT="21397" marB="2139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470"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29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$sp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stack pointer </a:t>
                      </a:r>
                      <a:br>
                        <a:rPr lang="en-US" sz="1400"/>
                      </a:br>
                      <a:r>
                        <a:rPr lang="en-US" sz="1400"/>
                        <a:t>Points to last location on the stack.</a:t>
                      </a:r>
                    </a:p>
                  </a:txBody>
                  <a:tcPr marL="42795" marR="42795" marT="21397" marB="2139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4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30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$s8/$fp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saved value / frame pointer</a:t>
                      </a:r>
                      <a:br>
                        <a:rPr lang="en-US" sz="1400"/>
                      </a:br>
                      <a:r>
                        <a:rPr lang="en-US" sz="1400"/>
                        <a:t>Preserved across procedure calls</a:t>
                      </a:r>
                    </a:p>
                  </a:txBody>
                  <a:tcPr marL="42795" marR="42795" marT="21397" marB="2139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31</a:t>
                      </a:r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ra</a:t>
                      </a:r>
                      <a:endParaRPr lang="en-US" sz="1400" dirty="0"/>
                    </a:p>
                  </a:txBody>
                  <a:tcPr marL="42795" marR="42795" marT="21397" marB="21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return address</a:t>
                      </a:r>
                    </a:p>
                  </a:txBody>
                  <a:tcPr marL="42795" marR="42795" marT="21397" marB="2139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24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600" dirty="0">
                <a:latin typeface="Tahoma" charset="0"/>
                <a:ea typeface="宋体" charset="0"/>
              </a:rPr>
              <a:t>Outline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772400" cy="4419600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kumimoji="0" lang="en-US" altLang="zh-CN" sz="2400" dirty="0">
                <a:latin typeface="Tahoma" charset="0"/>
                <a:ea typeface="宋体" charset="0"/>
              </a:rPr>
              <a:t>What is SPIM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zh-CN" sz="2400" dirty="0">
                <a:latin typeface="Tahoma" charset="0"/>
                <a:ea typeface="宋体" charset="0"/>
              </a:rPr>
              <a:t>Program</a:t>
            </a:r>
            <a:r>
              <a:rPr lang="zh-CN" altLang="en-US" sz="2400" dirty="0">
                <a:latin typeface="Tahoma" charset="0"/>
                <a:ea typeface="宋体" charset="0"/>
              </a:rPr>
              <a:t> </a:t>
            </a:r>
            <a:r>
              <a:rPr lang="en-US" altLang="zh-CN" sz="2400" dirty="0">
                <a:latin typeface="Tahoma" charset="0"/>
                <a:ea typeface="宋体" charset="0"/>
              </a:rPr>
              <a:t>Structure</a:t>
            </a:r>
            <a:r>
              <a:rPr lang="zh-CN" altLang="en-US" sz="2400" dirty="0">
                <a:latin typeface="Tahoma" charset="0"/>
                <a:ea typeface="宋体" charset="0"/>
              </a:rPr>
              <a:t> </a:t>
            </a:r>
            <a:r>
              <a:rPr lang="en-US" altLang="zh-CN" sz="2400" dirty="0">
                <a:latin typeface="Tahoma" charset="0"/>
                <a:ea typeface="宋体" charset="0"/>
              </a:rPr>
              <a:t>of</a:t>
            </a:r>
            <a:r>
              <a:rPr lang="zh-CN" altLang="en-US" sz="2400" dirty="0">
                <a:latin typeface="Tahoma" charset="0"/>
                <a:ea typeface="宋体" charset="0"/>
              </a:rPr>
              <a:t> </a:t>
            </a:r>
            <a:r>
              <a:rPr lang="en-US" altLang="zh-CN" sz="2400" dirty="0">
                <a:latin typeface="Tahoma" charset="0"/>
                <a:ea typeface="宋体" charset="0"/>
              </a:rPr>
              <a:t>MIPS</a:t>
            </a:r>
            <a:endParaRPr kumimoji="0" lang="en-US" altLang="zh-CN" sz="2400" dirty="0">
              <a:latin typeface="Tahoma" charset="0"/>
              <a:ea typeface="宋体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ahoma" charset="0"/>
                <a:ea typeface="宋体" charset="0"/>
              </a:rPr>
              <a:t>Data Declaration of MIPS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ahoma" charset="0"/>
                <a:ea typeface="宋体" charset="0"/>
              </a:rPr>
              <a:t>System Calls In SPIM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ahoma" charset="0"/>
                <a:ea typeface="宋体" charset="0"/>
              </a:rPr>
              <a:t>How to use SPIM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ahoma" charset="0"/>
                <a:ea typeface="宋体" charset="0"/>
              </a:rPr>
              <a:t>Appendix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2200" dirty="0">
                <a:latin typeface="Tahoma" charset="0"/>
                <a:ea typeface="宋体" charset="0"/>
              </a:rPr>
              <a:t>Example 1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2200" dirty="0">
                <a:latin typeface="Tahoma" charset="0"/>
                <a:ea typeface="宋体" charset="0"/>
              </a:rPr>
              <a:t>Example 2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CN" sz="2200" dirty="0">
                <a:latin typeface="Tahoma" charset="0"/>
                <a:ea typeface="宋体" charset="0"/>
              </a:rPr>
              <a:t>MIPS Registers</a:t>
            </a:r>
          </a:p>
          <a:p>
            <a:pPr marL="749808" lvl="1" indent="-457200">
              <a:buFont typeface="+mj-lt"/>
              <a:buAutoNum type="arabicPeriod"/>
            </a:pPr>
            <a:endParaRPr lang="en-US" altLang="zh-CN" sz="2200" dirty="0">
              <a:latin typeface="Tahoma" charset="0"/>
              <a:ea typeface="宋体" charset="0"/>
            </a:endParaRPr>
          </a:p>
          <a:p>
            <a:pPr marL="749808" lvl="1" indent="-457200">
              <a:buFont typeface="+mj-lt"/>
              <a:buAutoNum type="arabicPeriod"/>
            </a:pPr>
            <a:endParaRPr lang="en-US" altLang="zh-CN" sz="2200" dirty="0"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2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89027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None/>
              <a:tabLst/>
              <a:defRPr/>
            </a:pPr>
            <a:r>
              <a:rPr lang="en-US" altLang="zh-CN" sz="3600" dirty="0">
                <a:latin typeface="Tahoma" charset="0"/>
                <a:ea typeface="宋体" charset="0"/>
              </a:rPr>
              <a:t>What is SPIM?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419600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i="1" dirty="0" err="1">
                <a:solidFill>
                  <a:schemeClr val="tx1"/>
                </a:solidFill>
              </a:rPr>
              <a:t>Spim</a:t>
            </a:r>
            <a:r>
              <a:rPr lang="en-US" altLang="zh-CN" sz="2800" dirty="0">
                <a:solidFill>
                  <a:schemeClr val="tx1"/>
                </a:solidFill>
              </a:rPr>
              <a:t> is a simulator that runs MIPS32 programs.</a:t>
            </a:r>
          </a:p>
          <a:p>
            <a:pPr lvl="1">
              <a:buFont typeface="Arial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reads and executes MIPS assembly language programs </a:t>
            </a:r>
          </a:p>
          <a:p>
            <a:pPr lvl="1">
              <a:buFont typeface="Arial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provides a simple debugger</a:t>
            </a:r>
          </a:p>
          <a:p>
            <a:pPr lvl="1">
              <a:buFont typeface="Arial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GUI</a:t>
            </a:r>
          </a:p>
          <a:p>
            <a:pPr lvl="1">
              <a:buFont typeface="Arial" charset="0"/>
              <a:buChar char="•"/>
            </a:pP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The </a:t>
            </a:r>
            <a:r>
              <a:rPr lang="en-US" altLang="zh-CN" sz="2800" i="1" dirty="0">
                <a:solidFill>
                  <a:schemeClr val="tx1"/>
                </a:solidFill>
              </a:rPr>
              <a:t>newest version </a:t>
            </a:r>
            <a:r>
              <a:rPr lang="en-US" altLang="zh-CN" sz="2800" dirty="0">
                <a:solidFill>
                  <a:schemeClr val="tx1"/>
                </a:solidFill>
              </a:rPr>
              <a:t>of </a:t>
            </a:r>
            <a:r>
              <a:rPr lang="en-US" altLang="zh-CN" sz="2800" i="1" dirty="0" err="1">
                <a:solidFill>
                  <a:schemeClr val="tx1"/>
                </a:solidFill>
              </a:rPr>
              <a:t>Spim</a:t>
            </a:r>
            <a:r>
              <a:rPr lang="en-US" altLang="zh-CN" sz="2800" dirty="0">
                <a:solidFill>
                  <a:schemeClr val="tx1"/>
                </a:solidFill>
              </a:rPr>
              <a:t> is </a:t>
            </a:r>
            <a:r>
              <a:rPr lang="en-US" altLang="zh-CN" sz="2800" i="1" dirty="0" err="1">
                <a:solidFill>
                  <a:srgbClr val="FF0000"/>
                </a:solidFill>
              </a:rPr>
              <a:t>QtSpim</a:t>
            </a:r>
            <a:r>
              <a:rPr lang="en-US" altLang="zh-CN" sz="2800" dirty="0">
                <a:solidFill>
                  <a:schemeClr val="tx1"/>
                </a:solidFill>
              </a:rPr>
              <a:t>. It’s available for both Microsoft Windows, Linux, and Mac OS X.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/>
          </a:p>
          <a:p>
            <a:r>
              <a:rPr lang="en-US" altLang="zh-CN" sz="2800" dirty="0"/>
              <a:t>Download Link: </a:t>
            </a:r>
            <a:r>
              <a:rPr lang="en-US" altLang="zh-CN" sz="2800" dirty="0">
                <a:hlinkClick r:id="rId3"/>
              </a:rPr>
              <a:t>http://</a:t>
            </a:r>
            <a:r>
              <a:rPr lang="en-US" altLang="zh-CN" sz="2800" dirty="0" err="1">
                <a:hlinkClick r:id="rId3"/>
              </a:rPr>
              <a:t>spimsimulator.sourceforge.net</a:t>
            </a:r>
            <a:r>
              <a:rPr lang="en-US" altLang="zh-CN" sz="2800" dirty="0">
                <a:hlinkClick r:id="rId3"/>
              </a:rPr>
              <a:t>/</a:t>
            </a:r>
            <a:endParaRPr lang="en-US" altLang="zh-CN" sz="2800" dirty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3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6407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ahoma" charset="0"/>
                <a:ea typeface="宋体" charset="0"/>
              </a:rPr>
              <a:t>First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MIPS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Program: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Hello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World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.data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hello: .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asciiz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"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\n hello world, CS350/402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students</a:t>
            </a:r>
            <a:r>
              <a:rPr lang="ru-RU" altLang="zh-CN" sz="2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"</a:t>
            </a:r>
            <a:endParaRPr lang="en-US" altLang="zh-CN" sz="2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globl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main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.text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main: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li $v0, 4 	# system call code for Print String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la $a0, hello	# load address of hello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into $a0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syscall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# call system call	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li $v0,10      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# system call code for exit (end of program)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syscall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# call system call</a:t>
            </a: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4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19843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ahoma" charset="0"/>
                <a:ea typeface="宋体" charset="0"/>
              </a:rPr>
              <a:t>Program Structure of MIPS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419600"/>
          </a:xfrm>
        </p:spPr>
        <p:txBody>
          <a:bodyPr>
            <a:normAutofit fontScale="92500" lnSpcReduction="20000"/>
          </a:bodyPr>
          <a:lstStyle/>
          <a:p>
            <a:pPr>
              <a:buSzPct val="60000"/>
              <a:buFont typeface="Wingdings" charset="2"/>
              <a:buChar char="l"/>
            </a:pPr>
            <a:r>
              <a:rPr lang="en-US" altLang="zh-CN" sz="2800" b="1" dirty="0"/>
              <a:t>Data Declarations</a:t>
            </a:r>
            <a:endParaRPr lang="en-US" altLang="zh-CN" sz="2800" dirty="0"/>
          </a:p>
          <a:p>
            <a:pPr lvl="1">
              <a:buSzPct val="100000"/>
            </a:pPr>
            <a:r>
              <a:rPr lang="en-US" altLang="zh-CN" sz="2600" dirty="0"/>
              <a:t>placed in section of program identified with assembler directive </a:t>
            </a:r>
            <a:r>
              <a:rPr lang="en-US" altLang="zh-CN" sz="2600" b="1" dirty="0"/>
              <a:t>.data</a:t>
            </a:r>
          </a:p>
          <a:p>
            <a:pPr lvl="1">
              <a:buSzPct val="100000"/>
            </a:pPr>
            <a:r>
              <a:rPr lang="en-US" altLang="zh-CN" sz="2600" dirty="0"/>
              <a:t>declares variable used in program</a:t>
            </a:r>
          </a:p>
          <a:p>
            <a:pPr>
              <a:buSzPct val="60000"/>
              <a:buFont typeface="Wingdings" charset="2"/>
              <a:buChar char="l"/>
            </a:pPr>
            <a:r>
              <a:rPr lang="en-US" altLang="zh-CN" sz="2800" b="1" dirty="0"/>
              <a:t>Code</a:t>
            </a:r>
          </a:p>
          <a:p>
            <a:pPr lvl="1"/>
            <a:r>
              <a:rPr lang="en-US" altLang="zh-CN" sz="2600" dirty="0"/>
              <a:t>placed in section of text identified with assembler directive </a:t>
            </a:r>
            <a:r>
              <a:rPr lang="en-US" altLang="zh-CN" sz="2600" b="1" dirty="0"/>
              <a:t>.text</a:t>
            </a:r>
            <a:endParaRPr lang="en-US" altLang="zh-CN" sz="2600" dirty="0"/>
          </a:p>
          <a:p>
            <a:pPr lvl="1"/>
            <a:r>
              <a:rPr lang="en-US" altLang="zh-CN" sz="2600" dirty="0"/>
              <a:t>contains program code (instructions)</a:t>
            </a:r>
          </a:p>
          <a:p>
            <a:pPr lvl="1"/>
            <a:r>
              <a:rPr lang="en-US" altLang="zh-CN" sz="2600" dirty="0"/>
              <a:t>starting point of program</a:t>
            </a:r>
            <a:r>
              <a:rPr lang="zh-CN" altLang="en-US" sz="2600" dirty="0"/>
              <a:t> </a:t>
            </a:r>
            <a:r>
              <a:rPr lang="en-US" altLang="zh-CN" sz="2600" dirty="0"/>
              <a:t>e.g.</a:t>
            </a:r>
            <a:r>
              <a:rPr lang="zh-CN" altLang="en-US" sz="2600" dirty="0"/>
              <a:t> </a:t>
            </a:r>
            <a:r>
              <a:rPr lang="en-US" altLang="zh-CN" sz="2600" dirty="0"/>
              <a:t>given label </a:t>
            </a:r>
            <a:r>
              <a:rPr lang="en-US" altLang="zh-CN" sz="2600" b="1" dirty="0"/>
              <a:t>main:</a:t>
            </a:r>
            <a:endParaRPr lang="en-US" altLang="zh-CN" sz="2600" dirty="0"/>
          </a:p>
          <a:p>
            <a:pPr lvl="1"/>
            <a:r>
              <a:rPr lang="en-US" altLang="zh-CN" sz="2600" dirty="0"/>
              <a:t>ending point of program</a:t>
            </a:r>
            <a:r>
              <a:rPr lang="zh-CN" altLang="en-US" sz="2600" dirty="0"/>
              <a:t> </a:t>
            </a:r>
            <a:r>
              <a:rPr lang="en-US" altLang="zh-CN" sz="2600" dirty="0"/>
              <a:t>should use exit system call</a:t>
            </a:r>
            <a:endParaRPr lang="en-US" altLang="zh-CN" sz="2800" b="1" dirty="0"/>
          </a:p>
          <a:p>
            <a:pPr>
              <a:buSzPct val="60000"/>
              <a:buFont typeface="Wingdings" charset="2"/>
              <a:buChar char="l"/>
            </a:pPr>
            <a:r>
              <a:rPr lang="en-US" altLang="zh-CN" sz="2800" b="1" dirty="0"/>
              <a:t>Comments</a:t>
            </a:r>
            <a:endParaRPr lang="en-US" altLang="zh-CN" sz="2200" b="1" dirty="0"/>
          </a:p>
          <a:p>
            <a:pPr lvl="1">
              <a:buSzPct val="100000"/>
            </a:pPr>
            <a:r>
              <a:rPr lang="en-US" altLang="zh-CN" sz="2600" dirty="0"/>
              <a:t>anything following # on a line 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5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7410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Data Declarations</a:t>
            </a:r>
            <a:endParaRPr lang="en-US" altLang="zh-CN" sz="3600" dirty="0"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6</a:t>
            </a:fld>
            <a:endParaRPr kumimoji="0" lang="en-US" altLang="zh-CN" sz="14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738" y="1846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724593" y="1828800"/>
            <a:ext cx="8382000" cy="4419600"/>
          </a:xfrm>
        </p:spPr>
        <p:txBody>
          <a:bodyPr>
            <a:normAutofit/>
          </a:bodyPr>
          <a:lstStyle/>
          <a:p>
            <a:r>
              <a:rPr lang="en-US" altLang="zh-CN" sz="2900" dirty="0"/>
              <a:t>format for declarations:</a:t>
            </a:r>
          </a:p>
          <a:p>
            <a:pPr marL="201168" lvl="1" indent="0">
              <a:buNone/>
            </a:pPr>
            <a:r>
              <a:rPr lang="en-US" altLang="zh-CN" sz="2600" b="1" dirty="0"/>
              <a:t>name:	</a:t>
            </a:r>
            <a:r>
              <a:rPr lang="en-US" altLang="zh-CN" sz="2600" b="1" dirty="0" err="1"/>
              <a:t>storage_type</a:t>
            </a:r>
            <a:r>
              <a:rPr lang="en-US" altLang="zh-CN" sz="2600" b="1" dirty="0"/>
              <a:t>		value(s) </a:t>
            </a:r>
          </a:p>
          <a:p>
            <a:pPr marL="201168" lvl="1" indent="0"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hello: 	.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asciiz</a:t>
            </a:r>
            <a:r>
              <a:rPr lang="en-US" altLang="zh-CN" sz="24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      </a:t>
            </a:r>
            <a:r>
              <a:rPr lang="ru-RU" altLang="zh-CN" sz="24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  <a:r>
              <a:rPr lang="en-US" altLang="zh-CN" sz="24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Hello World</a:t>
            </a:r>
            <a:r>
              <a:rPr lang="ru-RU" altLang="zh-CN" sz="24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  <a:endParaRPr lang="en-US" altLang="zh-CN" sz="2400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01168" lvl="1" indent="0">
              <a:buNone/>
            </a:pPr>
            <a:endParaRPr lang="en-US" altLang="zh-CN" sz="2600" b="1" i="1" dirty="0"/>
          </a:p>
          <a:p>
            <a:pPr lvl="1"/>
            <a:r>
              <a:rPr lang="en-US" altLang="zh-CN" sz="2600" dirty="0"/>
              <a:t>create storage for variable of specified type with given name and specified type</a:t>
            </a:r>
          </a:p>
          <a:p>
            <a:pPr lvl="1"/>
            <a:r>
              <a:rPr lang="en-US" altLang="zh-CN" sz="2600" dirty="0"/>
              <a:t>value(s) usually gives initial value(s)</a:t>
            </a:r>
          </a:p>
          <a:p>
            <a:pPr lvl="1"/>
            <a:r>
              <a:rPr lang="en-US" altLang="zh-CN" sz="2600" dirty="0"/>
              <a:t>for storage type </a:t>
            </a:r>
            <a:r>
              <a:rPr lang="en-US" altLang="zh-CN" sz="2600" b="1" dirty="0"/>
              <a:t>.space</a:t>
            </a:r>
            <a:r>
              <a:rPr lang="en-US" altLang="zh-CN" sz="2600" dirty="0"/>
              <a:t>, gives number of spaces to be allocated</a:t>
            </a:r>
          </a:p>
        </p:txBody>
      </p:sp>
    </p:spTree>
    <p:extLst>
      <p:ext uri="{BB962C8B-B14F-4D97-AF65-F5344CB8AC3E}">
        <p14:creationId xmlns:p14="http://schemas.microsoft.com/office/powerpoint/2010/main" val="9588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Data Declarations – </a:t>
            </a:r>
            <a:r>
              <a:rPr lang="en-US" altLang="zh-CN" sz="3600" b="1" dirty="0" err="1"/>
              <a:t>Cont</a:t>
            </a:r>
            <a:endParaRPr lang="en-US" altLang="zh-CN" sz="3600" dirty="0"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7</a:t>
            </a:fld>
            <a:endParaRPr kumimoji="0" lang="en-US" altLang="zh-CN" sz="14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738" y="1846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382000" cy="44196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var1: .word 3  </a:t>
            </a:r>
            <a:r>
              <a:rPr lang="en-US" altLang="zh-CN" dirty="0"/>
              <a:t># create a single integer variable with initial value 3 </a:t>
            </a:r>
          </a:p>
          <a:p>
            <a:endParaRPr lang="en-US" altLang="zh-CN" dirty="0"/>
          </a:p>
          <a:p>
            <a:r>
              <a:rPr lang="en-US" altLang="zh-CN" b="1" dirty="0"/>
              <a:t>var2: .byte 'a’ </a:t>
            </a:r>
            <a:r>
              <a:rPr lang="en-US" altLang="zh-CN" dirty="0"/>
              <a:t># create a single character variable with initial value ‘a’</a:t>
            </a:r>
          </a:p>
          <a:p>
            <a:endParaRPr lang="en-US" altLang="zh-CN" dirty="0"/>
          </a:p>
          <a:p>
            <a:r>
              <a:rPr lang="en-US" altLang="zh-CN" b="1" dirty="0"/>
              <a:t>var3: .</a:t>
            </a:r>
            <a:r>
              <a:rPr lang="en-US" altLang="zh-CN" b="1" dirty="0" err="1"/>
              <a:t>asciiz</a:t>
            </a:r>
            <a:r>
              <a:rPr lang="en-US" altLang="zh-CN" b="1" dirty="0"/>
              <a:t> “Hello World” </a:t>
            </a:r>
            <a:r>
              <a:rPr lang="en-US" altLang="zh-CN" dirty="0"/>
              <a:t># create a string variable</a:t>
            </a:r>
          </a:p>
          <a:p>
            <a:endParaRPr lang="en-US" altLang="zh-CN" dirty="0"/>
          </a:p>
          <a:p>
            <a:r>
              <a:rPr lang="en-US" altLang="zh-CN" b="1" dirty="0"/>
              <a:t>array1: .byte '</a:t>
            </a:r>
            <a:r>
              <a:rPr lang="en-US" altLang="zh-CN" b="1" dirty="0" err="1"/>
              <a:t>a','b</a:t>
            </a:r>
            <a:r>
              <a:rPr lang="en-US" altLang="zh-CN" b="1" dirty="0"/>
              <a:t>' </a:t>
            </a:r>
            <a:r>
              <a:rPr lang="en-US" altLang="zh-CN" dirty="0"/>
              <a:t># create a 2-element character array with elements initialize   		    # to a and b</a:t>
            </a:r>
          </a:p>
          <a:p>
            <a:r>
              <a:rPr lang="en-US" altLang="zh-CN" b="1" dirty="0"/>
              <a:t>array2: .space 40    </a:t>
            </a:r>
            <a:r>
              <a:rPr lang="en-US" altLang="zh-CN" dirty="0"/>
              <a:t># allocate 40 consecutive bytes, with storage uninitialized                 		    # could be used as a 40-element character array, or a                 		    # 10-element integer array</a:t>
            </a:r>
          </a:p>
        </p:txBody>
      </p:sp>
    </p:spTree>
    <p:extLst>
      <p:ext uri="{BB962C8B-B14F-4D97-AF65-F5344CB8AC3E}">
        <p14:creationId xmlns:p14="http://schemas.microsoft.com/office/powerpoint/2010/main" val="61789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ahoma" charset="0"/>
                <a:ea typeface="宋体" charset="0"/>
              </a:rPr>
              <a:t>First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MIPS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Program: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Hello</a:t>
            </a:r>
            <a:r>
              <a:rPr lang="zh-CN" altLang="en-US" sz="3600" dirty="0">
                <a:latin typeface="Tahoma" charset="0"/>
                <a:ea typeface="宋体" charset="0"/>
              </a:rPr>
              <a:t> </a:t>
            </a:r>
            <a:r>
              <a:rPr lang="en-US" altLang="zh-CN" sz="3600" dirty="0">
                <a:latin typeface="Tahoma" charset="0"/>
                <a:ea typeface="宋体" charset="0"/>
              </a:rPr>
              <a:t>World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.data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hello: .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asciiz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"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\n hello CS350/402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students, I am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Chaoqi</a:t>
            </a:r>
            <a:r>
              <a:rPr lang="ru-RU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"</a:t>
            </a:r>
            <a:endParaRPr lang="en-US" altLang="zh-CN" sz="28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globl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main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.text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main: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li $v0, 4 	# system call code for Print String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la $a0, hello	# load address </a:t>
            </a:r>
            <a:r>
              <a:rPr lang="en-US" altLang="zh-CN" sz="2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of hello</a:t>
            </a:r>
            <a:r>
              <a:rPr lang="zh-CN" altLang="en-US" sz="2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into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$a0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syscall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# call system call	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li $v0,10      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# system call code for exit (end of program)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syscall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zh-CN" altLang="en-US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# call system call</a:t>
            </a: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8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42976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MIPS System Calls</a:t>
            </a:r>
            <a:endParaRPr lang="en-US" altLang="zh-CN" sz="3600" dirty="0"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9</a:t>
            </a:fld>
            <a:endParaRPr kumimoji="0" lang="en-US" altLang="zh-CN" sz="14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738" y="1846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419600"/>
          </a:xfrm>
        </p:spPr>
        <p:txBody>
          <a:bodyPr>
            <a:normAutofit/>
          </a:bodyPr>
          <a:lstStyle/>
          <a:p>
            <a:pPr>
              <a:buSzPct val="60000"/>
              <a:buFont typeface="Wingdings" charset="2"/>
              <a:buChar char="l"/>
            </a:pPr>
            <a:r>
              <a:rPr lang="en-US" altLang="zh-CN" sz="2800" dirty="0"/>
              <a:t>SPIM provides </a:t>
            </a:r>
            <a:r>
              <a:rPr lang="en-US" altLang="zh-CN" sz="2800" dirty="0">
                <a:solidFill>
                  <a:srgbClr val="FF0000"/>
                </a:solidFill>
              </a:rPr>
              <a:t>a small set of operating-system-like services</a:t>
            </a:r>
            <a:r>
              <a:rPr lang="en-US" altLang="zh-CN" sz="2800" dirty="0"/>
              <a:t> through the MIPS system call (</a:t>
            </a:r>
            <a:r>
              <a:rPr lang="en-US" altLang="zh-CN" sz="2800" dirty="0" err="1"/>
              <a:t>syscall</a:t>
            </a:r>
            <a:r>
              <a:rPr lang="en-US" altLang="zh-CN" sz="2800" dirty="0"/>
              <a:t>) instruction. </a:t>
            </a:r>
          </a:p>
          <a:p>
            <a:pPr>
              <a:buSzPct val="60000"/>
              <a:buFont typeface="Wingdings" charset="2"/>
              <a:buChar char="l"/>
            </a:pPr>
            <a:r>
              <a:rPr lang="en-US" altLang="zh-CN" sz="2800" dirty="0"/>
              <a:t>To request a service, a program loads the system call code (see Table below) into register $v0 and the arguments into registers $a0, ..., $a3 (or $f12 for floating point values). </a:t>
            </a:r>
          </a:p>
          <a:p>
            <a:pPr>
              <a:buSzPct val="60000"/>
              <a:buFont typeface="Wingdings" charset="2"/>
              <a:buChar char="l"/>
            </a:pPr>
            <a:r>
              <a:rPr lang="en-US" altLang="zh-CN" sz="2800" dirty="0"/>
              <a:t>System calls that return values put their result in register $v0 (or $f0 for floating point results).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10586452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400" dirty="0" err="1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34366</TotalTime>
  <Words>765</Words>
  <Application>Microsoft Macintosh PowerPoint</Application>
  <PresentationFormat>全屏显示(4:3)</PresentationFormat>
  <Paragraphs>292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Tahoma</vt:lpstr>
      <vt:lpstr>Times New Roman</vt:lpstr>
      <vt:lpstr>Wingdings</vt:lpstr>
      <vt:lpstr>怀旧</vt:lpstr>
      <vt:lpstr>      How To Program MIPS with SPIM      </vt:lpstr>
      <vt:lpstr>Outline</vt:lpstr>
      <vt:lpstr>What is SPIM?</vt:lpstr>
      <vt:lpstr>First MIPS Program: Hello World</vt:lpstr>
      <vt:lpstr>Program Structure of MIPS</vt:lpstr>
      <vt:lpstr>Data Declarations</vt:lpstr>
      <vt:lpstr>Data Declarations – Cont</vt:lpstr>
      <vt:lpstr>First MIPS Program: Hello World</vt:lpstr>
      <vt:lpstr>MIPS System Calls</vt:lpstr>
      <vt:lpstr>MIPS System Calls</vt:lpstr>
      <vt:lpstr>Why is Design Erosion Inevitable with existing software technology?</vt:lpstr>
      <vt:lpstr>Example-1</vt:lpstr>
      <vt:lpstr>Example-1</vt:lpstr>
      <vt:lpstr>Example-2</vt:lpstr>
      <vt:lpstr>Example-2</vt:lpstr>
      <vt:lpstr>More Example-2</vt:lpstr>
      <vt:lpstr>MIPS Registers</vt:lpstr>
    </vt:vector>
  </TitlesOfParts>
  <Company> 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487 Software Engineering</dc:title>
  <dc:creator> Francis Leung</dc:creator>
  <cp:lastModifiedBy>MaChaoqi</cp:lastModifiedBy>
  <cp:revision>789</cp:revision>
  <dcterms:created xsi:type="dcterms:W3CDTF">2006-08-17T22:36:56Z</dcterms:created>
  <dcterms:modified xsi:type="dcterms:W3CDTF">2018-05-23T20:45:25Z</dcterms:modified>
</cp:coreProperties>
</file>