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61" r:id="rId2"/>
    <p:sldId id="262" r:id="rId3"/>
    <p:sldId id="271" r:id="rId4"/>
    <p:sldId id="259" r:id="rId5"/>
    <p:sldId id="257" r:id="rId6"/>
    <p:sldId id="263" r:id="rId7"/>
    <p:sldId id="264" r:id="rId8"/>
    <p:sldId id="265" r:id="rId9"/>
    <p:sldId id="266" r:id="rId10"/>
    <p:sldId id="273" r:id="rId11"/>
    <p:sldId id="267" r:id="rId12"/>
    <p:sldId id="268" r:id="rId13"/>
    <p:sldId id="269" r:id="rId14"/>
    <p:sldId id="270" r:id="rId15"/>
    <p:sldId id="274" r:id="rId16"/>
    <p:sldId id="275" r:id="rId17"/>
    <p:sldId id="276" r:id="rId18"/>
    <p:sldId id="277"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41B87-E907-47AF-B273-1D4759B44703}"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342F8-F6E0-4022-A8D9-43D1DFF00B33}" type="slidenum">
              <a:rPr lang="en-US" smtClean="0"/>
              <a:t>‹#›</a:t>
            </a:fld>
            <a:endParaRPr lang="en-US"/>
          </a:p>
        </p:txBody>
      </p:sp>
    </p:spTree>
    <p:extLst>
      <p:ext uri="{BB962C8B-B14F-4D97-AF65-F5344CB8AC3E}">
        <p14:creationId xmlns:p14="http://schemas.microsoft.com/office/powerpoint/2010/main" val="180981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D779DF-53BE-4FF4-B82E-8BE95AC3F5F1}" type="datetimeFigureOut">
              <a:rPr lang="en-US" smtClean="0"/>
              <a:t>12/5/2017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9D58D86-85E1-4750-BF81-3D8B4A00144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586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779DF-53BE-4FF4-B82E-8BE95AC3F5F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58D86-85E1-4750-BF81-3D8B4A00144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096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779DF-53BE-4FF4-B82E-8BE95AC3F5F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58D86-85E1-4750-BF81-3D8B4A00144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566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779DF-53BE-4FF4-B82E-8BE95AC3F5F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58D86-85E1-4750-BF81-3D8B4A00144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445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D779DF-53BE-4FF4-B82E-8BE95AC3F5F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58D86-85E1-4750-BF81-3D8B4A00144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826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779DF-53BE-4FF4-B82E-8BE95AC3F5F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58D86-85E1-4750-BF81-3D8B4A00144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060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D779DF-53BE-4FF4-B82E-8BE95AC3F5F1}"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58D86-85E1-4750-BF81-3D8B4A00144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190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D779DF-53BE-4FF4-B82E-8BE95AC3F5F1}"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58D86-85E1-4750-BF81-3D8B4A00144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798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779DF-53BE-4FF4-B82E-8BE95AC3F5F1}"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58D86-85E1-4750-BF81-3D8B4A001441}" type="slidenum">
              <a:rPr lang="en-US" smtClean="0"/>
              <a:t>‹#›</a:t>
            </a:fld>
            <a:endParaRPr lang="en-US"/>
          </a:p>
        </p:txBody>
      </p:sp>
    </p:spTree>
    <p:extLst>
      <p:ext uri="{BB962C8B-B14F-4D97-AF65-F5344CB8AC3E}">
        <p14:creationId xmlns:p14="http://schemas.microsoft.com/office/powerpoint/2010/main" val="387910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D779DF-53BE-4FF4-B82E-8BE95AC3F5F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58D86-85E1-4750-BF81-3D8B4A00144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340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D779DF-53BE-4FF4-B82E-8BE95AC3F5F1}" type="datetimeFigureOut">
              <a:rPr lang="en-US" smtClean="0"/>
              <a:t>12/5/2017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9D58D86-85E1-4750-BF81-3D8B4A00144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83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D779DF-53BE-4FF4-B82E-8BE95AC3F5F1}" type="datetimeFigureOut">
              <a:rPr lang="en-US" smtClean="0"/>
              <a:t>12/5/2017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D58D86-85E1-4750-BF81-3D8B4A00144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4652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F4F5-CAA5-44B0-8624-0F9D398C7656}"/>
              </a:ext>
            </a:extLst>
          </p:cNvPr>
          <p:cNvSpPr>
            <a:spLocks noGrp="1"/>
          </p:cNvSpPr>
          <p:nvPr>
            <p:ph type="title"/>
          </p:nvPr>
        </p:nvSpPr>
        <p:spPr>
          <a:xfrm>
            <a:off x="1451579" y="559421"/>
            <a:ext cx="9603275" cy="1297659"/>
          </a:xfrm>
        </p:spPr>
        <p:txBody>
          <a:bodyPr>
            <a:normAutofit fontScale="90000"/>
          </a:bodyPr>
          <a:lstStyle/>
          <a:p>
            <a:pPr algn="ctr"/>
            <a:r>
              <a:rPr lang="en-US" sz="6000" dirty="0"/>
              <a:t>Retailer System</a:t>
            </a:r>
            <a:br>
              <a:rPr lang="en-US" sz="6000" dirty="0"/>
            </a:br>
            <a:r>
              <a:rPr lang="en-US" sz="3100" dirty="0"/>
              <a:t>By group 9</a:t>
            </a:r>
            <a:endParaRPr lang="en-US" sz="6000" dirty="0"/>
          </a:p>
        </p:txBody>
      </p:sp>
      <p:sp>
        <p:nvSpPr>
          <p:cNvPr id="3" name="Content Placeholder 2">
            <a:extLst>
              <a:ext uri="{FF2B5EF4-FFF2-40B4-BE49-F238E27FC236}">
                <a16:creationId xmlns:a16="http://schemas.microsoft.com/office/drawing/2014/main" id="{1A6FAD96-1A2C-4280-BCAC-556A7403A127}"/>
              </a:ext>
            </a:extLst>
          </p:cNvPr>
          <p:cNvSpPr>
            <a:spLocks noGrp="1"/>
          </p:cNvSpPr>
          <p:nvPr>
            <p:ph idx="1"/>
          </p:nvPr>
        </p:nvSpPr>
        <p:spPr>
          <a:xfrm>
            <a:off x="1451578" y="2550753"/>
            <a:ext cx="9603275" cy="3450613"/>
          </a:xfrm>
        </p:spPr>
        <p:txBody>
          <a:bodyPr>
            <a:normAutofit/>
          </a:bodyPr>
          <a:lstStyle/>
          <a:p>
            <a:pPr marL="0" indent="0">
              <a:buNone/>
            </a:pPr>
            <a:r>
              <a:rPr lang="en-US" sz="2800"/>
              <a:t>Team Members:</a:t>
            </a:r>
          </a:p>
          <a:p>
            <a:r>
              <a:rPr lang="en-US" sz="2800"/>
              <a:t>Aaron Vera Bravo</a:t>
            </a:r>
          </a:p>
          <a:p>
            <a:r>
              <a:rPr lang="en-US" sz="2800"/>
              <a:t>Junrui Gong</a:t>
            </a:r>
          </a:p>
          <a:p>
            <a:r>
              <a:rPr lang="en-US" sz="2800"/>
              <a:t>Russi Sinha</a:t>
            </a:r>
            <a:endParaRPr lang="en-US" sz="2800" dirty="0"/>
          </a:p>
        </p:txBody>
      </p:sp>
    </p:spTree>
    <p:extLst>
      <p:ext uri="{BB962C8B-B14F-4D97-AF65-F5344CB8AC3E}">
        <p14:creationId xmlns:p14="http://schemas.microsoft.com/office/powerpoint/2010/main" val="355749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F9410-E530-4E71-A2C0-4C24B48964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3268B1E-8861-4702-9529-5A8FB23A618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BC6646AE-8FD6-411E-8640-6CCB250D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5759405"/>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DF78954-2258-4CD1-81ED-D6D1FCD37D7A}"/>
              </a:ext>
            </a:extLst>
          </p:cNvPr>
          <p:cNvSpPr>
            <a:spLocks noGrp="1"/>
          </p:cNvSpPr>
          <p:nvPr>
            <p:ph type="ctrTitle"/>
          </p:nvPr>
        </p:nvSpPr>
        <p:spPr>
          <a:xfrm>
            <a:off x="1752966" y="1427304"/>
            <a:ext cx="8686800" cy="4009902"/>
          </a:xfrm>
        </p:spPr>
        <p:txBody>
          <a:bodyPr anchor="ctr">
            <a:normAutofit/>
          </a:bodyPr>
          <a:lstStyle/>
          <a:p>
            <a:pPr algn="ctr"/>
            <a:r>
              <a:rPr lang="en-US" sz="4800" cap="none" dirty="0"/>
              <a:t>Features for </a:t>
            </a:r>
            <a:br>
              <a:rPr lang="en-US" sz="4800" cap="none" dirty="0"/>
            </a:br>
            <a:r>
              <a:rPr lang="en-US" sz="4800" cap="none" dirty="0"/>
              <a:t>EMPLOYEES</a:t>
            </a:r>
          </a:p>
        </p:txBody>
      </p:sp>
    </p:spTree>
    <p:extLst>
      <p:ext uri="{BB962C8B-B14F-4D97-AF65-F5344CB8AC3E}">
        <p14:creationId xmlns:p14="http://schemas.microsoft.com/office/powerpoint/2010/main" val="188607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D69BEC4E-326E-4B92-96EB-4291F834F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7" y="1920092"/>
            <a:ext cx="5854041" cy="4102531"/>
          </a:xfrm>
          <a:prstGeom prst="rect">
            <a:avLst/>
          </a:prstGeom>
        </p:spPr>
      </p:pic>
      <p:pic>
        <p:nvPicPr>
          <p:cNvPr id="6" name="Picture 5" descr="A screenshot of a social media post&#10;&#10;Description generated with very high confidence">
            <a:extLst>
              <a:ext uri="{FF2B5EF4-FFF2-40B4-BE49-F238E27FC236}">
                <a16:creationId xmlns:a16="http://schemas.microsoft.com/office/drawing/2014/main" id="{FE853375-0A35-40A3-839B-BE20CEB6D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234" y="1920091"/>
            <a:ext cx="5854041" cy="4102531"/>
          </a:xfrm>
          <a:prstGeom prst="rect">
            <a:avLst/>
          </a:prstGeom>
        </p:spPr>
      </p:pic>
      <p:graphicFrame>
        <p:nvGraphicFramePr>
          <p:cNvPr id="8" name="Table 7">
            <a:extLst>
              <a:ext uri="{FF2B5EF4-FFF2-40B4-BE49-F238E27FC236}">
                <a16:creationId xmlns:a16="http://schemas.microsoft.com/office/drawing/2014/main" id="{AFC1087D-A578-4827-A1C6-7CDE0B3E29C3}"/>
              </a:ext>
            </a:extLst>
          </p:cNvPr>
          <p:cNvGraphicFramePr>
            <a:graphicFrameLocks noGrp="1"/>
          </p:cNvGraphicFramePr>
          <p:nvPr>
            <p:extLst>
              <p:ext uri="{D42A27DB-BD31-4B8C-83A1-F6EECF244321}">
                <p14:modId xmlns:p14="http://schemas.microsoft.com/office/powerpoint/2010/main" val="1576148167"/>
              </p:ext>
            </p:extLst>
          </p:nvPr>
        </p:nvGraphicFramePr>
        <p:xfrm>
          <a:off x="123727" y="279034"/>
          <a:ext cx="11944546" cy="64008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Store Information</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This displays a list of all products from all the stores that are currently available. </a:t>
                      </a:r>
                    </a:p>
                    <a:p>
                      <a:pPr algn="l"/>
                      <a:r>
                        <a:rPr lang="en-US" dirty="0"/>
                        <a:t>Employees can also filter this list of products based on UPC (partial matching)</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spTree>
    <p:extLst>
      <p:ext uri="{BB962C8B-B14F-4D97-AF65-F5344CB8AC3E}">
        <p14:creationId xmlns:p14="http://schemas.microsoft.com/office/powerpoint/2010/main" val="407319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generated with very high confidence">
            <a:extLst>
              <a:ext uri="{FF2B5EF4-FFF2-40B4-BE49-F238E27FC236}">
                <a16:creationId xmlns:a16="http://schemas.microsoft.com/office/drawing/2014/main" id="{05C3BE75-6788-4B40-9B29-EA1A6F77D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746" y="1259373"/>
            <a:ext cx="6894505" cy="4831691"/>
          </a:xfrm>
          <a:prstGeom prst="rect">
            <a:avLst/>
          </a:prstGeom>
        </p:spPr>
      </p:pic>
      <p:graphicFrame>
        <p:nvGraphicFramePr>
          <p:cNvPr id="10" name="Table 9">
            <a:extLst>
              <a:ext uri="{FF2B5EF4-FFF2-40B4-BE49-F238E27FC236}">
                <a16:creationId xmlns:a16="http://schemas.microsoft.com/office/drawing/2014/main" id="{DBE18E06-FD2B-4342-B238-ED24C5B86535}"/>
              </a:ext>
            </a:extLst>
          </p:cNvPr>
          <p:cNvGraphicFramePr>
            <a:graphicFrameLocks noGrp="1"/>
          </p:cNvGraphicFramePr>
          <p:nvPr>
            <p:extLst>
              <p:ext uri="{D42A27DB-BD31-4B8C-83A1-F6EECF244321}">
                <p14:modId xmlns:p14="http://schemas.microsoft.com/office/powerpoint/2010/main" val="3744422211"/>
              </p:ext>
            </p:extLst>
          </p:nvPr>
        </p:nvGraphicFramePr>
        <p:xfrm>
          <a:off x="123727" y="279034"/>
          <a:ext cx="11944546" cy="91440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Update Quantity</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This allows an employee to update a quantity of any existing product.</a:t>
                      </a:r>
                    </a:p>
                    <a:p>
                      <a:pPr algn="l"/>
                      <a:r>
                        <a:rPr lang="en-US" dirty="0">
                          <a:solidFill>
                            <a:srgbClr val="FF0000"/>
                          </a:solidFill>
                        </a:rPr>
                        <a:t>Note:</a:t>
                      </a:r>
                      <a:r>
                        <a:rPr lang="en-US" dirty="0"/>
                        <a:t> The value provided by the employee does not replace the old value. Instead it increments the given amount to the old amount (incremental update)</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spTree>
    <p:extLst>
      <p:ext uri="{BB962C8B-B14F-4D97-AF65-F5344CB8AC3E}">
        <p14:creationId xmlns:p14="http://schemas.microsoft.com/office/powerpoint/2010/main" val="126799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0E0D3AD7-A67D-4EA7-B293-F670C8CB4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993" y="1278358"/>
            <a:ext cx="6412013" cy="4817065"/>
          </a:xfrm>
          <a:prstGeom prst="rect">
            <a:avLst/>
          </a:prstGeom>
        </p:spPr>
      </p:pic>
      <p:graphicFrame>
        <p:nvGraphicFramePr>
          <p:cNvPr id="7" name="Table 6">
            <a:extLst>
              <a:ext uri="{FF2B5EF4-FFF2-40B4-BE49-F238E27FC236}">
                <a16:creationId xmlns:a16="http://schemas.microsoft.com/office/drawing/2014/main" id="{5C5CBC5A-0369-461F-9EF7-07F3B9325709}"/>
              </a:ext>
            </a:extLst>
          </p:cNvPr>
          <p:cNvGraphicFramePr>
            <a:graphicFrameLocks noGrp="1"/>
          </p:cNvGraphicFramePr>
          <p:nvPr>
            <p:extLst>
              <p:ext uri="{D42A27DB-BD31-4B8C-83A1-F6EECF244321}">
                <p14:modId xmlns:p14="http://schemas.microsoft.com/office/powerpoint/2010/main" val="2956168692"/>
              </p:ext>
            </p:extLst>
          </p:nvPr>
        </p:nvGraphicFramePr>
        <p:xfrm>
          <a:off x="123727" y="279034"/>
          <a:ext cx="11944546" cy="64008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Add New Product</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Employee can add new products by providing the details of the product and the store the product is being added to and the vendor from which the store has received the product</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spTree>
    <p:extLst>
      <p:ext uri="{BB962C8B-B14F-4D97-AF65-F5344CB8AC3E}">
        <p14:creationId xmlns:p14="http://schemas.microsoft.com/office/powerpoint/2010/main" val="51834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FC12308B-498A-4B9C-87F9-06A9BB0D7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381" y="1772242"/>
            <a:ext cx="5682713" cy="4269174"/>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A1FECDEB-9263-44C9-B95F-2A12C36C2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05" y="1772239"/>
            <a:ext cx="5682715" cy="4269175"/>
          </a:xfrm>
          <a:prstGeom prst="rect">
            <a:avLst/>
          </a:prstGeom>
        </p:spPr>
      </p:pic>
      <p:graphicFrame>
        <p:nvGraphicFramePr>
          <p:cNvPr id="10" name="Table 9">
            <a:extLst>
              <a:ext uri="{FF2B5EF4-FFF2-40B4-BE49-F238E27FC236}">
                <a16:creationId xmlns:a16="http://schemas.microsoft.com/office/drawing/2014/main" id="{D681D76F-0448-4B83-9889-C9C756666F64}"/>
              </a:ext>
            </a:extLst>
          </p:cNvPr>
          <p:cNvGraphicFramePr>
            <a:graphicFrameLocks noGrp="1"/>
          </p:cNvGraphicFramePr>
          <p:nvPr>
            <p:extLst>
              <p:ext uri="{D42A27DB-BD31-4B8C-83A1-F6EECF244321}">
                <p14:modId xmlns:p14="http://schemas.microsoft.com/office/powerpoint/2010/main" val="422593107"/>
              </p:ext>
            </p:extLst>
          </p:nvPr>
        </p:nvGraphicFramePr>
        <p:xfrm>
          <a:off x="123727" y="279034"/>
          <a:ext cx="11944546" cy="118872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Add New Product (Contd.)</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Before a new product is added, the UPC is first checked if the same UPC code exists or not for another product. If it exists, then an error message is displayed.</a:t>
                      </a:r>
                    </a:p>
                    <a:p>
                      <a:pPr algn="l"/>
                      <a:r>
                        <a:rPr lang="en-US" dirty="0"/>
                        <a:t>If an employee tries to add an item with the quantity larger than the capacity of the warehouse it displays an error message along with the capacity available for the warehouse.</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spTree>
    <p:extLst>
      <p:ext uri="{BB962C8B-B14F-4D97-AF65-F5344CB8AC3E}">
        <p14:creationId xmlns:p14="http://schemas.microsoft.com/office/powerpoint/2010/main" val="185658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F9410-E530-4E71-A2C0-4C24B48964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3268B1E-8861-4702-9529-5A8FB23A618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BC6646AE-8FD6-411E-8640-6CCB250D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5759405"/>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DF78954-2258-4CD1-81ED-D6D1FCD37D7A}"/>
              </a:ext>
            </a:extLst>
          </p:cNvPr>
          <p:cNvSpPr>
            <a:spLocks noGrp="1"/>
          </p:cNvSpPr>
          <p:nvPr>
            <p:ph type="ctrTitle"/>
          </p:nvPr>
        </p:nvSpPr>
        <p:spPr>
          <a:xfrm>
            <a:off x="1752966" y="1427304"/>
            <a:ext cx="8686800" cy="4009902"/>
          </a:xfrm>
        </p:spPr>
        <p:txBody>
          <a:bodyPr anchor="ctr">
            <a:normAutofit/>
          </a:bodyPr>
          <a:lstStyle/>
          <a:p>
            <a:pPr algn="ctr"/>
            <a:r>
              <a:rPr lang="en-US" sz="4800" cap="none" dirty="0"/>
              <a:t>Features for </a:t>
            </a:r>
            <a:br>
              <a:rPr lang="en-US" sz="4800" cap="none" dirty="0"/>
            </a:br>
            <a:r>
              <a:rPr lang="en-US" sz="4800" cap="none" dirty="0"/>
              <a:t>CUSTOMERS</a:t>
            </a:r>
          </a:p>
        </p:txBody>
      </p:sp>
    </p:spTree>
    <p:extLst>
      <p:ext uri="{BB962C8B-B14F-4D97-AF65-F5344CB8AC3E}">
        <p14:creationId xmlns:p14="http://schemas.microsoft.com/office/powerpoint/2010/main" val="1229768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5CBC5A-0369-461F-9EF7-07F3B9325709}"/>
              </a:ext>
            </a:extLst>
          </p:cNvPr>
          <p:cNvGraphicFramePr>
            <a:graphicFrameLocks noGrp="1"/>
          </p:cNvGraphicFramePr>
          <p:nvPr>
            <p:extLst>
              <p:ext uri="{D42A27DB-BD31-4B8C-83A1-F6EECF244321}">
                <p14:modId xmlns:p14="http://schemas.microsoft.com/office/powerpoint/2010/main" val="318830961"/>
              </p:ext>
            </p:extLst>
          </p:nvPr>
        </p:nvGraphicFramePr>
        <p:xfrm>
          <a:off x="123727" y="279034"/>
          <a:ext cx="11944546" cy="64008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Address</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Each customer has an address saved to which they would like to get the order delivered.</a:t>
                      </a:r>
                    </a:p>
                    <a:p>
                      <a:pPr algn="l"/>
                      <a:r>
                        <a:rPr lang="en-US" dirty="0"/>
                        <a:t>Customers can also edit their address.</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pic>
        <p:nvPicPr>
          <p:cNvPr id="3" name="Picture 2" descr="A screenshot of a cell phone&#10;&#10;Description generated with very high confidence">
            <a:extLst>
              <a:ext uri="{FF2B5EF4-FFF2-40B4-BE49-F238E27FC236}">
                <a16:creationId xmlns:a16="http://schemas.microsoft.com/office/drawing/2014/main" id="{95330528-D2FB-4469-A019-CC65EE02C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7" y="2737734"/>
            <a:ext cx="6128226" cy="3064113"/>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50C46514-2B5D-4E8D-8FE5-BBFEB1DE4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519" y="1687401"/>
            <a:ext cx="5476754" cy="4114446"/>
          </a:xfrm>
          <a:prstGeom prst="rect">
            <a:avLst/>
          </a:prstGeom>
        </p:spPr>
      </p:pic>
    </p:spTree>
    <p:extLst>
      <p:ext uri="{BB962C8B-B14F-4D97-AF65-F5344CB8AC3E}">
        <p14:creationId xmlns:p14="http://schemas.microsoft.com/office/powerpoint/2010/main" val="263644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5CBC5A-0369-461F-9EF7-07F3B9325709}"/>
              </a:ext>
            </a:extLst>
          </p:cNvPr>
          <p:cNvGraphicFramePr>
            <a:graphicFrameLocks noGrp="1"/>
          </p:cNvGraphicFramePr>
          <p:nvPr>
            <p:extLst>
              <p:ext uri="{D42A27DB-BD31-4B8C-83A1-F6EECF244321}">
                <p14:modId xmlns:p14="http://schemas.microsoft.com/office/powerpoint/2010/main" val="3193135961"/>
              </p:ext>
            </p:extLst>
          </p:nvPr>
        </p:nvGraphicFramePr>
        <p:xfrm>
          <a:off x="123727" y="279034"/>
          <a:ext cx="11944546" cy="146304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Credit Card</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customer has a list of credit cards which they have saved using which they can make payments to their purchases. Users can add/modify/delete cards.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customer chooses to add anew card, a blank popup is displayed for user to provide card 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customer chooses to edit an existing card, a pre-populated popup is displayed with the details of the card which user wants to update.</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pic>
        <p:nvPicPr>
          <p:cNvPr id="4" name="Picture 3" descr="A screenshot of a cell phone&#10;&#10;Description generated with very high confidence">
            <a:extLst>
              <a:ext uri="{FF2B5EF4-FFF2-40B4-BE49-F238E27FC236}">
                <a16:creationId xmlns:a16="http://schemas.microsoft.com/office/drawing/2014/main" id="{55F51D35-3982-4491-AD6D-785605A13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7" y="2846895"/>
            <a:ext cx="6335614" cy="3167807"/>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E3931649-64F2-4CED-A773-F642E7C73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666" y="3909868"/>
            <a:ext cx="4738520" cy="2104834"/>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F1C639F6-A1C0-4C1B-8910-FD4B648A46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666" y="1762821"/>
            <a:ext cx="4738520" cy="2104834"/>
          </a:xfrm>
          <a:prstGeom prst="rect">
            <a:avLst/>
          </a:prstGeom>
        </p:spPr>
      </p:pic>
    </p:spTree>
    <p:extLst>
      <p:ext uri="{BB962C8B-B14F-4D97-AF65-F5344CB8AC3E}">
        <p14:creationId xmlns:p14="http://schemas.microsoft.com/office/powerpoint/2010/main" val="131135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5CBC5A-0369-461F-9EF7-07F3B9325709}"/>
              </a:ext>
            </a:extLst>
          </p:cNvPr>
          <p:cNvGraphicFramePr>
            <a:graphicFrameLocks noGrp="1"/>
          </p:cNvGraphicFramePr>
          <p:nvPr>
            <p:extLst>
              <p:ext uri="{D42A27DB-BD31-4B8C-83A1-F6EECF244321}">
                <p14:modId xmlns:p14="http://schemas.microsoft.com/office/powerpoint/2010/main" val="587218760"/>
              </p:ext>
            </p:extLst>
          </p:nvPr>
        </p:nvGraphicFramePr>
        <p:xfrm>
          <a:off x="123727" y="279034"/>
          <a:ext cx="11944546" cy="64008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Product Search</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Customers can search for a product name from this screen. It is a partial search so if user searches without </a:t>
                      </a:r>
                      <a:r>
                        <a:rPr lang="en-US"/>
                        <a:t>any keyword, </a:t>
                      </a:r>
                      <a:r>
                        <a:rPr lang="en-US" dirty="0"/>
                        <a:t>it displays all products.</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pic>
        <p:nvPicPr>
          <p:cNvPr id="4" name="Picture 3" descr="A screenshot of a cell phone&#10;&#10;Description generated with very high confidence">
            <a:extLst>
              <a:ext uri="{FF2B5EF4-FFF2-40B4-BE49-F238E27FC236}">
                <a16:creationId xmlns:a16="http://schemas.microsoft.com/office/drawing/2014/main" id="{CB9A412E-5085-4C8B-B852-B2FA8F6D2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284" y="1504354"/>
            <a:ext cx="6541431" cy="4584256"/>
          </a:xfrm>
          <a:prstGeom prst="rect">
            <a:avLst/>
          </a:prstGeom>
        </p:spPr>
      </p:pic>
    </p:spTree>
    <p:extLst>
      <p:ext uri="{BB962C8B-B14F-4D97-AF65-F5344CB8AC3E}">
        <p14:creationId xmlns:p14="http://schemas.microsoft.com/office/powerpoint/2010/main" val="230269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5CBC5A-0369-461F-9EF7-07F3B9325709}"/>
              </a:ext>
            </a:extLst>
          </p:cNvPr>
          <p:cNvGraphicFramePr>
            <a:graphicFrameLocks noGrp="1"/>
          </p:cNvGraphicFramePr>
          <p:nvPr>
            <p:extLst>
              <p:ext uri="{D42A27DB-BD31-4B8C-83A1-F6EECF244321}">
                <p14:modId xmlns:p14="http://schemas.microsoft.com/office/powerpoint/2010/main" val="2418301406"/>
              </p:ext>
            </p:extLst>
          </p:nvPr>
        </p:nvGraphicFramePr>
        <p:xfrm>
          <a:off x="123727" y="279034"/>
          <a:ext cx="11944546" cy="146304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Product List</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After clicking on “Search” from the previous slide, a list of products are displayed to a user.</a:t>
                      </a:r>
                    </a:p>
                    <a:p>
                      <a:pPr algn="l"/>
                      <a:r>
                        <a:rPr lang="en-US" dirty="0"/>
                        <a:t>Users can add products to cart by selecting a product, choosing quantity and then clicking on “Add to cart”.</a:t>
                      </a:r>
                    </a:p>
                    <a:p>
                      <a:pPr algn="l"/>
                      <a:r>
                        <a:rPr lang="en-US" dirty="0"/>
                        <a:t>A confirmation message is displayed after being successfully added to cart.</a:t>
                      </a:r>
                    </a:p>
                    <a:p>
                      <a:pPr algn="l"/>
                      <a:r>
                        <a:rPr lang="en-US" dirty="0">
                          <a:solidFill>
                            <a:srgbClr val="FF0000"/>
                          </a:solidFill>
                        </a:rPr>
                        <a:t>Note</a:t>
                      </a:r>
                      <a:r>
                        <a:rPr lang="en-US" dirty="0"/>
                        <a:t>: If same product is added to cart again, it does not create a new record, instead updates the quantity of the previously added product.</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pic>
        <p:nvPicPr>
          <p:cNvPr id="4" name="Picture 3" descr="A screenshot of a cell phone&#10;&#10;Description generated with very high confidence">
            <a:extLst>
              <a:ext uri="{FF2B5EF4-FFF2-40B4-BE49-F238E27FC236}">
                <a16:creationId xmlns:a16="http://schemas.microsoft.com/office/drawing/2014/main" id="{0AE0E5CF-8973-4EDF-907A-16EEB835B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75" y="2030947"/>
            <a:ext cx="5790019" cy="4057663"/>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D4A5B800-D7C4-452D-9147-28F54ADC1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254" y="2030947"/>
            <a:ext cx="5790019" cy="4057664"/>
          </a:xfrm>
          <a:prstGeom prst="rect">
            <a:avLst/>
          </a:prstGeom>
        </p:spPr>
      </p:pic>
    </p:spTree>
    <p:extLst>
      <p:ext uri="{BB962C8B-B14F-4D97-AF65-F5344CB8AC3E}">
        <p14:creationId xmlns:p14="http://schemas.microsoft.com/office/powerpoint/2010/main" val="223101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2"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E83F4F5-CAA5-44B0-8624-0F9D398C7656}"/>
              </a:ext>
            </a:extLst>
          </p:cNvPr>
          <p:cNvSpPr>
            <a:spLocks noGrp="1"/>
          </p:cNvSpPr>
          <p:nvPr>
            <p:ph type="title"/>
          </p:nvPr>
        </p:nvSpPr>
        <p:spPr>
          <a:xfrm>
            <a:off x="1249961" y="1600199"/>
            <a:ext cx="3173482" cy="4297680"/>
          </a:xfrm>
        </p:spPr>
        <p:txBody>
          <a:bodyPr anchor="ctr">
            <a:normAutofit/>
          </a:bodyPr>
          <a:lstStyle/>
          <a:p>
            <a:r>
              <a:rPr lang="en-US" sz="2700"/>
              <a:t>Team member Contributions</a:t>
            </a:r>
          </a:p>
        </p:txBody>
      </p:sp>
      <p:sp>
        <p:nvSpPr>
          <p:cNvPr id="3" name="Content Placeholder 2">
            <a:extLst>
              <a:ext uri="{FF2B5EF4-FFF2-40B4-BE49-F238E27FC236}">
                <a16:creationId xmlns:a16="http://schemas.microsoft.com/office/drawing/2014/main" id="{1A6FAD96-1A2C-4280-BCAC-556A7403A127}"/>
              </a:ext>
            </a:extLst>
          </p:cNvPr>
          <p:cNvSpPr>
            <a:spLocks noGrp="1"/>
          </p:cNvSpPr>
          <p:nvPr>
            <p:ph idx="1"/>
          </p:nvPr>
        </p:nvSpPr>
        <p:spPr>
          <a:xfrm>
            <a:off x="4885151" y="1600199"/>
            <a:ext cx="6169703" cy="4297680"/>
          </a:xfrm>
        </p:spPr>
        <p:txBody>
          <a:bodyPr anchor="ctr">
            <a:normAutofit/>
          </a:bodyPr>
          <a:lstStyle/>
          <a:p>
            <a:r>
              <a:rPr lang="en-US"/>
              <a:t>Aaron Vera Bravo – ER Diagram, DB Schema</a:t>
            </a:r>
          </a:p>
          <a:p>
            <a:r>
              <a:rPr lang="en-US" err="1"/>
              <a:t>Junrui</a:t>
            </a:r>
            <a:r>
              <a:rPr lang="en-US"/>
              <a:t> Gong – UI design and implementation</a:t>
            </a:r>
          </a:p>
          <a:p>
            <a:r>
              <a:rPr lang="en-US"/>
              <a:t>Russi Sinha – Middleware implementation, JDBC</a:t>
            </a:r>
          </a:p>
        </p:txBody>
      </p:sp>
    </p:spTree>
    <p:extLst>
      <p:ext uri="{BB962C8B-B14F-4D97-AF65-F5344CB8AC3E}">
        <p14:creationId xmlns:p14="http://schemas.microsoft.com/office/powerpoint/2010/main" val="324748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5CBC5A-0369-461F-9EF7-07F3B9325709}"/>
              </a:ext>
            </a:extLst>
          </p:cNvPr>
          <p:cNvGraphicFramePr>
            <a:graphicFrameLocks noGrp="1"/>
          </p:cNvGraphicFramePr>
          <p:nvPr>
            <p:extLst>
              <p:ext uri="{D42A27DB-BD31-4B8C-83A1-F6EECF244321}">
                <p14:modId xmlns:p14="http://schemas.microsoft.com/office/powerpoint/2010/main" val="1375534863"/>
              </p:ext>
            </p:extLst>
          </p:nvPr>
        </p:nvGraphicFramePr>
        <p:xfrm>
          <a:off x="123727" y="279034"/>
          <a:ext cx="11944546" cy="146304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User Cart</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This list displays all products which have been added to the cart along with the total amount of all products (including tax). </a:t>
                      </a:r>
                    </a:p>
                    <a:p>
                      <a:pPr algn="l"/>
                      <a:r>
                        <a:rPr lang="en-US" dirty="0"/>
                        <a:t>Users can change the quantity of any product. Products can also be removed from the cart by using the “Remove” button.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Note</a:t>
                      </a:r>
                      <a:r>
                        <a:rPr lang="en-US" dirty="0"/>
                        <a:t>: If a quantity of a product is changed to 0, the product is automatically removed from the cart. </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pic>
        <p:nvPicPr>
          <p:cNvPr id="3" name="Picture 2" descr="A screenshot of a social media post&#10;&#10;Description generated with very high confidence">
            <a:extLst>
              <a:ext uri="{FF2B5EF4-FFF2-40B4-BE49-F238E27FC236}">
                <a16:creationId xmlns:a16="http://schemas.microsoft.com/office/drawing/2014/main" id="{D678681C-4B02-433C-AEEE-829593251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031" y="1883699"/>
            <a:ext cx="6053937" cy="4242619"/>
          </a:xfrm>
          <a:prstGeom prst="rect">
            <a:avLst/>
          </a:prstGeom>
        </p:spPr>
      </p:pic>
    </p:spTree>
    <p:extLst>
      <p:ext uri="{BB962C8B-B14F-4D97-AF65-F5344CB8AC3E}">
        <p14:creationId xmlns:p14="http://schemas.microsoft.com/office/powerpoint/2010/main" val="1317933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5CBC5A-0369-461F-9EF7-07F3B9325709}"/>
              </a:ext>
            </a:extLst>
          </p:cNvPr>
          <p:cNvGraphicFramePr>
            <a:graphicFrameLocks noGrp="1"/>
          </p:cNvGraphicFramePr>
          <p:nvPr>
            <p:extLst>
              <p:ext uri="{D42A27DB-BD31-4B8C-83A1-F6EECF244321}">
                <p14:modId xmlns:p14="http://schemas.microsoft.com/office/powerpoint/2010/main" val="1539324809"/>
              </p:ext>
            </p:extLst>
          </p:nvPr>
        </p:nvGraphicFramePr>
        <p:xfrm>
          <a:off x="123727" y="279034"/>
          <a:ext cx="11944546" cy="91440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Checkout</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When user checks out from the cart, it displays the current address of the user, the credit card details and the total amount of all the products + taxes.</a:t>
                      </a:r>
                    </a:p>
                    <a:p>
                      <a:pPr algn="l"/>
                      <a:r>
                        <a:rPr lang="en-US" dirty="0"/>
                        <a:t>Users can change the credit card using which they would like to make the payment.</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pic>
        <p:nvPicPr>
          <p:cNvPr id="4" name="Picture 3" descr="A screenshot of a cell phone&#10;&#10;Description generated with very high confidence">
            <a:extLst>
              <a:ext uri="{FF2B5EF4-FFF2-40B4-BE49-F238E27FC236}">
                <a16:creationId xmlns:a16="http://schemas.microsoft.com/office/drawing/2014/main" id="{63C7AAA1-CC27-4CF4-AA08-84615D8C3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7" y="1569119"/>
            <a:ext cx="5598751" cy="4485746"/>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35DC9F7C-CE80-4261-8B20-34FD0F3A6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524" y="1569119"/>
            <a:ext cx="5598751" cy="4485746"/>
          </a:xfrm>
          <a:prstGeom prst="rect">
            <a:avLst/>
          </a:prstGeom>
        </p:spPr>
      </p:pic>
    </p:spTree>
    <p:extLst>
      <p:ext uri="{BB962C8B-B14F-4D97-AF65-F5344CB8AC3E}">
        <p14:creationId xmlns:p14="http://schemas.microsoft.com/office/powerpoint/2010/main" val="36643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5CBC5A-0369-461F-9EF7-07F3B9325709}"/>
              </a:ext>
            </a:extLst>
          </p:cNvPr>
          <p:cNvGraphicFramePr>
            <a:graphicFrameLocks noGrp="1"/>
          </p:cNvGraphicFramePr>
          <p:nvPr>
            <p:extLst>
              <p:ext uri="{D42A27DB-BD31-4B8C-83A1-F6EECF244321}">
                <p14:modId xmlns:p14="http://schemas.microsoft.com/office/powerpoint/2010/main" val="1084583737"/>
              </p:ext>
            </p:extLst>
          </p:nvPr>
        </p:nvGraphicFramePr>
        <p:xfrm>
          <a:off x="123727" y="279034"/>
          <a:ext cx="11944546" cy="64008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Checkout (Contd.)</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After user selects a credit card for payment, user needs to confirm the order by clicking “Place your order”.</a:t>
                      </a:r>
                    </a:p>
                    <a:p>
                      <a:pPr algn="l"/>
                      <a:r>
                        <a:rPr lang="en-US" dirty="0"/>
                        <a:t>On dong so, the order will be confirmed and a confirmation message will be displayed.</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pic>
        <p:nvPicPr>
          <p:cNvPr id="4" name="Picture 3" descr="A screenshot of a cell phone&#10;&#10;Description generated with very high confidence">
            <a:extLst>
              <a:ext uri="{FF2B5EF4-FFF2-40B4-BE49-F238E27FC236}">
                <a16:creationId xmlns:a16="http://schemas.microsoft.com/office/drawing/2014/main" id="{1F55D37F-27F5-4F0D-9A4F-8922CF406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394" y="1122555"/>
            <a:ext cx="6183212" cy="4954019"/>
          </a:xfrm>
          <a:prstGeom prst="rect">
            <a:avLst/>
          </a:prstGeom>
        </p:spPr>
      </p:pic>
    </p:spTree>
    <p:extLst>
      <p:ext uri="{BB962C8B-B14F-4D97-AF65-F5344CB8AC3E}">
        <p14:creationId xmlns:p14="http://schemas.microsoft.com/office/powerpoint/2010/main" val="3688290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5CBC5A-0369-461F-9EF7-07F3B9325709}"/>
              </a:ext>
            </a:extLst>
          </p:cNvPr>
          <p:cNvGraphicFramePr>
            <a:graphicFrameLocks noGrp="1"/>
          </p:cNvGraphicFramePr>
          <p:nvPr>
            <p:extLst>
              <p:ext uri="{D42A27DB-BD31-4B8C-83A1-F6EECF244321}">
                <p14:modId xmlns:p14="http://schemas.microsoft.com/office/powerpoint/2010/main" val="455839307"/>
              </p:ext>
            </p:extLst>
          </p:nvPr>
        </p:nvGraphicFramePr>
        <p:xfrm>
          <a:off x="123727" y="279034"/>
          <a:ext cx="11944546" cy="64008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Orders</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This list displays all the orders for the logged in customer in the past.</a:t>
                      </a:r>
                    </a:p>
                    <a:p>
                      <a:pPr algn="l"/>
                      <a:r>
                        <a:rPr lang="en-US" dirty="0"/>
                        <a:t>It displays the product details and the date on which it was purchased.</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pic>
        <p:nvPicPr>
          <p:cNvPr id="3" name="Picture 2" descr="A screenshot of a cell phone&#10;&#10;Description generated with very high confidence">
            <a:extLst>
              <a:ext uri="{FF2B5EF4-FFF2-40B4-BE49-F238E27FC236}">
                <a16:creationId xmlns:a16="http://schemas.microsoft.com/office/drawing/2014/main" id="{637839E0-315E-43FE-B048-E794F8B4D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028" y="1338606"/>
            <a:ext cx="6777943" cy="4750004"/>
          </a:xfrm>
          <a:prstGeom prst="rect">
            <a:avLst/>
          </a:prstGeom>
        </p:spPr>
      </p:pic>
    </p:spTree>
    <p:extLst>
      <p:ext uri="{BB962C8B-B14F-4D97-AF65-F5344CB8AC3E}">
        <p14:creationId xmlns:p14="http://schemas.microsoft.com/office/powerpoint/2010/main" val="112567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F9410-E530-4E71-A2C0-4C24B48964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3268B1E-8861-4702-9529-5A8FB23A618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BC6646AE-8FD6-411E-8640-6CCB250D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5759405"/>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DF78954-2258-4CD1-81ED-D6D1FCD37D7A}"/>
              </a:ext>
            </a:extLst>
          </p:cNvPr>
          <p:cNvSpPr>
            <a:spLocks noGrp="1"/>
          </p:cNvSpPr>
          <p:nvPr>
            <p:ph type="ctrTitle"/>
          </p:nvPr>
        </p:nvSpPr>
        <p:spPr>
          <a:xfrm>
            <a:off x="1752966" y="1427304"/>
            <a:ext cx="8686800" cy="4009902"/>
          </a:xfrm>
        </p:spPr>
        <p:txBody>
          <a:bodyPr anchor="ctr">
            <a:normAutofit/>
          </a:bodyPr>
          <a:lstStyle/>
          <a:p>
            <a:pPr algn="ctr"/>
            <a:r>
              <a:rPr lang="en-US" sz="4800" cap="none" dirty="0"/>
              <a:t>THANK YOU</a:t>
            </a:r>
          </a:p>
        </p:txBody>
      </p:sp>
    </p:spTree>
    <p:extLst>
      <p:ext uri="{BB962C8B-B14F-4D97-AF65-F5344CB8AC3E}">
        <p14:creationId xmlns:p14="http://schemas.microsoft.com/office/powerpoint/2010/main" val="190368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F9410-E530-4E71-A2C0-4C24B48964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3268B1E-8861-4702-9529-5A8FB23A618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BC6646AE-8FD6-411E-8640-6CCB250D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5759405"/>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DF78954-2258-4CD1-81ED-D6D1FCD37D7A}"/>
              </a:ext>
            </a:extLst>
          </p:cNvPr>
          <p:cNvSpPr>
            <a:spLocks noGrp="1"/>
          </p:cNvSpPr>
          <p:nvPr>
            <p:ph type="ctrTitle"/>
          </p:nvPr>
        </p:nvSpPr>
        <p:spPr>
          <a:xfrm>
            <a:off x="1752966" y="1427304"/>
            <a:ext cx="8686800" cy="4009902"/>
          </a:xfrm>
        </p:spPr>
        <p:txBody>
          <a:bodyPr anchor="ctr">
            <a:normAutofit/>
          </a:bodyPr>
          <a:lstStyle/>
          <a:p>
            <a:pPr algn="ctr"/>
            <a:r>
              <a:rPr lang="en-US" sz="4800" cap="none" dirty="0"/>
              <a:t>Common features for EMPLOYEES and CUSTOMERS</a:t>
            </a:r>
          </a:p>
        </p:txBody>
      </p:sp>
    </p:spTree>
    <p:extLst>
      <p:ext uri="{BB962C8B-B14F-4D97-AF65-F5344CB8AC3E}">
        <p14:creationId xmlns:p14="http://schemas.microsoft.com/office/powerpoint/2010/main" val="191386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generated with very high confidence">
            <a:extLst>
              <a:ext uri="{FF2B5EF4-FFF2-40B4-BE49-F238E27FC236}">
                <a16:creationId xmlns:a16="http://schemas.microsoft.com/office/drawing/2014/main" id="{D430122E-3F6C-4F7F-858F-63345F454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622" y="1187778"/>
            <a:ext cx="4880755" cy="4894780"/>
          </a:xfrm>
          <a:prstGeom prst="rect">
            <a:avLst/>
          </a:prstGeom>
        </p:spPr>
      </p:pic>
      <p:graphicFrame>
        <p:nvGraphicFramePr>
          <p:cNvPr id="4" name="Table 3">
            <a:extLst>
              <a:ext uri="{FF2B5EF4-FFF2-40B4-BE49-F238E27FC236}">
                <a16:creationId xmlns:a16="http://schemas.microsoft.com/office/drawing/2014/main" id="{D41FB79C-CABF-48C5-8FD7-6AE525D51F31}"/>
              </a:ext>
            </a:extLst>
          </p:cNvPr>
          <p:cNvGraphicFramePr>
            <a:graphicFrameLocks noGrp="1"/>
          </p:cNvGraphicFramePr>
          <p:nvPr>
            <p:extLst>
              <p:ext uri="{D42A27DB-BD31-4B8C-83A1-F6EECF244321}">
                <p14:modId xmlns:p14="http://schemas.microsoft.com/office/powerpoint/2010/main" val="1239550859"/>
              </p:ext>
            </p:extLst>
          </p:nvPr>
        </p:nvGraphicFramePr>
        <p:xfrm>
          <a:off x="117834" y="282805"/>
          <a:ext cx="11956330" cy="640080"/>
        </p:xfrm>
        <a:graphic>
          <a:graphicData uri="http://schemas.openxmlformats.org/drawingml/2006/table">
            <a:tbl>
              <a:tblPr firstRow="1" bandRow="1">
                <a:tableStyleId>{2D5ABB26-0587-4C30-8999-92F81FD0307C}</a:tableStyleId>
              </a:tblPr>
              <a:tblGrid>
                <a:gridCol w="1406717">
                  <a:extLst>
                    <a:ext uri="{9D8B030D-6E8A-4147-A177-3AD203B41FA5}">
                      <a16:colId xmlns:a16="http://schemas.microsoft.com/office/drawing/2014/main" val="411632147"/>
                    </a:ext>
                  </a:extLst>
                </a:gridCol>
                <a:gridCol w="10549613">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Login</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This is the first step of the application where users can login as a customer or an employee. If they don’t have an account, go to sign up (next slide)</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spTree>
    <p:extLst>
      <p:ext uri="{BB962C8B-B14F-4D97-AF65-F5344CB8AC3E}">
        <p14:creationId xmlns:p14="http://schemas.microsoft.com/office/powerpoint/2010/main" val="224927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4913C928-C0B1-4465-BE6B-8F916A1A5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574" y="1569162"/>
            <a:ext cx="5036852" cy="4369724"/>
          </a:xfrm>
          <a:prstGeom prst="rect">
            <a:avLst/>
          </a:prstGeom>
        </p:spPr>
      </p:pic>
      <p:graphicFrame>
        <p:nvGraphicFramePr>
          <p:cNvPr id="9" name="Table 8">
            <a:extLst>
              <a:ext uri="{FF2B5EF4-FFF2-40B4-BE49-F238E27FC236}">
                <a16:creationId xmlns:a16="http://schemas.microsoft.com/office/drawing/2014/main" id="{97F90D1D-4A1E-4F70-BC4B-F590A46A4E57}"/>
              </a:ext>
            </a:extLst>
          </p:cNvPr>
          <p:cNvGraphicFramePr>
            <a:graphicFrameLocks noGrp="1"/>
          </p:cNvGraphicFramePr>
          <p:nvPr>
            <p:extLst>
              <p:ext uri="{D42A27DB-BD31-4B8C-83A1-F6EECF244321}">
                <p14:modId xmlns:p14="http://schemas.microsoft.com/office/powerpoint/2010/main" val="1548322010"/>
              </p:ext>
            </p:extLst>
          </p:nvPr>
        </p:nvGraphicFramePr>
        <p:xfrm>
          <a:off x="123727" y="267398"/>
          <a:ext cx="11944546" cy="64008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Sign Up</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Users can create a new account as a customer or an employee.</a:t>
                      </a:r>
                    </a:p>
                    <a:p>
                      <a:pPr algn="l"/>
                      <a:r>
                        <a:rPr lang="en-US" dirty="0"/>
                        <a:t>After creating account, they can login from the login screen (previous slide)</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spTree>
    <p:extLst>
      <p:ext uri="{BB962C8B-B14F-4D97-AF65-F5344CB8AC3E}">
        <p14:creationId xmlns:p14="http://schemas.microsoft.com/office/powerpoint/2010/main" val="306128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generated with very high confidence">
            <a:extLst>
              <a:ext uri="{FF2B5EF4-FFF2-40B4-BE49-F238E27FC236}">
                <a16:creationId xmlns:a16="http://schemas.microsoft.com/office/drawing/2014/main" id="{F7EB4816-C9DB-410A-9B50-09F5A22B4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094" y="1872328"/>
            <a:ext cx="6041811" cy="4234120"/>
          </a:xfrm>
          <a:prstGeom prst="rect">
            <a:avLst/>
          </a:prstGeom>
        </p:spPr>
      </p:pic>
      <p:graphicFrame>
        <p:nvGraphicFramePr>
          <p:cNvPr id="9" name="Table 8">
            <a:extLst>
              <a:ext uri="{FF2B5EF4-FFF2-40B4-BE49-F238E27FC236}">
                <a16:creationId xmlns:a16="http://schemas.microsoft.com/office/drawing/2014/main" id="{E0199018-7D32-456E-9CCB-4771717358DD}"/>
              </a:ext>
            </a:extLst>
          </p:cNvPr>
          <p:cNvGraphicFramePr>
            <a:graphicFrameLocks noGrp="1"/>
          </p:cNvGraphicFramePr>
          <p:nvPr>
            <p:extLst>
              <p:ext uri="{D42A27DB-BD31-4B8C-83A1-F6EECF244321}">
                <p14:modId xmlns:p14="http://schemas.microsoft.com/office/powerpoint/2010/main" val="3556521138"/>
              </p:ext>
            </p:extLst>
          </p:nvPr>
        </p:nvGraphicFramePr>
        <p:xfrm>
          <a:off x="117834" y="282805"/>
          <a:ext cx="11956330" cy="640080"/>
        </p:xfrm>
        <a:graphic>
          <a:graphicData uri="http://schemas.openxmlformats.org/drawingml/2006/table">
            <a:tbl>
              <a:tblPr firstRow="1" bandRow="1">
                <a:tableStyleId>{2D5ABB26-0587-4C30-8999-92F81FD0307C}</a:tableStyleId>
              </a:tblPr>
              <a:tblGrid>
                <a:gridCol w="1406717">
                  <a:extLst>
                    <a:ext uri="{9D8B030D-6E8A-4147-A177-3AD203B41FA5}">
                      <a16:colId xmlns:a16="http://schemas.microsoft.com/office/drawing/2014/main" val="411632147"/>
                    </a:ext>
                  </a:extLst>
                </a:gridCol>
                <a:gridCol w="10549613">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Welcome Screen</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This is the landing screen after any user (customer/employee) has successfully logged in.</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spTree>
    <p:extLst>
      <p:ext uri="{BB962C8B-B14F-4D97-AF65-F5344CB8AC3E}">
        <p14:creationId xmlns:p14="http://schemas.microsoft.com/office/powerpoint/2010/main" val="135382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C413FEEE-FA89-41A7-87EF-DCA27FE8E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925" y="1342417"/>
            <a:ext cx="6814147" cy="4775376"/>
          </a:xfrm>
          <a:prstGeom prst="rect">
            <a:avLst/>
          </a:prstGeom>
        </p:spPr>
      </p:pic>
      <p:graphicFrame>
        <p:nvGraphicFramePr>
          <p:cNvPr id="8" name="Table 7">
            <a:extLst>
              <a:ext uri="{FF2B5EF4-FFF2-40B4-BE49-F238E27FC236}">
                <a16:creationId xmlns:a16="http://schemas.microsoft.com/office/drawing/2014/main" id="{77C66678-3CB2-4374-A27F-95341330E83F}"/>
              </a:ext>
            </a:extLst>
          </p:cNvPr>
          <p:cNvGraphicFramePr>
            <a:graphicFrameLocks noGrp="1"/>
          </p:cNvGraphicFramePr>
          <p:nvPr>
            <p:extLst>
              <p:ext uri="{D42A27DB-BD31-4B8C-83A1-F6EECF244321}">
                <p14:modId xmlns:p14="http://schemas.microsoft.com/office/powerpoint/2010/main" val="2753626592"/>
              </p:ext>
            </p:extLst>
          </p:nvPr>
        </p:nvGraphicFramePr>
        <p:xfrm>
          <a:off x="123727" y="279034"/>
          <a:ext cx="11944546" cy="64008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Login and Security</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Users are allowed to change their email and password from here.</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spTree>
    <p:extLst>
      <p:ext uri="{BB962C8B-B14F-4D97-AF65-F5344CB8AC3E}">
        <p14:creationId xmlns:p14="http://schemas.microsoft.com/office/powerpoint/2010/main" val="230593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51329946-D171-4463-9CDD-7E115CB32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18" y="2021649"/>
            <a:ext cx="5303980" cy="3795089"/>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1298562E-72C2-4E18-91B0-90C84C529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503" y="2021649"/>
            <a:ext cx="5303980" cy="3795089"/>
          </a:xfrm>
          <a:prstGeom prst="rect">
            <a:avLst/>
          </a:prstGeom>
        </p:spPr>
      </p:pic>
      <p:graphicFrame>
        <p:nvGraphicFramePr>
          <p:cNvPr id="8" name="Table 7">
            <a:extLst>
              <a:ext uri="{FF2B5EF4-FFF2-40B4-BE49-F238E27FC236}">
                <a16:creationId xmlns:a16="http://schemas.microsoft.com/office/drawing/2014/main" id="{361CBE44-D2A2-41BB-9C26-F1786DECAC69}"/>
              </a:ext>
            </a:extLst>
          </p:cNvPr>
          <p:cNvGraphicFramePr>
            <a:graphicFrameLocks noGrp="1"/>
          </p:cNvGraphicFramePr>
          <p:nvPr>
            <p:extLst>
              <p:ext uri="{D42A27DB-BD31-4B8C-83A1-F6EECF244321}">
                <p14:modId xmlns:p14="http://schemas.microsoft.com/office/powerpoint/2010/main" val="2337500477"/>
              </p:ext>
            </p:extLst>
          </p:nvPr>
        </p:nvGraphicFramePr>
        <p:xfrm>
          <a:off x="123727" y="279034"/>
          <a:ext cx="11944546" cy="91440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Edit Email</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For changing the email, the new email needs to be provided and clicking on “Save” saves the new email to the database.</a:t>
                      </a:r>
                    </a:p>
                    <a:p>
                      <a:pPr algn="l"/>
                      <a:r>
                        <a:rPr lang="en-US" dirty="0"/>
                        <a:t>If email does not match in both the fields, it displays an error message.</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spTree>
    <p:extLst>
      <p:ext uri="{BB962C8B-B14F-4D97-AF65-F5344CB8AC3E}">
        <p14:creationId xmlns:p14="http://schemas.microsoft.com/office/powerpoint/2010/main" val="325903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C32F4D81-1F08-4EF8-A3A5-65CCF7DE3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021" y="2655651"/>
            <a:ext cx="3895960" cy="2787626"/>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8C8B191F-1C87-4123-80F0-64186F0FE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9435" y="2655651"/>
            <a:ext cx="3895959" cy="2787626"/>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518C48C6-6EC9-4061-8F90-6EAAD5ADC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07" y="2655651"/>
            <a:ext cx="3895960" cy="2787626"/>
          </a:xfrm>
          <a:prstGeom prst="rect">
            <a:avLst/>
          </a:prstGeom>
        </p:spPr>
      </p:pic>
      <p:graphicFrame>
        <p:nvGraphicFramePr>
          <p:cNvPr id="13" name="Table 12">
            <a:extLst>
              <a:ext uri="{FF2B5EF4-FFF2-40B4-BE49-F238E27FC236}">
                <a16:creationId xmlns:a16="http://schemas.microsoft.com/office/drawing/2014/main" id="{A9DBD953-0578-4609-AF27-D67FD2927550}"/>
              </a:ext>
            </a:extLst>
          </p:cNvPr>
          <p:cNvGraphicFramePr>
            <a:graphicFrameLocks noGrp="1"/>
          </p:cNvGraphicFramePr>
          <p:nvPr>
            <p:extLst>
              <p:ext uri="{D42A27DB-BD31-4B8C-83A1-F6EECF244321}">
                <p14:modId xmlns:p14="http://schemas.microsoft.com/office/powerpoint/2010/main" val="122966876"/>
              </p:ext>
            </p:extLst>
          </p:nvPr>
        </p:nvGraphicFramePr>
        <p:xfrm>
          <a:off x="123727" y="279034"/>
          <a:ext cx="11944546" cy="1188720"/>
        </p:xfrm>
        <a:graphic>
          <a:graphicData uri="http://schemas.openxmlformats.org/drawingml/2006/table">
            <a:tbl>
              <a:tblPr firstRow="1" bandRow="1">
                <a:tableStyleId>{2D5ABB26-0587-4C30-8999-92F81FD0307C}</a:tableStyleId>
              </a:tblPr>
              <a:tblGrid>
                <a:gridCol w="1405332">
                  <a:extLst>
                    <a:ext uri="{9D8B030D-6E8A-4147-A177-3AD203B41FA5}">
                      <a16:colId xmlns:a16="http://schemas.microsoft.com/office/drawing/2014/main" val="411632147"/>
                    </a:ext>
                  </a:extLst>
                </a:gridCol>
                <a:gridCol w="10539214">
                  <a:extLst>
                    <a:ext uri="{9D8B030D-6E8A-4147-A177-3AD203B41FA5}">
                      <a16:colId xmlns:a16="http://schemas.microsoft.com/office/drawing/2014/main" val="924615359"/>
                    </a:ext>
                  </a:extLst>
                </a:gridCol>
              </a:tblGrid>
              <a:tr h="3120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cap="none" spc="0" dirty="0">
                          <a:ln w="0"/>
                          <a:solidFill>
                            <a:schemeClr val="accent1"/>
                          </a:solidFill>
                          <a:effectLst>
                            <a:outerShdw blurRad="38100" dist="25400" dir="5400000" algn="ctr" rotWithShape="0">
                              <a:srgbClr val="6E747A">
                                <a:alpha val="43000"/>
                              </a:srgbClr>
                            </a:outerShdw>
                          </a:effectLst>
                        </a:rPr>
                        <a:t>Edit Password</a:t>
                      </a:r>
                    </a:p>
                  </a:txBody>
                  <a:tcPr>
                    <a:lnL w="19050" cap="flat" cmpd="sng" algn="ctr">
                      <a:no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tcPr>
                </a:tc>
                <a:tc>
                  <a:txBody>
                    <a:bodyPr/>
                    <a:lstStyle/>
                    <a:p>
                      <a:pPr algn="l"/>
                      <a:r>
                        <a:rPr lang="en-US" dirty="0"/>
                        <a:t>For changing the password, the new password needs to be provided and clicking on “Save” saves the new password to the database.</a:t>
                      </a:r>
                    </a:p>
                    <a:p>
                      <a:pPr algn="l"/>
                      <a:r>
                        <a:rPr lang="en-US" dirty="0"/>
                        <a:t>If old password does not match in “Current Password” field, it displays an error message</a:t>
                      </a:r>
                    </a:p>
                    <a:p>
                      <a:pPr algn="l"/>
                      <a:r>
                        <a:rPr lang="en-US" dirty="0"/>
                        <a:t>If new password does not match in both the fields, it displays an error message.</a:t>
                      </a:r>
                    </a:p>
                  </a:txBody>
                  <a:tcPr>
                    <a:lnL w="19050" cap="flat" cmpd="sng" algn="ctr">
                      <a:solidFill>
                        <a:schemeClr val="accent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4946722"/>
                  </a:ext>
                </a:extLst>
              </a:tr>
            </a:tbl>
          </a:graphicData>
        </a:graphic>
      </p:graphicFrame>
    </p:spTree>
    <p:extLst>
      <p:ext uri="{BB962C8B-B14F-4D97-AF65-F5344CB8AC3E}">
        <p14:creationId xmlns:p14="http://schemas.microsoft.com/office/powerpoint/2010/main" val="27112182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138</TotalTime>
  <Words>858</Words>
  <Application>Microsoft Office PowerPoint</Application>
  <PresentationFormat>Widescreen</PresentationFormat>
  <Paragraphs>67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Gill Sans MT</vt:lpstr>
      <vt:lpstr>Gallery</vt:lpstr>
      <vt:lpstr>Retailer System By group 9</vt:lpstr>
      <vt:lpstr>Team member Contributions</vt:lpstr>
      <vt:lpstr>Common features for EMPLOYEES and CUSTOMERS</vt:lpstr>
      <vt:lpstr>PowerPoint Presentation</vt:lpstr>
      <vt:lpstr>PowerPoint Presentation</vt:lpstr>
      <vt:lpstr>PowerPoint Presentation</vt:lpstr>
      <vt:lpstr>PowerPoint Presentation</vt:lpstr>
      <vt:lpstr>PowerPoint Presentation</vt:lpstr>
      <vt:lpstr>PowerPoint Presentation</vt:lpstr>
      <vt:lpstr>Features for  EMPLOYEES</vt:lpstr>
      <vt:lpstr>PowerPoint Presentation</vt:lpstr>
      <vt:lpstr>PowerPoint Presentation</vt:lpstr>
      <vt:lpstr>PowerPoint Presentation</vt:lpstr>
      <vt:lpstr>PowerPoint Presentation</vt:lpstr>
      <vt:lpstr>Features for  CUSTOMERS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russi sinha</dc:creator>
  <cp:lastModifiedBy>russi sinha</cp:lastModifiedBy>
  <cp:revision>120</cp:revision>
  <dcterms:created xsi:type="dcterms:W3CDTF">2017-12-06T05:01:28Z</dcterms:created>
  <dcterms:modified xsi:type="dcterms:W3CDTF">2017-12-06T07:19:56Z</dcterms:modified>
</cp:coreProperties>
</file>