
<file path=[Content_Types].xml><?xml version="1.0" encoding="utf-8"?>
<Types xmlns="http://schemas.openxmlformats.org/package/2006/content-types"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1"/>
  </p:notesMasterIdLst>
  <p:sldIdLst>
    <p:sldId id="258" r:id="rId2"/>
    <p:sldId id="364" r:id="rId3"/>
    <p:sldId id="367" r:id="rId4"/>
    <p:sldId id="368" r:id="rId5"/>
    <p:sldId id="369" r:id="rId6"/>
    <p:sldId id="371" r:id="rId7"/>
    <p:sldId id="372" r:id="rId8"/>
    <p:sldId id="293" r:id="rId9"/>
    <p:sldId id="294" r:id="rId10"/>
    <p:sldId id="303" r:id="rId11"/>
    <p:sldId id="370" r:id="rId12"/>
    <p:sldId id="373" r:id="rId13"/>
    <p:sldId id="374" r:id="rId14"/>
    <p:sldId id="375" r:id="rId15"/>
    <p:sldId id="381" r:id="rId16"/>
    <p:sldId id="377" r:id="rId17"/>
    <p:sldId id="378" r:id="rId18"/>
    <p:sldId id="380" r:id="rId19"/>
    <p:sldId id="32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E53E9E4-177C-4075-AFA7-B59B75DEA6BE}">
          <p14:sldIdLst>
            <p14:sldId id="258"/>
            <p14:sldId id="364"/>
            <p14:sldId id="367"/>
            <p14:sldId id="368"/>
            <p14:sldId id="369"/>
            <p14:sldId id="371"/>
            <p14:sldId id="372"/>
            <p14:sldId id="293"/>
            <p14:sldId id="294"/>
            <p14:sldId id="303"/>
            <p14:sldId id="370"/>
            <p14:sldId id="373"/>
            <p14:sldId id="374"/>
            <p14:sldId id="375"/>
            <p14:sldId id="381"/>
            <p14:sldId id="377"/>
            <p14:sldId id="378"/>
            <p14:sldId id="380"/>
            <p14:sldId id="32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>
      <p:cViewPr varScale="1">
        <p:scale>
          <a:sx n="115" d="100"/>
          <a:sy n="115" d="100"/>
        </p:scale>
        <p:origin x="101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7B06E-E2AA-4B04-A289-675B9581FDF3}" type="datetimeFigureOut">
              <a:rPr lang="en-US" smtClean="0"/>
              <a:t>1/5/2020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9FA1D7-3222-4CFF-9F2B-4DCCF376E8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56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21746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B2A704-26EA-4033-8F24-7ED56464CB4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1963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 userDrawn="1"/>
        </p:nvSpPr>
        <p:spPr bwMode="auto">
          <a:xfrm>
            <a:off x="0" y="3505200"/>
            <a:ext cx="9144000" cy="3352800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5" name="Rectangle 8"/>
          <p:cNvSpPr>
            <a:spLocks noChangeArrowheads="1"/>
          </p:cNvSpPr>
          <p:nvPr userDrawn="1"/>
        </p:nvSpPr>
        <p:spPr bwMode="auto">
          <a:xfrm flipV="1">
            <a:off x="0" y="34290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6" name="Picture 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38" y="381000"/>
            <a:ext cx="29559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0" descr="CC tagline 1color K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3048000"/>
            <a:ext cx="2590800" cy="20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4191000"/>
            <a:ext cx="7772400" cy="838200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181600"/>
            <a:ext cx="6400800" cy="685800"/>
          </a:xfrm>
        </p:spPr>
        <p:txBody>
          <a:bodyPr/>
          <a:lstStyle>
            <a:lvl1pPr marL="0" indent="0" algn="ctr">
              <a:buFontTx/>
              <a:buNone/>
              <a:defRPr sz="2400"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890805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490132-CC37-4B24-8956-579F0E88D0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8822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638300"/>
            <a:ext cx="7239000" cy="445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196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6400800"/>
            <a:ext cx="1600200" cy="30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95600" y="6400800"/>
            <a:ext cx="2895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0000"/>
                </a:solidFill>
                <a:latin typeface="Arial" charset="0"/>
                <a:ea typeface="+mn-ea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24800" y="6400800"/>
            <a:ext cx="990600" cy="3206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0000"/>
                </a:solidFill>
                <a:latin typeface="Arial" charset="0"/>
                <a:ea typeface="ＭＳ Ｐゴシック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87490E3-111E-4C7B-ABAC-50C5099A2EFB}" type="slidenum">
              <a:rPr lang="en-US" altLang="en-US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en-US"/>
          </a:p>
        </p:txBody>
      </p:sp>
      <p:sp>
        <p:nvSpPr>
          <p:cNvPr id="1033" name="Rectangle 7"/>
          <p:cNvSpPr>
            <a:spLocks noChangeArrowheads="1"/>
          </p:cNvSpPr>
          <p:nvPr userDrawn="1"/>
        </p:nvSpPr>
        <p:spPr bwMode="auto">
          <a:xfrm>
            <a:off x="2590800" y="-33338"/>
            <a:ext cx="6553200" cy="1219201"/>
          </a:xfrm>
          <a:prstGeom prst="rect">
            <a:avLst/>
          </a:prstGeom>
          <a:solidFill>
            <a:srgbClr val="DCDCD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pic>
        <p:nvPicPr>
          <p:cNvPr id="1031" name="Picture 8"/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3025"/>
            <a:ext cx="147955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5" name="Rectangle 10"/>
          <p:cNvSpPr>
            <a:spLocks noChangeArrowheads="1"/>
          </p:cNvSpPr>
          <p:nvPr userDrawn="1"/>
        </p:nvSpPr>
        <p:spPr bwMode="auto">
          <a:xfrm flipV="1">
            <a:off x="0" y="1219200"/>
            <a:ext cx="9144000" cy="76200"/>
          </a:xfrm>
          <a:prstGeom prst="rect">
            <a:avLst/>
          </a:prstGeom>
          <a:solidFill>
            <a:srgbClr val="CE082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10800000" wrap="none" anchor="ctr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  <p:sp>
        <p:nvSpPr>
          <p:cNvPr id="3" name="Title Placeholder 2"/>
          <p:cNvSpPr>
            <a:spLocks noGrp="1" noChangeArrowheads="1"/>
          </p:cNvSpPr>
          <p:nvPr>
            <p:ph type="title"/>
          </p:nvPr>
        </p:nvSpPr>
        <p:spPr bwMode="auto">
          <a:xfrm>
            <a:off x="2895600" y="3048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" name="AutoShape 11"/>
          <p:cNvSpPr>
            <a:spLocks noChangeAspect="1" noChangeArrowheads="1"/>
          </p:cNvSpPr>
          <p:nvPr/>
        </p:nvSpPr>
        <p:spPr bwMode="auto">
          <a:xfrm>
            <a:off x="668338" y="133350"/>
            <a:ext cx="1254125" cy="93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endParaRPr lang="en-US" altLang="en-US">
              <a:solidFill>
                <a:srgbClr val="000000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87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MS PGothic" pitchFamily="34" charset="-128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ea typeface="MS PGothic" pitchFamily="34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rgbClr val="CA0824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MS PGothic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ea typeface="MS PGothic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MS PGothic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MS PGothic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MS PGothic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2010.igem.org/Team:UNIPV-Pavia/Notebook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asimian2000/aws-honeypot-attack-data" TargetMode="External"/><Relationship Id="rId2" Type="http://schemas.openxmlformats.org/officeDocument/2006/relationships/hyperlink" Target="https://www.dummies.com/programming/networking/commonly-hacked-por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xeushack.com/the-ultimate-hacking-cheat-sheet" TargetMode="External"/><Relationship Id="rId5" Type="http://schemas.openxmlformats.org/officeDocument/2006/relationships/hyperlink" Target="https://www.tenable.com/blog/vulnerabilities-by-common-ports-dashboard" TargetMode="External"/><Relationship Id="rId4" Type="http://schemas.openxmlformats.org/officeDocument/2006/relationships/hyperlink" Target="https://securitytrails.com/blog/top-scanned-port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381000" y="4038600"/>
            <a:ext cx="8382000" cy="838200"/>
          </a:xfrm>
        </p:spPr>
        <p:txBody>
          <a:bodyPr/>
          <a:lstStyle/>
          <a:p>
            <a:pPr eaLnBrk="1" hangingPunct="1"/>
            <a:br>
              <a:rPr lang="en-US" altLang="en-US" dirty="0"/>
            </a:br>
            <a:r>
              <a:rPr lang="en-US" altLang="en-US" dirty="0" err="1"/>
              <a:t>Jupyter</a:t>
            </a:r>
            <a:r>
              <a:rPr lang="en-US" altLang="en-US" dirty="0"/>
              <a:t> Notebook</a:t>
            </a:r>
            <a:br>
              <a:rPr lang="en-US" altLang="en-US" dirty="0"/>
            </a:br>
            <a:endParaRPr lang="en-US" altLang="en-US" dirty="0"/>
          </a:p>
        </p:txBody>
      </p:sp>
      <p:sp>
        <p:nvSpPr>
          <p:cNvPr id="4099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Mark A. Russo</a:t>
            </a:r>
          </a:p>
          <a:p>
            <a:pPr eaLnBrk="1" hangingPunct="1"/>
            <a:r>
              <a:rPr lang="en-US" altLang="en-US" sz="1800" dirty="0"/>
              <a:t>October 14, 2019</a:t>
            </a:r>
          </a:p>
        </p:txBody>
      </p:sp>
      <p:pic>
        <p:nvPicPr>
          <p:cNvPr id="1026" name="Picture 2" descr="Image result for jupiter 2">
            <a:extLst>
              <a:ext uri="{FF2B5EF4-FFF2-40B4-BE49-F238E27FC236}">
                <a16:creationId xmlns:a16="http://schemas.microsoft.com/office/drawing/2014/main" id="{723CD178-8FE0-46A8-A095-ECD7DF8923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7" b="7142"/>
          <a:stretch/>
        </p:blipFill>
        <p:spPr bwMode="auto">
          <a:xfrm>
            <a:off x="6019800" y="2259765"/>
            <a:ext cx="2286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red&#10;&#10;Description automatically generated">
            <a:extLst>
              <a:ext uri="{FF2B5EF4-FFF2-40B4-BE49-F238E27FC236}">
                <a16:creationId xmlns:a16="http://schemas.microsoft.com/office/drawing/2014/main" id="{26DE348A-651D-4C35-AEB1-5FC8E1C175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391400" y="3246135"/>
            <a:ext cx="1472814" cy="120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6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090354-3CCB-480E-B3B7-6031EBB45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C38BC9-B034-4FDC-879D-4BF6B3026B48}"/>
              </a:ext>
            </a:extLst>
          </p:cNvPr>
          <p:cNvSpPr/>
          <p:nvPr/>
        </p:nvSpPr>
        <p:spPr>
          <a:xfrm>
            <a:off x="800100" y="1582340"/>
            <a:ext cx="75438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b="1" dirty="0"/>
              <a:t>How the dataset applies to a specific business decision? </a:t>
            </a:r>
            <a:r>
              <a:rPr lang="en-US" altLang="en-US" sz="2400" dirty="0"/>
              <a:t>What virtual computer ports need to be better protected.</a:t>
            </a:r>
            <a:br>
              <a:rPr lang="en-US" altLang="en-US" sz="2400" b="1" dirty="0"/>
            </a:br>
            <a:endParaRPr lang="en-US" altLang="en-US" sz="2400" b="1" dirty="0"/>
          </a:p>
          <a:p>
            <a:pPr lvl="1"/>
            <a:endParaRPr lang="en-US" altLang="en-US" b="1" dirty="0"/>
          </a:p>
          <a:p>
            <a:r>
              <a:rPr lang="en-US" altLang="en-US" sz="2400" b="1" dirty="0"/>
              <a:t>Why your analysis would be important and/or how it closes gaps in knowledge? </a:t>
            </a:r>
            <a:r>
              <a:rPr lang="en-US" altLang="en-US" sz="2400" dirty="0"/>
              <a:t>Provides information to help IT professionals better identify threats to their networks and data.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D74264F-8082-4439-B91E-1EA7378F764C}"/>
              </a:ext>
            </a:extLst>
          </p:cNvPr>
          <p:cNvSpPr txBox="1">
            <a:spLocks/>
          </p:cNvSpPr>
          <p:nvPr/>
        </p:nvSpPr>
        <p:spPr bwMode="auto">
          <a:xfrm>
            <a:off x="3048000" y="381000"/>
            <a:ext cx="6019800" cy="655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MS PGothic" pitchFamily="34" charset="-128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charset="0"/>
                <a:ea typeface="MS PGothic" pitchFamily="34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rgbClr val="CA0824"/>
                </a:solidFill>
                <a:latin typeface="Arial" charset="0"/>
              </a:defRPr>
            </a:lvl9pPr>
          </a:lstStyle>
          <a:p>
            <a:r>
              <a:rPr lang="en-US" sz="2800" b="1" kern="0" dirty="0"/>
              <a:t>Questions re the Dataset (cont.)</a:t>
            </a:r>
          </a:p>
        </p:txBody>
      </p:sp>
    </p:spTree>
    <p:extLst>
      <p:ext uri="{BB962C8B-B14F-4D97-AF65-F5344CB8AC3E}">
        <p14:creationId xmlns:p14="http://schemas.microsoft.com/office/powerpoint/2010/main" val="367204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E1342-833F-4467-94ED-9E3F0E5C1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Make data more manageable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50FC4-05FE-4206-B82E-20A316416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11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738C1F-9B8B-40DD-896B-9AC9F11D5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52286"/>
            <a:ext cx="8153400" cy="3153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7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9AF9D-A532-4479-8D3C-2A394B5AF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Loaded data in </a:t>
            </a:r>
            <a:r>
              <a:rPr lang="en-US" sz="3200" b="1" dirty="0" err="1"/>
              <a:t>Jupyter</a:t>
            </a:r>
            <a:r>
              <a:rPr lang="en-US" sz="3200" b="1" dirty="0"/>
              <a:t> Notebook—1000 entries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E30942-0B26-47C3-B8E5-1FF1703A9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D81B34-104D-43E9-8025-3FFBCDB3D4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24000"/>
            <a:ext cx="8153400" cy="4000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8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341FB-FF25-4D2A-9C07-BC6673ED6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Where are hacks originating (country)?</a:t>
            </a:r>
            <a:br>
              <a:rPr lang="en-US" sz="2400" b="1" dirty="0"/>
            </a:br>
            <a:r>
              <a:rPr lang="en-US" sz="1800" b="1" dirty="0"/>
              <a:t>One-day snapshot (2013) of attacks </a:t>
            </a:r>
            <a:endParaRPr lang="en-US" sz="24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921815-86C7-4215-8FBF-78A638317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13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F04DC3-C654-4771-8D9F-4A69C3432B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429670"/>
            <a:ext cx="7848600" cy="4971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867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796FE-FA19-4747-A067-52BF340C4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What ports are being attacked and buy whom? (prioritization)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11092-0A53-4569-90D5-2BA36DC4C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CAA01F-4D6A-483F-BC5B-BB71431AC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447800"/>
            <a:ext cx="8610600" cy="48006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91ECDA2-8D48-4494-858B-D79782ABBEB1}"/>
              </a:ext>
            </a:extLst>
          </p:cNvPr>
          <p:cNvCxnSpPr/>
          <p:nvPr/>
        </p:nvCxnSpPr>
        <p:spPr>
          <a:xfrm>
            <a:off x="381000" y="2057400"/>
            <a:ext cx="609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38FA08-FAE4-40E7-B9C1-6388A23EE676}"/>
              </a:ext>
            </a:extLst>
          </p:cNvPr>
          <p:cNvCxnSpPr/>
          <p:nvPr/>
        </p:nvCxnSpPr>
        <p:spPr>
          <a:xfrm>
            <a:off x="381000" y="5257800"/>
            <a:ext cx="609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3B3A68-E732-4836-A944-1AF4F4DEBED9}"/>
              </a:ext>
            </a:extLst>
          </p:cNvPr>
          <p:cNvCxnSpPr/>
          <p:nvPr/>
        </p:nvCxnSpPr>
        <p:spPr>
          <a:xfrm>
            <a:off x="381000" y="2895600"/>
            <a:ext cx="6096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0157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88FA3-AD8E-4171-9CFE-76A1FDAE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What ports are being attacked and by whom? (adjust scale)</a:t>
            </a:r>
            <a:endParaRPr lang="en-US" sz="32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D045D1-953C-44CE-8350-3403246C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2BFA2-74DA-4843-8C35-FC10C7C28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735" y="1375102"/>
            <a:ext cx="6604039" cy="53463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0B695-DFAB-4C18-A9A8-31993756C8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065" y="1786288"/>
            <a:ext cx="4648200" cy="2460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5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A7026-F2EC-4FCF-9CB6-AECCC47D6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/>
              <a:t>Is China the biggest threat in cyberspace? (Yes)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277E6E-24DE-40D3-81BE-1E14860C2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09F49-9808-4669-9A01-8EEB0C717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1752600"/>
            <a:ext cx="6096000" cy="47313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122D5D-48AF-4D4D-BDAC-0CABD16CEA92}"/>
              </a:ext>
            </a:extLst>
          </p:cNvPr>
          <p:cNvSpPr txBox="1"/>
          <p:nvPr/>
        </p:nvSpPr>
        <p:spPr>
          <a:xfrm>
            <a:off x="5410200" y="3276600"/>
            <a:ext cx="19050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China accounts for about 80% of the attacks in one day.</a:t>
            </a:r>
          </a:p>
        </p:txBody>
      </p:sp>
    </p:spTree>
    <p:extLst>
      <p:ext uri="{BB962C8B-B14F-4D97-AF65-F5344CB8AC3E}">
        <p14:creationId xmlns:p14="http://schemas.microsoft.com/office/powerpoint/2010/main" val="11793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C2F6-3B93-489A-A925-C412435B7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Better visualization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FB2F4A-248D-410F-B4D6-323C32B8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AC1D79-3929-48F0-8F9E-6912170097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600200"/>
            <a:ext cx="6400800" cy="4632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26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7C4D5-E01D-4575-9CEE-D9BF98553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Where are the concentrations of attacks originating?</a:t>
            </a:r>
            <a:br>
              <a:rPr lang="en-US" sz="2800" b="1" dirty="0"/>
            </a:br>
            <a:r>
              <a:rPr lang="en-US" sz="1800" b="1" dirty="0"/>
              <a:t> (processing time for 500K locations = 54 seconds)</a:t>
            </a:r>
            <a:endParaRPr lang="en-US" sz="28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84DC72-7927-417B-8A68-525A6950E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18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62253-334F-43AC-A885-FDDB01E558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28" y="1624986"/>
            <a:ext cx="5016584" cy="49252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44B35F-9BA3-4E91-BBC0-28FA2D94DAD8}"/>
              </a:ext>
            </a:extLst>
          </p:cNvPr>
          <p:cNvSpPr txBox="1"/>
          <p:nvPr/>
        </p:nvSpPr>
        <p:spPr>
          <a:xfrm>
            <a:off x="5090160" y="2590800"/>
            <a:ext cx="3334439" cy="1933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Beijing - (40N/110E)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Shanghai [APT1] - (31N/112E)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Moscow - (56N/38E)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Washington, DC - (38N/77W)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C4ACE2C-F0EA-45B7-8226-ECC9F6E94E7D}"/>
              </a:ext>
            </a:extLst>
          </p:cNvPr>
          <p:cNvCxnSpPr>
            <a:cxnSpLocks/>
          </p:cNvCxnSpPr>
          <p:nvPr/>
        </p:nvCxnSpPr>
        <p:spPr>
          <a:xfrm flipV="1">
            <a:off x="4267200" y="2867891"/>
            <a:ext cx="903316" cy="20089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A5082F-7AE0-417E-8BC1-F6343BB8DD16}"/>
              </a:ext>
            </a:extLst>
          </p:cNvPr>
          <p:cNvCxnSpPr>
            <a:cxnSpLocks/>
          </p:cNvCxnSpPr>
          <p:nvPr/>
        </p:nvCxnSpPr>
        <p:spPr>
          <a:xfrm flipV="1">
            <a:off x="4227022" y="3276600"/>
            <a:ext cx="943494" cy="1828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1477716-4E21-4153-8F1B-A255BA6D3AFE}"/>
              </a:ext>
            </a:extLst>
          </p:cNvPr>
          <p:cNvCxnSpPr>
            <a:cxnSpLocks/>
          </p:cNvCxnSpPr>
          <p:nvPr/>
        </p:nvCxnSpPr>
        <p:spPr>
          <a:xfrm flipV="1">
            <a:off x="3429000" y="3557733"/>
            <a:ext cx="1781694" cy="1076919"/>
          </a:xfrm>
          <a:prstGeom prst="straightConnector1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D369886-EFB1-44D1-87E3-CD554C0DE2ED}"/>
              </a:ext>
            </a:extLst>
          </p:cNvPr>
          <p:cNvCxnSpPr>
            <a:cxnSpLocks/>
          </p:cNvCxnSpPr>
          <p:nvPr/>
        </p:nvCxnSpPr>
        <p:spPr>
          <a:xfrm flipV="1">
            <a:off x="2133600" y="3989964"/>
            <a:ext cx="3077094" cy="1038405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EB7CF123-825D-461B-B407-E0A6FB7F81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522" t="5115" r="7497" b="-563"/>
          <a:stretch/>
        </p:blipFill>
        <p:spPr>
          <a:xfrm>
            <a:off x="5157798" y="4349715"/>
            <a:ext cx="3199162" cy="1871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02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C0E9F-259D-481F-AFE3-2FEB3B172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BB1071E-047F-4F41-84C4-54DB81D24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19</a:t>
            </a:fld>
            <a:endParaRPr lang="en-US" alt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3DBE899-1AD7-4183-9132-D03612EAC9E1}"/>
              </a:ext>
            </a:extLst>
          </p:cNvPr>
          <p:cNvSpPr txBox="1">
            <a:spLocks/>
          </p:cNvSpPr>
          <p:nvPr/>
        </p:nvSpPr>
        <p:spPr bwMode="auto">
          <a:xfrm>
            <a:off x="838200" y="1676400"/>
            <a:ext cx="7467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461963" indent="-461963" eaLnBrk="1" hangingPunct="1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Beaver, K. (2016, March 26). Commonly hacked ports[Blog post]. </a:t>
            </a:r>
            <a:r>
              <a:rPr lang="en-US" sz="1400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Dummies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https://www.dummies.com/programming/networking/commonly-hacked-ports/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Kaggle. (n.d.). AWS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Honepot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Attack Data: Visualizing cyber attacks. Kaggle. Retrieved from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https://www.kaggle.com/casimian2000/aws-honeypot-attack-data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Trails. (2019, May 7). Top 20 and 200 most scanned ports in the cybersecurity industry [Blog post].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Trails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https://securitytrails.com/blog/top-scanned-ports</a:t>
            </a:r>
            <a:endParaRPr lang="en-US" sz="14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Weiss, J. (2017, March 7). Vulnerability by common ports dashboard [Blog post]. 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Tenable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Retrieved from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https://www.tenable.com/blog/vulnerabilities-by-common-ports-dashboard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Wickham, H. (2016).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ggplot2: elegant graphics for data analysis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Springer.</a:t>
            </a:r>
          </a:p>
          <a:p>
            <a:pPr marL="461963" indent="-461963" eaLnBrk="1" hangingPunct="1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Xeushack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(2017, January 20). The ultimate hacking cheat sheet: Work smarter, not harder [Blog post]. </a:t>
            </a:r>
            <a:r>
              <a:rPr lang="en-US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Xeushack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. Retrieved from </a:t>
            </a:r>
            <a:r>
              <a:rPr lang="en-US" sz="1400" u="sng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http://xeushack.com/the-ultimate-hacking-cheat-sheet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1963" indent="-461963" eaLnBrk="1" hangingPunct="1"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Zelterman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 (2015). 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multivariate statistics with 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Cham: Springer.</a:t>
            </a:r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14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altLang="en-US" sz="1400" b="1" kern="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14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425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7B5E4-619B-410B-AA79-17E7DF80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“Install/configure </a:t>
            </a:r>
            <a:r>
              <a:rPr lang="en-US" sz="2800" dirty="0" err="1"/>
              <a:t>Jupyter</a:t>
            </a:r>
            <a:r>
              <a:rPr lang="en-US" sz="2800" dirty="0"/>
              <a:t> Notebook”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42E9CF-4B73-40F8-A503-3CA8E8B61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2E29D2-16F3-408A-B0C3-A11178F109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486098"/>
            <a:ext cx="4591691" cy="17052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E7F42A-69DB-4918-BE75-A4FB76EB57BE}"/>
              </a:ext>
            </a:extLst>
          </p:cNvPr>
          <p:cNvSpPr txBox="1"/>
          <p:nvPr/>
        </p:nvSpPr>
        <p:spPr>
          <a:xfrm>
            <a:off x="5157154" y="2150785"/>
            <a:ext cx="282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Verify install Mini-</a:t>
            </a:r>
            <a:r>
              <a:rPr lang="en-US" b="1" dirty="0" err="1"/>
              <a:t>conda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0352BA-124E-44ED-878E-48B84D72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10" y="3710464"/>
            <a:ext cx="4693980" cy="25379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D45ADC-76D3-487D-8B87-209413640E07}"/>
              </a:ext>
            </a:extLst>
          </p:cNvPr>
          <p:cNvSpPr txBox="1"/>
          <p:nvPr/>
        </p:nvSpPr>
        <p:spPr>
          <a:xfrm>
            <a:off x="5715000" y="4449129"/>
            <a:ext cx="1710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Verify </a:t>
            </a:r>
            <a:r>
              <a:rPr lang="en-US" b="1" dirty="0" err="1"/>
              <a:t>Juypter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57830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070F8-D72E-4B1E-B434-21A24732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“Install/configure </a:t>
            </a:r>
            <a:r>
              <a:rPr lang="en-US" sz="2800" b="1" dirty="0" err="1"/>
              <a:t>Jupyter</a:t>
            </a:r>
            <a:r>
              <a:rPr lang="en-US" sz="2800" b="1" dirty="0"/>
              <a:t> Notebook” (cont.)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6B5D5F-295E-4ACC-B01F-0C4F53F53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3B1B77-58B1-4028-BB0D-969BDFC22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534056"/>
            <a:ext cx="4419600" cy="20646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5BC4A7-2A3A-416B-9FDD-33897CF16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925390"/>
            <a:ext cx="4792209" cy="24754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E43C02-42AC-4019-B6AB-A865BBB71413}"/>
              </a:ext>
            </a:extLst>
          </p:cNvPr>
          <p:cNvSpPr txBox="1"/>
          <p:nvPr/>
        </p:nvSpPr>
        <p:spPr>
          <a:xfrm>
            <a:off x="5410200" y="2258248"/>
            <a:ext cx="2403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Environment loaded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41939D-7958-4FEE-8814-8675589C63E2}"/>
              </a:ext>
            </a:extLst>
          </p:cNvPr>
          <p:cNvSpPr txBox="1"/>
          <p:nvPr/>
        </p:nvSpPr>
        <p:spPr>
          <a:xfrm>
            <a:off x="5943600" y="4588381"/>
            <a:ext cx="2300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Juypter</a:t>
            </a:r>
            <a:r>
              <a:rPr lang="en-US" b="1" dirty="0"/>
              <a:t> NB created</a:t>
            </a:r>
          </a:p>
        </p:txBody>
      </p:sp>
    </p:spTree>
    <p:extLst>
      <p:ext uri="{BB962C8B-B14F-4D97-AF65-F5344CB8AC3E}">
        <p14:creationId xmlns:p14="http://schemas.microsoft.com/office/powerpoint/2010/main" val="951038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87480-2186-41ED-B390-7AF1A3D21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Test of R Environment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AEFEB1-0D5E-453C-A8BB-390B08A02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CD788A-547C-4B6D-932D-1F9B431D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568049"/>
            <a:ext cx="8153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13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95750-C97D-4050-90EF-AAF4506D1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Libraries Loaded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68E219-0F4F-4EFC-828F-875D3BA8E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8032C4-8F69-4057-A3A1-0C55FCAD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76400"/>
            <a:ext cx="7620000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96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39090-0B12-4754-8F20-63CF1F42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 err="1"/>
              <a:t>Ggplot</a:t>
            </a:r>
            <a:r>
              <a:rPr lang="en-US" sz="3200" b="1" dirty="0"/>
              <a:t> Present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2ADF278-5EA4-414D-A90A-03170ADEC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93C330-F4D7-4017-8A40-90A20573E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61090"/>
            <a:ext cx="7935432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72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8E7C8-F750-4FDA-BD50-3B1B3579B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Test Chart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8A62C5-6A81-45EF-964F-117B5A30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DF7776-8AC4-44DF-9908-BBDCC43842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76400"/>
            <a:ext cx="6600713" cy="440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472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2800" b="1" dirty="0"/>
              <a:t>Selected Dataset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4294967295"/>
          </p:nvPr>
        </p:nvSpPr>
        <p:spPr>
          <a:xfrm>
            <a:off x="304800" y="1566254"/>
            <a:ext cx="8534400" cy="609600"/>
          </a:xfrm>
        </p:spPr>
        <p:txBody>
          <a:bodyPr/>
          <a:lstStyle/>
          <a:p>
            <a:pPr eaLnBrk="1" hangingPunct="1"/>
            <a:r>
              <a:rPr lang="en-US" altLang="en-US" sz="1800" b="1" dirty="0"/>
              <a:t>Which dataset you chose to analyze? </a:t>
            </a:r>
            <a:endParaRPr lang="en-US" altLang="en-US" sz="1800" b="1" i="1" dirty="0">
              <a:solidFill>
                <a:srgbClr val="92D050"/>
              </a:solidFill>
            </a:endParaRPr>
          </a:p>
          <a:p>
            <a:pPr lvl="2" eaLnBrk="1" hangingPunct="1">
              <a:lnSpc>
                <a:spcPct val="150000"/>
              </a:lnSpc>
            </a:pPr>
            <a:r>
              <a:rPr lang="en-US" altLang="en-US" sz="1400" b="1" dirty="0">
                <a:solidFill>
                  <a:srgbClr val="FF0000"/>
                </a:solidFill>
              </a:rPr>
              <a:t>AWS Honeypot Attack Data (~2013)</a:t>
            </a:r>
          </a:p>
          <a:p>
            <a:pPr eaLnBrk="1" hangingPunct="1"/>
            <a:endParaRPr lang="en-US" altLang="en-US" sz="1600" b="1" dirty="0">
              <a:solidFill>
                <a:srgbClr val="FF0000"/>
              </a:solidFill>
            </a:endParaRPr>
          </a:p>
          <a:p>
            <a:pPr eaLnBrk="1" hangingPunct="1"/>
            <a:endParaRPr lang="en-US" altLang="en-US" sz="1800" b="1" dirty="0"/>
          </a:p>
          <a:p>
            <a:pPr marL="0" indent="0" eaLnBrk="1" hangingPunct="1">
              <a:buNone/>
            </a:pPr>
            <a:r>
              <a:rPr lang="en-US" altLang="en-US" sz="1800" b="1" dirty="0"/>
              <a:t> </a:t>
            </a:r>
            <a:br>
              <a:rPr lang="en-US" altLang="en-US" sz="1800" b="1" dirty="0">
                <a:highlight>
                  <a:srgbClr val="FFFF00"/>
                </a:highlight>
              </a:rPr>
            </a:br>
            <a:endParaRPr lang="en-US" altLang="en-US" sz="1800" b="1" dirty="0"/>
          </a:p>
          <a:p>
            <a:pPr lvl="1" eaLnBrk="1" hangingPunct="1"/>
            <a:endParaRPr lang="en-US" altLang="en-US" sz="1400" b="1" dirty="0"/>
          </a:p>
          <a:p>
            <a:pPr eaLnBrk="1" hangingPunct="1"/>
            <a:endParaRPr lang="en-US" altLang="en-US" sz="1800" b="1" dirty="0"/>
          </a:p>
          <a:p>
            <a:pPr eaLnBrk="1" hangingPunct="1"/>
            <a:endParaRPr lang="en-US" altLang="en-US" sz="1800" b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93105-B32D-44DB-9920-F5536F4E9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63652-EDCA-4292-8535-1DAA487F76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2348572"/>
            <a:ext cx="6400800" cy="177678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7094F6-6D97-43EE-96D4-9089AA09E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4509428"/>
            <a:ext cx="4495800" cy="155220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6707D89-94A3-4972-8F1A-C1EDBF00A830}"/>
              </a:ext>
            </a:extLst>
          </p:cNvPr>
          <p:cNvSpPr/>
          <p:nvPr/>
        </p:nvSpPr>
        <p:spPr>
          <a:xfrm>
            <a:off x="5562600" y="4562240"/>
            <a:ext cx="1066800" cy="1499393"/>
          </a:xfrm>
          <a:prstGeom prst="rect">
            <a:avLst/>
          </a:prstGeom>
          <a:noFill/>
          <a:ln w="571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97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8F8-EDBE-4FC9-B018-9050133F4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Questions re the Dataset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5BE0-486E-48AC-B853-9E76613C6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B2A704-26EA-4033-8F24-7ED56464CB4B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0EB7FE-9874-4B17-AA3B-B2C46922BF23}"/>
              </a:ext>
            </a:extLst>
          </p:cNvPr>
          <p:cNvSpPr/>
          <p:nvPr/>
        </p:nvSpPr>
        <p:spPr>
          <a:xfrm>
            <a:off x="685800" y="1676400"/>
            <a:ext cx="8001000" cy="39087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000" b="1" dirty="0"/>
              <a:t>What makes this dataset important? </a:t>
            </a:r>
          </a:p>
          <a:p>
            <a:r>
              <a:rPr lang="en-US" altLang="en-US" sz="2000" dirty="0"/>
              <a:t>It identifies major cyber-threats—the average computer user does not do this.  It also provides </a:t>
            </a:r>
            <a:r>
              <a:rPr lang="en-US" altLang="en-US" sz="2000" i="1" dirty="0"/>
              <a:t>some</a:t>
            </a:r>
            <a:r>
              <a:rPr lang="en-US" altLang="en-US" sz="2000" dirty="0"/>
              <a:t> level of attribution.</a:t>
            </a:r>
            <a:br>
              <a:rPr lang="en-US" altLang="en-US" sz="1600" b="1" dirty="0"/>
            </a:br>
            <a:endParaRPr lang="en-US" altLang="en-US" sz="1600" dirty="0"/>
          </a:p>
          <a:p>
            <a:r>
              <a:rPr lang="en-US" altLang="en-US" sz="2000" b="1" dirty="0"/>
              <a:t>What research questions are you asking?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Where are hacks originating (country)?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What ports are being attacked and by whom?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Is China the biggest threat in cyberspace?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highlight>
                  <a:srgbClr val="FFFF00"/>
                </a:highlight>
              </a:rPr>
              <a:t>Where are the concentrations of attacks originating?</a:t>
            </a:r>
            <a:endParaRPr lang="en-US" altLang="en-US" sz="2000" dirty="0">
              <a:highlight>
                <a:srgbClr val="FFFF00"/>
              </a:highlight>
            </a:endParaRPr>
          </a:p>
          <a:p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endParaRPr lang="en-US" altLang="en-US" sz="2000" b="1" dirty="0"/>
          </a:p>
          <a:p>
            <a:pPr lvl="1"/>
            <a:br>
              <a:rPr lang="en-US" altLang="en-US" sz="1600" b="1" dirty="0"/>
            </a:br>
            <a:endParaRPr lang="en-US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66818038"/>
      </p:ext>
    </p:extLst>
  </p:cSld>
  <p:clrMapOvr>
    <a:masterClrMapping/>
  </p:clrMapOvr>
</p:sld>
</file>

<file path=ppt/theme/theme1.xml><?xml version="1.0" encoding="utf-8"?>
<a:theme xmlns:a="http://schemas.openxmlformats.org/drawingml/2006/main" name="1_CapitolCollege">
  <a:themeElements>
    <a:clrScheme name="CapitolColleg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apitolColleg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apitolColleg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pitolColleg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pitolColleg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Dissertation Powerpoint Template_April2013_GP</Template>
  <TotalTime>20548</TotalTime>
  <Words>558</Words>
  <Application>Microsoft Office PowerPoint</Application>
  <PresentationFormat>On-screen Show (4:3)</PresentationFormat>
  <Paragraphs>77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Times New Roman</vt:lpstr>
      <vt:lpstr>1_CapitolCollege</vt:lpstr>
      <vt:lpstr> Jupyter Notebook </vt:lpstr>
      <vt:lpstr>“Install/configure Jupyter Notebook”</vt:lpstr>
      <vt:lpstr>“Install/configure Jupyter Notebook” (cont.)</vt:lpstr>
      <vt:lpstr>Test of R Environment</vt:lpstr>
      <vt:lpstr>Libraries Loaded</vt:lpstr>
      <vt:lpstr>Ggplot Present</vt:lpstr>
      <vt:lpstr>Test Chart</vt:lpstr>
      <vt:lpstr>Selected Dataset</vt:lpstr>
      <vt:lpstr>Questions re the Dataset</vt:lpstr>
      <vt:lpstr>PowerPoint Presentation</vt:lpstr>
      <vt:lpstr>Make data more manageable </vt:lpstr>
      <vt:lpstr>Loaded data in Jupyter Notebook—1000 entries</vt:lpstr>
      <vt:lpstr>Where are hacks originating (country)? One-day snapshot (2013) of attacks </vt:lpstr>
      <vt:lpstr>What ports are being attacked and buy whom? (prioritization)</vt:lpstr>
      <vt:lpstr>What ports are being attacked and by whom? (adjust scale)</vt:lpstr>
      <vt:lpstr>Is China the biggest threat in cyberspace? (Yes)</vt:lpstr>
      <vt:lpstr>Better visualization</vt:lpstr>
      <vt:lpstr>Where are the concentrations of attacks originating?  (processing time for 500K locations = 54 seconds)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Presentation</dc:title>
  <dc:creator>Gale Pomper</dc:creator>
  <cp:lastModifiedBy>Mark Russo</cp:lastModifiedBy>
  <cp:revision>245</cp:revision>
  <dcterms:created xsi:type="dcterms:W3CDTF">2019-05-10T02:29:57Z</dcterms:created>
  <dcterms:modified xsi:type="dcterms:W3CDTF">2020-01-06T01:53:32Z</dcterms:modified>
</cp:coreProperties>
</file>