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8" r:id="rId2"/>
    <p:sldId id="293" r:id="rId3"/>
    <p:sldId id="294" r:id="rId4"/>
    <p:sldId id="303" r:id="rId5"/>
    <p:sldId id="395" r:id="rId6"/>
    <p:sldId id="397" r:id="rId7"/>
    <p:sldId id="406" r:id="rId8"/>
    <p:sldId id="388" r:id="rId9"/>
    <p:sldId id="387" r:id="rId10"/>
    <p:sldId id="394" r:id="rId11"/>
    <p:sldId id="407" r:id="rId12"/>
    <p:sldId id="403" r:id="rId13"/>
    <p:sldId id="408" r:id="rId14"/>
    <p:sldId id="393" r:id="rId15"/>
    <p:sldId id="409" r:id="rId16"/>
    <p:sldId id="410" r:id="rId17"/>
    <p:sldId id="411" r:id="rId18"/>
    <p:sldId id="396" r:id="rId19"/>
    <p:sldId id="401" r:id="rId20"/>
    <p:sldId id="412" r:id="rId21"/>
    <p:sldId id="413" r:id="rId22"/>
    <p:sldId id="405" r:id="rId23"/>
    <p:sldId id="287" r:id="rId24"/>
    <p:sldId id="32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53E9E4-177C-4075-AFA7-B59B75DEA6BE}">
          <p14:sldIdLst>
            <p14:sldId id="258"/>
            <p14:sldId id="293"/>
            <p14:sldId id="294"/>
            <p14:sldId id="303"/>
            <p14:sldId id="395"/>
            <p14:sldId id="397"/>
            <p14:sldId id="406"/>
            <p14:sldId id="388"/>
            <p14:sldId id="387"/>
            <p14:sldId id="394"/>
            <p14:sldId id="407"/>
            <p14:sldId id="403"/>
            <p14:sldId id="408"/>
            <p14:sldId id="393"/>
            <p14:sldId id="409"/>
            <p14:sldId id="410"/>
            <p14:sldId id="411"/>
            <p14:sldId id="396"/>
            <p14:sldId id="401"/>
            <p14:sldId id="412"/>
            <p14:sldId id="413"/>
            <p14:sldId id="405"/>
            <p14:sldId id="287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15" d="100"/>
          <a:sy n="115" d="100"/>
        </p:scale>
        <p:origin x="10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7B06E-E2AA-4B04-A289-675B9581FDF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FA1D7-3222-4CFF-9F2B-4DCCF376E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5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3505200"/>
            <a:ext cx="9144000" cy="3352800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 flipV="1">
            <a:off x="0" y="3429000"/>
            <a:ext cx="9144000" cy="76200"/>
          </a:xfrm>
          <a:prstGeom prst="rect">
            <a:avLst/>
          </a:prstGeom>
          <a:solidFill>
            <a:srgbClr val="CE08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81000"/>
            <a:ext cx="29559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C tagline 1color K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48000"/>
            <a:ext cx="25908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191000"/>
            <a:ext cx="7772400" cy="838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174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2A704-26EA-4033-8F24-7ED56464CB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96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3505200"/>
            <a:ext cx="9144000" cy="3352800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 flipV="1">
            <a:off x="0" y="3429000"/>
            <a:ext cx="9144000" cy="76200"/>
          </a:xfrm>
          <a:prstGeom prst="rect">
            <a:avLst/>
          </a:prstGeom>
          <a:solidFill>
            <a:srgbClr val="CE08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81000"/>
            <a:ext cx="29559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C tagline 1color K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48000"/>
            <a:ext cx="25908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191000"/>
            <a:ext cx="7772400" cy="838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80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90132-CC37-4B24-8956-579F0E88D0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82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38300"/>
            <a:ext cx="72390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6400800"/>
            <a:ext cx="16002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00800"/>
            <a:ext cx="9906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7490E3-111E-4C7B-ABAC-50C5099A2EFB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  <p:sp>
        <p:nvSpPr>
          <p:cNvPr id="1033" name="Rectangle 7"/>
          <p:cNvSpPr>
            <a:spLocks noChangeArrowheads="1"/>
          </p:cNvSpPr>
          <p:nvPr userDrawn="1"/>
        </p:nvSpPr>
        <p:spPr bwMode="auto">
          <a:xfrm>
            <a:off x="2590800" y="-33338"/>
            <a:ext cx="6553200" cy="1219201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3025"/>
            <a:ext cx="147955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0"/>
          <p:cNvSpPr>
            <a:spLocks noChangeArrowheads="1"/>
          </p:cNvSpPr>
          <p:nvPr userDrawn="1"/>
        </p:nvSpPr>
        <p:spPr bwMode="auto">
          <a:xfrm flipV="1">
            <a:off x="0" y="1219200"/>
            <a:ext cx="9144000" cy="76200"/>
          </a:xfrm>
          <a:prstGeom prst="rect">
            <a:avLst/>
          </a:prstGeom>
          <a:solidFill>
            <a:srgbClr val="CE08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895600" y="304800"/>
            <a:ext cx="60198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" name="AutoShape 11"/>
          <p:cNvSpPr>
            <a:spLocks noChangeAspect="1" noChangeArrowheads="1"/>
          </p:cNvSpPr>
          <p:nvPr/>
        </p:nvSpPr>
        <p:spPr bwMode="auto">
          <a:xfrm>
            <a:off x="668338" y="133350"/>
            <a:ext cx="12541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8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2010.igem.org/Team:UNIPV-Pavia/Noteboo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asimian2000/aws-honeypot-attack-data" TargetMode="External"/><Relationship Id="rId2" Type="http://schemas.openxmlformats.org/officeDocument/2006/relationships/hyperlink" Target="https://www.us-cert.gov/sites/default/files/publications/DDoS%20Quick%20Guide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1000" y="4038600"/>
            <a:ext cx="8382000" cy="838200"/>
          </a:xfrm>
        </p:spPr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/>
              <a:t>Homework Presentation</a:t>
            </a:r>
            <a:br>
              <a:rPr lang="en-US" altLang="en-US" dirty="0"/>
            </a:br>
            <a:r>
              <a:rPr lang="en-US" altLang="en-US" dirty="0"/>
              <a:t>Project 6 – </a:t>
            </a:r>
            <a:r>
              <a:rPr lang="en-US" altLang="en-US" dirty="0" err="1"/>
              <a:t>Jupyter</a:t>
            </a:r>
            <a:r>
              <a:rPr lang="en-US" altLang="en-US" dirty="0"/>
              <a:t> Notebook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Mark A. Russo</a:t>
            </a:r>
          </a:p>
          <a:p>
            <a:pPr eaLnBrk="1" hangingPunct="1"/>
            <a:r>
              <a:rPr lang="en-US" altLang="en-US" sz="1800" dirty="0"/>
              <a:t>October 21, 2019</a:t>
            </a:r>
          </a:p>
        </p:txBody>
      </p:sp>
      <p:pic>
        <p:nvPicPr>
          <p:cNvPr id="1026" name="Picture 2" descr="Image result for jupiter 2">
            <a:extLst>
              <a:ext uri="{FF2B5EF4-FFF2-40B4-BE49-F238E27FC236}">
                <a16:creationId xmlns:a16="http://schemas.microsoft.com/office/drawing/2014/main" id="{723CD178-8FE0-46A8-A095-ECD7DF892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7" b="7142"/>
          <a:stretch/>
        </p:blipFill>
        <p:spPr bwMode="auto">
          <a:xfrm>
            <a:off x="6019800" y="2259765"/>
            <a:ext cx="2286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red&#10;&#10;Description automatically generated">
            <a:extLst>
              <a:ext uri="{FF2B5EF4-FFF2-40B4-BE49-F238E27FC236}">
                <a16:creationId xmlns:a16="http://schemas.microsoft.com/office/drawing/2014/main" id="{26DE348A-651D-4C35-AEB1-5FC8E1C175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91400" y="3246135"/>
            <a:ext cx="1472814" cy="120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6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362D-BF30-4E09-BB10-A51BE20C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Where is the “center of gravity” for cyberattacks? </a:t>
            </a:r>
            <a:r>
              <a:rPr lang="en-US" sz="1800" dirty="0"/>
              <a:t>(small)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4230C9-C85B-40E4-A007-FF5C5F0BA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73EF43-17BC-434B-B15E-331A049C8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8001000" cy="467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9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947E-9EF4-41D3-B48E-7A8B2680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“</a:t>
            </a:r>
            <a:r>
              <a:rPr lang="en-US" sz="2000" b="1" dirty="0"/>
              <a:t>Center of Gravity” of Cyber-attacks Worldwide </a:t>
            </a:r>
            <a:br>
              <a:rPr lang="en-US" sz="2400" b="1" dirty="0"/>
            </a:br>
            <a:r>
              <a:rPr lang="en-US" sz="1800" dirty="0"/>
              <a:t>(Large dataset (n) = 500K+)</a:t>
            </a:r>
            <a:br>
              <a:rPr lang="en-US" sz="2800" dirty="0"/>
            </a:br>
            <a:r>
              <a:rPr lang="en-US" sz="1600" dirty="0" err="1"/>
              <a:t>Coord_cartesian</a:t>
            </a:r>
            <a:r>
              <a:rPr lang="en-US" sz="1600" dirty="0"/>
              <a:t> using x and </a:t>
            </a:r>
            <a:r>
              <a:rPr lang="en-US" sz="1600" dirty="0" err="1"/>
              <a:t>ylimits</a:t>
            </a:r>
            <a:r>
              <a:rPr lang="en-US" sz="1600" dirty="0"/>
              <a:t> to scale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9DC4C5-1E10-43DE-8A47-890FF399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EA801-E770-4614-B597-A20D0CDF2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198"/>
            <a:ext cx="6271996" cy="4716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B20C45-D1D7-47A3-910E-5D30B6ECE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371600"/>
            <a:ext cx="2521540" cy="26540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14A476-32DF-4D0E-95AB-5EA9A511BD17}"/>
              </a:ext>
            </a:extLst>
          </p:cNvPr>
          <p:cNvSpPr txBox="1"/>
          <p:nvPr/>
        </p:nvSpPr>
        <p:spPr>
          <a:xfrm>
            <a:off x="6293932" y="4283128"/>
            <a:ext cx="20896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/>
              <a:t>Xlim</a:t>
            </a:r>
            <a:r>
              <a:rPr lang="en-US" sz="1400" b="1" i="1" dirty="0"/>
              <a:t> and </a:t>
            </a:r>
            <a:r>
              <a:rPr lang="en-US" sz="1400" b="1" i="1" dirty="0" err="1"/>
              <a:t>ylims</a:t>
            </a:r>
            <a:r>
              <a:rPr lang="en-US" sz="1400" b="1" i="1" dirty="0"/>
              <a:t> help to create more of a </a:t>
            </a:r>
            <a:br>
              <a:rPr lang="en-US" sz="1400" b="1" i="1" dirty="0"/>
            </a:br>
            <a:r>
              <a:rPr lang="en-US" sz="1400" b="1" i="1" dirty="0"/>
              <a:t>geo-representation.  </a:t>
            </a:r>
          </a:p>
          <a:p>
            <a:endParaRPr lang="en-US" sz="1400" b="1" i="1" dirty="0"/>
          </a:p>
          <a:p>
            <a:r>
              <a:rPr lang="en-US" sz="1400" b="1" i="1" dirty="0"/>
              <a:t>* Note passage of regression line through South America—actually, not a surprise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3473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2856-7BF8-417C-8963-AEE2C13C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China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76FA67-F890-431F-85BE-CC7D30D7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46C6D-7AC5-43F8-B909-7CE5E7D11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7924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76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696A-9AF9-42BE-891D-1064B3E5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Use limits to fine tune mapping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4DBAAB-460D-4F3F-A55E-BE9CDF23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D4F17-5A77-4F04-B32E-3F2E3424A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7017"/>
            <a:ext cx="5867400" cy="4671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B3AD9B-B598-4D87-91F6-539FAB0A9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851940"/>
            <a:ext cx="2501010" cy="97116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9842E5-D81E-4EF6-81E8-1D9708C497DF}"/>
              </a:ext>
            </a:extLst>
          </p:cNvPr>
          <p:cNvCxnSpPr/>
          <p:nvPr/>
        </p:nvCxnSpPr>
        <p:spPr>
          <a:xfrm flipH="1" flipV="1">
            <a:off x="4267200" y="4495800"/>
            <a:ext cx="1143000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270CBEF-71FB-4DD6-967B-781028588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766468"/>
            <a:ext cx="2019613" cy="78302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09E1B5-27BB-44AF-8A3F-20BE38335B5F}"/>
              </a:ext>
            </a:extLst>
          </p:cNvPr>
          <p:cNvCxnSpPr>
            <a:cxnSpLocks/>
          </p:cNvCxnSpPr>
          <p:nvPr/>
        </p:nvCxnSpPr>
        <p:spPr>
          <a:xfrm flipH="1">
            <a:off x="3908367" y="3352800"/>
            <a:ext cx="1120833" cy="2929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F194BD8-A234-4045-B534-EA46D023A67D}"/>
              </a:ext>
            </a:extLst>
          </p:cNvPr>
          <p:cNvSpPr txBox="1">
            <a:spLocks/>
          </p:cNvSpPr>
          <p:nvPr/>
        </p:nvSpPr>
        <p:spPr bwMode="auto">
          <a:xfrm>
            <a:off x="6172200" y="4661362"/>
            <a:ext cx="16002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9pPr>
          </a:lstStyle>
          <a:p>
            <a:r>
              <a:rPr lang="en-US" sz="2000" b="1" i="1" kern="0" dirty="0">
                <a:solidFill>
                  <a:srgbClr val="FF0000"/>
                </a:solidFill>
              </a:rPr>
              <a:t>APT1</a:t>
            </a:r>
          </a:p>
        </p:txBody>
      </p:sp>
    </p:spTree>
    <p:extLst>
      <p:ext uri="{BB962C8B-B14F-4D97-AF65-F5344CB8AC3E}">
        <p14:creationId xmlns:p14="http://schemas.microsoft.com/office/powerpoint/2010/main" val="38471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1E597-012B-48A2-B761-B77BA590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err="1"/>
              <a:t>Coord_fixed</a:t>
            </a:r>
            <a:r>
              <a:rPr lang="en-US" sz="2800" b="1" dirty="0"/>
              <a:t>() – </a:t>
            </a:r>
            <a:br>
              <a:rPr lang="en-US" sz="2800" b="1" dirty="0"/>
            </a:br>
            <a:r>
              <a:rPr lang="en-US" sz="2000" dirty="0"/>
              <a:t>like functionality; no real difference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C5367C-1A33-4609-AB56-93DC95EC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EFB0D-3D37-48CD-8DC0-9FDC7A34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378623"/>
            <a:ext cx="7543800" cy="502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7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521F-D022-4805-B658-3C870DDC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Is there a relationship between source (attack) port and destination port (attacked port)?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DD2158-25D6-4C5B-99AE-D7D7C0FA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B7830-33A9-49A2-AFD2-CD8C1503B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6324600" cy="4525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C2E48-E6FD-425D-8315-6A578A98DF7F}"/>
              </a:ext>
            </a:extLst>
          </p:cNvPr>
          <p:cNvSpPr txBox="1"/>
          <p:nvPr/>
        </p:nvSpPr>
        <p:spPr>
          <a:xfrm>
            <a:off x="6362700" y="4648200"/>
            <a:ext cx="2057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*Unsure about number of missing values of 988 from a dataset with 1000 (There </a:t>
            </a:r>
            <a:r>
              <a:rPr lang="en-US" sz="1400" i="1" dirty="0"/>
              <a:t>are</a:t>
            </a:r>
            <a:r>
              <a:rPr lang="en-US" sz="1400" dirty="0"/>
              <a:t> some missing data)</a:t>
            </a:r>
          </a:p>
        </p:txBody>
      </p:sp>
    </p:spTree>
    <p:extLst>
      <p:ext uri="{BB962C8B-B14F-4D97-AF65-F5344CB8AC3E}">
        <p14:creationId xmlns:p14="http://schemas.microsoft.com/office/powerpoint/2010/main" val="2337465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CC4C-FEA1-4D2E-B6DE-B27AAB669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Is there a relationship between source (attack) and destination port (attacked port)?</a:t>
            </a:r>
            <a:br>
              <a:rPr lang="en-US" sz="2000" b="1" dirty="0"/>
            </a:br>
            <a:r>
              <a:rPr lang="en-US" sz="2000" dirty="0"/>
              <a:t>[Port 80-http example]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E3EFF7-AEB5-4FCA-9C5E-1CAE8461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B8B54-7B08-4943-917F-7E82B7F53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14857"/>
            <a:ext cx="5660347" cy="513834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5FD728B-EFB6-4891-B52B-5813BAD446D0}"/>
              </a:ext>
            </a:extLst>
          </p:cNvPr>
          <p:cNvSpPr/>
          <p:nvPr/>
        </p:nvSpPr>
        <p:spPr>
          <a:xfrm>
            <a:off x="2057400" y="6019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EF3570-40EB-4F6F-9780-9A04FFF13C01}"/>
              </a:ext>
            </a:extLst>
          </p:cNvPr>
          <p:cNvSpPr/>
          <p:nvPr/>
        </p:nvSpPr>
        <p:spPr>
          <a:xfrm>
            <a:off x="4800600" y="42672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20F51F-521F-46F6-B581-DBB1D8523E6C}"/>
              </a:ext>
            </a:extLst>
          </p:cNvPr>
          <p:cNvSpPr/>
          <p:nvPr/>
        </p:nvSpPr>
        <p:spPr>
          <a:xfrm>
            <a:off x="4191000" y="47244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3F77BE-B951-4BA8-82F6-2FE1212FE7FE}"/>
              </a:ext>
            </a:extLst>
          </p:cNvPr>
          <p:cNvSpPr/>
          <p:nvPr/>
        </p:nvSpPr>
        <p:spPr>
          <a:xfrm>
            <a:off x="3515973" y="3869728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FBD92B-6141-4B5F-BB78-95FE314F6A06}"/>
              </a:ext>
            </a:extLst>
          </p:cNvPr>
          <p:cNvSpPr/>
          <p:nvPr/>
        </p:nvSpPr>
        <p:spPr>
          <a:xfrm>
            <a:off x="2781300" y="30480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02616A-F2D7-4AD7-AE41-23CAAEE28BEC}"/>
              </a:ext>
            </a:extLst>
          </p:cNvPr>
          <p:cNvSpPr/>
          <p:nvPr/>
        </p:nvSpPr>
        <p:spPr>
          <a:xfrm>
            <a:off x="3515973" y="25908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9627985-BD5A-4F90-87D7-84150775D616}"/>
              </a:ext>
            </a:extLst>
          </p:cNvPr>
          <p:cNvSpPr/>
          <p:nvPr/>
        </p:nvSpPr>
        <p:spPr>
          <a:xfrm>
            <a:off x="5561215" y="5562600"/>
            <a:ext cx="229985" cy="20643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7EC7A9-BC74-481D-91FA-5B72E1A8E822}"/>
              </a:ext>
            </a:extLst>
          </p:cNvPr>
          <p:cNvSpPr/>
          <p:nvPr/>
        </p:nvSpPr>
        <p:spPr>
          <a:xfrm>
            <a:off x="6629400" y="2703878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011245-8D08-4D45-9AC3-DD86F00C423E}"/>
              </a:ext>
            </a:extLst>
          </p:cNvPr>
          <p:cNvSpPr/>
          <p:nvPr/>
        </p:nvSpPr>
        <p:spPr>
          <a:xfrm>
            <a:off x="5562600" y="3058312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F7707A-4BC0-4D29-968C-D574959A466F}"/>
              </a:ext>
            </a:extLst>
          </p:cNvPr>
          <p:cNvSpPr txBox="1"/>
          <p:nvPr/>
        </p:nvSpPr>
        <p:spPr>
          <a:xfrm>
            <a:off x="6987229" y="2703878"/>
            <a:ext cx="16383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Using port 80 to attack port 80 relationship</a:t>
            </a:r>
          </a:p>
        </p:txBody>
      </p:sp>
    </p:spTree>
    <p:extLst>
      <p:ext uri="{BB962C8B-B14F-4D97-AF65-F5344CB8AC3E}">
        <p14:creationId xmlns:p14="http://schemas.microsoft.com/office/powerpoint/2010/main" val="1829278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7ECD-E54A-4B3E-9931-D79041AD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Is there a relationship between source (attack) and destination port (attacked port)?</a:t>
            </a:r>
            <a:br>
              <a:rPr lang="en-US" sz="2000" b="1" dirty="0"/>
            </a:br>
            <a:r>
              <a:rPr lang="en-US" sz="1800" dirty="0"/>
              <a:t> (Large dataset)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A4599E-20E1-41E0-AA34-48BC2CA06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FEB538-B61B-4F9D-9AE5-1303900C6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0651"/>
            <a:ext cx="6781800" cy="5110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EA28D8-A7A2-4124-98B5-ED461E70081B}"/>
              </a:ext>
            </a:extLst>
          </p:cNvPr>
          <p:cNvSpPr txBox="1"/>
          <p:nvPr/>
        </p:nvSpPr>
        <p:spPr>
          <a:xfrm>
            <a:off x="7105650" y="3042678"/>
            <a:ext cx="18097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HARD TO SEE:</a:t>
            </a:r>
          </a:p>
          <a:p>
            <a:pPr marL="342900" indent="-342900">
              <a:buAutoNum type="arabicPeriod"/>
            </a:pPr>
            <a:r>
              <a:rPr lang="en-US" sz="1400" dirty="0"/>
              <a:t>China using the “full spectrum” of ports from 0-500</a:t>
            </a:r>
          </a:p>
          <a:p>
            <a:pPr marL="342900" indent="-342900">
              <a:buAutoNum type="arabicPeriod"/>
            </a:pPr>
            <a:r>
              <a:rPr lang="en-US" sz="1400" dirty="0"/>
              <a:t>The US about 50% less—more selective?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5EEDFE-11D8-4652-A426-F3DE10124BD9}"/>
              </a:ext>
            </a:extLst>
          </p:cNvPr>
          <p:cNvCxnSpPr>
            <a:cxnSpLocks/>
          </p:cNvCxnSpPr>
          <p:nvPr/>
        </p:nvCxnSpPr>
        <p:spPr>
          <a:xfrm flipH="1" flipV="1">
            <a:off x="6400800" y="2895600"/>
            <a:ext cx="704850" cy="1524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14259F-2152-4A1C-8E82-01982A550B83}"/>
              </a:ext>
            </a:extLst>
          </p:cNvPr>
          <p:cNvCxnSpPr>
            <a:cxnSpLocks/>
          </p:cNvCxnSpPr>
          <p:nvPr/>
        </p:nvCxnSpPr>
        <p:spPr>
          <a:xfrm flipH="1">
            <a:off x="6477000" y="3429000"/>
            <a:ext cx="628650" cy="2066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18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F4D3-2513-42A1-8CA0-F2250947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Is there a relationship between source (attack) and destination protocol (attacked port)?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06E9BB-65DB-47A4-8026-E021DF4D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BFE68-C83B-4A1F-853F-3F528BF8A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8169"/>
            <a:ext cx="7467600" cy="51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17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034F-5931-4EAB-B431-DC2927EB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Origination of USA Cyberattacks?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71E962-3C38-4750-8597-FF031E65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90D7B-28AB-4B8B-82B5-ECAAD3641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6248400" cy="48926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1AEBE4-E604-4D13-B064-EB719788C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209800"/>
            <a:ext cx="2848862" cy="25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6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Selected Dataset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304800" y="1566254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en-US" sz="1800" b="1" dirty="0"/>
              <a:t>Which dataset you chose to analyze? </a:t>
            </a:r>
            <a:endParaRPr lang="en-US" altLang="en-US" sz="1800" b="1" i="1" dirty="0">
              <a:solidFill>
                <a:srgbClr val="92D050"/>
              </a:solidFill>
            </a:endParaRPr>
          </a:p>
          <a:p>
            <a:pPr lvl="2" eaLnBrk="1" hangingPunct="1">
              <a:lnSpc>
                <a:spcPct val="150000"/>
              </a:lnSpc>
            </a:pPr>
            <a:r>
              <a:rPr lang="en-US" altLang="en-US" sz="1400" b="1" dirty="0">
                <a:solidFill>
                  <a:srgbClr val="FF0000"/>
                </a:solidFill>
              </a:rPr>
              <a:t>AWS Honeypot Attack Data (2013)</a:t>
            </a:r>
          </a:p>
          <a:p>
            <a:pPr eaLnBrk="1" hangingPunct="1"/>
            <a:endParaRPr lang="en-US" altLang="en-US" sz="1600" b="1" dirty="0">
              <a:solidFill>
                <a:srgbClr val="FF0000"/>
              </a:solidFill>
            </a:endParaRPr>
          </a:p>
          <a:p>
            <a:pPr eaLnBrk="1" hangingPunct="1"/>
            <a:endParaRPr lang="en-US" altLang="en-US" sz="1800" b="1" dirty="0"/>
          </a:p>
          <a:p>
            <a:pPr marL="0" indent="0" eaLnBrk="1" hangingPunct="1">
              <a:buNone/>
            </a:pPr>
            <a:r>
              <a:rPr lang="en-US" altLang="en-US" sz="1800" b="1" dirty="0"/>
              <a:t> </a:t>
            </a:r>
            <a:br>
              <a:rPr lang="en-US" altLang="en-US" sz="1800" b="1" dirty="0">
                <a:highlight>
                  <a:srgbClr val="FFFF00"/>
                </a:highlight>
              </a:rPr>
            </a:br>
            <a:endParaRPr lang="en-US" altLang="en-US" sz="1800" b="1" dirty="0"/>
          </a:p>
          <a:p>
            <a:pPr lvl="1" eaLnBrk="1" hangingPunct="1"/>
            <a:endParaRPr lang="en-US" altLang="en-US" sz="1400" b="1" dirty="0"/>
          </a:p>
          <a:p>
            <a:pPr eaLnBrk="1" hangingPunct="1"/>
            <a:endParaRPr lang="en-US" altLang="en-US" sz="1800" b="1" dirty="0"/>
          </a:p>
          <a:p>
            <a:pPr eaLnBrk="1" hangingPunct="1"/>
            <a:endParaRPr lang="en-US" altLang="en-US" sz="1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93105-B32D-44DB-9920-F5536F4E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63652-EDCA-4292-8535-1DAA487F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48572"/>
            <a:ext cx="6400800" cy="1776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7094F6-6D97-43EE-96D4-9089AA09E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509428"/>
            <a:ext cx="4495800" cy="15522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707D89-94A3-4972-8F1A-C1EDBF00A830}"/>
              </a:ext>
            </a:extLst>
          </p:cNvPr>
          <p:cNvSpPr/>
          <p:nvPr/>
        </p:nvSpPr>
        <p:spPr>
          <a:xfrm>
            <a:off x="5562600" y="4562240"/>
            <a:ext cx="1066800" cy="1499393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97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4DD2-C362-4FD6-8DF1-0E0993D87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err="1"/>
              <a:t>Xlim</a:t>
            </a:r>
            <a:r>
              <a:rPr lang="en-US" sz="2400" b="1" dirty="0"/>
              <a:t> and </a:t>
            </a:r>
            <a:r>
              <a:rPr lang="en-US" sz="2400" b="1" dirty="0" err="1"/>
              <a:t>ylim</a:t>
            </a:r>
            <a:r>
              <a:rPr lang="en-US" sz="2400" b="1" dirty="0"/>
              <a:t> “fine-tuning” or NOT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7D8B1A-9B85-451E-85FA-BCEF2237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18FED-F5C1-473B-BE19-6FDC58AC41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48"/>
          <a:stretch/>
        </p:blipFill>
        <p:spPr>
          <a:xfrm>
            <a:off x="609600" y="1600200"/>
            <a:ext cx="6705600" cy="4584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A173D-E510-4586-9C60-384D19680F24}"/>
              </a:ext>
            </a:extLst>
          </p:cNvPr>
          <p:cNvSpPr txBox="1"/>
          <p:nvPr/>
        </p:nvSpPr>
        <p:spPr>
          <a:xfrm rot="20144519">
            <a:off x="3927763" y="2647054"/>
            <a:ext cx="3533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Inverted!  Careful!</a:t>
            </a:r>
          </a:p>
        </p:txBody>
      </p:sp>
    </p:spTree>
    <p:extLst>
      <p:ext uri="{BB962C8B-B14F-4D97-AF65-F5344CB8AC3E}">
        <p14:creationId xmlns:p14="http://schemas.microsoft.com/office/powerpoint/2010/main" val="119117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2BF6-610F-40E1-9EA8-452723E1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Better mapping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03820-D8E8-43F8-87AB-BA5505B9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D52172-BE4D-44EA-BD91-8298B286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1743"/>
            <a:ext cx="7086600" cy="504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311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F8F2-8E12-4023-94A0-31092E42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304800"/>
            <a:ext cx="6019800" cy="655638"/>
          </a:xfrm>
        </p:spPr>
        <p:txBody>
          <a:bodyPr/>
          <a:lstStyle/>
          <a:p>
            <a:r>
              <a:rPr lang="en-US" sz="2800" b="1" dirty="0"/>
              <a:t>Center of USA Attacks?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01585F-9A45-4F2D-8D3D-0093877F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C66B5B-03DA-438E-BA31-E89B035C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3" y="1737585"/>
            <a:ext cx="6858000" cy="4663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9CD52B-CA0C-4E1A-B47D-2AE066EF1EE4}"/>
              </a:ext>
            </a:extLst>
          </p:cNvPr>
          <p:cNvSpPr txBox="1"/>
          <p:nvPr/>
        </p:nvSpPr>
        <p:spPr>
          <a:xfrm>
            <a:off x="6438901" y="4627231"/>
            <a:ext cx="213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*NOTE.  These are the Internet Service Provider (ISP) locations, not necessarily the “bad-guys”</a:t>
            </a:r>
          </a:p>
        </p:txBody>
      </p:sp>
    </p:spTree>
    <p:extLst>
      <p:ext uri="{BB962C8B-B14F-4D97-AF65-F5344CB8AC3E}">
        <p14:creationId xmlns:p14="http://schemas.microsoft.com/office/powerpoint/2010/main" val="261648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9AEE-6CFE-4428-A2C9-EAF26D71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R/</a:t>
            </a:r>
            <a:r>
              <a:rPr lang="en-US" sz="3200" b="1" dirty="0" err="1"/>
              <a:t>ggplot</a:t>
            </a:r>
            <a:r>
              <a:rPr lang="en-US" sz="3200" b="1" dirty="0"/>
              <a:t>/</a:t>
            </a:r>
            <a:r>
              <a:rPr lang="en-US" sz="3200" b="1" dirty="0" err="1"/>
              <a:t>Jupyter</a:t>
            </a:r>
            <a:r>
              <a:rPr lang="en-US" sz="3200" b="1" dirty="0"/>
              <a:t> NB</a:t>
            </a:r>
            <a:br>
              <a:rPr lang="en-US" sz="3200" b="1" dirty="0"/>
            </a:br>
            <a:r>
              <a:rPr lang="en-US" sz="3200" b="1" dirty="0"/>
              <a:t> Lessons Learned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753F6-DBE7-4704-8A77-CB18F333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F2AC9-B6EA-4809-BC4D-1A30E74DEEB5}"/>
              </a:ext>
            </a:extLst>
          </p:cNvPr>
          <p:cNvSpPr txBox="1"/>
          <p:nvPr/>
        </p:nvSpPr>
        <p:spPr>
          <a:xfrm>
            <a:off x="1037208" y="1676400"/>
            <a:ext cx="6811392" cy="419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Make sure you re-run libraries and variables after you restart your work in </a:t>
            </a:r>
            <a:r>
              <a:rPr lang="en-US" sz="2000" i="1" dirty="0" err="1"/>
              <a:t>Jupyter</a:t>
            </a:r>
            <a:r>
              <a:rPr lang="en-US" sz="2000" i="1" dirty="0"/>
              <a:t> notebook.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1" dirty="0"/>
              <a:t>If it does not look right, recheck your work.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lnSpc>
                <a:spcPct val="150000"/>
              </a:lnSpc>
            </a:pPr>
            <a:br>
              <a:rPr lang="en-US" sz="2000" i="1" dirty="0"/>
            </a:br>
            <a:br>
              <a:rPr lang="en-US" sz="2000" i="1" dirty="0"/>
            </a:br>
            <a:br>
              <a:rPr lang="en-US" sz="2000" i="1" dirty="0"/>
            </a:br>
            <a:endParaRPr lang="en-US" sz="20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004191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0E9F-259D-481F-AFE3-2FEB3B17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B1071E-047F-4F41-84C4-54DB81D2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DBE899-1AD7-4183-9132-D03612EAC9E1}"/>
              </a:ext>
            </a:extLst>
          </p:cNvPr>
          <p:cNvSpPr txBox="1">
            <a:spLocks/>
          </p:cNvSpPr>
          <p:nvPr/>
        </p:nvSpPr>
        <p:spPr bwMode="auto">
          <a:xfrm>
            <a:off x="838200" y="167640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61963" indent="-461963" eaLnBrk="1" hangingPunct="1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461963" eaLnBrk="1" hangingPunct="1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Homeland Security (DHS). (2014, January 29). DDOS quick guide.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https://www.us-cert.gov/sites/default/files/publications /DDoS%20Quick%20Guide.pdf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461963" eaLnBrk="1" hangingPunct="1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Kaggle. (n.d.). AWS Honeypot Attack Data: Visualizing cyber attacks. Kaggle. Retrieved from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https://www.kaggle.com/casimian2000/aws-honeypot-attack-data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461963" eaLnBrk="1" hangingPunct="1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Wickham, H. (2016).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ggplot2: elegant graphics for data analysis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Springer.</a:t>
            </a:r>
          </a:p>
          <a:p>
            <a:pPr marL="461963" indent="-461963" eaLnBrk="1" hangingPunct="1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Zelterman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(2015).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multivariate statistics with 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Cham: Springer.</a:t>
            </a:r>
            <a:endParaRPr lang="en-US" altLang="en-US" sz="1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1400" b="1" kern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1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08F8-EDBE-4FC9-B018-9050133F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Questions re the 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7B5BE0-486E-48AC-B853-9E76613C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0EB7FE-9874-4B17-AA3B-B2C46922BF23}"/>
              </a:ext>
            </a:extLst>
          </p:cNvPr>
          <p:cNvSpPr/>
          <p:nvPr/>
        </p:nvSpPr>
        <p:spPr>
          <a:xfrm>
            <a:off x="685800" y="1676400"/>
            <a:ext cx="77724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/>
              <a:t>What makes this dataset important? </a:t>
            </a:r>
          </a:p>
          <a:p>
            <a:r>
              <a:rPr lang="en-US" altLang="en-US" sz="2000" dirty="0"/>
              <a:t>It identifies major cyber-threats—the average computer user does not do this.  It also provides </a:t>
            </a:r>
            <a:r>
              <a:rPr lang="en-US" altLang="en-US" sz="2000" i="1" dirty="0"/>
              <a:t>some</a:t>
            </a:r>
            <a:r>
              <a:rPr lang="en-US" altLang="en-US" sz="2000" dirty="0"/>
              <a:t> level of attribution.</a:t>
            </a:r>
            <a:br>
              <a:rPr lang="en-US" altLang="en-US" sz="1600" b="1" dirty="0"/>
            </a:br>
            <a:endParaRPr lang="en-US" altLang="en-US" sz="1600" dirty="0"/>
          </a:p>
          <a:p>
            <a:r>
              <a:rPr lang="en-US" altLang="en-US" sz="2000" b="1" dirty="0"/>
              <a:t>What research questions are you asking?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Who are the top cyber-attackers?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What are the major attack protocols used by: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China?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600" dirty="0">
                <a:highlight>
                  <a:srgbClr val="FFFF00"/>
                </a:highlight>
              </a:rPr>
              <a:t>Russia?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1600" dirty="0">
                <a:highlight>
                  <a:srgbClr val="FFFF00"/>
                </a:highlight>
              </a:rPr>
              <a:t>USA?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Where is the “center of gravity” for cyberattacks?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Is there a relationship between source (attack) and destination (attacked) port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Is there a relationship between source (attack) and destination (attacked) protocol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</a:rPr>
              <a:t>Origination of USA Cyberattacks?</a:t>
            </a:r>
          </a:p>
          <a:p>
            <a:endParaRPr lang="en-US" alt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1" dirty="0"/>
          </a:p>
          <a:p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endParaRPr lang="en-US" altLang="en-US" sz="2000" b="1" dirty="0"/>
          </a:p>
          <a:p>
            <a:pPr lvl="1"/>
            <a:br>
              <a:rPr lang="en-US" altLang="en-US" sz="1600" b="1" dirty="0"/>
            </a:br>
            <a:endParaRPr lang="en-US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6681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090354-3CCB-480E-B3B7-6031EBB4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38BC9-B034-4FDC-879D-4BF6B3026B48}"/>
              </a:ext>
            </a:extLst>
          </p:cNvPr>
          <p:cNvSpPr/>
          <p:nvPr/>
        </p:nvSpPr>
        <p:spPr>
          <a:xfrm>
            <a:off x="800100" y="1582340"/>
            <a:ext cx="7543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/>
              <a:t>How the dataset applies to a specific business decision? </a:t>
            </a:r>
            <a:r>
              <a:rPr lang="en-US" altLang="en-US" sz="2400" dirty="0"/>
              <a:t>What virtual computer ports need to be better protected.</a:t>
            </a:r>
            <a:br>
              <a:rPr lang="en-US" altLang="en-US" sz="2400" b="1" dirty="0"/>
            </a:br>
            <a:endParaRPr lang="en-US" altLang="en-US" sz="2400" b="1" dirty="0"/>
          </a:p>
          <a:p>
            <a:pPr lvl="1"/>
            <a:endParaRPr lang="en-US" altLang="en-US" b="1" dirty="0"/>
          </a:p>
          <a:p>
            <a:r>
              <a:rPr lang="en-US" altLang="en-US" sz="2400" b="1" dirty="0"/>
              <a:t>Why your analysis would be important and/or how it closes gaps in knowledge? </a:t>
            </a:r>
            <a:r>
              <a:rPr lang="en-US" altLang="en-US" sz="2400" dirty="0"/>
              <a:t>Provides information to help IT professionals better identify threats to their networks and data.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74264F-8082-4439-B91E-1EA7378F764C}"/>
              </a:ext>
            </a:extLst>
          </p:cNvPr>
          <p:cNvSpPr txBox="1">
            <a:spLocks/>
          </p:cNvSpPr>
          <p:nvPr/>
        </p:nvSpPr>
        <p:spPr bwMode="auto">
          <a:xfrm>
            <a:off x="3048000" y="381000"/>
            <a:ext cx="60198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9pPr>
          </a:lstStyle>
          <a:p>
            <a:r>
              <a:rPr lang="en-US" sz="2800" b="1" kern="0" dirty="0"/>
              <a:t>Questions re the Dataset (cont.)</a:t>
            </a:r>
          </a:p>
        </p:txBody>
      </p:sp>
    </p:spTree>
    <p:extLst>
      <p:ext uri="{BB962C8B-B14F-4D97-AF65-F5344CB8AC3E}">
        <p14:creationId xmlns:p14="http://schemas.microsoft.com/office/powerpoint/2010/main" val="367204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6254-5439-4FFA-9520-87B18A19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Who are the top cyber-attackers? </a:t>
            </a:r>
            <a:br>
              <a:rPr lang="en-US" sz="2400" b="1" dirty="0"/>
            </a:br>
            <a:r>
              <a:rPr lang="en-US" sz="2400" dirty="0"/>
              <a:t>(small dataset(n)=1000)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E79B3E-EE5F-4C2A-AF99-958E7F5C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83B45-641C-49FA-9F2D-999ABF116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200"/>
            <a:ext cx="6781800" cy="473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5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1EC9-D266-4BD2-87E1-5FBB6D9C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China, USA, Russia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AEEE8C-5F95-40D8-8B6E-77C0E792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F16E11-F5E9-479D-9271-18C1F92F8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64" y="1407737"/>
            <a:ext cx="7384435" cy="499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8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A1C3-719A-4FB2-AFE7-5E19ABC4F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304800"/>
            <a:ext cx="6248400" cy="655638"/>
          </a:xfrm>
        </p:spPr>
        <p:txBody>
          <a:bodyPr/>
          <a:lstStyle/>
          <a:p>
            <a:r>
              <a:rPr lang="en-US" sz="2400" b="1" dirty="0"/>
              <a:t>What are the major attack protocols used by China?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EC2666-41DA-4076-9DE3-3FC649300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3CE16-BADF-421D-9BD4-FED89806F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318259"/>
            <a:ext cx="5867400" cy="52901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80E93D-CFA4-48AF-9A05-01F35A2EDA75}"/>
              </a:ext>
            </a:extLst>
          </p:cNvPr>
          <p:cNvSpPr txBox="1"/>
          <p:nvPr/>
        </p:nvSpPr>
        <p:spPr>
          <a:xfrm>
            <a:off x="264622" y="1524000"/>
            <a:ext cx="259080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i="1" dirty="0"/>
              <a:t>China predominantly using Transfer Control Protocol (TCP). The standard protocol for Internet connections and traffic.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200" b="1" dirty="0"/>
              <a:t>TCP and User Datagram Protocol (UDP) – </a:t>
            </a:r>
            <a:br>
              <a:rPr lang="en-US" sz="1200" dirty="0"/>
            </a:br>
            <a:r>
              <a:rPr lang="en-US" sz="1200" dirty="0"/>
              <a:t>Layer 4, Transfer Layer attack</a:t>
            </a:r>
          </a:p>
          <a:p>
            <a:endParaRPr lang="en-US" sz="1200" dirty="0"/>
          </a:p>
          <a:p>
            <a:r>
              <a:rPr lang="en-US" sz="1200" b="1" dirty="0"/>
              <a:t>Internet Control Message Protocol (ICMP)</a:t>
            </a:r>
            <a:r>
              <a:rPr lang="en-US" sz="1200" dirty="0"/>
              <a:t> – </a:t>
            </a:r>
            <a:br>
              <a:rPr lang="en-US" sz="1200" dirty="0"/>
            </a:br>
            <a:r>
              <a:rPr lang="en-US" sz="1200" dirty="0"/>
              <a:t>Layer 3 Physical layer attack –used for error messaging</a:t>
            </a:r>
          </a:p>
          <a:p>
            <a:endParaRPr lang="en-US" sz="1200" dirty="0"/>
          </a:p>
          <a:p>
            <a:r>
              <a:rPr lang="en-US" sz="1100" dirty="0"/>
              <a:t>(Department of Homeland Security, 2014)</a:t>
            </a:r>
          </a:p>
        </p:txBody>
      </p:sp>
    </p:spTree>
    <p:extLst>
      <p:ext uri="{BB962C8B-B14F-4D97-AF65-F5344CB8AC3E}">
        <p14:creationId xmlns:p14="http://schemas.microsoft.com/office/powerpoint/2010/main" val="316088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6965-52E2-451E-862F-2D9702EC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What are the major attack protocols used by Russia?</a:t>
            </a:r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B7E38B-B78D-4DE0-9856-318F8B36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A3CD4C-7E4E-4C0A-B761-92C01994B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676873"/>
            <a:ext cx="6140335" cy="47239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3FD565-68E3-43FB-8A00-760E08177CB5}"/>
              </a:ext>
            </a:extLst>
          </p:cNvPr>
          <p:cNvSpPr txBox="1"/>
          <p:nvPr/>
        </p:nvSpPr>
        <p:spPr>
          <a:xfrm>
            <a:off x="457200" y="57150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*probably too small of a sample here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591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FBBC-6C20-4458-BF12-623CA504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What are the major attack protocols used by the USA?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F541A4-8CDF-4943-901D-F0C3D2C5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941FFC-40AC-4C36-820A-2CAB4686E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371600"/>
            <a:ext cx="6119508" cy="502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696509-6C3C-412F-AA41-FBFECFA227C1}"/>
              </a:ext>
            </a:extLst>
          </p:cNvPr>
          <p:cNvSpPr txBox="1"/>
          <p:nvPr/>
        </p:nvSpPr>
        <p:spPr>
          <a:xfrm>
            <a:off x="457200" y="1524000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USA- TCP the most, but interestingly a fair amount of ICMP.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5937235"/>
      </p:ext>
    </p:extLst>
  </p:cSld>
  <p:clrMapOvr>
    <a:masterClrMapping/>
  </p:clrMapOvr>
</p:sld>
</file>

<file path=ppt/theme/theme1.xml><?xml version="1.0" encoding="utf-8"?>
<a:theme xmlns:a="http://schemas.openxmlformats.org/drawingml/2006/main" name="1_CapitolCollege">
  <a:themeElements>
    <a:clrScheme name="CapitolColle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pitolColle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itolColle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Dissertation Powerpoint Template_April2013_GP</Template>
  <TotalTime>18917</TotalTime>
  <Words>777</Words>
  <Application>Microsoft Office PowerPoint</Application>
  <PresentationFormat>On-screen Show (4:3)</PresentationFormat>
  <Paragraphs>111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1_CapitolCollege</vt:lpstr>
      <vt:lpstr> Homework Presentation Project 6 – Jupyter Notebook </vt:lpstr>
      <vt:lpstr>Selected Dataset</vt:lpstr>
      <vt:lpstr>Questions re the Dataset</vt:lpstr>
      <vt:lpstr>PowerPoint Presentation</vt:lpstr>
      <vt:lpstr>Who are the top cyber-attackers?  (small dataset(n)=1000)</vt:lpstr>
      <vt:lpstr>China, USA, Russia</vt:lpstr>
      <vt:lpstr>What are the major attack protocols used by China?</vt:lpstr>
      <vt:lpstr>What are the major attack protocols used by Russia?</vt:lpstr>
      <vt:lpstr>What are the major attack protocols used by the USA?</vt:lpstr>
      <vt:lpstr>Where is the “center of gravity” for cyberattacks? (small)</vt:lpstr>
      <vt:lpstr>“Center of Gravity” of Cyber-attacks Worldwide  (Large dataset (n) = 500K+) Coord_cartesian using x and ylimits to scale</vt:lpstr>
      <vt:lpstr>China</vt:lpstr>
      <vt:lpstr>Use limits to fine tune mapping</vt:lpstr>
      <vt:lpstr>Coord_fixed() –  like functionality; no real difference</vt:lpstr>
      <vt:lpstr>Is there a relationship between source (attack) port and destination port (attacked port)?</vt:lpstr>
      <vt:lpstr>Is there a relationship between source (attack) and destination port (attacked port)? [Port 80-http example]</vt:lpstr>
      <vt:lpstr>Is there a relationship between source (attack) and destination port (attacked port)?  (Large dataset)</vt:lpstr>
      <vt:lpstr>Is there a relationship between source (attack) and destination protocol (attacked port)?</vt:lpstr>
      <vt:lpstr>Origination of USA Cyberattacks?</vt:lpstr>
      <vt:lpstr>Xlim and ylim “fine-tuning” or NOT</vt:lpstr>
      <vt:lpstr>Better mapping</vt:lpstr>
      <vt:lpstr>Center of USA Attacks? </vt:lpstr>
      <vt:lpstr>R/ggplot/Jupyter NB  Lessons Learned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Presentation</dc:title>
  <dc:creator>Gale Pomper</dc:creator>
  <cp:lastModifiedBy>Mark Russo</cp:lastModifiedBy>
  <cp:revision>267</cp:revision>
  <dcterms:created xsi:type="dcterms:W3CDTF">2019-05-10T02:29:57Z</dcterms:created>
  <dcterms:modified xsi:type="dcterms:W3CDTF">2020-01-06T01:54:55Z</dcterms:modified>
</cp:coreProperties>
</file>