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93" r:id="rId2"/>
    <p:sldId id="294" r:id="rId3"/>
    <p:sldId id="303" r:id="rId4"/>
    <p:sldId id="412" r:id="rId5"/>
    <p:sldId id="411" r:id="rId6"/>
    <p:sldId id="410" r:id="rId7"/>
    <p:sldId id="423" r:id="rId8"/>
    <p:sldId id="415" r:id="rId9"/>
    <p:sldId id="414" r:id="rId10"/>
    <p:sldId id="416" r:id="rId11"/>
    <p:sldId id="413" r:id="rId12"/>
    <p:sldId id="417" r:id="rId13"/>
    <p:sldId id="418" r:id="rId14"/>
    <p:sldId id="424" r:id="rId15"/>
    <p:sldId id="427" r:id="rId16"/>
    <p:sldId id="422" r:id="rId17"/>
    <p:sldId id="421" r:id="rId18"/>
    <p:sldId id="420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53E9E4-177C-4075-AFA7-B59B75DEA6BE}">
          <p14:sldIdLst>
            <p14:sldId id="293"/>
            <p14:sldId id="294"/>
            <p14:sldId id="303"/>
            <p14:sldId id="412"/>
            <p14:sldId id="411"/>
            <p14:sldId id="410"/>
            <p14:sldId id="423"/>
            <p14:sldId id="415"/>
            <p14:sldId id="414"/>
            <p14:sldId id="416"/>
            <p14:sldId id="413"/>
            <p14:sldId id="417"/>
            <p14:sldId id="418"/>
            <p14:sldId id="424"/>
            <p14:sldId id="427"/>
            <p14:sldId id="422"/>
            <p14:sldId id="421"/>
            <p14:sldId id="42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5" d="100"/>
          <a:sy n="11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B06E-E2AA-4B04-A289-675B9581FD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A1D7-3222-4CFF-9F2B-4DCCF376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A704-26EA-4033-8F24-7ED56464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0132-CC37-4B24-8956-579F0E88D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38300"/>
            <a:ext cx="7239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490E3-111E-4C7B-ABAC-50C5099A2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2590800" y="-33338"/>
            <a:ext cx="6553200" cy="1219201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025"/>
            <a:ext cx="14795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AutoShape 11"/>
          <p:cNvSpPr>
            <a:spLocks noChangeAspect="1" noChangeArrowheads="1"/>
          </p:cNvSpPr>
          <p:nvPr/>
        </p:nvSpPr>
        <p:spPr bwMode="auto">
          <a:xfrm>
            <a:off x="668338" y="133350"/>
            <a:ext cx="1254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simian2000/aws-honeypot-attack-data" TargetMode="External"/><Relationship Id="rId2" Type="http://schemas.openxmlformats.org/officeDocument/2006/relationships/hyperlink" Target="http://www.datasciencemadesimple.com/melting-casting-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ata-cleaning-with-r-and-the-tidyverse-detecting-missing-values-ea23c519bc6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Selected Dataset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66254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Which dataset you chose to analyze? </a:t>
            </a:r>
            <a:endParaRPr lang="en-US" altLang="en-US" sz="1800" b="1" i="1" dirty="0">
              <a:solidFill>
                <a:srgbClr val="92D05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0000"/>
                </a:solidFill>
              </a:rPr>
              <a:t>AWS Honeypot Attack Data (2013)</a:t>
            </a:r>
          </a:p>
          <a:p>
            <a:pPr eaLnBrk="1" hangingPunct="1"/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1800" b="1" dirty="0"/>
          </a:p>
          <a:p>
            <a:pPr marL="0" indent="0" eaLnBrk="1" hangingPunct="1">
              <a:buNone/>
            </a:pPr>
            <a:r>
              <a:rPr lang="en-US" altLang="en-US" sz="1800" b="1" dirty="0"/>
              <a:t> </a:t>
            </a:r>
            <a:br>
              <a:rPr lang="en-US" altLang="en-US" sz="1800" b="1" dirty="0">
                <a:highlight>
                  <a:srgbClr val="FFFF00"/>
                </a:highlight>
              </a:rPr>
            </a:br>
            <a:endParaRPr lang="en-US" altLang="en-US" sz="1800" b="1" dirty="0"/>
          </a:p>
          <a:p>
            <a:pPr lvl="1" eaLnBrk="1" hangingPunct="1"/>
            <a:endParaRPr lang="en-US" altLang="en-US" sz="1400" b="1" dirty="0"/>
          </a:p>
          <a:p>
            <a:pPr eaLnBrk="1" hangingPunct="1"/>
            <a:endParaRPr lang="en-US" altLang="en-US" sz="1800" b="1" dirty="0"/>
          </a:p>
          <a:p>
            <a:pPr eaLnBrk="1" hangingPunct="1"/>
            <a:endParaRPr lang="en-US" alt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93105-B32D-44DB-9920-F5536F4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63652-EDCA-4292-8535-1DAA487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8572"/>
            <a:ext cx="6400800" cy="1776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094F6-6D97-43EE-96D4-9089AA09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509428"/>
            <a:ext cx="4495800" cy="1552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707D89-94A3-4972-8F1A-C1EDBF00A830}"/>
              </a:ext>
            </a:extLst>
          </p:cNvPr>
          <p:cNvSpPr/>
          <p:nvPr/>
        </p:nvSpPr>
        <p:spPr>
          <a:xfrm>
            <a:off x="5562600" y="4562240"/>
            <a:ext cx="1066800" cy="149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4182-68A8-44A8-8BEC-7BE121C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Filter (extract) Russian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ABD13-807F-4798-966D-074B60C5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C63AA-5FAD-4931-8EDC-C036F869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1696"/>
            <a:ext cx="8305800" cy="44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3D85-93CA-44EA-8C42-0A892A2C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629400" cy="655638"/>
          </a:xfrm>
        </p:spPr>
        <p:txBody>
          <a:bodyPr/>
          <a:lstStyle/>
          <a:p>
            <a:r>
              <a:rPr lang="en-US" sz="2000" b="1" dirty="0"/>
              <a:t>Looking for missing values in “source ports” </a:t>
            </a:r>
            <a:br>
              <a:rPr lang="en-US" sz="2400" b="1" dirty="0"/>
            </a:br>
            <a:r>
              <a:rPr lang="en-US" sz="2000" i="1" dirty="0"/>
              <a:t>How to identify gaps in the data?</a:t>
            </a:r>
            <a:endParaRPr lang="en-US" sz="2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A1E7B-6E06-4A81-B0A5-6EE71919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D179B-295F-4958-AD57-BE1E9C30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151"/>
            <a:ext cx="7315200" cy="51659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17DE87-8F59-4B50-905D-DA9FC77396F5}"/>
              </a:ext>
            </a:extLst>
          </p:cNvPr>
          <p:cNvSpPr/>
          <p:nvPr/>
        </p:nvSpPr>
        <p:spPr>
          <a:xfrm>
            <a:off x="3810000" y="3233057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E511A7-28CE-4E76-8B30-0D95F23F7120}"/>
              </a:ext>
            </a:extLst>
          </p:cNvPr>
          <p:cNvSpPr/>
          <p:nvPr/>
        </p:nvSpPr>
        <p:spPr>
          <a:xfrm>
            <a:off x="5829300" y="3749544"/>
            <a:ext cx="419100" cy="13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58026-9F00-4EB9-9E3C-218046032080}"/>
              </a:ext>
            </a:extLst>
          </p:cNvPr>
          <p:cNvSpPr/>
          <p:nvPr/>
        </p:nvSpPr>
        <p:spPr>
          <a:xfrm>
            <a:off x="4876800" y="45720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8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AB9A-820C-4624-A75F-B00AD17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of missing</a:t>
            </a:r>
            <a:br>
              <a:rPr lang="en-US" sz="2800" b="1" dirty="0"/>
            </a:br>
            <a:r>
              <a:rPr lang="en-US" sz="2800" b="1" dirty="0"/>
              <a:t> “source port”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A2297-2A07-4FE4-83B6-134243F7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44FC4-A091-4746-AE15-42B87D0F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701111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3CE8C-F8FA-4491-91D1-F01F0CDA740D}"/>
              </a:ext>
            </a:extLst>
          </p:cNvPr>
          <p:cNvSpPr txBox="1"/>
          <p:nvPr/>
        </p:nvSpPr>
        <p:spPr>
          <a:xfrm>
            <a:off x="3505200" y="52996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53 out of 1000 missing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3B2696-452E-47B1-ADD0-3A766B818E63}"/>
              </a:ext>
            </a:extLst>
          </p:cNvPr>
          <p:cNvCxnSpPr/>
          <p:nvPr/>
        </p:nvCxnSpPr>
        <p:spPr>
          <a:xfrm flipH="1" flipV="1">
            <a:off x="2438400" y="4114800"/>
            <a:ext cx="1066800" cy="1066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25AB-A871-42BE-9741-99B05826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04800"/>
            <a:ext cx="6400800" cy="655638"/>
          </a:xfrm>
        </p:spPr>
        <p:txBody>
          <a:bodyPr/>
          <a:lstStyle/>
          <a:p>
            <a:r>
              <a:rPr lang="en-US" sz="3200" b="1" dirty="0"/>
              <a:t>Mutate missing values</a:t>
            </a:r>
            <a:br>
              <a:rPr lang="en-US" sz="2400" b="1" dirty="0"/>
            </a:br>
            <a:r>
              <a:rPr lang="en-US" sz="2000" dirty="0"/>
              <a:t> </a:t>
            </a:r>
            <a:r>
              <a:rPr lang="en-US" sz="1800" dirty="0"/>
              <a:t>(only going to replace missing with median value for ports)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3D172-81E1-4B13-95A9-9679B75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5F794-B05A-44E3-96E8-86D29AD1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9419"/>
            <a:ext cx="779834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BC5F-6161-41AD-BDDD-7DDB9AB0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Verify Mutate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AFF16-83AD-4989-96BE-F040FCF7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4BE5-FEF5-4CF9-B2C7-B3F8D0B6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214"/>
            <a:ext cx="4381500" cy="3572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35612-D282-475A-865E-3FAAA4C8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19400"/>
            <a:ext cx="3203071" cy="329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7D250-2928-4604-8635-AFA1A571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641858"/>
            <a:ext cx="1952898" cy="381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17E10-2205-4A56-BD0A-D49C487E2A14}"/>
              </a:ext>
            </a:extLst>
          </p:cNvPr>
          <p:cNvSpPr txBox="1"/>
          <p:nvPr/>
        </p:nvSpPr>
        <p:spPr>
          <a:xfrm>
            <a:off x="3733800" y="17919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 (source port)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E41C2-5C0C-4375-9BDC-0CB50613C4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05689" y="2161284"/>
            <a:ext cx="650186" cy="765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C4E93-4A4C-4248-B9E7-EBD8E31782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55875" y="2161284"/>
            <a:ext cx="3321324" cy="693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04519E-5260-48E2-8C41-189DDF9A83F2}"/>
              </a:ext>
            </a:extLst>
          </p:cNvPr>
          <p:cNvCxnSpPr>
            <a:cxnSpLocks/>
          </p:cNvCxnSpPr>
          <p:nvPr/>
        </p:nvCxnSpPr>
        <p:spPr>
          <a:xfrm>
            <a:off x="4755875" y="2161284"/>
            <a:ext cx="3321324" cy="2867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EC62-370A-40D2-944B-161A364F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Melt Function</a:t>
            </a:r>
            <a:br>
              <a:rPr lang="en-US" b="1" dirty="0"/>
            </a:br>
            <a:r>
              <a:rPr lang="en-US" sz="2000" b="1" dirty="0"/>
              <a:t>How many hosts and their names in the 2013 AWS honeynet array?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D65E6-D466-48E2-A0F6-9605B2B4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0916-32B9-42A2-96AA-C2385F37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42672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5EA40-D6F6-4876-8715-76C50816E739}"/>
              </a:ext>
            </a:extLst>
          </p:cNvPr>
          <p:cNvSpPr txBox="1"/>
          <p:nvPr/>
        </p:nvSpPr>
        <p:spPr>
          <a:xfrm>
            <a:off x="5905500" y="5181600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Identified 9 specific honeypots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ECE5E0-F166-4A36-BE13-1AD9F0AAFFF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29000" y="5335488"/>
            <a:ext cx="247650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4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16C-5DAB-40D4-8359-AD038A5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 Transformation in </a:t>
            </a:r>
            <a:r>
              <a:rPr lang="en-US" sz="2800" b="1" u="sng" dirty="0"/>
              <a:t>Excel</a:t>
            </a:r>
            <a:r>
              <a:rPr lang="en-US" sz="2800" b="1" dirty="0"/>
              <a:t> (Honeypot) </a:t>
            </a:r>
            <a:r>
              <a:rPr lang="en-US" sz="2000" b="1" dirty="0"/>
              <a:t>~ “The Not so-</a:t>
            </a:r>
            <a:r>
              <a:rPr lang="en-US" sz="2000" b="1" dirty="0" err="1"/>
              <a:t>tidyverse</a:t>
            </a:r>
            <a:r>
              <a:rPr lang="en-US" sz="2000" b="1" dirty="0"/>
              <a:t>”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7EE31-D372-41D0-A67E-7987B87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652D3-36D4-4A0C-9624-5E33A99F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6096000" cy="371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EFD04-6F81-4126-A938-7C1DBBEDAE05}"/>
              </a:ext>
            </a:extLst>
          </p:cNvPr>
          <p:cNvSpPr txBox="1"/>
          <p:nvPr/>
        </p:nvSpPr>
        <p:spPr>
          <a:xfrm>
            <a:off x="457200" y="1747262"/>
            <a:ext cx="259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date/time group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Audit warning</a:t>
            </a:r>
          </a:p>
          <a:p>
            <a:pPr marL="342900" indent="-342900">
              <a:buAutoNum type="arabicPeriod"/>
            </a:pPr>
            <a:r>
              <a:rPr lang="en-US" sz="1400" b="1" dirty="0"/>
              <a:t>Source IP</a:t>
            </a:r>
          </a:p>
          <a:p>
            <a:pPr marL="342900" indent="-342900">
              <a:buAutoNum type="arabicPeriod"/>
            </a:pPr>
            <a:r>
              <a:rPr lang="en-US" sz="1400" b="1" dirty="0"/>
              <a:t>Source port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Attacked port/protocol</a:t>
            </a:r>
          </a:p>
        </p:txBody>
      </p:sp>
    </p:spTree>
    <p:extLst>
      <p:ext uri="{BB962C8B-B14F-4D97-AF65-F5344CB8AC3E}">
        <p14:creationId xmlns:p14="http://schemas.microsoft.com/office/powerpoint/2010/main" val="58288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44A5-7D98-4DF0-8973-B46CEC74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Before: Semi-structured HP Data (parsing tool)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CCCB5-1F51-4F14-838A-6F56374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CA296-272F-492E-8CBC-7E5D2F2F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4805"/>
            <a:ext cx="7543800" cy="4792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444E6-62CC-4B2F-BB63-D0DB48EE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51" y="1330195"/>
            <a:ext cx="2838740" cy="23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3742-AAB2-4BC8-9DCC-8AE12E2B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After: More Structured HP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47B77-1C15-4A0B-95BE-65E363F2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C54AF-8C82-426D-A337-5ED0E158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9456"/>
            <a:ext cx="8610600" cy="50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E9F-259D-481F-AFE3-2FEB3B1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1071E-047F-4F41-84C4-54DB81D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BE899-1AD7-4183-9132-D03612EAC9E1}"/>
              </a:ext>
            </a:extLst>
          </p:cNvPr>
          <p:cNvSpPr txBox="1">
            <a:spLocks/>
          </p:cNvSpPr>
          <p:nvPr/>
        </p:nvSpPr>
        <p:spPr bwMode="auto">
          <a:xfrm>
            <a:off x="762000" y="1977384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indent="-461963" eaLnBrk="1" hangingPunct="1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Made Simple. (2019, September 23). Melting and casting in R.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Made Simple.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http://www.datasciencemadesimple.com/melting-casting-r/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Kaggle. (n.d.). AWS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Honepot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Data: Visualizing cyber attacks.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https://www.kaggle.com/casimian2000/aws-honeypot-attack-data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Sullivan, J. (2019, March 21).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with R and the </a:t>
            </a:r>
            <a:r>
              <a:rPr lang="en-US" alt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Detecting missing values. </a:t>
            </a:r>
            <a:r>
              <a:rPr lang="en-US" alt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Data Science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Retrieved from </a:t>
            </a:r>
            <a:r>
              <a:rPr lang="en-US" altLang="en-US" sz="1600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https://towardsdatascience.com/data-cleaning-with-r-and-the-tidyverse-detecting-missing-values-ea23c519bc62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Wickham, H. (2016).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ggplot2: elegant graphics for data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Springer.</a:t>
            </a:r>
          </a:p>
          <a:p>
            <a:pPr marL="461963" indent="-461963" eaLnBrk="1" hangingPunct="1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Zelterman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(2015).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multivariate statistics with 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Cham: Springer.</a:t>
            </a:r>
            <a:endParaRPr lang="en-US" alt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600" b="1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8F8-EDBE-4FC9-B018-9050133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Questions re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5BE0-486E-48AC-B853-9E76613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EB7FE-9874-4B17-AA3B-B2C46922BF23}"/>
              </a:ext>
            </a:extLst>
          </p:cNvPr>
          <p:cNvSpPr/>
          <p:nvPr/>
        </p:nvSpPr>
        <p:spPr>
          <a:xfrm>
            <a:off x="685800" y="1676400"/>
            <a:ext cx="8001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What makes this dataset important? </a:t>
            </a:r>
          </a:p>
          <a:p>
            <a:r>
              <a:rPr lang="en-US" altLang="en-US" sz="2000" dirty="0"/>
              <a:t>It identifies major cyber-threats—the average computer user does not do this.  It also provides </a:t>
            </a:r>
            <a:r>
              <a:rPr lang="en-US" altLang="en-US" sz="2000" i="1" dirty="0"/>
              <a:t>some</a:t>
            </a:r>
            <a:r>
              <a:rPr lang="en-US" altLang="en-US" sz="2000" dirty="0"/>
              <a:t> level of attribution.</a:t>
            </a:r>
            <a:br>
              <a:rPr lang="en-US" altLang="en-US" sz="1600" b="1" dirty="0"/>
            </a:br>
            <a:endParaRPr lang="en-US" altLang="en-US" sz="1600" dirty="0"/>
          </a:p>
          <a:p>
            <a:r>
              <a:rPr lang="en-US" altLang="en-US" sz="2000" b="1" dirty="0"/>
              <a:t>What research questions are you asking?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How can using themes in R improve the visualization experience?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Where were cyberattacks launched from in 2013?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How to best extract (filter) cyber-attackers from AWS Honeypot datasets?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How to identify gaps in data? (NA, blank)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How to impute (mutate) missing values? (example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ighlight>
                  <a:srgbClr val="FFFF00"/>
                </a:highlight>
              </a:rPr>
              <a:t>How many honeypots comprise the AWS 2013 honeynet?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/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altLang="en-US" sz="2000" b="1" dirty="0"/>
          </a:p>
          <a:p>
            <a:pPr lvl="1"/>
            <a:br>
              <a:rPr lang="en-US" altLang="en-US" sz="1600" b="1" dirty="0"/>
            </a:b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68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90354-3CCB-480E-B3B7-6031EBB4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38BC9-B034-4FDC-879D-4BF6B3026B48}"/>
              </a:ext>
            </a:extLst>
          </p:cNvPr>
          <p:cNvSpPr/>
          <p:nvPr/>
        </p:nvSpPr>
        <p:spPr>
          <a:xfrm>
            <a:off x="800100" y="1582340"/>
            <a:ext cx="7543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/>
              <a:t>How the dataset applies to a specific business decision? </a:t>
            </a:r>
            <a:r>
              <a:rPr lang="en-US" altLang="en-US" sz="2400" dirty="0"/>
              <a:t>Who were the most active cyber-threats as identified by Amazon’s honeynet array in 2013?</a:t>
            </a:r>
            <a:endParaRPr lang="en-US" altLang="en-US" sz="2400" b="1" dirty="0"/>
          </a:p>
          <a:p>
            <a:pPr lvl="1"/>
            <a:endParaRPr lang="en-US" altLang="en-US" b="1" dirty="0"/>
          </a:p>
          <a:p>
            <a:r>
              <a:rPr lang="en-US" altLang="en-US" sz="2400" b="1" dirty="0"/>
              <a:t>Why your analysis would be important and/or how it closes gaps in knowledge? </a:t>
            </a:r>
            <a:r>
              <a:rPr lang="en-US" altLang="en-US" sz="2400" dirty="0"/>
              <a:t>Provides information to help organizational leadership and IT professionals to better identify threats to their networks and data.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74264F-8082-4439-B91E-1EA7378F764C}"/>
              </a:ext>
            </a:extLst>
          </p:cNvPr>
          <p:cNvSpPr txBox="1">
            <a:spLocks/>
          </p:cNvSpPr>
          <p:nvPr/>
        </p:nvSpPr>
        <p:spPr bwMode="auto">
          <a:xfrm>
            <a:off x="3048000" y="3810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r>
              <a:rPr lang="en-US" sz="2800" b="1" kern="0" dirty="0"/>
              <a:t>Questions re the Dataset (cont.)</a:t>
            </a:r>
          </a:p>
        </p:txBody>
      </p:sp>
    </p:spTree>
    <p:extLst>
      <p:ext uri="{BB962C8B-B14F-4D97-AF65-F5344CB8AC3E}">
        <p14:creationId xmlns:p14="http://schemas.microsoft.com/office/powerpoint/2010/main" val="36720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0F-E3A9-4332-9EFA-3C053BC8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Theme_solarized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2000" dirty="0"/>
              <a:t>(better visualization)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38985-A065-4D1A-83F1-F7733CD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4275C-53AA-458A-AA7B-84C6D453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7BDB-39DA-4B23-9A4E-6EDECDD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Theme_modify</a:t>
            </a:r>
            <a:r>
              <a:rPr lang="en-US" sz="3200" b="1" dirty="0"/>
              <a:t> (title)</a:t>
            </a:r>
            <a:br>
              <a:rPr lang="en-US" sz="3200" b="1" dirty="0"/>
            </a:br>
            <a:r>
              <a:rPr lang="en-US" sz="2000" dirty="0"/>
              <a:t>(better visualization)</a:t>
            </a: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7594A-DDBA-44CE-B761-B356806E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EB5F9-A69F-41F1-B8FF-D7A3A64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18696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4AE6-AA7C-488B-ACD6-0F32B68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Theme </a:t>
            </a:r>
            <a:r>
              <a:rPr lang="en-US" sz="2800" b="1" dirty="0" err="1"/>
              <a:t>modify_grid.major</a:t>
            </a:r>
            <a:br>
              <a:rPr lang="en-US" sz="2800" b="1" dirty="0"/>
            </a:br>
            <a:r>
              <a:rPr lang="en-US" sz="2000" dirty="0"/>
              <a:t>(better visualization)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2645-21A2-4C9B-8A8D-070B344D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7F02-6AA8-4186-82C4-E5CDFB39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73439"/>
            <a:ext cx="8610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C1B7-DCD5-4391-8E65-58D6C0A5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Where were cyberattacks launched from in 2013? </a:t>
            </a:r>
            <a:r>
              <a:rPr lang="en-US" sz="1800" dirty="0"/>
              <a:t>(better visualization)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B9CD4-250B-4BD6-BD0A-22C2C4F2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845EB-5C00-416B-B109-77785BFF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382000" cy="46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8D62-BEE2-4C77-AFB4-FAE5D280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541042"/>
            <a:ext cx="6019800" cy="655638"/>
          </a:xfrm>
        </p:spPr>
        <p:txBody>
          <a:bodyPr/>
          <a:lstStyle/>
          <a:p>
            <a:r>
              <a:rPr lang="en-US" sz="2800" b="1" dirty="0" err="1"/>
              <a:t>Tidyverse</a:t>
            </a:r>
            <a:br>
              <a:rPr lang="en-US" sz="3200" b="1" dirty="0"/>
            </a:br>
            <a:r>
              <a:rPr lang="en-US" sz="1800" i="1" dirty="0"/>
              <a:t>How to best extract (filter) cyber-attackers from the AWS Honeypot datasets? </a:t>
            </a:r>
            <a:br>
              <a:rPr lang="en-US" dirty="0">
                <a:highlight>
                  <a:srgbClr val="FFFF00"/>
                </a:highlight>
              </a:rPr>
            </a:b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2C432-7660-4A1B-A95D-ED24C22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A7FF1-BD68-4ACE-A3FD-519CCE63D1C5}"/>
              </a:ext>
            </a:extLst>
          </p:cNvPr>
          <p:cNvSpPr txBox="1"/>
          <p:nvPr/>
        </p:nvSpPr>
        <p:spPr>
          <a:xfrm>
            <a:off x="6773123" y="61838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(Sullivan,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0424D-BF0D-4BA7-AEEE-729A1789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50382"/>
            <a:ext cx="777240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A7FA-2C10-4C2F-8891-337F2292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Filter (extract) Chinese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2D00E-7912-42C6-8D1C-65E39DD0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931D8-7F56-47AA-8FE6-6E09A3D1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6721"/>
            <a:ext cx="819688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61794"/>
      </p:ext>
    </p:extLst>
  </p:cSld>
  <p:clrMapOvr>
    <a:masterClrMapping/>
  </p:clrMapOvr>
</p:sld>
</file>

<file path=ppt/theme/theme1.xml><?xml version="1.0" encoding="utf-8"?>
<a:theme xmlns:a="http://schemas.openxmlformats.org/drawingml/2006/main" name="1_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Powerpoint Template_April2013_GP</Template>
  <TotalTime>19507</TotalTime>
  <Words>545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1_CapitolCollege</vt:lpstr>
      <vt:lpstr>Selected Dataset</vt:lpstr>
      <vt:lpstr>Questions re the Dataset</vt:lpstr>
      <vt:lpstr>PowerPoint Presentation</vt:lpstr>
      <vt:lpstr>Theme_solarized  (better visualization)</vt:lpstr>
      <vt:lpstr>Theme_modify (title) (better visualization)</vt:lpstr>
      <vt:lpstr>Theme modify_grid.major (better visualization)</vt:lpstr>
      <vt:lpstr>Where were cyberattacks launched from in 2013? (better visualization)</vt:lpstr>
      <vt:lpstr>Tidyverse How to best extract (filter) cyber-attackers from the AWS Honeypot datasets?  </vt:lpstr>
      <vt:lpstr>Filter (extract) Chinese Activity</vt:lpstr>
      <vt:lpstr>Filter (extract) Russian activity</vt:lpstr>
      <vt:lpstr>Looking for missing values in “source ports”  How to identify gaps in the data?</vt:lpstr>
      <vt:lpstr>Summary of missing  “source port” values</vt:lpstr>
      <vt:lpstr>Mutate missing values  (only going to replace missing with median value for ports)</vt:lpstr>
      <vt:lpstr>Verify Mutate</vt:lpstr>
      <vt:lpstr>Melt Function How many hosts and their names in the 2013 AWS honeynet array?</vt:lpstr>
      <vt:lpstr>Data Transformation in Excel (Honeypot) ~ “The Not so-tidyverse”</vt:lpstr>
      <vt:lpstr>Before: Semi-structured HP Data (parsing tool)</vt:lpstr>
      <vt:lpstr>After: More Structured HP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Presentation</dc:title>
  <dc:creator>Gale Pomper</dc:creator>
  <cp:lastModifiedBy>Mark Russo</cp:lastModifiedBy>
  <cp:revision>296</cp:revision>
  <dcterms:created xsi:type="dcterms:W3CDTF">2019-05-10T02:29:57Z</dcterms:created>
  <dcterms:modified xsi:type="dcterms:W3CDTF">2020-01-06T01:56:56Z</dcterms:modified>
</cp:coreProperties>
</file>