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60"/>
  </p:notesMasterIdLst>
  <p:sldIdLst>
    <p:sldId id="258" r:id="rId2"/>
    <p:sldId id="529" r:id="rId3"/>
    <p:sldId id="497" r:id="rId4"/>
    <p:sldId id="498" r:id="rId5"/>
    <p:sldId id="523" r:id="rId6"/>
    <p:sldId id="511" r:id="rId7"/>
    <p:sldId id="512" r:id="rId8"/>
    <p:sldId id="528" r:id="rId9"/>
    <p:sldId id="513" r:id="rId10"/>
    <p:sldId id="514" r:id="rId11"/>
    <p:sldId id="516" r:id="rId12"/>
    <p:sldId id="515" r:id="rId13"/>
    <p:sldId id="517" r:id="rId14"/>
    <p:sldId id="519" r:id="rId15"/>
    <p:sldId id="518" r:id="rId16"/>
    <p:sldId id="537" r:id="rId17"/>
    <p:sldId id="530" r:id="rId18"/>
    <p:sldId id="493" r:id="rId19"/>
    <p:sldId id="428" r:id="rId20"/>
    <p:sldId id="487" r:id="rId21"/>
    <p:sldId id="429" r:id="rId22"/>
    <p:sldId id="430" r:id="rId23"/>
    <p:sldId id="432" r:id="rId24"/>
    <p:sldId id="433" r:id="rId25"/>
    <p:sldId id="306" r:id="rId26"/>
    <p:sldId id="308" r:id="rId27"/>
    <p:sldId id="494" r:id="rId28"/>
    <p:sldId id="442" r:id="rId29"/>
    <p:sldId id="477" r:id="rId30"/>
    <p:sldId id="441" r:id="rId31"/>
    <p:sldId id="465" r:id="rId32"/>
    <p:sldId id="464" r:id="rId33"/>
    <p:sldId id="440" r:id="rId34"/>
    <p:sldId id="488" r:id="rId35"/>
    <p:sldId id="473" r:id="rId36"/>
    <p:sldId id="470" r:id="rId37"/>
    <p:sldId id="469" r:id="rId38"/>
    <p:sldId id="471" r:id="rId39"/>
    <p:sldId id="495" r:id="rId40"/>
    <p:sldId id="478" r:id="rId41"/>
    <p:sldId id="481" r:id="rId42"/>
    <p:sldId id="480" r:id="rId43"/>
    <p:sldId id="479" r:id="rId44"/>
    <p:sldId id="482" r:id="rId45"/>
    <p:sldId id="483" r:id="rId46"/>
    <p:sldId id="485" r:id="rId47"/>
    <p:sldId id="486" r:id="rId48"/>
    <p:sldId id="484" r:id="rId49"/>
    <p:sldId id="489" r:id="rId50"/>
    <p:sldId id="531" r:id="rId51"/>
    <p:sldId id="532" r:id="rId52"/>
    <p:sldId id="533" r:id="rId53"/>
    <p:sldId id="534" r:id="rId54"/>
    <p:sldId id="535" r:id="rId55"/>
    <p:sldId id="536" r:id="rId56"/>
    <p:sldId id="435" r:id="rId57"/>
    <p:sldId id="289" r:id="rId58"/>
    <p:sldId id="476" r:id="rId5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E53E9E4-177C-4075-AFA7-B59B75DEA6BE}">
          <p14:sldIdLst>
            <p14:sldId id="258"/>
            <p14:sldId id="529"/>
            <p14:sldId id="497"/>
            <p14:sldId id="498"/>
            <p14:sldId id="523"/>
            <p14:sldId id="511"/>
            <p14:sldId id="512"/>
            <p14:sldId id="528"/>
            <p14:sldId id="513"/>
            <p14:sldId id="514"/>
            <p14:sldId id="516"/>
            <p14:sldId id="515"/>
            <p14:sldId id="517"/>
            <p14:sldId id="519"/>
            <p14:sldId id="518"/>
            <p14:sldId id="537"/>
            <p14:sldId id="530"/>
            <p14:sldId id="493"/>
            <p14:sldId id="428"/>
            <p14:sldId id="487"/>
            <p14:sldId id="429"/>
            <p14:sldId id="430"/>
            <p14:sldId id="432"/>
            <p14:sldId id="433"/>
            <p14:sldId id="306"/>
            <p14:sldId id="308"/>
            <p14:sldId id="494"/>
            <p14:sldId id="442"/>
            <p14:sldId id="477"/>
            <p14:sldId id="441"/>
            <p14:sldId id="465"/>
            <p14:sldId id="464"/>
            <p14:sldId id="440"/>
            <p14:sldId id="488"/>
            <p14:sldId id="473"/>
            <p14:sldId id="470"/>
            <p14:sldId id="469"/>
            <p14:sldId id="471"/>
            <p14:sldId id="495"/>
            <p14:sldId id="478"/>
            <p14:sldId id="481"/>
            <p14:sldId id="480"/>
            <p14:sldId id="479"/>
            <p14:sldId id="482"/>
            <p14:sldId id="483"/>
            <p14:sldId id="485"/>
            <p14:sldId id="486"/>
            <p14:sldId id="484"/>
            <p14:sldId id="489"/>
            <p14:sldId id="531"/>
            <p14:sldId id="532"/>
            <p14:sldId id="533"/>
            <p14:sldId id="534"/>
            <p14:sldId id="535"/>
            <p14:sldId id="536"/>
            <p14:sldId id="435"/>
            <p14:sldId id="289"/>
            <p14:sldId id="476"/>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050" autoAdjust="0"/>
    <p:restoredTop sz="94660"/>
  </p:normalViewPr>
  <p:slideViewPr>
    <p:cSldViewPr>
      <p:cViewPr varScale="1">
        <p:scale>
          <a:sx n="115" d="100"/>
          <a:sy n="115" d="100"/>
        </p:scale>
        <p:origin x="1398" y="11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8C7B06E-E2AA-4B04-A289-675B9581FDF3}" type="datetimeFigureOut">
              <a:rPr lang="en-US" smtClean="0"/>
              <a:t>12/11/2019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9FA1D7-3222-4CFF-9F2B-4DCCF376E84D}" type="slidenum">
              <a:rPr lang="en-US" smtClean="0"/>
              <a:t>‹#›</a:t>
            </a:fld>
            <a:endParaRPr lang="en-US"/>
          </a:p>
        </p:txBody>
      </p:sp>
    </p:spTree>
    <p:extLst>
      <p:ext uri="{BB962C8B-B14F-4D97-AF65-F5344CB8AC3E}">
        <p14:creationId xmlns:p14="http://schemas.microsoft.com/office/powerpoint/2010/main" val="2484756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7"/>
          <p:cNvSpPr>
            <a:spLocks noChangeArrowheads="1"/>
          </p:cNvSpPr>
          <p:nvPr userDrawn="1"/>
        </p:nvSpPr>
        <p:spPr bwMode="auto">
          <a:xfrm>
            <a:off x="0" y="3505200"/>
            <a:ext cx="9144000" cy="3352800"/>
          </a:xfrm>
          <a:prstGeom prst="rect">
            <a:avLst/>
          </a:prstGeom>
          <a:solidFill>
            <a:srgbClr val="DCDCD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fontAlgn="base" hangingPunct="1">
              <a:spcBef>
                <a:spcPct val="0"/>
              </a:spcBef>
              <a:spcAft>
                <a:spcPct val="0"/>
              </a:spcAft>
              <a:defRPr/>
            </a:pPr>
            <a:endParaRPr lang="en-US" altLang="en-US">
              <a:solidFill>
                <a:srgbClr val="000000"/>
              </a:solidFill>
              <a:cs typeface="Arial" pitchFamily="34" charset="0"/>
            </a:endParaRPr>
          </a:p>
        </p:txBody>
      </p:sp>
      <p:sp>
        <p:nvSpPr>
          <p:cNvPr id="5" name="Rectangle 8"/>
          <p:cNvSpPr>
            <a:spLocks noChangeArrowheads="1"/>
          </p:cNvSpPr>
          <p:nvPr userDrawn="1"/>
        </p:nvSpPr>
        <p:spPr bwMode="auto">
          <a:xfrm flipV="1">
            <a:off x="0" y="3429000"/>
            <a:ext cx="9144000" cy="76200"/>
          </a:xfrm>
          <a:prstGeom prst="rect">
            <a:avLst/>
          </a:prstGeom>
          <a:solidFill>
            <a:srgbClr val="CE0829"/>
          </a:solidFill>
          <a:ln>
            <a:noFill/>
          </a:ln>
          <a:extLst>
            <a:ext uri="{91240B29-F687-4F45-9708-019B960494DF}">
              <a14:hiddenLine xmlns:a14="http://schemas.microsoft.com/office/drawing/2010/main" w="9525">
                <a:solidFill>
                  <a:srgbClr val="000000"/>
                </a:solidFill>
                <a:miter lim="800000"/>
                <a:headEnd/>
                <a:tailEnd/>
              </a14:hiddenLine>
            </a:ext>
          </a:extLst>
        </p:spPr>
        <p:txBody>
          <a:bodyPr rot="10800000" wrap="none" anchor="ct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eaLnBrk="1" fontAlgn="base" hangingPunct="1">
              <a:spcBef>
                <a:spcPct val="0"/>
              </a:spcBef>
              <a:spcAft>
                <a:spcPct val="0"/>
              </a:spcAft>
              <a:defRPr/>
            </a:pPr>
            <a:endParaRPr lang="en-US" altLang="en-US">
              <a:solidFill>
                <a:srgbClr val="000000"/>
              </a:solidFill>
              <a:cs typeface="Arial" pitchFamily="34" charset="0"/>
            </a:endParaRPr>
          </a:p>
        </p:txBody>
      </p:sp>
      <p:pic>
        <p:nvPicPr>
          <p:cNvPr id="6" name="Picture 9"/>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132138" y="381000"/>
            <a:ext cx="2955925" cy="219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10" descr="CC tagline 1color K"/>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3276600" y="3048000"/>
            <a:ext cx="2590800" cy="201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6" name="Rectangle 2"/>
          <p:cNvSpPr>
            <a:spLocks noGrp="1" noChangeArrowheads="1"/>
          </p:cNvSpPr>
          <p:nvPr>
            <p:ph type="ctrTitle"/>
          </p:nvPr>
        </p:nvSpPr>
        <p:spPr>
          <a:xfrm>
            <a:off x="685800" y="4191000"/>
            <a:ext cx="7772400" cy="838200"/>
          </a:xfrm>
        </p:spPr>
        <p:txBody>
          <a:bodyPr/>
          <a:lstStyle>
            <a:lvl1pPr>
              <a:defRPr sz="3200"/>
            </a:lvl1pPr>
          </a:lstStyle>
          <a:p>
            <a:pPr lvl="0"/>
            <a:r>
              <a:rPr lang="en-US" altLang="en-US" noProof="0"/>
              <a:t>Click to edit Master title style</a:t>
            </a:r>
          </a:p>
        </p:txBody>
      </p:sp>
      <p:sp>
        <p:nvSpPr>
          <p:cNvPr id="11267" name="Rectangle 3"/>
          <p:cNvSpPr>
            <a:spLocks noGrp="1" noChangeArrowheads="1"/>
          </p:cNvSpPr>
          <p:nvPr>
            <p:ph type="subTitle" idx="1"/>
          </p:nvPr>
        </p:nvSpPr>
        <p:spPr>
          <a:xfrm>
            <a:off x="1371600" y="5181600"/>
            <a:ext cx="6400800" cy="685800"/>
          </a:xfrm>
        </p:spPr>
        <p:txBody>
          <a:bodyPr/>
          <a:lstStyle>
            <a:lvl1pPr marL="0" indent="0" algn="ctr">
              <a:buFontTx/>
              <a:buNone/>
              <a:defRPr sz="2400"/>
            </a:lvl1pPr>
          </a:lstStyle>
          <a:p>
            <a:pPr lvl="0"/>
            <a:r>
              <a:rPr lang="en-US" altLang="en-US" noProof="0"/>
              <a:t>Click to edit Master subtitle style</a:t>
            </a:r>
          </a:p>
        </p:txBody>
      </p:sp>
    </p:spTree>
    <p:extLst>
      <p:ext uri="{BB962C8B-B14F-4D97-AF65-F5344CB8AC3E}">
        <p14:creationId xmlns:p14="http://schemas.microsoft.com/office/powerpoint/2010/main" val="12217469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5" name="Rectangle 6"/>
          <p:cNvSpPr>
            <a:spLocks noGrp="1" noChangeArrowheads="1"/>
          </p:cNvSpPr>
          <p:nvPr>
            <p:ph type="sldNum" sz="quarter" idx="12"/>
          </p:nvPr>
        </p:nvSpPr>
        <p:spPr>
          <a:ln/>
        </p:spPr>
        <p:txBody>
          <a:bodyPr/>
          <a:lstStyle>
            <a:lvl1pPr>
              <a:defRPr/>
            </a:lvl1pPr>
          </a:lstStyle>
          <a:p>
            <a:pPr>
              <a:defRPr/>
            </a:pPr>
            <a:fld id="{7EB2A704-26EA-4033-8F24-7ED56464CB4B}" type="slidenum">
              <a:rPr lang="en-US" altLang="en-US"/>
              <a:pPr>
                <a:defRPr/>
              </a:pPr>
              <a:t>‹#›</a:t>
            </a:fld>
            <a:endParaRPr lang="en-US" altLang="en-US"/>
          </a:p>
        </p:txBody>
      </p:sp>
    </p:spTree>
    <p:extLst>
      <p:ext uri="{BB962C8B-B14F-4D97-AF65-F5344CB8AC3E}">
        <p14:creationId xmlns:p14="http://schemas.microsoft.com/office/powerpoint/2010/main" val="19319631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1_Title Slide">
    <p:spTree>
      <p:nvGrpSpPr>
        <p:cNvPr id="1" name=""/>
        <p:cNvGrpSpPr/>
        <p:nvPr/>
      </p:nvGrpSpPr>
      <p:grpSpPr>
        <a:xfrm>
          <a:off x="0" y="0"/>
          <a:ext cx="0" cy="0"/>
          <a:chOff x="0" y="0"/>
          <a:chExt cx="0" cy="0"/>
        </a:xfrm>
      </p:grpSpPr>
      <p:sp>
        <p:nvSpPr>
          <p:cNvPr id="4" name="Rectangle 7"/>
          <p:cNvSpPr>
            <a:spLocks noChangeArrowheads="1"/>
          </p:cNvSpPr>
          <p:nvPr userDrawn="1"/>
        </p:nvSpPr>
        <p:spPr bwMode="auto">
          <a:xfrm>
            <a:off x="0" y="3505200"/>
            <a:ext cx="9144000" cy="3352800"/>
          </a:xfrm>
          <a:prstGeom prst="rect">
            <a:avLst/>
          </a:prstGeom>
          <a:solidFill>
            <a:srgbClr val="DCDCD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fontAlgn="base" hangingPunct="1">
              <a:spcBef>
                <a:spcPct val="0"/>
              </a:spcBef>
              <a:spcAft>
                <a:spcPct val="0"/>
              </a:spcAft>
              <a:defRPr/>
            </a:pPr>
            <a:endParaRPr lang="en-US" altLang="en-US">
              <a:solidFill>
                <a:srgbClr val="000000"/>
              </a:solidFill>
              <a:cs typeface="Arial" pitchFamily="34" charset="0"/>
            </a:endParaRPr>
          </a:p>
        </p:txBody>
      </p:sp>
      <p:sp>
        <p:nvSpPr>
          <p:cNvPr id="5" name="Rectangle 8"/>
          <p:cNvSpPr>
            <a:spLocks noChangeArrowheads="1"/>
          </p:cNvSpPr>
          <p:nvPr userDrawn="1"/>
        </p:nvSpPr>
        <p:spPr bwMode="auto">
          <a:xfrm flipV="1">
            <a:off x="0" y="3429000"/>
            <a:ext cx="9144000" cy="76200"/>
          </a:xfrm>
          <a:prstGeom prst="rect">
            <a:avLst/>
          </a:prstGeom>
          <a:solidFill>
            <a:srgbClr val="CE0829"/>
          </a:solidFill>
          <a:ln>
            <a:noFill/>
          </a:ln>
          <a:extLst>
            <a:ext uri="{91240B29-F687-4F45-9708-019B960494DF}">
              <a14:hiddenLine xmlns:a14="http://schemas.microsoft.com/office/drawing/2010/main" w="9525">
                <a:solidFill>
                  <a:srgbClr val="000000"/>
                </a:solidFill>
                <a:miter lim="800000"/>
                <a:headEnd/>
                <a:tailEnd/>
              </a14:hiddenLine>
            </a:ext>
          </a:extLst>
        </p:spPr>
        <p:txBody>
          <a:bodyPr rot="10800000" wrap="none" anchor="ct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eaLnBrk="1" fontAlgn="base" hangingPunct="1">
              <a:spcBef>
                <a:spcPct val="0"/>
              </a:spcBef>
              <a:spcAft>
                <a:spcPct val="0"/>
              </a:spcAft>
              <a:defRPr/>
            </a:pPr>
            <a:endParaRPr lang="en-US" altLang="en-US">
              <a:solidFill>
                <a:srgbClr val="000000"/>
              </a:solidFill>
              <a:cs typeface="Arial" pitchFamily="34" charset="0"/>
            </a:endParaRPr>
          </a:p>
        </p:txBody>
      </p:sp>
      <p:pic>
        <p:nvPicPr>
          <p:cNvPr id="6" name="Picture 9"/>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132138" y="381000"/>
            <a:ext cx="2955925" cy="219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10" descr="CC tagline 1color K"/>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3276600" y="3048000"/>
            <a:ext cx="2590800" cy="201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6" name="Rectangle 2"/>
          <p:cNvSpPr>
            <a:spLocks noGrp="1" noChangeArrowheads="1"/>
          </p:cNvSpPr>
          <p:nvPr>
            <p:ph type="ctrTitle"/>
          </p:nvPr>
        </p:nvSpPr>
        <p:spPr>
          <a:xfrm>
            <a:off x="685800" y="4191000"/>
            <a:ext cx="7772400" cy="838200"/>
          </a:xfrm>
        </p:spPr>
        <p:txBody>
          <a:bodyPr/>
          <a:lstStyle>
            <a:lvl1pPr>
              <a:defRPr sz="3200"/>
            </a:lvl1pPr>
          </a:lstStyle>
          <a:p>
            <a:pPr lvl="0"/>
            <a:r>
              <a:rPr lang="en-US" altLang="en-US" noProof="0"/>
              <a:t>Click to edit Master title style</a:t>
            </a:r>
          </a:p>
        </p:txBody>
      </p:sp>
      <p:sp>
        <p:nvSpPr>
          <p:cNvPr id="11267" name="Rectangle 3"/>
          <p:cNvSpPr>
            <a:spLocks noGrp="1" noChangeArrowheads="1"/>
          </p:cNvSpPr>
          <p:nvPr>
            <p:ph type="subTitle" idx="1"/>
          </p:nvPr>
        </p:nvSpPr>
        <p:spPr>
          <a:xfrm>
            <a:off x="1371600" y="5181600"/>
            <a:ext cx="6400800" cy="685800"/>
          </a:xfrm>
        </p:spPr>
        <p:txBody>
          <a:bodyPr/>
          <a:lstStyle>
            <a:lvl1pPr marL="0" indent="0" algn="ctr">
              <a:buFontTx/>
              <a:buNone/>
              <a:defRPr sz="2400"/>
            </a:lvl1pPr>
          </a:lstStyle>
          <a:p>
            <a:pPr lvl="0"/>
            <a:r>
              <a:rPr lang="en-US" altLang="en-US" noProof="0"/>
              <a:t>Click to edit Master subtitle style</a:t>
            </a:r>
          </a:p>
        </p:txBody>
      </p:sp>
    </p:spTree>
    <p:extLst>
      <p:ext uri="{BB962C8B-B14F-4D97-AF65-F5344CB8AC3E}">
        <p14:creationId xmlns:p14="http://schemas.microsoft.com/office/powerpoint/2010/main" val="18908050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5" name="Rectangle 6"/>
          <p:cNvSpPr>
            <a:spLocks noGrp="1" noChangeArrowheads="1"/>
          </p:cNvSpPr>
          <p:nvPr>
            <p:ph type="sldNum" sz="quarter" idx="12"/>
          </p:nvPr>
        </p:nvSpPr>
        <p:spPr>
          <a:ln/>
        </p:spPr>
        <p:txBody>
          <a:bodyPr/>
          <a:lstStyle>
            <a:lvl1pPr>
              <a:defRPr/>
            </a:lvl1pPr>
          </a:lstStyle>
          <a:p>
            <a:pPr>
              <a:defRPr/>
            </a:pPr>
            <a:fld id="{3E490132-CC37-4B24-8956-579F0E88D0A6}" type="slidenum">
              <a:rPr lang="en-US" altLang="en-US"/>
              <a:pPr>
                <a:defRPr/>
              </a:pPr>
              <a:t>‹#›</a:t>
            </a:fld>
            <a:endParaRPr lang="en-US" altLang="en-US"/>
          </a:p>
        </p:txBody>
      </p:sp>
    </p:spTree>
    <p:extLst>
      <p:ext uri="{BB962C8B-B14F-4D97-AF65-F5344CB8AC3E}">
        <p14:creationId xmlns:p14="http://schemas.microsoft.com/office/powerpoint/2010/main" val="12988222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A818C-5837-46D8-B065-5C93712459B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43691E0-92AC-4DB5-96AD-F7DFE116CCB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2CA024-6019-4B12-BF97-DB7338E86A92}"/>
              </a:ext>
            </a:extLst>
          </p:cNvPr>
          <p:cNvSpPr>
            <a:spLocks noGrp="1"/>
          </p:cNvSpPr>
          <p:nvPr>
            <p:ph type="dt" sz="half" idx="10"/>
          </p:nvPr>
        </p:nvSpPr>
        <p:spPr/>
        <p:txBody>
          <a:bodyPr/>
          <a:lstStyle/>
          <a:p>
            <a:fld id="{437D1F26-A6BA-4413-9E66-19A5A6BFF968}" type="datetimeFigureOut">
              <a:rPr lang="en-US" smtClean="0"/>
              <a:t>12/11/2019</a:t>
            </a:fld>
            <a:endParaRPr lang="en-US"/>
          </a:p>
        </p:txBody>
      </p:sp>
      <p:sp>
        <p:nvSpPr>
          <p:cNvPr id="5" name="Footer Placeholder 4">
            <a:extLst>
              <a:ext uri="{FF2B5EF4-FFF2-40B4-BE49-F238E27FC236}">
                <a16:creationId xmlns:a16="http://schemas.microsoft.com/office/drawing/2014/main" id="{4C01D0E1-4FF2-4A67-9756-E717CE2A99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84BAAF-3509-4BEA-B867-0F5202D2E47A}"/>
              </a:ext>
            </a:extLst>
          </p:cNvPr>
          <p:cNvSpPr>
            <a:spLocks noGrp="1"/>
          </p:cNvSpPr>
          <p:nvPr>
            <p:ph type="sldNum" sz="quarter" idx="12"/>
          </p:nvPr>
        </p:nvSpPr>
        <p:spPr/>
        <p:txBody>
          <a:bodyPr/>
          <a:lstStyle/>
          <a:p>
            <a:fld id="{418E52EE-F2F1-4BF1-AEBA-8226B48EE5A9}" type="slidenum">
              <a:rPr lang="en-US" smtClean="0"/>
              <a:t>‹#›</a:t>
            </a:fld>
            <a:endParaRPr lang="en-US"/>
          </a:p>
        </p:txBody>
      </p:sp>
    </p:spTree>
    <p:extLst>
      <p:ext uri="{BB962C8B-B14F-4D97-AF65-F5344CB8AC3E}">
        <p14:creationId xmlns:p14="http://schemas.microsoft.com/office/powerpoint/2010/main" val="212905238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auto">
          <a:xfrm>
            <a:off x="533400" y="1638300"/>
            <a:ext cx="7239000" cy="445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8196" name="Rectangle 4"/>
          <p:cNvSpPr>
            <a:spLocks noGrp="1" noChangeArrowheads="1"/>
          </p:cNvSpPr>
          <p:nvPr>
            <p:ph type="dt" sz="half" idx="2"/>
          </p:nvPr>
        </p:nvSpPr>
        <p:spPr bwMode="auto">
          <a:xfrm>
            <a:off x="6096000" y="6400800"/>
            <a:ext cx="1600200" cy="304800"/>
          </a:xfrm>
          <a:prstGeom prst="rect">
            <a:avLst/>
          </a:prstGeom>
          <a:noFill/>
          <a:ln>
            <a:noFill/>
          </a:ln>
          <a:effectLst/>
        </p:spPr>
        <p:txBody>
          <a:bodyPr vert="horz" wrap="square" lIns="91440" tIns="45720" rIns="91440" bIns="45720" numCol="1" anchor="t" anchorCtr="0" compatLnSpc="1">
            <a:prstTxWarp prst="textNoShape">
              <a:avLst/>
            </a:prstTxWarp>
          </a:bodyPr>
          <a:lstStyle>
            <a:lvl1pPr>
              <a:defRPr sz="1400">
                <a:solidFill>
                  <a:srgbClr val="000000"/>
                </a:solidFill>
                <a:latin typeface="Arial" charset="0"/>
                <a:ea typeface="+mn-ea"/>
                <a:cs typeface="+mn-cs"/>
              </a:defRPr>
            </a:lvl1pPr>
          </a:lstStyle>
          <a:p>
            <a:pPr fontAlgn="base">
              <a:spcBef>
                <a:spcPct val="0"/>
              </a:spcBef>
              <a:spcAft>
                <a:spcPct val="0"/>
              </a:spcAft>
              <a:defRPr/>
            </a:pPr>
            <a:endParaRPr lang="en-US" altLang="en-US"/>
          </a:p>
        </p:txBody>
      </p:sp>
      <p:sp>
        <p:nvSpPr>
          <p:cNvPr id="8197" name="Rectangle 5"/>
          <p:cNvSpPr>
            <a:spLocks noGrp="1" noChangeArrowheads="1"/>
          </p:cNvSpPr>
          <p:nvPr>
            <p:ph type="ftr" sz="quarter" idx="3"/>
          </p:nvPr>
        </p:nvSpPr>
        <p:spPr bwMode="auto">
          <a:xfrm>
            <a:off x="2895600" y="6400800"/>
            <a:ext cx="2895600" cy="320675"/>
          </a:xfrm>
          <a:prstGeom prst="rect">
            <a:avLst/>
          </a:prstGeom>
          <a:noFill/>
          <a:ln>
            <a:noFill/>
          </a:ln>
          <a:effectLst/>
        </p:spPr>
        <p:txBody>
          <a:bodyPr vert="horz" wrap="square" lIns="91440" tIns="45720" rIns="91440" bIns="45720" numCol="1" anchor="t" anchorCtr="0" compatLnSpc="1">
            <a:prstTxWarp prst="textNoShape">
              <a:avLst/>
            </a:prstTxWarp>
          </a:bodyPr>
          <a:lstStyle>
            <a:lvl1pPr algn="ctr">
              <a:defRPr sz="1400">
                <a:solidFill>
                  <a:srgbClr val="000000"/>
                </a:solidFill>
                <a:latin typeface="Arial" charset="0"/>
                <a:ea typeface="+mn-ea"/>
                <a:cs typeface="+mn-cs"/>
              </a:defRPr>
            </a:lvl1pPr>
          </a:lstStyle>
          <a:p>
            <a:pPr fontAlgn="base">
              <a:spcBef>
                <a:spcPct val="0"/>
              </a:spcBef>
              <a:spcAft>
                <a:spcPct val="0"/>
              </a:spcAft>
              <a:defRPr/>
            </a:pPr>
            <a:endParaRPr lang="en-US" altLang="en-US"/>
          </a:p>
        </p:txBody>
      </p:sp>
      <p:sp>
        <p:nvSpPr>
          <p:cNvPr id="8198" name="Rectangle 6"/>
          <p:cNvSpPr>
            <a:spLocks noGrp="1" noChangeArrowheads="1"/>
          </p:cNvSpPr>
          <p:nvPr>
            <p:ph type="sldNum" sz="quarter" idx="4"/>
          </p:nvPr>
        </p:nvSpPr>
        <p:spPr bwMode="auto">
          <a:xfrm>
            <a:off x="7924800" y="6400800"/>
            <a:ext cx="990600" cy="320675"/>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a:defRPr sz="1400">
                <a:solidFill>
                  <a:srgbClr val="000000"/>
                </a:solidFill>
                <a:latin typeface="Arial" charset="0"/>
                <a:ea typeface="ＭＳ Ｐゴシック" charset="-128"/>
                <a:cs typeface="+mn-cs"/>
              </a:defRPr>
            </a:lvl1pPr>
          </a:lstStyle>
          <a:p>
            <a:pPr fontAlgn="base">
              <a:spcBef>
                <a:spcPct val="0"/>
              </a:spcBef>
              <a:spcAft>
                <a:spcPct val="0"/>
              </a:spcAft>
              <a:defRPr/>
            </a:pPr>
            <a:fld id="{487490E3-111E-4C7B-ABAC-50C5099A2EFB}" type="slidenum">
              <a:rPr lang="en-US" altLang="en-US"/>
              <a:pPr fontAlgn="base">
                <a:spcBef>
                  <a:spcPct val="0"/>
                </a:spcBef>
                <a:spcAft>
                  <a:spcPct val="0"/>
                </a:spcAft>
                <a:defRPr/>
              </a:pPr>
              <a:t>‹#›</a:t>
            </a:fld>
            <a:endParaRPr lang="en-US" altLang="en-US"/>
          </a:p>
        </p:txBody>
      </p:sp>
      <p:sp>
        <p:nvSpPr>
          <p:cNvPr id="1033" name="Rectangle 7"/>
          <p:cNvSpPr>
            <a:spLocks noChangeArrowheads="1"/>
          </p:cNvSpPr>
          <p:nvPr userDrawn="1"/>
        </p:nvSpPr>
        <p:spPr bwMode="auto">
          <a:xfrm>
            <a:off x="2590800" y="-33338"/>
            <a:ext cx="6553200" cy="1219201"/>
          </a:xfrm>
          <a:prstGeom prst="rect">
            <a:avLst/>
          </a:prstGeom>
          <a:solidFill>
            <a:srgbClr val="DCDCD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fontAlgn="base" hangingPunct="1">
              <a:spcBef>
                <a:spcPct val="0"/>
              </a:spcBef>
              <a:spcAft>
                <a:spcPct val="0"/>
              </a:spcAft>
              <a:defRPr/>
            </a:pPr>
            <a:endParaRPr lang="en-US" altLang="en-US">
              <a:solidFill>
                <a:srgbClr val="000000"/>
              </a:solidFill>
              <a:cs typeface="Arial" pitchFamily="34" charset="0"/>
            </a:endParaRPr>
          </a:p>
        </p:txBody>
      </p:sp>
      <p:pic>
        <p:nvPicPr>
          <p:cNvPr id="1031" name="Picture 8"/>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533400" y="73025"/>
            <a:ext cx="1479550" cy="1096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5" name="Rectangle 10"/>
          <p:cNvSpPr>
            <a:spLocks noChangeArrowheads="1"/>
          </p:cNvSpPr>
          <p:nvPr userDrawn="1"/>
        </p:nvSpPr>
        <p:spPr bwMode="auto">
          <a:xfrm flipV="1">
            <a:off x="0" y="1219200"/>
            <a:ext cx="9144000" cy="76200"/>
          </a:xfrm>
          <a:prstGeom prst="rect">
            <a:avLst/>
          </a:prstGeom>
          <a:solidFill>
            <a:srgbClr val="CE0829"/>
          </a:solidFill>
          <a:ln>
            <a:noFill/>
          </a:ln>
          <a:extLst>
            <a:ext uri="{91240B29-F687-4F45-9708-019B960494DF}">
              <a14:hiddenLine xmlns:a14="http://schemas.microsoft.com/office/drawing/2010/main" w="9525">
                <a:solidFill>
                  <a:srgbClr val="000000"/>
                </a:solidFill>
                <a:miter lim="800000"/>
                <a:headEnd/>
                <a:tailEnd/>
              </a14:hiddenLine>
            </a:ext>
          </a:extLst>
        </p:spPr>
        <p:txBody>
          <a:bodyPr rot="10800000" wrap="none" anchor="ct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eaLnBrk="1" fontAlgn="base" hangingPunct="1">
              <a:spcBef>
                <a:spcPct val="0"/>
              </a:spcBef>
              <a:spcAft>
                <a:spcPct val="0"/>
              </a:spcAft>
              <a:defRPr/>
            </a:pPr>
            <a:endParaRPr lang="en-US" altLang="en-US">
              <a:solidFill>
                <a:srgbClr val="000000"/>
              </a:solidFill>
              <a:cs typeface="Arial" pitchFamily="34" charset="0"/>
            </a:endParaRPr>
          </a:p>
        </p:txBody>
      </p:sp>
      <p:sp>
        <p:nvSpPr>
          <p:cNvPr id="3" name="Title Placeholder 2"/>
          <p:cNvSpPr>
            <a:spLocks noGrp="1" noChangeArrowheads="1"/>
          </p:cNvSpPr>
          <p:nvPr>
            <p:ph type="title"/>
          </p:nvPr>
        </p:nvSpPr>
        <p:spPr bwMode="auto">
          <a:xfrm>
            <a:off x="2895600" y="304800"/>
            <a:ext cx="6019800" cy="655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2" name="AutoShape 11"/>
          <p:cNvSpPr>
            <a:spLocks noChangeAspect="1" noChangeArrowheads="1"/>
          </p:cNvSpPr>
          <p:nvPr/>
        </p:nvSpPr>
        <p:spPr bwMode="auto">
          <a:xfrm>
            <a:off x="668338" y="133350"/>
            <a:ext cx="1254125" cy="933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fontAlgn="base" hangingPunct="1">
              <a:spcBef>
                <a:spcPct val="0"/>
              </a:spcBef>
              <a:spcAft>
                <a:spcPct val="0"/>
              </a:spcAft>
              <a:defRPr/>
            </a:pPr>
            <a:endParaRPr lang="en-US" altLang="en-US">
              <a:solidFill>
                <a:srgbClr val="000000"/>
              </a:solidFill>
              <a:cs typeface="Arial" pitchFamily="34" charset="0"/>
            </a:endParaRPr>
          </a:p>
        </p:txBody>
      </p:sp>
    </p:spTree>
    <p:extLst>
      <p:ext uri="{BB962C8B-B14F-4D97-AF65-F5344CB8AC3E}">
        <p14:creationId xmlns:p14="http://schemas.microsoft.com/office/powerpoint/2010/main" val="50298708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Lst>
  <p:hf hdr="0" ftr="0" dt="0"/>
  <p:txStyles>
    <p:titleStyle>
      <a:lvl1pPr algn="ctr" rtl="0" eaLnBrk="0" fontAlgn="base" hangingPunct="0">
        <a:spcBef>
          <a:spcPct val="0"/>
        </a:spcBef>
        <a:spcAft>
          <a:spcPct val="0"/>
        </a:spcAft>
        <a:defRPr sz="3600">
          <a:solidFill>
            <a:schemeClr val="tx1"/>
          </a:solidFill>
          <a:latin typeface="+mj-lt"/>
          <a:ea typeface="MS PGothic" pitchFamily="34" charset="-128"/>
          <a:cs typeface="+mj-cs"/>
        </a:defRPr>
      </a:lvl1pPr>
      <a:lvl2pPr algn="ctr" rtl="0" eaLnBrk="0" fontAlgn="base" hangingPunct="0">
        <a:spcBef>
          <a:spcPct val="0"/>
        </a:spcBef>
        <a:spcAft>
          <a:spcPct val="0"/>
        </a:spcAft>
        <a:defRPr sz="3600">
          <a:solidFill>
            <a:schemeClr val="tx1"/>
          </a:solidFill>
          <a:latin typeface="Arial" charset="0"/>
          <a:ea typeface="MS PGothic" pitchFamily="34" charset="-128"/>
        </a:defRPr>
      </a:lvl2pPr>
      <a:lvl3pPr algn="ctr" rtl="0" eaLnBrk="0" fontAlgn="base" hangingPunct="0">
        <a:spcBef>
          <a:spcPct val="0"/>
        </a:spcBef>
        <a:spcAft>
          <a:spcPct val="0"/>
        </a:spcAft>
        <a:defRPr sz="3600">
          <a:solidFill>
            <a:schemeClr val="tx1"/>
          </a:solidFill>
          <a:latin typeface="Arial" charset="0"/>
          <a:ea typeface="MS PGothic" pitchFamily="34" charset="-128"/>
        </a:defRPr>
      </a:lvl3pPr>
      <a:lvl4pPr algn="ctr" rtl="0" eaLnBrk="0" fontAlgn="base" hangingPunct="0">
        <a:spcBef>
          <a:spcPct val="0"/>
        </a:spcBef>
        <a:spcAft>
          <a:spcPct val="0"/>
        </a:spcAft>
        <a:defRPr sz="3600">
          <a:solidFill>
            <a:schemeClr val="tx1"/>
          </a:solidFill>
          <a:latin typeface="Arial" charset="0"/>
          <a:ea typeface="MS PGothic" pitchFamily="34" charset="-128"/>
        </a:defRPr>
      </a:lvl4pPr>
      <a:lvl5pPr algn="ctr" rtl="0" eaLnBrk="0" fontAlgn="base" hangingPunct="0">
        <a:spcBef>
          <a:spcPct val="0"/>
        </a:spcBef>
        <a:spcAft>
          <a:spcPct val="0"/>
        </a:spcAft>
        <a:defRPr sz="3600">
          <a:solidFill>
            <a:schemeClr val="tx1"/>
          </a:solidFill>
          <a:latin typeface="Arial" charset="0"/>
          <a:ea typeface="MS PGothic" pitchFamily="34" charset="-128"/>
        </a:defRPr>
      </a:lvl5pPr>
      <a:lvl6pPr marL="457200" algn="ctr" rtl="0" fontAlgn="base">
        <a:spcBef>
          <a:spcPct val="0"/>
        </a:spcBef>
        <a:spcAft>
          <a:spcPct val="0"/>
        </a:spcAft>
        <a:defRPr sz="3600">
          <a:solidFill>
            <a:srgbClr val="CA0824"/>
          </a:solidFill>
          <a:latin typeface="Arial" charset="0"/>
        </a:defRPr>
      </a:lvl6pPr>
      <a:lvl7pPr marL="914400" algn="ctr" rtl="0" fontAlgn="base">
        <a:spcBef>
          <a:spcPct val="0"/>
        </a:spcBef>
        <a:spcAft>
          <a:spcPct val="0"/>
        </a:spcAft>
        <a:defRPr sz="3600">
          <a:solidFill>
            <a:srgbClr val="CA0824"/>
          </a:solidFill>
          <a:latin typeface="Arial" charset="0"/>
        </a:defRPr>
      </a:lvl7pPr>
      <a:lvl8pPr marL="1371600" algn="ctr" rtl="0" fontAlgn="base">
        <a:spcBef>
          <a:spcPct val="0"/>
        </a:spcBef>
        <a:spcAft>
          <a:spcPct val="0"/>
        </a:spcAft>
        <a:defRPr sz="3600">
          <a:solidFill>
            <a:srgbClr val="CA0824"/>
          </a:solidFill>
          <a:latin typeface="Arial" charset="0"/>
        </a:defRPr>
      </a:lvl8pPr>
      <a:lvl9pPr marL="1828800" algn="ctr" rtl="0" fontAlgn="base">
        <a:spcBef>
          <a:spcPct val="0"/>
        </a:spcBef>
        <a:spcAft>
          <a:spcPct val="0"/>
        </a:spcAft>
        <a:defRPr sz="3600">
          <a:solidFill>
            <a:srgbClr val="CA0824"/>
          </a:solidFill>
          <a:latin typeface="Arial" charset="0"/>
        </a:defRPr>
      </a:lvl9pPr>
    </p:titleStyle>
    <p:bodyStyle>
      <a:lvl1pPr marL="342900" indent="-342900" algn="l" rtl="0" eaLnBrk="0" fontAlgn="base" hangingPunct="0">
        <a:spcBef>
          <a:spcPct val="20000"/>
        </a:spcBef>
        <a:spcAft>
          <a:spcPct val="0"/>
        </a:spcAft>
        <a:buChar char="•"/>
        <a:defRPr sz="2800">
          <a:solidFill>
            <a:schemeClr val="tx1"/>
          </a:solidFill>
          <a:latin typeface="+mn-lt"/>
          <a:ea typeface="MS PGothic" pitchFamily="34" charset="-128"/>
          <a:cs typeface="+mn-cs"/>
        </a:defRPr>
      </a:lvl1pPr>
      <a:lvl2pPr marL="742950" indent="-285750" algn="l" rtl="0" eaLnBrk="0" fontAlgn="base" hangingPunct="0">
        <a:spcBef>
          <a:spcPct val="20000"/>
        </a:spcBef>
        <a:spcAft>
          <a:spcPct val="0"/>
        </a:spcAft>
        <a:buChar char="–"/>
        <a:defRPr sz="2400">
          <a:solidFill>
            <a:schemeClr val="tx1"/>
          </a:solidFill>
          <a:latin typeface="+mn-lt"/>
          <a:ea typeface="MS PGothic" pitchFamily="34" charset="-128"/>
        </a:defRPr>
      </a:lvl2pPr>
      <a:lvl3pPr marL="1143000" indent="-228600" algn="l" rtl="0" eaLnBrk="0" fontAlgn="base" hangingPunct="0">
        <a:spcBef>
          <a:spcPct val="20000"/>
        </a:spcBef>
        <a:spcAft>
          <a:spcPct val="0"/>
        </a:spcAft>
        <a:buChar char="•"/>
        <a:defRPr sz="2000">
          <a:solidFill>
            <a:schemeClr val="tx1"/>
          </a:solidFill>
          <a:latin typeface="+mn-lt"/>
          <a:ea typeface="MS PGothic" pitchFamily="34" charset="-128"/>
        </a:defRPr>
      </a:lvl3pPr>
      <a:lvl4pPr marL="1600200" indent="-228600" algn="l" rtl="0" eaLnBrk="0" fontAlgn="base" hangingPunct="0">
        <a:spcBef>
          <a:spcPct val="20000"/>
        </a:spcBef>
        <a:spcAft>
          <a:spcPct val="0"/>
        </a:spcAft>
        <a:buChar char="–"/>
        <a:defRPr>
          <a:solidFill>
            <a:schemeClr val="tx1"/>
          </a:solidFill>
          <a:latin typeface="+mn-lt"/>
          <a:ea typeface="MS PGothic" pitchFamily="34" charset="-128"/>
        </a:defRPr>
      </a:lvl4pPr>
      <a:lvl5pPr marL="2057400" indent="-228600" algn="l" rtl="0" eaLnBrk="0" fontAlgn="base" hangingPunct="0">
        <a:spcBef>
          <a:spcPct val="20000"/>
        </a:spcBef>
        <a:spcAft>
          <a:spcPct val="0"/>
        </a:spcAft>
        <a:buChar char="»"/>
        <a:defRPr>
          <a:solidFill>
            <a:schemeClr val="tx1"/>
          </a:solidFill>
          <a:latin typeface="+mn-lt"/>
          <a:ea typeface="MS PGothic" pitchFamily="34" charset="-128"/>
        </a:defRPr>
      </a:lvl5pPr>
      <a:lvl6pPr marL="2514600" indent="-228600" algn="l" rtl="0" fontAlgn="base">
        <a:spcBef>
          <a:spcPct val="20000"/>
        </a:spcBef>
        <a:spcAft>
          <a:spcPct val="0"/>
        </a:spcAft>
        <a:buChar char="»"/>
        <a:defRPr>
          <a:solidFill>
            <a:schemeClr val="tx1"/>
          </a:solidFill>
          <a:latin typeface="+mn-lt"/>
        </a:defRPr>
      </a:lvl6pPr>
      <a:lvl7pPr marL="2971800" indent="-228600" algn="l" rtl="0" fontAlgn="base">
        <a:spcBef>
          <a:spcPct val="20000"/>
        </a:spcBef>
        <a:spcAft>
          <a:spcPct val="0"/>
        </a:spcAft>
        <a:buChar char="»"/>
        <a:defRPr>
          <a:solidFill>
            <a:schemeClr val="tx1"/>
          </a:solidFill>
          <a:latin typeface="+mn-lt"/>
        </a:defRPr>
      </a:lvl7pPr>
      <a:lvl8pPr marL="3429000" indent="-228600" algn="l" rtl="0" fontAlgn="base">
        <a:spcBef>
          <a:spcPct val="20000"/>
        </a:spcBef>
        <a:spcAft>
          <a:spcPct val="0"/>
        </a:spcAft>
        <a:buChar char="»"/>
        <a:defRPr>
          <a:solidFill>
            <a:schemeClr val="tx1"/>
          </a:solidFill>
          <a:latin typeface="+mn-lt"/>
        </a:defRPr>
      </a:lvl8pPr>
      <a:lvl9pPr marL="3886200" indent="-228600" algn="l" rtl="0" fontAlgn="base">
        <a:spcBef>
          <a:spcPct val="20000"/>
        </a:spcBef>
        <a:spcAft>
          <a:spcPct val="0"/>
        </a:spcAft>
        <a:buChar char="»"/>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5.xml"/><Relationship Id="rId4" Type="http://schemas.openxmlformats.org/officeDocument/2006/relationships/hyperlink" Target="https://en.climate-data.org/africa/nigeria/borno/maiduguri-545/#climate-table"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hyperlink" Target="https://www.start.umd.edu/gtd/" TargetMode="External"/><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hyperlink" Target="https://en.climate-data.org/africa/nigeria/borno/maiduguri-545/#climate-table" TargetMode="External"/><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hyperlink" Target="https://gtd.terrorismdata.com/register-type/?type=non-commercial" TargetMode="Externa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3" Type="http://schemas.openxmlformats.org/officeDocument/2006/relationships/hyperlink" Target="https://www.start.umd.edu/gtd/" TargetMode="External"/><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5.xml"/><Relationship Id="rId4" Type="http://schemas.openxmlformats.org/officeDocument/2006/relationships/hyperlink" Target="https://en.climate-data.org/africa/nigeria/borno/maiduguri-545/#climate-table" TargetMode="External"/></Relationships>
</file>

<file path=ppt/slides/_rels/slide56.xml.rels><?xml version="1.0" encoding="UTF-8" standalone="yes"?>
<Relationships xmlns="http://schemas.openxmlformats.org/package/2006/relationships"><Relationship Id="rId3" Type="http://schemas.openxmlformats.org/officeDocument/2006/relationships/hyperlink" Target="https://en.climate-data.org/africa/nigeria/borno/maiduguri-545/#climate-table" TargetMode="External"/><Relationship Id="rId2" Type="http://schemas.openxmlformats.org/officeDocument/2006/relationships/hyperlink" Target="https://www.armystudyguide.com/content/army_board_study_guide_topics/survival/ocoka.shtml" TargetMode="External"/><Relationship Id="rId1" Type="http://schemas.openxmlformats.org/officeDocument/2006/relationships/slideLayout" Target="../slideLayouts/slideLayout5.xml"/><Relationship Id="rId6" Type="http://schemas.openxmlformats.org/officeDocument/2006/relationships/hyperlink" Target="https://gtd.terrorismdata.com/register-type/?type=non-commercial" TargetMode="External"/><Relationship Id="rId5" Type="http://schemas.openxmlformats.org/officeDocument/2006/relationships/hyperlink" Target="https://stackoverflow.com/questions/12146914/what-is-the-difference-between-linear-regression-and-logistic-regression" TargetMode="External"/><Relationship Id="rId4" Type="http://schemas.openxmlformats.org/officeDocument/2006/relationships/hyperlink" Target="http://franklin.captechu.edu:2123/10.1186/s13635-019-0090-6" TargetMode="Externa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hyperlink" Target="https://en.climate-data.org/africa/nigeria/borno/maiduguri-545/#climate-table" TargetMode="External"/><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ctrTitle"/>
          </p:nvPr>
        </p:nvSpPr>
        <p:spPr>
          <a:xfrm>
            <a:off x="381000" y="3810000"/>
            <a:ext cx="8382000" cy="838200"/>
          </a:xfrm>
        </p:spPr>
        <p:txBody>
          <a:bodyPr/>
          <a:lstStyle/>
          <a:p>
            <a:pPr eaLnBrk="1" hangingPunct="1"/>
            <a:br>
              <a:rPr lang="en-US" altLang="en-US" dirty="0"/>
            </a:br>
            <a:r>
              <a:rPr lang="en-US" altLang="en-US" b="1" dirty="0"/>
              <a:t>Final Project Presentation</a:t>
            </a:r>
            <a:br>
              <a:rPr lang="en-US" altLang="en-US" dirty="0"/>
            </a:br>
            <a:r>
              <a:rPr lang="en-US" altLang="en-US" sz="2400" dirty="0"/>
              <a:t>Data Science Project: Boko Haram “Casualty Calculator”</a:t>
            </a:r>
            <a:br>
              <a:rPr lang="en-US" altLang="en-US" sz="2400" dirty="0"/>
            </a:br>
            <a:r>
              <a:rPr lang="en-US" altLang="en-US" sz="2000" dirty="0"/>
              <a:t>DSM-920: Dr. Perry</a:t>
            </a:r>
            <a:endParaRPr lang="en-US" altLang="en-US" dirty="0"/>
          </a:p>
        </p:txBody>
      </p:sp>
      <p:sp>
        <p:nvSpPr>
          <p:cNvPr id="4099" name="Subtitle 2"/>
          <p:cNvSpPr>
            <a:spLocks noGrp="1"/>
          </p:cNvSpPr>
          <p:nvPr>
            <p:ph type="subTitle" idx="1"/>
          </p:nvPr>
        </p:nvSpPr>
        <p:spPr>
          <a:xfrm>
            <a:off x="1371600" y="5562600"/>
            <a:ext cx="6400800" cy="685800"/>
          </a:xfrm>
        </p:spPr>
        <p:txBody>
          <a:bodyPr/>
          <a:lstStyle/>
          <a:p>
            <a:pPr eaLnBrk="1" hangingPunct="1"/>
            <a:r>
              <a:rPr lang="en-US" altLang="en-US" sz="1800" dirty="0"/>
              <a:t>Mark A. Russo</a:t>
            </a:r>
          </a:p>
          <a:p>
            <a:pPr eaLnBrk="1" hangingPunct="1"/>
            <a:r>
              <a:rPr lang="en-US" altLang="en-US" sz="1800" dirty="0"/>
              <a:t>December 16, 2019</a:t>
            </a:r>
          </a:p>
        </p:txBody>
      </p:sp>
      <p:pic>
        <p:nvPicPr>
          <p:cNvPr id="1026" name="Picture 2" descr="Image result for international red cross">
            <a:extLst>
              <a:ext uri="{FF2B5EF4-FFF2-40B4-BE49-F238E27FC236}">
                <a16:creationId xmlns:a16="http://schemas.microsoft.com/office/drawing/2014/main" id="{F15B0F3B-2495-46D5-9D15-8037EA4CAC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914400"/>
            <a:ext cx="1600200" cy="1600200"/>
          </a:xfrm>
          <a:prstGeom prst="rect">
            <a:avLst/>
          </a:prstGeom>
          <a:ln w="127000" cap="sq">
            <a:solidFill>
              <a:srgbClr val="000000"/>
            </a:solidFill>
            <a:miter lim="800000"/>
          </a:ln>
          <a:effectLst>
            <a:outerShdw blurRad="57150" dist="50800" dir="2700000" algn="tl" rotWithShape="0">
              <a:srgbClr val="000000">
                <a:alpha val="40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1165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2835A-33A8-4D5B-A1C9-CE7F07986113}"/>
              </a:ext>
            </a:extLst>
          </p:cNvPr>
          <p:cNvSpPr>
            <a:spLocks noGrp="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en-US" sz="3200" b="1" dirty="0"/>
              <a:t>Assumptions</a:t>
            </a:r>
          </a:p>
        </p:txBody>
      </p:sp>
      <p:sp>
        <p:nvSpPr>
          <p:cNvPr id="3" name="Content Placeholder 2">
            <a:extLst>
              <a:ext uri="{FF2B5EF4-FFF2-40B4-BE49-F238E27FC236}">
                <a16:creationId xmlns:a16="http://schemas.microsoft.com/office/drawing/2014/main" id="{3FDE1041-E31E-4747-81CD-F36D1201EBFD}"/>
              </a:ext>
            </a:extLst>
          </p:cNvPr>
          <p:cNvSpPr>
            <a:spLocks noGrp="1"/>
          </p:cNvSpPr>
          <p:nvPr>
            <p:ph idx="1"/>
          </p:nvPr>
        </p:nvSpPr>
        <p:spPr>
          <a:xfrm>
            <a:off x="838200" y="1451769"/>
            <a:ext cx="7772400" cy="4457700"/>
          </a:xfrm>
        </p:spPr>
        <p:txBody>
          <a:bodyPr/>
          <a:lstStyle/>
          <a:p>
            <a:r>
              <a:rPr lang="en-US" sz="2400" dirty="0">
                <a:solidFill>
                  <a:srgbClr val="009900"/>
                </a:solidFill>
              </a:rPr>
              <a:t>GTD is one of the most extensive and well-kept terrorism databases.</a:t>
            </a:r>
          </a:p>
          <a:p>
            <a:r>
              <a:rPr lang="en-US" sz="2400" dirty="0">
                <a:solidFill>
                  <a:srgbClr val="009900"/>
                </a:solidFill>
              </a:rPr>
              <a:t>A normal distribution of wounding and killings.</a:t>
            </a:r>
          </a:p>
          <a:p>
            <a:r>
              <a:rPr lang="en-US" sz="2400" dirty="0">
                <a:solidFill>
                  <a:srgbClr val="009900"/>
                </a:solidFill>
              </a:rPr>
              <a:t>Multiple regression and data visualization will show data relationships.</a:t>
            </a:r>
          </a:p>
          <a:p>
            <a:r>
              <a:rPr lang="en-US" sz="2400" dirty="0">
                <a:solidFill>
                  <a:srgbClr val="FF0000"/>
                </a:solidFill>
              </a:rPr>
              <a:t>More wounded results in more casualties.</a:t>
            </a:r>
          </a:p>
          <a:p>
            <a:r>
              <a:rPr lang="en-US" sz="2400" dirty="0">
                <a:solidFill>
                  <a:srgbClr val="FF0000"/>
                </a:solidFill>
              </a:rPr>
              <a:t>Higher monthly temperatures will result in reduced wounded personnel and reduced deaths. </a:t>
            </a:r>
          </a:p>
        </p:txBody>
      </p:sp>
      <p:sp>
        <p:nvSpPr>
          <p:cNvPr id="4" name="Slide Number Placeholder 3">
            <a:extLst>
              <a:ext uri="{FF2B5EF4-FFF2-40B4-BE49-F238E27FC236}">
                <a16:creationId xmlns:a16="http://schemas.microsoft.com/office/drawing/2014/main" id="{9FD341D6-008B-4887-A77C-BB96A9D11A9E}"/>
              </a:ext>
            </a:extLst>
          </p:cNvPr>
          <p:cNvSpPr>
            <a:spLocks noGrp="1"/>
          </p:cNvSpPr>
          <p:nvPr>
            <p:ph type="sldNum" sz="quarter" idx="12"/>
          </p:nvPr>
        </p:nvSpPr>
        <p:spPr/>
        <p:txBody>
          <a:bodyPr/>
          <a:lstStyle/>
          <a:p>
            <a:fld id="{418E52EE-F2F1-4BF1-AEBA-8226B48EE5A9}" type="slidenum">
              <a:rPr lang="en-US" smtClean="0"/>
              <a:t>10</a:t>
            </a:fld>
            <a:endParaRPr lang="en-US"/>
          </a:p>
        </p:txBody>
      </p:sp>
      <p:sp>
        <p:nvSpPr>
          <p:cNvPr id="5" name="TextBox 4">
            <a:extLst>
              <a:ext uri="{FF2B5EF4-FFF2-40B4-BE49-F238E27FC236}">
                <a16:creationId xmlns:a16="http://schemas.microsoft.com/office/drawing/2014/main" id="{0E10508B-831D-4FEE-8894-1843531897FF}"/>
              </a:ext>
            </a:extLst>
          </p:cNvPr>
          <p:cNvSpPr txBox="1"/>
          <p:nvPr/>
        </p:nvSpPr>
        <p:spPr>
          <a:xfrm>
            <a:off x="0" y="6248400"/>
            <a:ext cx="1905000" cy="307777"/>
          </a:xfrm>
          <a:prstGeom prst="rect">
            <a:avLst/>
          </a:prstGeom>
          <a:solidFill>
            <a:schemeClr val="tx1"/>
          </a:solidFill>
        </p:spPr>
        <p:txBody>
          <a:bodyPr wrap="square" rtlCol="0">
            <a:spAutoFit/>
          </a:bodyPr>
          <a:lstStyle/>
          <a:p>
            <a:r>
              <a:rPr lang="en-US" sz="1400" dirty="0">
                <a:solidFill>
                  <a:schemeClr val="bg1"/>
                </a:solidFill>
              </a:rPr>
              <a:t>STEP 8. Fine-tuning</a:t>
            </a:r>
          </a:p>
        </p:txBody>
      </p:sp>
      <p:sp>
        <p:nvSpPr>
          <p:cNvPr id="6" name="TextBox 5">
            <a:extLst>
              <a:ext uri="{FF2B5EF4-FFF2-40B4-BE49-F238E27FC236}">
                <a16:creationId xmlns:a16="http://schemas.microsoft.com/office/drawing/2014/main" id="{B0A51B9C-344D-44EA-9C8F-1052D44C9785}"/>
              </a:ext>
            </a:extLst>
          </p:cNvPr>
          <p:cNvSpPr txBox="1"/>
          <p:nvPr/>
        </p:nvSpPr>
        <p:spPr>
          <a:xfrm>
            <a:off x="4156" y="5602069"/>
            <a:ext cx="1884427" cy="584775"/>
          </a:xfrm>
          <a:prstGeom prst="rect">
            <a:avLst/>
          </a:prstGeom>
          <a:noFill/>
        </p:spPr>
        <p:txBody>
          <a:bodyPr wrap="none" rtlCol="0">
            <a:spAutoFit/>
          </a:bodyPr>
          <a:lstStyle/>
          <a:p>
            <a:pPr algn="r"/>
            <a:r>
              <a:rPr lang="en-US" sz="1600" dirty="0">
                <a:solidFill>
                  <a:srgbClr val="009900"/>
                </a:solidFill>
              </a:rPr>
              <a:t>GREEN – TRUE</a:t>
            </a:r>
          </a:p>
          <a:p>
            <a:pPr algn="r"/>
            <a:r>
              <a:rPr lang="en-US" sz="1600" dirty="0">
                <a:solidFill>
                  <a:srgbClr val="FF0000"/>
                </a:solidFill>
              </a:rPr>
              <a:t>RED – NOT TRUE</a:t>
            </a:r>
          </a:p>
        </p:txBody>
      </p:sp>
    </p:spTree>
    <p:extLst>
      <p:ext uri="{BB962C8B-B14F-4D97-AF65-F5344CB8AC3E}">
        <p14:creationId xmlns:p14="http://schemas.microsoft.com/office/powerpoint/2010/main" val="39830426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32C9CE-13CF-4F09-94B7-DEAC79178840}"/>
              </a:ext>
            </a:extLst>
          </p:cNvPr>
          <p:cNvSpPr>
            <a:spLocks noGrp="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en-US" sz="3200" b="1" dirty="0"/>
              <a:t>System Limitations</a:t>
            </a:r>
          </a:p>
        </p:txBody>
      </p:sp>
      <p:sp>
        <p:nvSpPr>
          <p:cNvPr id="3" name="Content Placeholder 2">
            <a:extLst>
              <a:ext uri="{FF2B5EF4-FFF2-40B4-BE49-F238E27FC236}">
                <a16:creationId xmlns:a16="http://schemas.microsoft.com/office/drawing/2014/main" id="{399C7622-62B0-4AA4-9D7A-688BB85C0681}"/>
              </a:ext>
            </a:extLst>
          </p:cNvPr>
          <p:cNvSpPr>
            <a:spLocks noGrp="1"/>
          </p:cNvSpPr>
          <p:nvPr>
            <p:ph idx="1"/>
          </p:nvPr>
        </p:nvSpPr>
        <p:spPr>
          <a:xfrm>
            <a:off x="678872" y="1600200"/>
            <a:ext cx="7550727" cy="4457700"/>
          </a:xfrm>
        </p:spPr>
        <p:txBody>
          <a:bodyPr/>
          <a:lstStyle/>
          <a:p>
            <a:r>
              <a:rPr lang="en-US" dirty="0"/>
              <a:t>The Linear regression model assumes there </a:t>
            </a:r>
            <a:r>
              <a:rPr lang="en-US" u="sng" dirty="0"/>
              <a:t>is</a:t>
            </a:r>
            <a:r>
              <a:rPr lang="en-US" dirty="0"/>
              <a:t> a linear relationship. </a:t>
            </a:r>
          </a:p>
          <a:p>
            <a:r>
              <a:rPr lang="en-US" dirty="0"/>
              <a:t>The model misses' extremes, outliers, that may be just as important.</a:t>
            </a:r>
          </a:p>
          <a:p>
            <a:pPr lvl="1"/>
            <a:r>
              <a:rPr lang="en-US" dirty="0"/>
              <a:t>Requires further human subject matter expertise </a:t>
            </a:r>
          </a:p>
        </p:txBody>
      </p:sp>
      <p:sp>
        <p:nvSpPr>
          <p:cNvPr id="4" name="Slide Number Placeholder 3">
            <a:extLst>
              <a:ext uri="{FF2B5EF4-FFF2-40B4-BE49-F238E27FC236}">
                <a16:creationId xmlns:a16="http://schemas.microsoft.com/office/drawing/2014/main" id="{F3BFE185-C79C-4CFA-88C9-121760468BDD}"/>
              </a:ext>
            </a:extLst>
          </p:cNvPr>
          <p:cNvSpPr>
            <a:spLocks noGrp="1"/>
          </p:cNvSpPr>
          <p:nvPr>
            <p:ph type="sldNum" sz="quarter" idx="12"/>
          </p:nvPr>
        </p:nvSpPr>
        <p:spPr/>
        <p:txBody>
          <a:bodyPr/>
          <a:lstStyle/>
          <a:p>
            <a:fld id="{418E52EE-F2F1-4BF1-AEBA-8226B48EE5A9}" type="slidenum">
              <a:rPr lang="en-US" smtClean="0"/>
              <a:t>11</a:t>
            </a:fld>
            <a:endParaRPr lang="en-US"/>
          </a:p>
        </p:txBody>
      </p:sp>
      <p:sp>
        <p:nvSpPr>
          <p:cNvPr id="5" name="TextBox 4">
            <a:extLst>
              <a:ext uri="{FF2B5EF4-FFF2-40B4-BE49-F238E27FC236}">
                <a16:creationId xmlns:a16="http://schemas.microsoft.com/office/drawing/2014/main" id="{79CE7B11-6E58-4FF8-9832-26D6BB1F2E52}"/>
              </a:ext>
            </a:extLst>
          </p:cNvPr>
          <p:cNvSpPr txBox="1"/>
          <p:nvPr/>
        </p:nvSpPr>
        <p:spPr>
          <a:xfrm>
            <a:off x="0" y="6248400"/>
            <a:ext cx="2438400" cy="307777"/>
          </a:xfrm>
          <a:prstGeom prst="rect">
            <a:avLst/>
          </a:prstGeom>
          <a:solidFill>
            <a:schemeClr val="tx1"/>
          </a:solidFill>
        </p:spPr>
        <p:txBody>
          <a:bodyPr wrap="square" rtlCol="0">
            <a:spAutoFit/>
          </a:bodyPr>
          <a:lstStyle/>
          <a:p>
            <a:r>
              <a:rPr lang="en-US" sz="1400" dirty="0">
                <a:solidFill>
                  <a:schemeClr val="bg1"/>
                </a:solidFill>
              </a:rPr>
              <a:t>STEP 8. Fine-tuning (cont.)</a:t>
            </a:r>
          </a:p>
        </p:txBody>
      </p:sp>
    </p:spTree>
    <p:extLst>
      <p:ext uri="{BB962C8B-B14F-4D97-AF65-F5344CB8AC3E}">
        <p14:creationId xmlns:p14="http://schemas.microsoft.com/office/powerpoint/2010/main" val="11361850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74A4B5-CEE5-4EAD-B87E-FFEC0ACA7FF3}"/>
              </a:ext>
            </a:extLst>
          </p:cNvPr>
          <p:cNvSpPr>
            <a:spLocks noGrp="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en-US" sz="3200" b="1" dirty="0"/>
              <a:t>Study Results</a:t>
            </a:r>
          </a:p>
        </p:txBody>
      </p:sp>
      <p:sp>
        <p:nvSpPr>
          <p:cNvPr id="4" name="Slide Number Placeholder 3">
            <a:extLst>
              <a:ext uri="{FF2B5EF4-FFF2-40B4-BE49-F238E27FC236}">
                <a16:creationId xmlns:a16="http://schemas.microsoft.com/office/drawing/2014/main" id="{9D6DE1E5-D52D-42D4-83DE-0885D60D3756}"/>
              </a:ext>
            </a:extLst>
          </p:cNvPr>
          <p:cNvSpPr>
            <a:spLocks noGrp="1"/>
          </p:cNvSpPr>
          <p:nvPr>
            <p:ph type="sldNum" sz="quarter" idx="12"/>
          </p:nvPr>
        </p:nvSpPr>
        <p:spPr/>
        <p:txBody>
          <a:bodyPr/>
          <a:lstStyle/>
          <a:p>
            <a:fld id="{418E52EE-F2F1-4BF1-AEBA-8226B48EE5A9}" type="slidenum">
              <a:rPr lang="en-US" smtClean="0"/>
              <a:t>12</a:t>
            </a:fld>
            <a:endParaRPr lang="en-US"/>
          </a:p>
        </p:txBody>
      </p:sp>
      <p:sp>
        <p:nvSpPr>
          <p:cNvPr id="5" name="TextBox 4">
            <a:extLst>
              <a:ext uri="{FF2B5EF4-FFF2-40B4-BE49-F238E27FC236}">
                <a16:creationId xmlns:a16="http://schemas.microsoft.com/office/drawing/2014/main" id="{07E16374-75C6-4F11-8919-FC314F98D4F5}"/>
              </a:ext>
            </a:extLst>
          </p:cNvPr>
          <p:cNvSpPr txBox="1"/>
          <p:nvPr/>
        </p:nvSpPr>
        <p:spPr>
          <a:xfrm>
            <a:off x="0" y="6019800"/>
            <a:ext cx="1676400" cy="307777"/>
          </a:xfrm>
          <a:prstGeom prst="rect">
            <a:avLst/>
          </a:prstGeom>
          <a:solidFill>
            <a:schemeClr val="tx1"/>
          </a:solidFill>
        </p:spPr>
        <p:txBody>
          <a:bodyPr wrap="square" rtlCol="0">
            <a:spAutoFit/>
          </a:bodyPr>
          <a:lstStyle/>
          <a:p>
            <a:r>
              <a:rPr lang="en-US" sz="1400" dirty="0">
                <a:solidFill>
                  <a:schemeClr val="bg1"/>
                </a:solidFill>
              </a:rPr>
              <a:t>STEP 9. Results</a:t>
            </a:r>
          </a:p>
        </p:txBody>
      </p:sp>
      <p:sp>
        <p:nvSpPr>
          <p:cNvPr id="6" name="TextBox 5">
            <a:extLst>
              <a:ext uri="{FF2B5EF4-FFF2-40B4-BE49-F238E27FC236}">
                <a16:creationId xmlns:a16="http://schemas.microsoft.com/office/drawing/2014/main" id="{D6D58A32-C045-4138-9766-3E3A7B783694}"/>
              </a:ext>
            </a:extLst>
          </p:cNvPr>
          <p:cNvSpPr txBox="1"/>
          <p:nvPr/>
        </p:nvSpPr>
        <p:spPr>
          <a:xfrm>
            <a:off x="1066800" y="1600200"/>
            <a:ext cx="6781800" cy="3539430"/>
          </a:xfrm>
          <a:prstGeom prst="rect">
            <a:avLst/>
          </a:prstGeom>
          <a:noFill/>
        </p:spPr>
        <p:txBody>
          <a:bodyPr wrap="square" rtlCol="0">
            <a:spAutoFit/>
          </a:bodyPr>
          <a:lstStyle/>
          <a:p>
            <a:pPr marL="285750" indent="-285750">
              <a:buFont typeface="Arial" panose="020B0604020202020204" pitchFamily="34" charset="0"/>
              <a:buChar char="•"/>
            </a:pPr>
            <a:r>
              <a:rPr lang="en-US" sz="2800" b="1" i="1" dirty="0"/>
              <a:t>Appears</a:t>
            </a:r>
            <a:r>
              <a:rPr lang="en-US" sz="2800" dirty="0"/>
              <a:t> that for every two persons wounded there is one death.</a:t>
            </a:r>
            <a:br>
              <a:rPr lang="en-US" sz="2800" dirty="0"/>
            </a:br>
            <a:endParaRPr lang="en-US" sz="2800" dirty="0"/>
          </a:p>
          <a:p>
            <a:pPr marL="285750" indent="-285750">
              <a:buFont typeface="Arial" panose="020B0604020202020204" pitchFamily="34" charset="0"/>
              <a:buChar char="•"/>
            </a:pPr>
            <a:r>
              <a:rPr lang="en-US" sz="2800" b="1" dirty="0"/>
              <a:t>NOT TRUE: </a:t>
            </a:r>
            <a:r>
              <a:rPr lang="en-US" sz="2800" dirty="0"/>
              <a:t>There is a non-linear data relationship. </a:t>
            </a:r>
            <a:br>
              <a:rPr lang="en-US" sz="2800" dirty="0"/>
            </a:br>
            <a:endParaRPr lang="en-US" sz="2800" dirty="0"/>
          </a:p>
          <a:p>
            <a:pPr marL="285750" indent="-285750">
              <a:buFont typeface="Arial" panose="020B0604020202020204" pitchFamily="34" charset="0"/>
              <a:buChar char="•"/>
            </a:pPr>
            <a:r>
              <a:rPr lang="en-US" sz="2800" dirty="0"/>
              <a:t>Time of year (higher temperatures) has no effect on BH attacks.</a:t>
            </a:r>
          </a:p>
        </p:txBody>
      </p:sp>
    </p:spTree>
    <p:extLst>
      <p:ext uri="{BB962C8B-B14F-4D97-AF65-F5344CB8AC3E}">
        <p14:creationId xmlns:p14="http://schemas.microsoft.com/office/powerpoint/2010/main" val="2949457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544F1-9672-4351-9FCC-4CCBE4341890}"/>
              </a:ext>
            </a:extLst>
          </p:cNvPr>
          <p:cNvSpPr>
            <a:spLocks noGrp="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en-US" sz="3200" b="1" dirty="0"/>
              <a:t>Study Results (cont.)</a:t>
            </a:r>
          </a:p>
        </p:txBody>
      </p:sp>
      <p:sp>
        <p:nvSpPr>
          <p:cNvPr id="3" name="Content Placeholder 2">
            <a:extLst>
              <a:ext uri="{FF2B5EF4-FFF2-40B4-BE49-F238E27FC236}">
                <a16:creationId xmlns:a16="http://schemas.microsoft.com/office/drawing/2014/main" id="{70CB9223-1BD2-4C9E-B942-DB5FFE32E0E9}"/>
              </a:ext>
            </a:extLst>
          </p:cNvPr>
          <p:cNvSpPr>
            <a:spLocks noGrp="1"/>
          </p:cNvSpPr>
          <p:nvPr>
            <p:ph idx="1"/>
          </p:nvPr>
        </p:nvSpPr>
        <p:spPr>
          <a:xfrm>
            <a:off x="495300" y="1451769"/>
            <a:ext cx="7277100" cy="758031"/>
          </a:xfrm>
        </p:spPr>
        <p:txBody>
          <a:bodyPr/>
          <a:lstStyle/>
          <a:p>
            <a:r>
              <a:rPr lang="en-US" sz="2400" b="1" dirty="0"/>
              <a:t>Relationship between wounding and kills</a:t>
            </a:r>
          </a:p>
          <a:p>
            <a:pPr lvl="1"/>
            <a:r>
              <a:rPr lang="en-US" sz="2000" b="1" dirty="0"/>
              <a:t>Medical Team (sample) </a:t>
            </a:r>
            <a:r>
              <a:rPr lang="en-US" sz="2000" dirty="0"/>
              <a:t>for October (10), Day (24), predicated wounding numbers (4) =</a:t>
            </a:r>
          </a:p>
          <a:p>
            <a:pPr lvl="2"/>
            <a:r>
              <a:rPr lang="en-US" sz="1600" dirty="0"/>
              <a:t> 6.9 killed out of 11</a:t>
            </a:r>
          </a:p>
          <a:p>
            <a:pPr lvl="1"/>
            <a:r>
              <a:rPr lang="en-US" sz="2000" b="1" dirty="0"/>
              <a:t>Food Resupply Team </a:t>
            </a:r>
            <a:r>
              <a:rPr lang="en-US" sz="2000" dirty="0"/>
              <a:t>for July(7), Day (27), (6) wounded =</a:t>
            </a:r>
          </a:p>
          <a:p>
            <a:pPr lvl="2"/>
            <a:r>
              <a:rPr lang="en-US" sz="1600" dirty="0"/>
              <a:t> 7.8 killed out of 28</a:t>
            </a:r>
          </a:p>
          <a:p>
            <a:pPr lvl="1"/>
            <a:r>
              <a:rPr lang="en-US" sz="2000" b="1" dirty="0"/>
              <a:t>Data Science Team </a:t>
            </a:r>
            <a:r>
              <a:rPr lang="en-US" sz="2000" dirty="0"/>
              <a:t>for Jan (1), Day (27), and (1) person wounded =</a:t>
            </a:r>
          </a:p>
          <a:p>
            <a:pPr lvl="2"/>
            <a:r>
              <a:rPr lang="en-US" sz="1600" dirty="0"/>
              <a:t> </a:t>
            </a:r>
            <a:r>
              <a:rPr lang="en-US" sz="1600" dirty="0">
                <a:highlight>
                  <a:srgbClr val="FFFF00"/>
                </a:highlight>
              </a:rPr>
              <a:t>6.9 killed out of 7</a:t>
            </a:r>
          </a:p>
        </p:txBody>
      </p:sp>
      <p:sp>
        <p:nvSpPr>
          <p:cNvPr id="4" name="Slide Number Placeholder 3">
            <a:extLst>
              <a:ext uri="{FF2B5EF4-FFF2-40B4-BE49-F238E27FC236}">
                <a16:creationId xmlns:a16="http://schemas.microsoft.com/office/drawing/2014/main" id="{7B7225C7-0FD3-4C47-9648-4F585E26111B}"/>
              </a:ext>
            </a:extLst>
          </p:cNvPr>
          <p:cNvSpPr>
            <a:spLocks noGrp="1"/>
          </p:cNvSpPr>
          <p:nvPr>
            <p:ph type="sldNum" sz="quarter" idx="12"/>
          </p:nvPr>
        </p:nvSpPr>
        <p:spPr/>
        <p:txBody>
          <a:bodyPr/>
          <a:lstStyle/>
          <a:p>
            <a:fld id="{418E52EE-F2F1-4BF1-AEBA-8226B48EE5A9}" type="slidenum">
              <a:rPr lang="en-US" smtClean="0"/>
              <a:t>13</a:t>
            </a:fld>
            <a:endParaRPr lang="en-US"/>
          </a:p>
        </p:txBody>
      </p:sp>
      <p:sp>
        <p:nvSpPr>
          <p:cNvPr id="6" name="TextBox 5">
            <a:extLst>
              <a:ext uri="{FF2B5EF4-FFF2-40B4-BE49-F238E27FC236}">
                <a16:creationId xmlns:a16="http://schemas.microsoft.com/office/drawing/2014/main" id="{5AA3697D-2341-4DCF-A539-5DDC52840528}"/>
              </a:ext>
            </a:extLst>
          </p:cNvPr>
          <p:cNvSpPr txBox="1"/>
          <p:nvPr/>
        </p:nvSpPr>
        <p:spPr>
          <a:xfrm>
            <a:off x="0" y="6248400"/>
            <a:ext cx="3733800" cy="253916"/>
          </a:xfrm>
          <a:prstGeom prst="rect">
            <a:avLst/>
          </a:prstGeom>
          <a:solidFill>
            <a:schemeClr val="tx1"/>
          </a:solidFill>
        </p:spPr>
        <p:txBody>
          <a:bodyPr wrap="square" rtlCol="0">
            <a:spAutoFit/>
          </a:bodyPr>
          <a:lstStyle/>
          <a:p>
            <a:r>
              <a:rPr lang="en-US" sz="1050" i="1" dirty="0">
                <a:solidFill>
                  <a:schemeClr val="bg1"/>
                </a:solidFill>
              </a:rPr>
              <a:t>Casualty Calculator for Boko Haram (2009-2018).</a:t>
            </a:r>
            <a:r>
              <a:rPr lang="en-US" sz="1050" i="1" dirty="0" err="1">
                <a:solidFill>
                  <a:schemeClr val="bg1"/>
                </a:solidFill>
              </a:rPr>
              <a:t>ipynb</a:t>
            </a:r>
            <a:endParaRPr lang="en-US" sz="1050" i="1" dirty="0">
              <a:solidFill>
                <a:schemeClr val="bg1"/>
              </a:solidFill>
            </a:endParaRPr>
          </a:p>
        </p:txBody>
      </p:sp>
      <p:sp>
        <p:nvSpPr>
          <p:cNvPr id="7" name="TextBox 6">
            <a:extLst>
              <a:ext uri="{FF2B5EF4-FFF2-40B4-BE49-F238E27FC236}">
                <a16:creationId xmlns:a16="http://schemas.microsoft.com/office/drawing/2014/main" id="{97101A6E-6BEC-47CE-8111-9A72BD664041}"/>
              </a:ext>
            </a:extLst>
          </p:cNvPr>
          <p:cNvSpPr txBox="1"/>
          <p:nvPr/>
        </p:nvSpPr>
        <p:spPr>
          <a:xfrm>
            <a:off x="-4156" y="5867400"/>
            <a:ext cx="2061556" cy="307777"/>
          </a:xfrm>
          <a:prstGeom prst="rect">
            <a:avLst/>
          </a:prstGeom>
          <a:solidFill>
            <a:schemeClr val="tx1"/>
          </a:solidFill>
        </p:spPr>
        <p:txBody>
          <a:bodyPr wrap="square" rtlCol="0">
            <a:spAutoFit/>
          </a:bodyPr>
          <a:lstStyle/>
          <a:p>
            <a:r>
              <a:rPr lang="en-US" sz="1400" dirty="0">
                <a:solidFill>
                  <a:schemeClr val="bg1"/>
                </a:solidFill>
              </a:rPr>
              <a:t>STEP 9. Results (cont.)</a:t>
            </a:r>
          </a:p>
        </p:txBody>
      </p:sp>
    </p:spTree>
    <p:extLst>
      <p:ext uri="{BB962C8B-B14F-4D97-AF65-F5344CB8AC3E}">
        <p14:creationId xmlns:p14="http://schemas.microsoft.com/office/powerpoint/2010/main" val="38540499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F98BF8-C31E-4AA6-B4D4-C712BB1B9065}"/>
              </a:ext>
            </a:extLst>
          </p:cNvPr>
          <p:cNvSpPr>
            <a:spLocks noGrp="1"/>
          </p:cNvSpPr>
          <p:nvPr>
            <p:ph type="title"/>
          </p:nvPr>
        </p:nvSpPr>
        <p:spPr/>
        <p:txBody>
          <a:bodyPr/>
          <a:lstStyle/>
          <a:p>
            <a:r>
              <a:rPr lang="en-US" sz="2400" b="1" dirty="0"/>
              <a:t>Casualties based on historical data and wounding of personnel</a:t>
            </a:r>
          </a:p>
        </p:txBody>
      </p:sp>
      <p:sp>
        <p:nvSpPr>
          <p:cNvPr id="4" name="Slide Number Placeholder 3">
            <a:extLst>
              <a:ext uri="{FF2B5EF4-FFF2-40B4-BE49-F238E27FC236}">
                <a16:creationId xmlns:a16="http://schemas.microsoft.com/office/drawing/2014/main" id="{82D3ED3D-98B3-464F-9A5B-1A7C5C065991}"/>
              </a:ext>
            </a:extLst>
          </p:cNvPr>
          <p:cNvSpPr>
            <a:spLocks noGrp="1"/>
          </p:cNvSpPr>
          <p:nvPr>
            <p:ph type="sldNum" sz="quarter" idx="12"/>
          </p:nvPr>
        </p:nvSpPr>
        <p:spPr/>
        <p:txBody>
          <a:bodyPr/>
          <a:lstStyle/>
          <a:p>
            <a:fld id="{418E52EE-F2F1-4BF1-AEBA-8226B48EE5A9}" type="slidenum">
              <a:rPr lang="en-US" smtClean="0"/>
              <a:t>14</a:t>
            </a:fld>
            <a:endParaRPr lang="en-US"/>
          </a:p>
        </p:txBody>
      </p:sp>
      <p:sp>
        <p:nvSpPr>
          <p:cNvPr id="5" name="TextBox 4">
            <a:extLst>
              <a:ext uri="{FF2B5EF4-FFF2-40B4-BE49-F238E27FC236}">
                <a16:creationId xmlns:a16="http://schemas.microsoft.com/office/drawing/2014/main" id="{40441F49-0D65-4B0E-8EC4-8FCF74590962}"/>
              </a:ext>
            </a:extLst>
          </p:cNvPr>
          <p:cNvSpPr txBox="1"/>
          <p:nvPr/>
        </p:nvSpPr>
        <p:spPr>
          <a:xfrm>
            <a:off x="12469" y="5957455"/>
            <a:ext cx="2121131" cy="307777"/>
          </a:xfrm>
          <a:prstGeom prst="rect">
            <a:avLst/>
          </a:prstGeom>
          <a:solidFill>
            <a:schemeClr val="tx1"/>
          </a:solidFill>
        </p:spPr>
        <p:txBody>
          <a:bodyPr wrap="square" rtlCol="0">
            <a:spAutoFit/>
          </a:bodyPr>
          <a:lstStyle/>
          <a:p>
            <a:r>
              <a:rPr lang="en-US" sz="1400" dirty="0">
                <a:solidFill>
                  <a:schemeClr val="bg1"/>
                </a:solidFill>
              </a:rPr>
              <a:t>STEP 9. Results (cont.)</a:t>
            </a:r>
          </a:p>
        </p:txBody>
      </p:sp>
      <p:sp>
        <p:nvSpPr>
          <p:cNvPr id="7" name="TextBox 6">
            <a:extLst>
              <a:ext uri="{FF2B5EF4-FFF2-40B4-BE49-F238E27FC236}">
                <a16:creationId xmlns:a16="http://schemas.microsoft.com/office/drawing/2014/main" id="{29BD0298-16CD-40D8-9955-8E3B62F33F42}"/>
              </a:ext>
            </a:extLst>
          </p:cNvPr>
          <p:cNvSpPr txBox="1"/>
          <p:nvPr/>
        </p:nvSpPr>
        <p:spPr>
          <a:xfrm>
            <a:off x="0" y="6380456"/>
            <a:ext cx="2732116" cy="261610"/>
          </a:xfrm>
          <a:prstGeom prst="rect">
            <a:avLst/>
          </a:prstGeom>
          <a:solidFill>
            <a:schemeClr val="tx1"/>
          </a:solidFill>
        </p:spPr>
        <p:txBody>
          <a:bodyPr wrap="square" rtlCol="0">
            <a:spAutoFit/>
          </a:bodyPr>
          <a:lstStyle/>
          <a:p>
            <a:r>
              <a:rPr lang="en-US" sz="1050" i="1" dirty="0" err="1">
                <a:solidFill>
                  <a:schemeClr val="bg1"/>
                </a:solidFill>
              </a:rPr>
              <a:t>Data_visualization_major_factors.ipynb</a:t>
            </a:r>
            <a:endParaRPr lang="en-US" sz="1050" i="1" dirty="0">
              <a:solidFill>
                <a:schemeClr val="bg1"/>
              </a:solidFill>
            </a:endParaRPr>
          </a:p>
        </p:txBody>
      </p:sp>
      <p:pic>
        <p:nvPicPr>
          <p:cNvPr id="8" name="Picture 7">
            <a:extLst>
              <a:ext uri="{FF2B5EF4-FFF2-40B4-BE49-F238E27FC236}">
                <a16:creationId xmlns:a16="http://schemas.microsoft.com/office/drawing/2014/main" id="{64755887-C59A-4ABC-950E-59D743AF7416}"/>
              </a:ext>
            </a:extLst>
          </p:cNvPr>
          <p:cNvPicPr>
            <a:picLocks noChangeAspect="1"/>
          </p:cNvPicPr>
          <p:nvPr/>
        </p:nvPicPr>
        <p:blipFill>
          <a:blip r:embed="rId2"/>
          <a:stretch>
            <a:fillRect/>
          </a:stretch>
        </p:blipFill>
        <p:spPr>
          <a:xfrm>
            <a:off x="381000" y="1573409"/>
            <a:ext cx="8229600" cy="4384045"/>
          </a:xfrm>
          <a:prstGeom prst="rect">
            <a:avLst/>
          </a:prstGeom>
        </p:spPr>
      </p:pic>
      <p:cxnSp>
        <p:nvCxnSpPr>
          <p:cNvPr id="10" name="Straight Arrow Connector 9">
            <a:extLst>
              <a:ext uri="{FF2B5EF4-FFF2-40B4-BE49-F238E27FC236}">
                <a16:creationId xmlns:a16="http://schemas.microsoft.com/office/drawing/2014/main" id="{47AD7783-7BA1-4457-A630-EFCA0C00C88E}"/>
              </a:ext>
            </a:extLst>
          </p:cNvPr>
          <p:cNvCxnSpPr/>
          <p:nvPr/>
        </p:nvCxnSpPr>
        <p:spPr>
          <a:xfrm>
            <a:off x="1905000" y="2175721"/>
            <a:ext cx="0" cy="638241"/>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37ECB999-DA1B-423A-8F20-0441B63EFCA3}"/>
              </a:ext>
            </a:extLst>
          </p:cNvPr>
          <p:cNvSpPr txBox="1"/>
          <p:nvPr/>
        </p:nvSpPr>
        <p:spPr>
          <a:xfrm>
            <a:off x="1943100" y="2286000"/>
            <a:ext cx="1905000" cy="276999"/>
          </a:xfrm>
          <a:prstGeom prst="rect">
            <a:avLst/>
          </a:prstGeom>
          <a:noFill/>
        </p:spPr>
        <p:txBody>
          <a:bodyPr wrap="square" rtlCol="0">
            <a:spAutoFit/>
          </a:bodyPr>
          <a:lstStyle/>
          <a:p>
            <a:r>
              <a:rPr lang="en-US" sz="1200" b="1" dirty="0">
                <a:solidFill>
                  <a:srgbClr val="FF0000"/>
                </a:solidFill>
              </a:rPr>
              <a:t>Non-linear relationship</a:t>
            </a:r>
          </a:p>
        </p:txBody>
      </p:sp>
    </p:spTree>
    <p:extLst>
      <p:ext uri="{BB962C8B-B14F-4D97-AF65-F5344CB8AC3E}">
        <p14:creationId xmlns:p14="http://schemas.microsoft.com/office/powerpoint/2010/main" val="22375038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439A4-C1BB-4C58-8E05-3F512F4E9D7B}"/>
              </a:ext>
            </a:extLst>
          </p:cNvPr>
          <p:cNvSpPr>
            <a:spLocks noGrp="1"/>
          </p:cNvSpPr>
          <p:nvPr>
            <p:ph type="title"/>
          </p:nvPr>
        </p:nvSpPr>
        <p:spPr/>
        <p:txBody>
          <a:bodyPr/>
          <a:lstStyle/>
          <a:p>
            <a:r>
              <a:rPr lang="en-US" sz="2400" b="1" dirty="0"/>
              <a:t>No best time to avoid BH/</a:t>
            </a:r>
            <a:br>
              <a:rPr lang="en-US" sz="2400" b="1" dirty="0"/>
            </a:br>
            <a:r>
              <a:rPr lang="en-US" sz="2400" b="1" dirty="0"/>
              <a:t>Higher temperatures have no effect</a:t>
            </a:r>
          </a:p>
        </p:txBody>
      </p:sp>
      <p:pic>
        <p:nvPicPr>
          <p:cNvPr id="6" name="Content Placeholder 5">
            <a:extLst>
              <a:ext uri="{FF2B5EF4-FFF2-40B4-BE49-F238E27FC236}">
                <a16:creationId xmlns:a16="http://schemas.microsoft.com/office/drawing/2014/main" id="{E69F6D3E-2EE3-4C33-96A5-0E8AE500DC86}"/>
              </a:ext>
            </a:extLst>
          </p:cNvPr>
          <p:cNvPicPr>
            <a:picLocks noGrp="1" noChangeAspect="1"/>
          </p:cNvPicPr>
          <p:nvPr>
            <p:ph idx="1"/>
          </p:nvPr>
        </p:nvPicPr>
        <p:blipFill>
          <a:blip r:embed="rId2"/>
          <a:stretch>
            <a:fillRect/>
          </a:stretch>
        </p:blipFill>
        <p:spPr>
          <a:xfrm>
            <a:off x="228600" y="1371600"/>
            <a:ext cx="4516532" cy="2895600"/>
          </a:xfrm>
          <a:prstGeom prst="rect">
            <a:avLst/>
          </a:prstGeom>
        </p:spPr>
      </p:pic>
      <p:sp>
        <p:nvSpPr>
          <p:cNvPr id="4" name="Slide Number Placeholder 3">
            <a:extLst>
              <a:ext uri="{FF2B5EF4-FFF2-40B4-BE49-F238E27FC236}">
                <a16:creationId xmlns:a16="http://schemas.microsoft.com/office/drawing/2014/main" id="{4325E851-96B3-4DD0-8E03-80E06B6F41CF}"/>
              </a:ext>
            </a:extLst>
          </p:cNvPr>
          <p:cNvSpPr>
            <a:spLocks noGrp="1"/>
          </p:cNvSpPr>
          <p:nvPr>
            <p:ph type="sldNum" sz="quarter" idx="12"/>
          </p:nvPr>
        </p:nvSpPr>
        <p:spPr/>
        <p:txBody>
          <a:bodyPr/>
          <a:lstStyle/>
          <a:p>
            <a:fld id="{418E52EE-F2F1-4BF1-AEBA-8226B48EE5A9}" type="slidenum">
              <a:rPr lang="en-US" smtClean="0"/>
              <a:t>15</a:t>
            </a:fld>
            <a:endParaRPr lang="en-US"/>
          </a:p>
        </p:txBody>
      </p:sp>
      <p:sp>
        <p:nvSpPr>
          <p:cNvPr id="5" name="TextBox 4">
            <a:extLst>
              <a:ext uri="{FF2B5EF4-FFF2-40B4-BE49-F238E27FC236}">
                <a16:creationId xmlns:a16="http://schemas.microsoft.com/office/drawing/2014/main" id="{A7E3FFFE-7A93-4A57-9695-883C5323E1FC}"/>
              </a:ext>
            </a:extLst>
          </p:cNvPr>
          <p:cNvSpPr txBox="1"/>
          <p:nvPr/>
        </p:nvSpPr>
        <p:spPr>
          <a:xfrm>
            <a:off x="0" y="5867400"/>
            <a:ext cx="2057400" cy="307777"/>
          </a:xfrm>
          <a:prstGeom prst="rect">
            <a:avLst/>
          </a:prstGeom>
          <a:solidFill>
            <a:schemeClr val="tx1"/>
          </a:solidFill>
        </p:spPr>
        <p:txBody>
          <a:bodyPr wrap="square" rtlCol="0">
            <a:spAutoFit/>
          </a:bodyPr>
          <a:lstStyle/>
          <a:p>
            <a:r>
              <a:rPr lang="en-US" sz="1400" dirty="0">
                <a:solidFill>
                  <a:schemeClr val="bg1"/>
                </a:solidFill>
              </a:rPr>
              <a:t>STEP 9. Results (cont.)</a:t>
            </a:r>
          </a:p>
        </p:txBody>
      </p:sp>
      <p:pic>
        <p:nvPicPr>
          <p:cNvPr id="7" name="Picture 6">
            <a:extLst>
              <a:ext uri="{FF2B5EF4-FFF2-40B4-BE49-F238E27FC236}">
                <a16:creationId xmlns:a16="http://schemas.microsoft.com/office/drawing/2014/main" id="{76743849-B55D-4297-9735-9BDA8ACE688C}"/>
              </a:ext>
            </a:extLst>
          </p:cNvPr>
          <p:cNvPicPr>
            <a:picLocks noChangeAspect="1"/>
          </p:cNvPicPr>
          <p:nvPr/>
        </p:nvPicPr>
        <p:blipFill>
          <a:blip r:embed="rId3"/>
          <a:stretch>
            <a:fillRect/>
          </a:stretch>
        </p:blipFill>
        <p:spPr>
          <a:xfrm>
            <a:off x="4190999" y="3733800"/>
            <a:ext cx="4871325" cy="2275915"/>
          </a:xfrm>
          <a:prstGeom prst="rect">
            <a:avLst/>
          </a:prstGeom>
        </p:spPr>
      </p:pic>
      <p:sp>
        <p:nvSpPr>
          <p:cNvPr id="8" name="Rectangle 7">
            <a:extLst>
              <a:ext uri="{FF2B5EF4-FFF2-40B4-BE49-F238E27FC236}">
                <a16:creationId xmlns:a16="http://schemas.microsoft.com/office/drawing/2014/main" id="{72D4A333-A13E-4DE1-9FA1-06228DBED3DA}"/>
              </a:ext>
            </a:extLst>
          </p:cNvPr>
          <p:cNvSpPr/>
          <p:nvPr/>
        </p:nvSpPr>
        <p:spPr>
          <a:xfrm>
            <a:off x="4371718" y="5813312"/>
            <a:ext cx="4509885" cy="276999"/>
          </a:xfrm>
          <a:prstGeom prst="rect">
            <a:avLst/>
          </a:prstGeom>
        </p:spPr>
        <p:txBody>
          <a:bodyPr wrap="square">
            <a:spAutoFit/>
          </a:bodyPr>
          <a:lstStyle/>
          <a:p>
            <a:pPr algn="r"/>
            <a:r>
              <a:rPr lang="en-US" sz="1200" dirty="0">
                <a:hlinkClick r:id="rId4">
                  <a:extLst>
                    <a:ext uri="{A12FA001-AC4F-418D-AE19-62706E023703}">
                      <ahyp:hlinkClr xmlns:ahyp="http://schemas.microsoft.com/office/drawing/2018/hyperlinkcolor" val="tx"/>
                    </a:ext>
                  </a:extLst>
                </a:hlinkClick>
              </a:rPr>
              <a:t> Source: Climate Data. (n.d.). </a:t>
            </a:r>
            <a:endParaRPr lang="en-US" sz="1200" dirty="0"/>
          </a:p>
        </p:txBody>
      </p:sp>
      <p:sp>
        <p:nvSpPr>
          <p:cNvPr id="9" name="Rectangle 8">
            <a:extLst>
              <a:ext uri="{FF2B5EF4-FFF2-40B4-BE49-F238E27FC236}">
                <a16:creationId xmlns:a16="http://schemas.microsoft.com/office/drawing/2014/main" id="{4C372839-EB42-4882-A8ED-FC95A297EBF2}"/>
              </a:ext>
            </a:extLst>
          </p:cNvPr>
          <p:cNvSpPr/>
          <p:nvPr/>
        </p:nvSpPr>
        <p:spPr>
          <a:xfrm>
            <a:off x="5638800" y="5029200"/>
            <a:ext cx="1219200" cy="393027"/>
          </a:xfrm>
          <a:prstGeom prst="rect">
            <a:avLst/>
          </a:prstGeom>
          <a:noFill/>
          <a:ln w="5715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highlight>
                <a:srgbClr val="FFFF00"/>
              </a:highlight>
            </a:endParaRPr>
          </a:p>
        </p:txBody>
      </p:sp>
      <p:cxnSp>
        <p:nvCxnSpPr>
          <p:cNvPr id="11" name="Straight Arrow Connector 10">
            <a:extLst>
              <a:ext uri="{FF2B5EF4-FFF2-40B4-BE49-F238E27FC236}">
                <a16:creationId xmlns:a16="http://schemas.microsoft.com/office/drawing/2014/main" id="{E59307E0-983D-4BEC-BB07-A4D5914005AD}"/>
              </a:ext>
            </a:extLst>
          </p:cNvPr>
          <p:cNvCxnSpPr>
            <a:cxnSpLocks/>
          </p:cNvCxnSpPr>
          <p:nvPr/>
        </p:nvCxnSpPr>
        <p:spPr>
          <a:xfrm flipV="1">
            <a:off x="1524000" y="4076700"/>
            <a:ext cx="0" cy="381000"/>
          </a:xfrm>
          <a:prstGeom prst="straightConnector1">
            <a:avLst/>
          </a:prstGeom>
          <a:ln w="38100">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D3E8834B-EF76-4338-A5B3-5AE5393847B9}"/>
              </a:ext>
            </a:extLst>
          </p:cNvPr>
          <p:cNvCxnSpPr>
            <a:cxnSpLocks/>
          </p:cNvCxnSpPr>
          <p:nvPr/>
        </p:nvCxnSpPr>
        <p:spPr>
          <a:xfrm flipV="1">
            <a:off x="1752600" y="4076700"/>
            <a:ext cx="0" cy="381000"/>
          </a:xfrm>
          <a:prstGeom prst="straightConnector1">
            <a:avLst/>
          </a:prstGeom>
          <a:ln w="38100">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44862EFA-17DB-4743-92ED-56680C675A40}"/>
              </a:ext>
            </a:extLst>
          </p:cNvPr>
          <p:cNvCxnSpPr>
            <a:cxnSpLocks/>
          </p:cNvCxnSpPr>
          <p:nvPr/>
        </p:nvCxnSpPr>
        <p:spPr>
          <a:xfrm flipV="1">
            <a:off x="2057400" y="4076700"/>
            <a:ext cx="0" cy="381000"/>
          </a:xfrm>
          <a:prstGeom prst="straightConnector1">
            <a:avLst/>
          </a:prstGeom>
          <a:ln w="38100">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0DD6DC4F-2DF7-4631-95A0-A83469521330}"/>
              </a:ext>
            </a:extLst>
          </p:cNvPr>
          <p:cNvSpPr txBox="1"/>
          <p:nvPr/>
        </p:nvSpPr>
        <p:spPr>
          <a:xfrm>
            <a:off x="0" y="6291590"/>
            <a:ext cx="2732116" cy="261610"/>
          </a:xfrm>
          <a:prstGeom prst="rect">
            <a:avLst/>
          </a:prstGeom>
          <a:solidFill>
            <a:schemeClr val="tx1"/>
          </a:solidFill>
        </p:spPr>
        <p:txBody>
          <a:bodyPr wrap="square" rtlCol="0">
            <a:spAutoFit/>
          </a:bodyPr>
          <a:lstStyle/>
          <a:p>
            <a:r>
              <a:rPr lang="en-US" sz="1050" i="1" dirty="0" err="1">
                <a:solidFill>
                  <a:schemeClr val="bg1"/>
                </a:solidFill>
              </a:rPr>
              <a:t>Data_visualization_major_factors.ipynb</a:t>
            </a:r>
            <a:endParaRPr lang="en-US" sz="1050" i="1" dirty="0">
              <a:solidFill>
                <a:schemeClr val="bg1"/>
              </a:solidFill>
            </a:endParaRPr>
          </a:p>
        </p:txBody>
      </p:sp>
    </p:spTree>
    <p:extLst>
      <p:ext uri="{BB962C8B-B14F-4D97-AF65-F5344CB8AC3E}">
        <p14:creationId xmlns:p14="http://schemas.microsoft.com/office/powerpoint/2010/main" val="7638861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BFC39-0121-4F10-B1E7-F5B926BED0E9}"/>
              </a:ext>
            </a:extLst>
          </p:cNvPr>
          <p:cNvSpPr>
            <a:spLocks noGrp="1"/>
          </p:cNvSpPr>
          <p:nvPr>
            <p:ph type="title"/>
          </p:nvPr>
        </p:nvSpPr>
        <p:spPr/>
        <p:txBody>
          <a:bodyPr/>
          <a:lstStyle/>
          <a:p>
            <a:r>
              <a:rPr lang="en-US" b="1" dirty="0"/>
              <a:t>Value of Effort</a:t>
            </a:r>
          </a:p>
        </p:txBody>
      </p:sp>
      <p:sp>
        <p:nvSpPr>
          <p:cNvPr id="3" name="Content Placeholder 2">
            <a:extLst>
              <a:ext uri="{FF2B5EF4-FFF2-40B4-BE49-F238E27FC236}">
                <a16:creationId xmlns:a16="http://schemas.microsoft.com/office/drawing/2014/main" id="{63A1FFBF-E157-4874-A612-BBBFEF262A76}"/>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8C981E44-CB33-4904-AC41-19994BF3FED2}"/>
              </a:ext>
            </a:extLst>
          </p:cNvPr>
          <p:cNvSpPr>
            <a:spLocks noGrp="1"/>
          </p:cNvSpPr>
          <p:nvPr>
            <p:ph type="sldNum" sz="quarter" idx="12"/>
          </p:nvPr>
        </p:nvSpPr>
        <p:spPr/>
        <p:txBody>
          <a:bodyPr/>
          <a:lstStyle/>
          <a:p>
            <a:fld id="{418E52EE-F2F1-4BF1-AEBA-8226B48EE5A9}" type="slidenum">
              <a:rPr lang="en-US" smtClean="0"/>
              <a:t>16</a:t>
            </a:fld>
            <a:endParaRPr lang="en-US"/>
          </a:p>
        </p:txBody>
      </p:sp>
    </p:spTree>
    <p:extLst>
      <p:ext uri="{BB962C8B-B14F-4D97-AF65-F5344CB8AC3E}">
        <p14:creationId xmlns:p14="http://schemas.microsoft.com/office/powerpoint/2010/main" val="10556999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FB203B-ECE7-4A73-91B4-28E242C9FA1A}"/>
              </a:ext>
            </a:extLst>
          </p:cNvPr>
          <p:cNvSpPr>
            <a:spLocks noGrp="1"/>
          </p:cNvSpPr>
          <p:nvPr>
            <p:ph type="title"/>
          </p:nvPr>
        </p:nvSpPr>
        <p:spPr>
          <a:xfrm>
            <a:off x="1562100" y="3429000"/>
            <a:ext cx="6019800" cy="655638"/>
          </a:xfrm>
        </p:spPr>
        <p:txBody>
          <a:bodyPr/>
          <a:lstStyle/>
          <a:p>
            <a:r>
              <a:rPr lang="en-US" dirty="0"/>
              <a:t>Full Slides - Lifecycle</a:t>
            </a:r>
          </a:p>
        </p:txBody>
      </p:sp>
      <p:sp>
        <p:nvSpPr>
          <p:cNvPr id="4" name="Slide Number Placeholder 3">
            <a:extLst>
              <a:ext uri="{FF2B5EF4-FFF2-40B4-BE49-F238E27FC236}">
                <a16:creationId xmlns:a16="http://schemas.microsoft.com/office/drawing/2014/main" id="{F9C2D57C-0A5D-4C1B-AE9F-EEAF65178367}"/>
              </a:ext>
            </a:extLst>
          </p:cNvPr>
          <p:cNvSpPr>
            <a:spLocks noGrp="1"/>
          </p:cNvSpPr>
          <p:nvPr>
            <p:ph type="sldNum" sz="quarter" idx="12"/>
          </p:nvPr>
        </p:nvSpPr>
        <p:spPr/>
        <p:txBody>
          <a:bodyPr/>
          <a:lstStyle/>
          <a:p>
            <a:fld id="{418E52EE-F2F1-4BF1-AEBA-8226B48EE5A9}" type="slidenum">
              <a:rPr lang="en-US" smtClean="0"/>
              <a:t>17</a:t>
            </a:fld>
            <a:endParaRPr lang="en-US"/>
          </a:p>
        </p:txBody>
      </p:sp>
    </p:spTree>
    <p:extLst>
      <p:ext uri="{BB962C8B-B14F-4D97-AF65-F5344CB8AC3E}">
        <p14:creationId xmlns:p14="http://schemas.microsoft.com/office/powerpoint/2010/main" val="29104764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71818-92F7-4345-B629-2A6DCF884593}"/>
              </a:ext>
            </a:extLst>
          </p:cNvPr>
          <p:cNvSpPr>
            <a:spLocks noGrp="1"/>
          </p:cNvSpPr>
          <p:nvPr>
            <p:ph type="title"/>
          </p:nvPr>
        </p:nvSpPr>
        <p:spPr/>
        <p:txBody>
          <a:bodyPr/>
          <a:lstStyle/>
          <a:p>
            <a:r>
              <a:rPr lang="en-US" sz="2800" b="1" dirty="0"/>
              <a:t>STEP 1: Considering Data Ethics</a:t>
            </a:r>
          </a:p>
        </p:txBody>
      </p:sp>
      <p:sp>
        <p:nvSpPr>
          <p:cNvPr id="3" name="Content Placeholder 2">
            <a:extLst>
              <a:ext uri="{FF2B5EF4-FFF2-40B4-BE49-F238E27FC236}">
                <a16:creationId xmlns:a16="http://schemas.microsoft.com/office/drawing/2014/main" id="{E4C594D1-00E0-4BEB-AD5F-37E38E9C4A01}"/>
              </a:ext>
            </a:extLst>
          </p:cNvPr>
          <p:cNvSpPr>
            <a:spLocks noGrp="1"/>
          </p:cNvSpPr>
          <p:nvPr>
            <p:ph idx="1"/>
          </p:nvPr>
        </p:nvSpPr>
        <p:spPr>
          <a:xfrm>
            <a:off x="762000" y="1451769"/>
            <a:ext cx="7239000" cy="4457700"/>
          </a:xfrm>
        </p:spPr>
        <p:txBody>
          <a:bodyPr/>
          <a:lstStyle/>
          <a:p>
            <a:r>
              <a:rPr lang="en-US" sz="2400" dirty="0"/>
              <a:t>Ethical Data protection</a:t>
            </a:r>
          </a:p>
          <a:p>
            <a:pPr lvl="1"/>
            <a:r>
              <a:rPr lang="en-US" sz="2000" dirty="0"/>
              <a:t>There are no data protection requirements because this is event-based data publicly available and violates no identified national or international laws to include, for example, the U.S.’s Privacy Act of 1974 or the European Union’s General Data Protection Regulation (GDPR)</a:t>
            </a:r>
          </a:p>
          <a:p>
            <a:r>
              <a:rPr lang="en-US" sz="2400" dirty="0"/>
              <a:t>There is no Personally Identifiable Information (PII) as defined by OMB Memorandum M-07-1616</a:t>
            </a:r>
          </a:p>
        </p:txBody>
      </p:sp>
      <p:sp>
        <p:nvSpPr>
          <p:cNvPr id="4" name="Slide Number Placeholder 3">
            <a:extLst>
              <a:ext uri="{FF2B5EF4-FFF2-40B4-BE49-F238E27FC236}">
                <a16:creationId xmlns:a16="http://schemas.microsoft.com/office/drawing/2014/main" id="{25F23C6C-ED99-4382-909A-FCD3BDD262CC}"/>
              </a:ext>
            </a:extLst>
          </p:cNvPr>
          <p:cNvSpPr>
            <a:spLocks noGrp="1"/>
          </p:cNvSpPr>
          <p:nvPr>
            <p:ph type="sldNum" sz="quarter" idx="12"/>
          </p:nvPr>
        </p:nvSpPr>
        <p:spPr/>
        <p:txBody>
          <a:bodyPr/>
          <a:lstStyle/>
          <a:p>
            <a:fld id="{418E52EE-F2F1-4BF1-AEBA-8226B48EE5A9}" type="slidenum">
              <a:rPr lang="en-US" smtClean="0"/>
              <a:t>18</a:t>
            </a:fld>
            <a:endParaRPr lang="en-US"/>
          </a:p>
        </p:txBody>
      </p:sp>
    </p:spTree>
    <p:extLst>
      <p:ext uri="{BB962C8B-B14F-4D97-AF65-F5344CB8AC3E}">
        <p14:creationId xmlns:p14="http://schemas.microsoft.com/office/powerpoint/2010/main" val="40459044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B8C78-E239-4511-92AB-D51DF6E66ACE}"/>
              </a:ext>
            </a:extLst>
          </p:cNvPr>
          <p:cNvSpPr>
            <a:spLocks noGrp="1"/>
          </p:cNvSpPr>
          <p:nvPr>
            <p:ph type="title"/>
          </p:nvPr>
        </p:nvSpPr>
        <p:spPr>
          <a:xfrm>
            <a:off x="2572789" y="269875"/>
            <a:ext cx="6324600" cy="655638"/>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en-US" sz="2800" b="1" dirty="0"/>
              <a:t>STEP 2:</a:t>
            </a:r>
            <a:br>
              <a:rPr lang="en-US" sz="2800" b="1" dirty="0"/>
            </a:br>
            <a:r>
              <a:rPr lang="en-US" sz="2800" b="1" dirty="0"/>
              <a:t> Frame the Business Problem</a:t>
            </a:r>
          </a:p>
        </p:txBody>
      </p:sp>
      <p:sp>
        <p:nvSpPr>
          <p:cNvPr id="3" name="Content Placeholder 2">
            <a:extLst>
              <a:ext uri="{FF2B5EF4-FFF2-40B4-BE49-F238E27FC236}">
                <a16:creationId xmlns:a16="http://schemas.microsoft.com/office/drawing/2014/main" id="{328CA72B-3763-499C-B4C9-2D6B2B12EB36}"/>
              </a:ext>
            </a:extLst>
          </p:cNvPr>
          <p:cNvSpPr>
            <a:spLocks noGrp="1"/>
          </p:cNvSpPr>
          <p:nvPr>
            <p:ph idx="1"/>
          </p:nvPr>
        </p:nvSpPr>
        <p:spPr>
          <a:xfrm>
            <a:off x="498417" y="1752600"/>
            <a:ext cx="8147166" cy="4457700"/>
          </a:xfrm>
        </p:spPr>
        <p:txBody>
          <a:bodyPr/>
          <a:lstStyle/>
          <a:p>
            <a:pPr>
              <a:lnSpc>
                <a:spcPct val="150000"/>
              </a:lnSpc>
            </a:pPr>
            <a:r>
              <a:rPr lang="en-US" sz="2000" b="1" dirty="0"/>
              <a:t>Sub-Step (SS)1. Define objective in business terms</a:t>
            </a:r>
          </a:p>
          <a:p>
            <a:pPr lvl="1">
              <a:lnSpc>
                <a:spcPct val="150000"/>
              </a:lnSpc>
            </a:pPr>
            <a:r>
              <a:rPr lang="en-US" sz="1600" dirty="0"/>
              <a:t>The customer is the </a:t>
            </a:r>
            <a:r>
              <a:rPr lang="en-US" sz="1600" b="1" dirty="0"/>
              <a:t>International Red Cross  (IRC) </a:t>
            </a:r>
          </a:p>
          <a:p>
            <a:pPr lvl="1">
              <a:lnSpc>
                <a:spcPct val="150000"/>
              </a:lnSpc>
            </a:pPr>
            <a:r>
              <a:rPr lang="en-US" sz="1600" b="1" u="sng" dirty="0"/>
              <a:t>Boko Haram (BH) </a:t>
            </a:r>
            <a:r>
              <a:rPr lang="en-US" sz="1600" dirty="0"/>
              <a:t>is an active terror group in North Africa. The customer wants to know when to best focus their resources and humanitarian efforts to avoid BH’s attacks and casualties against its in-country personnel.</a:t>
            </a:r>
          </a:p>
          <a:p>
            <a:pPr lvl="2">
              <a:lnSpc>
                <a:spcPct val="150000"/>
              </a:lnSpc>
            </a:pPr>
            <a:r>
              <a:rPr lang="en-US" sz="1400" dirty="0"/>
              <a:t>When does BH cause the greatest number of fatalities and by how much based on historical data points for the three team types? (Linear Regression “Calculator”[LRC]).</a:t>
            </a:r>
          </a:p>
          <a:p>
            <a:pPr lvl="2">
              <a:lnSpc>
                <a:spcPct val="150000"/>
              </a:lnSpc>
            </a:pPr>
            <a:r>
              <a:rPr lang="en-US" sz="1400" dirty="0"/>
              <a:t>What is the relationship between wounding and casualties caused by BH? (Python </a:t>
            </a:r>
            <a:r>
              <a:rPr lang="en-US" sz="1400" dirty="0" err="1"/>
              <a:t>ggplot</a:t>
            </a:r>
            <a:r>
              <a:rPr lang="en-US" sz="1400" dirty="0"/>
              <a:t> visualization).</a:t>
            </a:r>
          </a:p>
          <a:p>
            <a:pPr lvl="2">
              <a:lnSpc>
                <a:spcPct val="150000"/>
              </a:lnSpc>
            </a:pPr>
            <a:r>
              <a:rPr lang="en-US" sz="1400" dirty="0"/>
              <a:t>Which months are the riskiest? (Python </a:t>
            </a:r>
            <a:r>
              <a:rPr lang="en-US" sz="1400" dirty="0" err="1"/>
              <a:t>ggplot</a:t>
            </a:r>
            <a:r>
              <a:rPr lang="en-US" sz="1400" dirty="0"/>
              <a:t> visualization and LRC outputs).</a:t>
            </a:r>
          </a:p>
        </p:txBody>
      </p:sp>
      <p:sp>
        <p:nvSpPr>
          <p:cNvPr id="4" name="Slide Number Placeholder 3">
            <a:extLst>
              <a:ext uri="{FF2B5EF4-FFF2-40B4-BE49-F238E27FC236}">
                <a16:creationId xmlns:a16="http://schemas.microsoft.com/office/drawing/2014/main" id="{F33213AD-2021-422C-9B47-18330F9E6D21}"/>
              </a:ext>
            </a:extLst>
          </p:cNvPr>
          <p:cNvSpPr>
            <a:spLocks noGrp="1"/>
          </p:cNvSpPr>
          <p:nvPr>
            <p:ph type="sldNum" sz="quarter" idx="12"/>
          </p:nvPr>
        </p:nvSpPr>
        <p:spPr/>
        <p:txBody>
          <a:bodyPr/>
          <a:lstStyle/>
          <a:p>
            <a:fld id="{418E52EE-F2F1-4BF1-AEBA-8226B48EE5A9}" type="slidenum">
              <a:rPr lang="en-US" smtClean="0"/>
              <a:t>19</a:t>
            </a:fld>
            <a:endParaRPr lang="en-US"/>
          </a:p>
        </p:txBody>
      </p:sp>
      <p:pic>
        <p:nvPicPr>
          <p:cNvPr id="5" name="Picture 2" descr="Image result for international red cross">
            <a:extLst>
              <a:ext uri="{FF2B5EF4-FFF2-40B4-BE49-F238E27FC236}">
                <a16:creationId xmlns:a16="http://schemas.microsoft.com/office/drawing/2014/main" id="{FF172C9A-C6CD-4C03-8918-F19562FB2E5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8965" b="35294"/>
          <a:stretch/>
        </p:blipFill>
        <p:spPr bwMode="auto">
          <a:xfrm>
            <a:off x="7239000" y="1295400"/>
            <a:ext cx="17907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00254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A8BCE3-D8AE-4398-BC56-89D3C16325CA}"/>
              </a:ext>
            </a:extLst>
          </p:cNvPr>
          <p:cNvSpPr>
            <a:spLocks noGrp="1"/>
          </p:cNvSpPr>
          <p:nvPr>
            <p:ph type="title"/>
          </p:nvPr>
        </p:nvSpPr>
        <p:spPr>
          <a:xfrm>
            <a:off x="1447800" y="3200400"/>
            <a:ext cx="6019800" cy="655638"/>
          </a:xfrm>
        </p:spPr>
        <p:txBody>
          <a:bodyPr/>
          <a:lstStyle/>
          <a:p>
            <a:r>
              <a:rPr lang="en-US" b="1" dirty="0"/>
              <a:t>Final Project Slides</a:t>
            </a:r>
          </a:p>
        </p:txBody>
      </p:sp>
      <p:sp>
        <p:nvSpPr>
          <p:cNvPr id="3" name="Slide Number Placeholder 2">
            <a:extLst>
              <a:ext uri="{FF2B5EF4-FFF2-40B4-BE49-F238E27FC236}">
                <a16:creationId xmlns:a16="http://schemas.microsoft.com/office/drawing/2014/main" id="{17CCCD78-3617-4965-96FD-85C619858DE6}"/>
              </a:ext>
            </a:extLst>
          </p:cNvPr>
          <p:cNvSpPr>
            <a:spLocks noGrp="1"/>
          </p:cNvSpPr>
          <p:nvPr>
            <p:ph type="sldNum" sz="quarter" idx="12"/>
          </p:nvPr>
        </p:nvSpPr>
        <p:spPr/>
        <p:txBody>
          <a:bodyPr/>
          <a:lstStyle/>
          <a:p>
            <a:pPr>
              <a:defRPr/>
            </a:pPr>
            <a:fld id="{7EB2A704-26EA-4033-8F24-7ED56464CB4B}" type="slidenum">
              <a:rPr lang="en-US" altLang="en-US" smtClean="0"/>
              <a:pPr>
                <a:defRPr/>
              </a:pPr>
              <a:t>2</a:t>
            </a:fld>
            <a:endParaRPr lang="en-US" altLang="en-US"/>
          </a:p>
        </p:txBody>
      </p:sp>
    </p:spTree>
    <p:extLst>
      <p:ext uri="{BB962C8B-B14F-4D97-AF65-F5344CB8AC3E}">
        <p14:creationId xmlns:p14="http://schemas.microsoft.com/office/powerpoint/2010/main" val="38247221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FF1C5-ECE3-4B88-8AC1-9A3FE8161EC9}"/>
              </a:ext>
            </a:extLst>
          </p:cNvPr>
          <p:cNvSpPr>
            <a:spLocks noGrp="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en-US" sz="2400" b="1" dirty="0"/>
              <a:t>SS1 (continued)</a:t>
            </a:r>
          </a:p>
        </p:txBody>
      </p:sp>
      <p:sp>
        <p:nvSpPr>
          <p:cNvPr id="3" name="Content Placeholder 2">
            <a:extLst>
              <a:ext uri="{FF2B5EF4-FFF2-40B4-BE49-F238E27FC236}">
                <a16:creationId xmlns:a16="http://schemas.microsoft.com/office/drawing/2014/main" id="{68FFFD03-3640-4737-BE62-574656C5D571}"/>
              </a:ext>
            </a:extLst>
          </p:cNvPr>
          <p:cNvSpPr>
            <a:spLocks noGrp="1"/>
          </p:cNvSpPr>
          <p:nvPr>
            <p:ph idx="1"/>
          </p:nvPr>
        </p:nvSpPr>
        <p:spPr>
          <a:xfrm>
            <a:off x="533400" y="1451769"/>
            <a:ext cx="8153400" cy="4457700"/>
          </a:xfrm>
        </p:spPr>
        <p:txBody>
          <a:bodyPr/>
          <a:lstStyle/>
          <a:p>
            <a:r>
              <a:rPr lang="en-US" sz="1600" b="1" u="sng" dirty="0"/>
              <a:t>Business problem: </a:t>
            </a:r>
          </a:p>
          <a:p>
            <a:pPr lvl="1"/>
            <a:r>
              <a:rPr lang="en-US" sz="1600" dirty="0"/>
              <a:t>When are the riskiest/deadliest (highest number) months of the year for IRC humanitarian actions?</a:t>
            </a:r>
          </a:p>
          <a:p>
            <a:pPr lvl="1"/>
            <a:r>
              <a:rPr lang="en-US" sz="1600" dirty="0"/>
              <a:t>How many wounded or killed might be expected based on the historical data points collected specific to the BH terrorist group?</a:t>
            </a:r>
          </a:p>
          <a:p>
            <a:pPr>
              <a:lnSpc>
                <a:spcPct val="150000"/>
              </a:lnSpc>
            </a:pPr>
            <a:r>
              <a:rPr lang="en-US" sz="1600" b="1" u="sng" dirty="0"/>
              <a:t>Analytic Types: </a:t>
            </a:r>
            <a:r>
              <a:rPr lang="en-US" sz="1600" dirty="0"/>
              <a:t>The use of </a:t>
            </a:r>
            <a:r>
              <a:rPr lang="en-US" sz="1600" b="1" dirty="0"/>
              <a:t>predictive</a:t>
            </a:r>
            <a:r>
              <a:rPr lang="en-US" sz="1600" dirty="0"/>
              <a:t> analytics will be employed</a:t>
            </a:r>
          </a:p>
          <a:p>
            <a:pPr lvl="1"/>
            <a:r>
              <a:rPr lang="en-US" sz="1600" i="1" dirty="0"/>
              <a:t>“Techniques use data about past events or statuses to predict future events or statuses”</a:t>
            </a:r>
            <a:br>
              <a:rPr lang="en-US" sz="1600" i="1" dirty="0"/>
            </a:br>
            <a:endParaRPr lang="en-US" sz="1600" i="1" dirty="0"/>
          </a:p>
          <a:p>
            <a:r>
              <a:rPr lang="en-US" sz="1600" b="1" i="1" u="sng" dirty="0"/>
              <a:t>Define objective:</a:t>
            </a:r>
          </a:p>
          <a:p>
            <a:pPr lvl="1"/>
            <a:r>
              <a:rPr lang="en-US" sz="1600" dirty="0"/>
              <a:t>Given the Global Terror Database (GTD) data from the University of Maryland (START) spanning 2009-2018: day, month, numbers wounded, and number killed, determine numbers of expected wounded or killed team members expected for 2020 IRC operations in Nigeria, if encounter BH..</a:t>
            </a:r>
          </a:p>
        </p:txBody>
      </p:sp>
      <p:sp>
        <p:nvSpPr>
          <p:cNvPr id="4" name="Slide Number Placeholder 3">
            <a:extLst>
              <a:ext uri="{FF2B5EF4-FFF2-40B4-BE49-F238E27FC236}">
                <a16:creationId xmlns:a16="http://schemas.microsoft.com/office/drawing/2014/main" id="{0F35A979-B797-4140-8962-BDFFD845B24A}"/>
              </a:ext>
            </a:extLst>
          </p:cNvPr>
          <p:cNvSpPr>
            <a:spLocks noGrp="1"/>
          </p:cNvSpPr>
          <p:nvPr>
            <p:ph type="sldNum" sz="quarter" idx="12"/>
          </p:nvPr>
        </p:nvSpPr>
        <p:spPr/>
        <p:txBody>
          <a:bodyPr/>
          <a:lstStyle/>
          <a:p>
            <a:fld id="{418E52EE-F2F1-4BF1-AEBA-8226B48EE5A9}" type="slidenum">
              <a:rPr lang="en-US" smtClean="0"/>
              <a:t>20</a:t>
            </a:fld>
            <a:endParaRPr lang="en-US"/>
          </a:p>
        </p:txBody>
      </p:sp>
    </p:spTree>
    <p:extLst>
      <p:ext uri="{BB962C8B-B14F-4D97-AF65-F5344CB8AC3E}">
        <p14:creationId xmlns:p14="http://schemas.microsoft.com/office/powerpoint/2010/main" val="25496497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BEC16-9C31-48D8-A3B6-D2294D741E8D}"/>
              </a:ext>
            </a:extLst>
          </p:cNvPr>
          <p:cNvSpPr>
            <a:spLocks noGrp="1"/>
          </p:cNvSpPr>
          <p:nvPr>
            <p:ph type="title"/>
          </p:nvPr>
        </p:nvSpPr>
        <p:spPr>
          <a:xfrm>
            <a:off x="2628207" y="434181"/>
            <a:ext cx="6324600" cy="655638"/>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en-US" sz="2400" b="1" dirty="0"/>
              <a:t>SS 2. </a:t>
            </a:r>
            <a:br>
              <a:rPr lang="en-US" sz="2400" b="1" dirty="0"/>
            </a:br>
            <a:r>
              <a:rPr lang="en-US" sz="2400" b="1" dirty="0"/>
              <a:t>Determine how the solution will be used</a:t>
            </a:r>
            <a:br>
              <a:rPr lang="en-US" sz="2400" b="1" dirty="0"/>
            </a:br>
            <a:endParaRPr lang="en-US" sz="2400" b="1" dirty="0"/>
          </a:p>
        </p:txBody>
      </p:sp>
      <p:sp>
        <p:nvSpPr>
          <p:cNvPr id="3" name="Content Placeholder 2">
            <a:extLst>
              <a:ext uri="{FF2B5EF4-FFF2-40B4-BE49-F238E27FC236}">
                <a16:creationId xmlns:a16="http://schemas.microsoft.com/office/drawing/2014/main" id="{B378CC6F-AFD9-41DA-BB7D-28C02E619592}"/>
              </a:ext>
            </a:extLst>
          </p:cNvPr>
          <p:cNvSpPr>
            <a:spLocks noGrp="1"/>
          </p:cNvSpPr>
          <p:nvPr>
            <p:ph idx="1"/>
          </p:nvPr>
        </p:nvSpPr>
        <p:spPr>
          <a:xfrm>
            <a:off x="533400" y="1479052"/>
            <a:ext cx="8229600" cy="4457700"/>
          </a:xfrm>
        </p:spPr>
        <p:txBody>
          <a:bodyPr/>
          <a:lstStyle/>
          <a:p>
            <a:pPr>
              <a:lnSpc>
                <a:spcPct val="150000"/>
              </a:lnSpc>
            </a:pPr>
            <a:r>
              <a:rPr lang="en-US" sz="2000" dirty="0"/>
              <a:t>Determine actual risk (numbers) for go or no-go decisions about humanitarian efforts in Nigeria based on the month (and, day—fine-tune).</a:t>
            </a:r>
          </a:p>
          <a:p>
            <a:pPr>
              <a:lnSpc>
                <a:spcPct val="150000"/>
              </a:lnSpc>
            </a:pPr>
            <a:r>
              <a:rPr lang="en-US" sz="2000" dirty="0"/>
              <a:t>Predict BH’s 2020 anticipated casualty rates based upon NGO team’s historical engagement data with BH. </a:t>
            </a:r>
          </a:p>
          <a:p>
            <a:pPr>
              <a:lnSpc>
                <a:spcPct val="150000"/>
              </a:lnSpc>
            </a:pPr>
            <a:r>
              <a:rPr lang="en-US" sz="2000" dirty="0"/>
              <a:t>(Notional scenarios) Historical data determined by data science team (typical effects):</a:t>
            </a:r>
          </a:p>
          <a:p>
            <a:pPr lvl="1"/>
            <a:r>
              <a:rPr lang="en-US" sz="1800" b="1" dirty="0">
                <a:highlight>
                  <a:srgbClr val="FFFF00"/>
                </a:highlight>
              </a:rPr>
              <a:t>Medical teams: 11 personnel , 4 wounded (</a:t>
            </a:r>
            <a:r>
              <a:rPr lang="en-US" sz="1800" b="1" dirty="0" err="1">
                <a:highlight>
                  <a:srgbClr val="FFFF00"/>
                </a:highlight>
              </a:rPr>
              <a:t>nwound</a:t>
            </a:r>
            <a:r>
              <a:rPr lang="en-US" sz="1800" b="1" dirty="0">
                <a:highlight>
                  <a:srgbClr val="FFFF00"/>
                </a:highlight>
              </a:rPr>
              <a:t>) per operation</a:t>
            </a:r>
          </a:p>
          <a:p>
            <a:pPr lvl="1"/>
            <a:r>
              <a:rPr lang="en-US" sz="1800" b="1" dirty="0">
                <a:highlight>
                  <a:srgbClr val="FFFF00"/>
                </a:highlight>
              </a:rPr>
              <a:t>Food resupply teams: 28, wounded 6</a:t>
            </a:r>
          </a:p>
          <a:p>
            <a:pPr lvl="1"/>
            <a:r>
              <a:rPr lang="en-US" sz="1800" b="1" dirty="0">
                <a:highlight>
                  <a:srgbClr val="FFFF00"/>
                </a:highlight>
              </a:rPr>
              <a:t>Data science teams: 7, wounded 1</a:t>
            </a:r>
          </a:p>
        </p:txBody>
      </p:sp>
      <p:sp>
        <p:nvSpPr>
          <p:cNvPr id="4" name="Slide Number Placeholder 3">
            <a:extLst>
              <a:ext uri="{FF2B5EF4-FFF2-40B4-BE49-F238E27FC236}">
                <a16:creationId xmlns:a16="http://schemas.microsoft.com/office/drawing/2014/main" id="{7D01D12D-396E-4076-8EEF-B1A8755FB2DD}"/>
              </a:ext>
            </a:extLst>
          </p:cNvPr>
          <p:cNvSpPr>
            <a:spLocks noGrp="1"/>
          </p:cNvSpPr>
          <p:nvPr>
            <p:ph type="sldNum" sz="quarter" idx="12"/>
          </p:nvPr>
        </p:nvSpPr>
        <p:spPr/>
        <p:txBody>
          <a:bodyPr/>
          <a:lstStyle/>
          <a:p>
            <a:fld id="{418E52EE-F2F1-4BF1-AEBA-8226B48EE5A9}" type="slidenum">
              <a:rPr lang="en-US" smtClean="0"/>
              <a:t>21</a:t>
            </a:fld>
            <a:endParaRPr lang="en-US"/>
          </a:p>
        </p:txBody>
      </p:sp>
    </p:spTree>
    <p:extLst>
      <p:ext uri="{BB962C8B-B14F-4D97-AF65-F5344CB8AC3E}">
        <p14:creationId xmlns:p14="http://schemas.microsoft.com/office/powerpoint/2010/main" val="35349086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EFD8F6-0B81-4F43-A9E3-5642AE371EAB}"/>
              </a:ext>
            </a:extLst>
          </p:cNvPr>
          <p:cNvSpPr>
            <a:spLocks noGrp="1"/>
          </p:cNvSpPr>
          <p:nvPr>
            <p:ph type="title"/>
          </p:nvPr>
        </p:nvSpPr>
        <p:spPr>
          <a:xfrm>
            <a:off x="2286000" y="304800"/>
            <a:ext cx="6629400" cy="655638"/>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en-US" sz="2400" b="1" dirty="0"/>
              <a:t>SS 3. Identify the current solution</a:t>
            </a:r>
          </a:p>
        </p:txBody>
      </p:sp>
      <p:sp>
        <p:nvSpPr>
          <p:cNvPr id="3" name="Content Placeholder 2">
            <a:extLst>
              <a:ext uri="{FF2B5EF4-FFF2-40B4-BE49-F238E27FC236}">
                <a16:creationId xmlns:a16="http://schemas.microsoft.com/office/drawing/2014/main" id="{A059CC28-9332-4A0B-8CB0-8AAB0F1B9202}"/>
              </a:ext>
            </a:extLst>
          </p:cNvPr>
          <p:cNvSpPr>
            <a:spLocks noGrp="1"/>
          </p:cNvSpPr>
          <p:nvPr>
            <p:ph idx="1"/>
          </p:nvPr>
        </p:nvSpPr>
        <p:spPr>
          <a:xfrm>
            <a:off x="381000" y="1436529"/>
            <a:ext cx="8153400" cy="4457700"/>
          </a:xfrm>
        </p:spPr>
        <p:txBody>
          <a:bodyPr/>
          <a:lstStyle/>
          <a:p>
            <a:r>
              <a:rPr lang="en-US" sz="1800" dirty="0"/>
              <a:t>Use of </a:t>
            </a:r>
            <a:r>
              <a:rPr lang="en-US" sz="1800" b="1" u="sng" dirty="0"/>
              <a:t>qualitative</a:t>
            </a:r>
            <a:r>
              <a:rPr lang="en-US" sz="1800" dirty="0"/>
              <a:t> measures provided by US military and UN forces in theater by intelligence professionals (“subject matter experts”) to “fine tune” likely threat actions.</a:t>
            </a:r>
          </a:p>
          <a:p>
            <a:pPr lvl="1"/>
            <a:r>
              <a:rPr lang="en-US" sz="1800" dirty="0"/>
              <a:t>Use of basic analytic techniques, predominantly qualitative in nature</a:t>
            </a:r>
          </a:p>
          <a:p>
            <a:pPr lvl="2"/>
            <a:r>
              <a:rPr lang="en-US" sz="1800" dirty="0"/>
              <a:t>Understanding BH’s Order of Battle (OB).</a:t>
            </a:r>
          </a:p>
          <a:p>
            <a:pPr lvl="2"/>
            <a:r>
              <a:rPr lang="en-US" sz="1800" dirty="0"/>
              <a:t>Their strengths and weaknesses based on intelligence collection means in theater.</a:t>
            </a:r>
          </a:p>
          <a:p>
            <a:pPr lvl="1"/>
            <a:r>
              <a:rPr lang="en-US" sz="1800" dirty="0"/>
              <a:t>Studying past attack profile.</a:t>
            </a:r>
          </a:p>
          <a:p>
            <a:pPr lvl="2"/>
            <a:r>
              <a:rPr lang="en-US" sz="1800" dirty="0"/>
              <a:t>Using an understanding of local natural terrain employment (e.g., using maximum natural vegetation cover OR launching attacks from high ground).</a:t>
            </a:r>
          </a:p>
          <a:p>
            <a:pPr lvl="2"/>
            <a:r>
              <a:rPr lang="en-US" sz="1800" dirty="0"/>
              <a:t>Employing understandings of general terror group psychology.</a:t>
            </a:r>
          </a:p>
          <a:p>
            <a:pPr lvl="1"/>
            <a:r>
              <a:rPr lang="en-US" sz="1800" dirty="0"/>
              <a:t>Analyses of military intelligence and diplomatic message traffic.</a:t>
            </a:r>
          </a:p>
        </p:txBody>
      </p:sp>
      <p:sp>
        <p:nvSpPr>
          <p:cNvPr id="4" name="Slide Number Placeholder 3">
            <a:extLst>
              <a:ext uri="{FF2B5EF4-FFF2-40B4-BE49-F238E27FC236}">
                <a16:creationId xmlns:a16="http://schemas.microsoft.com/office/drawing/2014/main" id="{95833312-4471-48AB-9D6B-0BBB379C41A4}"/>
              </a:ext>
            </a:extLst>
          </p:cNvPr>
          <p:cNvSpPr>
            <a:spLocks noGrp="1"/>
          </p:cNvSpPr>
          <p:nvPr>
            <p:ph type="sldNum" sz="quarter" idx="12"/>
          </p:nvPr>
        </p:nvSpPr>
        <p:spPr/>
        <p:txBody>
          <a:bodyPr/>
          <a:lstStyle/>
          <a:p>
            <a:fld id="{418E52EE-F2F1-4BF1-AEBA-8226B48EE5A9}" type="slidenum">
              <a:rPr lang="en-US" smtClean="0"/>
              <a:t>22</a:t>
            </a:fld>
            <a:endParaRPr lang="en-US"/>
          </a:p>
        </p:txBody>
      </p:sp>
    </p:spTree>
    <p:extLst>
      <p:ext uri="{BB962C8B-B14F-4D97-AF65-F5344CB8AC3E}">
        <p14:creationId xmlns:p14="http://schemas.microsoft.com/office/powerpoint/2010/main" val="29347728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1A7AFF-0801-4234-BD61-73AED3578D19}"/>
              </a:ext>
            </a:extLst>
          </p:cNvPr>
          <p:cNvSpPr>
            <a:spLocks noGrp="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en-US" sz="2400" b="1" dirty="0"/>
              <a:t>SS 4. Select learning approaches</a:t>
            </a:r>
          </a:p>
        </p:txBody>
      </p:sp>
      <p:sp>
        <p:nvSpPr>
          <p:cNvPr id="3" name="Content Placeholder 2">
            <a:extLst>
              <a:ext uri="{FF2B5EF4-FFF2-40B4-BE49-F238E27FC236}">
                <a16:creationId xmlns:a16="http://schemas.microsoft.com/office/drawing/2014/main" id="{5C79356A-08D0-4139-849E-0807BB481EBD}"/>
              </a:ext>
            </a:extLst>
          </p:cNvPr>
          <p:cNvSpPr>
            <a:spLocks noGrp="1"/>
          </p:cNvSpPr>
          <p:nvPr>
            <p:ph idx="1"/>
          </p:nvPr>
        </p:nvSpPr>
        <p:spPr>
          <a:xfrm>
            <a:off x="533400" y="1446227"/>
            <a:ext cx="8077200" cy="4457700"/>
          </a:xfrm>
        </p:spPr>
        <p:txBody>
          <a:bodyPr/>
          <a:lstStyle/>
          <a:p>
            <a:r>
              <a:rPr lang="en-US" sz="2400" b="1" u="sng" dirty="0"/>
              <a:t>Supervised</a:t>
            </a:r>
            <a:r>
              <a:rPr lang="en-US" sz="2400" dirty="0"/>
              <a:t> training of data employing </a:t>
            </a:r>
            <a:r>
              <a:rPr lang="en-US" sz="2400" b="1" dirty="0"/>
              <a:t>multiple</a:t>
            </a:r>
            <a:r>
              <a:rPr lang="en-US" sz="2400" dirty="0"/>
              <a:t> </a:t>
            </a:r>
            <a:r>
              <a:rPr lang="en-US" sz="2400" b="1" dirty="0"/>
              <a:t>regression</a:t>
            </a:r>
            <a:r>
              <a:rPr lang="en-US" sz="2400" dirty="0"/>
              <a:t> to </a:t>
            </a:r>
            <a:r>
              <a:rPr lang="en-US" sz="2400" b="1" dirty="0"/>
              <a:t>classify</a:t>
            </a:r>
            <a:r>
              <a:rPr lang="en-US" sz="2400" dirty="0"/>
              <a:t> impacts of BH attacks.</a:t>
            </a:r>
          </a:p>
          <a:p>
            <a:pPr lvl="1"/>
            <a:r>
              <a:rPr lang="en-US" b="1" u="sng" dirty="0"/>
              <a:t>Regression: </a:t>
            </a:r>
            <a:r>
              <a:rPr lang="en-US" dirty="0"/>
              <a:t>Fitting a model to a set of data</a:t>
            </a:r>
          </a:p>
          <a:p>
            <a:pPr lvl="1"/>
            <a:r>
              <a:rPr lang="en-US" b="1" u="sng" dirty="0"/>
              <a:t>Classification: </a:t>
            </a:r>
            <a:r>
              <a:rPr lang="en-US" dirty="0"/>
              <a:t>Uses correctly answered (collected)  data</a:t>
            </a:r>
          </a:p>
          <a:p>
            <a:pPr lvl="2"/>
            <a:r>
              <a:rPr lang="en-US" sz="2400" dirty="0"/>
              <a:t>Predicting discrete responses</a:t>
            </a:r>
          </a:p>
          <a:p>
            <a:pPr lvl="2"/>
            <a:r>
              <a:rPr lang="en-US" sz="2400" dirty="0"/>
              <a:t>Missing values deleted or imputed</a:t>
            </a:r>
          </a:p>
          <a:p>
            <a:pPr marL="0" indent="0">
              <a:buNone/>
            </a:pPr>
            <a:endParaRPr lang="en-US" sz="2400" dirty="0"/>
          </a:p>
        </p:txBody>
      </p:sp>
      <p:sp>
        <p:nvSpPr>
          <p:cNvPr id="4" name="Slide Number Placeholder 3">
            <a:extLst>
              <a:ext uri="{FF2B5EF4-FFF2-40B4-BE49-F238E27FC236}">
                <a16:creationId xmlns:a16="http://schemas.microsoft.com/office/drawing/2014/main" id="{0C49DA18-FD9C-41B0-8746-E7BCD5093D78}"/>
              </a:ext>
            </a:extLst>
          </p:cNvPr>
          <p:cNvSpPr>
            <a:spLocks noGrp="1"/>
          </p:cNvSpPr>
          <p:nvPr>
            <p:ph type="sldNum" sz="quarter" idx="12"/>
          </p:nvPr>
        </p:nvSpPr>
        <p:spPr/>
        <p:txBody>
          <a:bodyPr/>
          <a:lstStyle/>
          <a:p>
            <a:fld id="{418E52EE-F2F1-4BF1-AEBA-8226B48EE5A9}" type="slidenum">
              <a:rPr lang="en-US" smtClean="0"/>
              <a:t>23</a:t>
            </a:fld>
            <a:endParaRPr lang="en-US"/>
          </a:p>
        </p:txBody>
      </p:sp>
    </p:spTree>
    <p:extLst>
      <p:ext uri="{BB962C8B-B14F-4D97-AF65-F5344CB8AC3E}">
        <p14:creationId xmlns:p14="http://schemas.microsoft.com/office/powerpoint/2010/main" val="28451380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D3F118-E68C-41ED-A9F0-C007A7137119}"/>
              </a:ext>
            </a:extLst>
          </p:cNvPr>
          <p:cNvSpPr>
            <a:spLocks noGrp="1"/>
          </p:cNvSpPr>
          <p:nvPr>
            <p:ph type="title"/>
          </p:nvPr>
        </p:nvSpPr>
        <p:spPr/>
        <p:txBody>
          <a:bodyPr/>
          <a:lstStyle/>
          <a:p>
            <a:r>
              <a:rPr lang="en-US" sz="2400" b="1" dirty="0"/>
              <a:t>SS 5. Select data processing style</a:t>
            </a:r>
          </a:p>
        </p:txBody>
      </p:sp>
      <p:sp>
        <p:nvSpPr>
          <p:cNvPr id="3" name="Content Placeholder 2">
            <a:extLst>
              <a:ext uri="{FF2B5EF4-FFF2-40B4-BE49-F238E27FC236}">
                <a16:creationId xmlns:a16="http://schemas.microsoft.com/office/drawing/2014/main" id="{FBF38B2C-A7AB-402E-BBFE-76AA28C4BA86}"/>
              </a:ext>
            </a:extLst>
          </p:cNvPr>
          <p:cNvSpPr>
            <a:spLocks noGrp="1"/>
          </p:cNvSpPr>
          <p:nvPr>
            <p:ph idx="1"/>
          </p:nvPr>
        </p:nvSpPr>
        <p:spPr>
          <a:xfrm>
            <a:off x="514696" y="1451769"/>
            <a:ext cx="7638704" cy="4457700"/>
          </a:xfrm>
        </p:spPr>
        <p:txBody>
          <a:bodyPr/>
          <a:lstStyle/>
          <a:p>
            <a:r>
              <a:rPr lang="en-US" dirty="0"/>
              <a:t>Use of batch (offline) learning will be employed with select open-source terrorist dataset.</a:t>
            </a:r>
          </a:p>
          <a:p>
            <a:pPr lvl="1"/>
            <a:r>
              <a:rPr lang="en-US" dirty="0"/>
              <a:t>Rationale: </a:t>
            </a:r>
          </a:p>
          <a:p>
            <a:pPr lvl="2"/>
            <a:r>
              <a:rPr lang="en-US" dirty="0"/>
              <a:t>Use static (robust) data from a high-quality repository.</a:t>
            </a:r>
          </a:p>
          <a:p>
            <a:pPr lvl="2"/>
            <a:r>
              <a:rPr lang="en-US" dirty="0"/>
              <a:t>Processing large amounts of historically-housed data.</a:t>
            </a:r>
          </a:p>
          <a:p>
            <a:pPr lvl="1"/>
            <a:endParaRPr lang="en-US" dirty="0"/>
          </a:p>
          <a:p>
            <a:pPr lvl="1"/>
            <a:endParaRPr lang="en-US" dirty="0"/>
          </a:p>
        </p:txBody>
      </p:sp>
      <p:sp>
        <p:nvSpPr>
          <p:cNvPr id="4" name="Slide Number Placeholder 3">
            <a:extLst>
              <a:ext uri="{FF2B5EF4-FFF2-40B4-BE49-F238E27FC236}">
                <a16:creationId xmlns:a16="http://schemas.microsoft.com/office/drawing/2014/main" id="{21FADB95-2478-4CEA-A596-22712F6D8BB2}"/>
              </a:ext>
            </a:extLst>
          </p:cNvPr>
          <p:cNvSpPr>
            <a:spLocks noGrp="1"/>
          </p:cNvSpPr>
          <p:nvPr>
            <p:ph type="sldNum" sz="quarter" idx="12"/>
          </p:nvPr>
        </p:nvSpPr>
        <p:spPr/>
        <p:txBody>
          <a:bodyPr/>
          <a:lstStyle/>
          <a:p>
            <a:fld id="{418E52EE-F2F1-4BF1-AEBA-8226B48EE5A9}" type="slidenum">
              <a:rPr lang="en-US" smtClean="0"/>
              <a:t>24</a:t>
            </a:fld>
            <a:endParaRPr lang="en-US"/>
          </a:p>
        </p:txBody>
      </p:sp>
    </p:spTree>
    <p:extLst>
      <p:ext uri="{BB962C8B-B14F-4D97-AF65-F5344CB8AC3E}">
        <p14:creationId xmlns:p14="http://schemas.microsoft.com/office/powerpoint/2010/main" val="20695625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F91A7A-888C-405C-8896-DD7882FDEF45}"/>
              </a:ext>
            </a:extLst>
          </p:cNvPr>
          <p:cNvSpPr>
            <a:spLocks noGrp="1"/>
          </p:cNvSpPr>
          <p:nvPr>
            <p:ph type="title"/>
          </p:nvPr>
        </p:nvSpPr>
        <p:spPr/>
        <p:txBody>
          <a:bodyPr/>
          <a:lstStyle/>
          <a:p>
            <a:r>
              <a:rPr lang="en-US" sz="3200" b="1" dirty="0"/>
              <a:t>STEP 3: </a:t>
            </a:r>
            <a:br>
              <a:rPr lang="en-US" sz="3200" b="1" dirty="0"/>
            </a:br>
            <a:r>
              <a:rPr lang="en-US" sz="3200" b="1" dirty="0"/>
              <a:t>Select Performance Measures</a:t>
            </a:r>
          </a:p>
        </p:txBody>
      </p:sp>
      <p:sp>
        <p:nvSpPr>
          <p:cNvPr id="3" name="Content Placeholder 2">
            <a:extLst>
              <a:ext uri="{FF2B5EF4-FFF2-40B4-BE49-F238E27FC236}">
                <a16:creationId xmlns:a16="http://schemas.microsoft.com/office/drawing/2014/main" id="{94DE80B0-A9AD-4065-BCB1-9048FE42BAC4}"/>
              </a:ext>
            </a:extLst>
          </p:cNvPr>
          <p:cNvSpPr>
            <a:spLocks noGrp="1"/>
          </p:cNvSpPr>
          <p:nvPr>
            <p:ph idx="1"/>
          </p:nvPr>
        </p:nvSpPr>
        <p:spPr>
          <a:xfrm>
            <a:off x="1447800" y="1862199"/>
            <a:ext cx="7315200" cy="3133601"/>
          </a:xfrm>
        </p:spPr>
        <p:txBody>
          <a:bodyPr>
            <a:noAutofit/>
          </a:bodyPr>
          <a:lstStyle/>
          <a:p>
            <a:pPr marL="385763" indent="-385763">
              <a:lnSpc>
                <a:spcPct val="120000"/>
              </a:lnSpc>
              <a:buFont typeface="+mj-lt"/>
              <a:buAutoNum type="arabicPeriod"/>
            </a:pPr>
            <a:r>
              <a:rPr lang="en-US" sz="1800" dirty="0"/>
              <a:t>Select the key metrics</a:t>
            </a:r>
          </a:p>
          <a:p>
            <a:pPr marL="385763" indent="-385763">
              <a:lnSpc>
                <a:spcPct val="120000"/>
              </a:lnSpc>
              <a:buFont typeface="+mj-lt"/>
              <a:buAutoNum type="arabicPeriod"/>
            </a:pPr>
            <a:r>
              <a:rPr lang="en-US" sz="1800" dirty="0"/>
              <a:t>Select comparison method</a:t>
            </a:r>
          </a:p>
          <a:p>
            <a:pPr marL="385763" indent="-385763">
              <a:lnSpc>
                <a:spcPct val="120000"/>
              </a:lnSpc>
              <a:buFont typeface="+mj-lt"/>
              <a:buAutoNum type="arabicPeriod"/>
            </a:pPr>
            <a:r>
              <a:rPr lang="en-US" sz="1800" dirty="0"/>
              <a:t>Define the minimum performance</a:t>
            </a:r>
          </a:p>
          <a:p>
            <a:pPr marL="385763" indent="-385763">
              <a:lnSpc>
                <a:spcPct val="120000"/>
              </a:lnSpc>
              <a:buFont typeface="+mj-lt"/>
              <a:buAutoNum type="arabicPeriod"/>
            </a:pPr>
            <a:r>
              <a:rPr lang="en-US" sz="1800" dirty="0"/>
              <a:t>Identify any comparable problems</a:t>
            </a:r>
          </a:p>
          <a:p>
            <a:pPr marL="385763" indent="-385763">
              <a:lnSpc>
                <a:spcPct val="120000"/>
              </a:lnSpc>
              <a:buFont typeface="+mj-lt"/>
              <a:buAutoNum type="arabicPeriod"/>
            </a:pPr>
            <a:r>
              <a:rPr lang="en-US" sz="1800" dirty="0"/>
              <a:t>Determine if human expertise is available</a:t>
            </a:r>
          </a:p>
          <a:p>
            <a:pPr marL="385763" indent="-385763">
              <a:lnSpc>
                <a:spcPct val="120000"/>
              </a:lnSpc>
              <a:buFont typeface="+mj-lt"/>
              <a:buAutoNum type="arabicPeriod"/>
            </a:pPr>
            <a:r>
              <a:rPr lang="en-US" sz="1800" dirty="0"/>
              <a:t>Determine if manual solution exists</a:t>
            </a:r>
          </a:p>
          <a:p>
            <a:pPr marL="385763" indent="-385763">
              <a:lnSpc>
                <a:spcPct val="120000"/>
              </a:lnSpc>
              <a:buFont typeface="+mj-lt"/>
              <a:buAutoNum type="arabicPeriod"/>
            </a:pPr>
            <a:r>
              <a:rPr lang="en-US" sz="1800" dirty="0"/>
              <a:t>List all the assumptions</a:t>
            </a:r>
          </a:p>
          <a:p>
            <a:pPr marL="385763" indent="-385763">
              <a:lnSpc>
                <a:spcPct val="120000"/>
              </a:lnSpc>
              <a:buFont typeface="+mj-lt"/>
              <a:buAutoNum type="arabicPeriod"/>
            </a:pPr>
            <a:r>
              <a:rPr lang="en-US" sz="1800" dirty="0"/>
              <a:t>Check Assumptions</a:t>
            </a:r>
          </a:p>
        </p:txBody>
      </p:sp>
    </p:spTree>
    <p:extLst>
      <p:ext uri="{BB962C8B-B14F-4D97-AF65-F5344CB8AC3E}">
        <p14:creationId xmlns:p14="http://schemas.microsoft.com/office/powerpoint/2010/main" val="4237318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4EEC2-1AA5-4F8C-A9CC-153504D70AB0}"/>
              </a:ext>
            </a:extLst>
          </p:cNvPr>
          <p:cNvSpPr>
            <a:spLocks noGrp="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en-US" sz="2400" b="1" dirty="0"/>
              <a:t>STEP 3: Select Performance Measures: SS 1. Select the key metrics</a:t>
            </a:r>
          </a:p>
        </p:txBody>
      </p:sp>
      <p:sp>
        <p:nvSpPr>
          <p:cNvPr id="3" name="Content Placeholder 2">
            <a:extLst>
              <a:ext uri="{FF2B5EF4-FFF2-40B4-BE49-F238E27FC236}">
                <a16:creationId xmlns:a16="http://schemas.microsoft.com/office/drawing/2014/main" id="{EA0D9779-9DD1-4993-8B92-5A0F172E76CF}"/>
              </a:ext>
            </a:extLst>
          </p:cNvPr>
          <p:cNvSpPr>
            <a:spLocks noGrp="1"/>
          </p:cNvSpPr>
          <p:nvPr>
            <p:ph idx="1"/>
          </p:nvPr>
        </p:nvSpPr>
        <p:spPr>
          <a:xfrm>
            <a:off x="495300" y="1447800"/>
            <a:ext cx="8153400" cy="4457700"/>
          </a:xfrm>
        </p:spPr>
        <p:txBody>
          <a:bodyPr/>
          <a:lstStyle/>
          <a:p>
            <a:r>
              <a:rPr lang="en-US" sz="2400" b="1" dirty="0"/>
              <a:t>Defining success: </a:t>
            </a:r>
            <a:r>
              <a:rPr lang="en-US" sz="2400" dirty="0"/>
              <a:t>Regression model able to compute the number of </a:t>
            </a:r>
            <a:r>
              <a:rPr lang="en-US" sz="2400" b="1" dirty="0"/>
              <a:t>wounded</a:t>
            </a:r>
            <a:r>
              <a:rPr lang="en-US" sz="2400" dirty="0"/>
              <a:t> or </a:t>
            </a:r>
            <a:r>
              <a:rPr lang="en-US" sz="2400" b="1" i="1" dirty="0"/>
              <a:t>killed</a:t>
            </a:r>
            <a:r>
              <a:rPr lang="en-US" sz="2400" dirty="0"/>
              <a:t> based upon the MONTH of the year given the historical data.</a:t>
            </a:r>
          </a:p>
          <a:p>
            <a:pPr lvl="1"/>
            <a:r>
              <a:rPr lang="en-US" dirty="0"/>
              <a:t>Fine-tune: use both Month and Day </a:t>
            </a:r>
          </a:p>
          <a:p>
            <a:r>
              <a:rPr lang="en-US" sz="2400" b="1" dirty="0"/>
              <a:t>Metrics indicating success: </a:t>
            </a:r>
            <a:r>
              <a:rPr lang="en-US" sz="2400" dirty="0"/>
              <a:t>The projected numbers of wounded, and numbers killed that assist to determining BH threats to IRC teams in Nigeria.</a:t>
            </a:r>
          </a:p>
          <a:p>
            <a:r>
              <a:rPr lang="en-US" sz="2400" b="1" dirty="0"/>
              <a:t>Quantification: </a:t>
            </a:r>
            <a:r>
              <a:rPr lang="en-US" sz="2400" dirty="0"/>
              <a:t>will be the actual numbers predicted (</a:t>
            </a:r>
            <a:r>
              <a:rPr lang="en-US" sz="2400" dirty="0" err="1"/>
              <a:t>nwound</a:t>
            </a:r>
            <a:r>
              <a:rPr lang="en-US" sz="2400" dirty="0"/>
              <a:t> and </a:t>
            </a:r>
            <a:r>
              <a:rPr lang="en-US" sz="2400" dirty="0" err="1"/>
              <a:t>nkill</a:t>
            </a:r>
            <a:r>
              <a:rPr lang="en-US" sz="2400" dirty="0"/>
              <a:t>).</a:t>
            </a:r>
          </a:p>
          <a:p>
            <a:pPr marL="0" indent="0">
              <a:buNone/>
            </a:pPr>
            <a:endParaRPr lang="en-US" sz="2400" dirty="0"/>
          </a:p>
        </p:txBody>
      </p:sp>
    </p:spTree>
    <p:extLst>
      <p:ext uri="{BB962C8B-B14F-4D97-AF65-F5344CB8AC3E}">
        <p14:creationId xmlns:p14="http://schemas.microsoft.com/office/powerpoint/2010/main" val="29052428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5BF6F5-87DE-4486-913C-E21F72C37ED5}"/>
              </a:ext>
            </a:extLst>
          </p:cNvPr>
          <p:cNvSpPr>
            <a:spLocks noGrp="1"/>
          </p:cNvSpPr>
          <p:nvPr>
            <p:ph type="title"/>
          </p:nvPr>
        </p:nvSpPr>
        <p:spPr>
          <a:xfrm>
            <a:off x="2667000" y="449262"/>
            <a:ext cx="6400800" cy="655638"/>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en-US" sz="2400" b="1" dirty="0"/>
              <a:t>SS 2. Select comparison method </a:t>
            </a:r>
            <a:br>
              <a:rPr lang="en-US" sz="2400" b="1" dirty="0"/>
            </a:br>
            <a:endParaRPr lang="en-US" sz="2400" b="1" dirty="0"/>
          </a:p>
        </p:txBody>
      </p:sp>
      <p:sp>
        <p:nvSpPr>
          <p:cNvPr id="3" name="Content Placeholder 2">
            <a:extLst>
              <a:ext uri="{FF2B5EF4-FFF2-40B4-BE49-F238E27FC236}">
                <a16:creationId xmlns:a16="http://schemas.microsoft.com/office/drawing/2014/main" id="{D740F053-9B06-46A6-A38D-A6FB63CB9E1A}"/>
              </a:ext>
            </a:extLst>
          </p:cNvPr>
          <p:cNvSpPr>
            <a:spLocks noGrp="1"/>
          </p:cNvSpPr>
          <p:nvPr>
            <p:ph idx="1"/>
          </p:nvPr>
        </p:nvSpPr>
        <p:spPr>
          <a:xfrm>
            <a:off x="533400" y="1524000"/>
            <a:ext cx="7772400" cy="4457700"/>
          </a:xfrm>
        </p:spPr>
        <p:txBody>
          <a:bodyPr/>
          <a:lstStyle/>
          <a:p>
            <a:r>
              <a:rPr lang="en-US" sz="2000" b="1" dirty="0"/>
              <a:t>Least Squares </a:t>
            </a:r>
            <a:r>
              <a:rPr lang="en-US" sz="2000" dirty="0"/>
              <a:t>comparison between test and full data set.</a:t>
            </a:r>
          </a:p>
          <a:p>
            <a:pPr lvl="2"/>
            <a:r>
              <a:rPr lang="en-US" dirty="0"/>
              <a:t>Linear regression uses…</a:t>
            </a:r>
            <a:r>
              <a:rPr lang="en-US" i="1" dirty="0"/>
              <a:t>least squares</a:t>
            </a:r>
            <a:r>
              <a:rPr lang="en-US" dirty="0"/>
              <a:t> method to minimize the errors and arrive at a best possible fit…(</a:t>
            </a:r>
            <a:r>
              <a:rPr lang="en-US" dirty="0" err="1"/>
              <a:t>StackOverflow</a:t>
            </a:r>
            <a:r>
              <a:rPr lang="en-US" dirty="0"/>
              <a:t>, n.d.)</a:t>
            </a:r>
          </a:p>
          <a:p>
            <a:r>
              <a:rPr lang="en-US" sz="2000" b="1" u="sng" dirty="0"/>
              <a:t>Business alignment: </a:t>
            </a:r>
          </a:p>
          <a:p>
            <a:pPr lvl="1"/>
            <a:r>
              <a:rPr lang="en-US" sz="2000" dirty="0"/>
              <a:t>Large projected casualty numbers will inform IRC decision-makers whether to conduct or not conduct operations.</a:t>
            </a:r>
          </a:p>
          <a:p>
            <a:pPr lvl="1"/>
            <a:r>
              <a:rPr lang="en-US" sz="2000" dirty="0"/>
              <a:t>It will ensure life and safety of personnel. </a:t>
            </a:r>
          </a:p>
          <a:p>
            <a:pPr marL="457200" lvl="1" indent="0">
              <a:buNone/>
            </a:pPr>
            <a:endParaRPr lang="en-US" sz="2000" dirty="0"/>
          </a:p>
        </p:txBody>
      </p:sp>
      <p:sp>
        <p:nvSpPr>
          <p:cNvPr id="4" name="Slide Number Placeholder 3">
            <a:extLst>
              <a:ext uri="{FF2B5EF4-FFF2-40B4-BE49-F238E27FC236}">
                <a16:creationId xmlns:a16="http://schemas.microsoft.com/office/drawing/2014/main" id="{65E2FB7A-A2D3-4C42-B6F1-6B4E334FA367}"/>
              </a:ext>
            </a:extLst>
          </p:cNvPr>
          <p:cNvSpPr>
            <a:spLocks noGrp="1"/>
          </p:cNvSpPr>
          <p:nvPr>
            <p:ph type="sldNum" sz="quarter" idx="12"/>
          </p:nvPr>
        </p:nvSpPr>
        <p:spPr/>
        <p:txBody>
          <a:bodyPr/>
          <a:lstStyle/>
          <a:p>
            <a:fld id="{418E52EE-F2F1-4BF1-AEBA-8226B48EE5A9}" type="slidenum">
              <a:rPr lang="en-US" smtClean="0"/>
              <a:t>27</a:t>
            </a:fld>
            <a:endParaRPr lang="en-US"/>
          </a:p>
        </p:txBody>
      </p:sp>
    </p:spTree>
    <p:extLst>
      <p:ext uri="{BB962C8B-B14F-4D97-AF65-F5344CB8AC3E}">
        <p14:creationId xmlns:p14="http://schemas.microsoft.com/office/powerpoint/2010/main" val="13896954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C7F052-BDD9-4D5E-BD27-B7FF3E33F929}"/>
              </a:ext>
            </a:extLst>
          </p:cNvPr>
          <p:cNvSpPr>
            <a:spLocks noGrp="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en-US" sz="2400" b="1" dirty="0"/>
              <a:t>Sub-Steps 3 - 4</a:t>
            </a:r>
          </a:p>
        </p:txBody>
      </p:sp>
      <p:sp>
        <p:nvSpPr>
          <p:cNvPr id="3" name="Content Placeholder 2">
            <a:extLst>
              <a:ext uri="{FF2B5EF4-FFF2-40B4-BE49-F238E27FC236}">
                <a16:creationId xmlns:a16="http://schemas.microsoft.com/office/drawing/2014/main" id="{EA460A01-4F6A-437B-8364-013C3EE1EEAD}"/>
              </a:ext>
            </a:extLst>
          </p:cNvPr>
          <p:cNvSpPr>
            <a:spLocks noGrp="1"/>
          </p:cNvSpPr>
          <p:nvPr>
            <p:ph idx="1"/>
          </p:nvPr>
        </p:nvSpPr>
        <p:spPr>
          <a:xfrm>
            <a:off x="838200" y="1752600"/>
            <a:ext cx="7239000" cy="655638"/>
          </a:xfrm>
        </p:spPr>
        <p:txBody>
          <a:bodyPr/>
          <a:lstStyle/>
          <a:p>
            <a:pPr marL="0" indent="0">
              <a:buNone/>
            </a:pPr>
            <a:r>
              <a:rPr lang="en-US" sz="2200" b="1" dirty="0"/>
              <a:t>SS3. </a:t>
            </a:r>
            <a:r>
              <a:rPr lang="en-US" sz="2200" dirty="0"/>
              <a:t>Define minimum performance</a:t>
            </a:r>
          </a:p>
          <a:p>
            <a:pPr lvl="1"/>
            <a:r>
              <a:rPr lang="en-US" sz="2200" dirty="0"/>
              <a:t>Least squares minimized to within 93% (approx. 3 sigma)</a:t>
            </a:r>
            <a:br>
              <a:rPr lang="en-US" sz="2200" dirty="0"/>
            </a:br>
            <a:endParaRPr lang="en-US" sz="2200" dirty="0"/>
          </a:p>
          <a:p>
            <a:pPr marL="0" indent="0">
              <a:buNone/>
            </a:pPr>
            <a:r>
              <a:rPr lang="en-US" sz="2200" b="1" dirty="0"/>
              <a:t>SS4. </a:t>
            </a:r>
            <a:r>
              <a:rPr lang="en-US" sz="2200" dirty="0"/>
              <a:t>Identify any comparable problem</a:t>
            </a:r>
          </a:p>
          <a:p>
            <a:pPr lvl="1"/>
            <a:r>
              <a:rPr lang="en-US" sz="2200" dirty="0"/>
              <a:t>This problem is specific to BH (scoping) based upon IRC major operational area</a:t>
            </a:r>
          </a:p>
          <a:p>
            <a:pPr lvl="1"/>
            <a:r>
              <a:rPr lang="en-US" sz="2200" dirty="0"/>
              <a:t>There is no comparative situation</a:t>
            </a:r>
          </a:p>
          <a:p>
            <a:pPr marL="0" indent="0">
              <a:buNone/>
            </a:pPr>
            <a:endParaRPr lang="en-US" sz="2200" dirty="0"/>
          </a:p>
        </p:txBody>
      </p:sp>
      <p:sp>
        <p:nvSpPr>
          <p:cNvPr id="4" name="Slide Number Placeholder 3">
            <a:extLst>
              <a:ext uri="{FF2B5EF4-FFF2-40B4-BE49-F238E27FC236}">
                <a16:creationId xmlns:a16="http://schemas.microsoft.com/office/drawing/2014/main" id="{772110E7-33EE-499D-94A5-6AE52AE2B0C9}"/>
              </a:ext>
            </a:extLst>
          </p:cNvPr>
          <p:cNvSpPr>
            <a:spLocks noGrp="1"/>
          </p:cNvSpPr>
          <p:nvPr>
            <p:ph type="sldNum" sz="quarter" idx="12"/>
          </p:nvPr>
        </p:nvSpPr>
        <p:spPr/>
        <p:txBody>
          <a:bodyPr/>
          <a:lstStyle/>
          <a:p>
            <a:fld id="{418E52EE-F2F1-4BF1-AEBA-8226B48EE5A9}" type="slidenum">
              <a:rPr lang="en-US" smtClean="0"/>
              <a:t>28</a:t>
            </a:fld>
            <a:endParaRPr lang="en-US"/>
          </a:p>
        </p:txBody>
      </p:sp>
    </p:spTree>
    <p:extLst>
      <p:ext uri="{BB962C8B-B14F-4D97-AF65-F5344CB8AC3E}">
        <p14:creationId xmlns:p14="http://schemas.microsoft.com/office/powerpoint/2010/main" val="9266573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96DE1-1591-4DB7-86AA-3BD0FD6E9A33}"/>
              </a:ext>
            </a:extLst>
          </p:cNvPr>
          <p:cNvSpPr>
            <a:spLocks noGrp="1"/>
          </p:cNvSpPr>
          <p:nvPr>
            <p:ph type="title"/>
          </p:nvPr>
        </p:nvSpPr>
        <p:spPr/>
        <p:txBody>
          <a:bodyPr/>
          <a:lstStyle/>
          <a:p>
            <a:r>
              <a:rPr lang="en-US" sz="2800" b="1" dirty="0"/>
              <a:t>SS5</a:t>
            </a:r>
          </a:p>
        </p:txBody>
      </p:sp>
      <p:sp>
        <p:nvSpPr>
          <p:cNvPr id="3" name="Content Placeholder 2">
            <a:extLst>
              <a:ext uri="{FF2B5EF4-FFF2-40B4-BE49-F238E27FC236}">
                <a16:creationId xmlns:a16="http://schemas.microsoft.com/office/drawing/2014/main" id="{B9D26314-CC25-4A1A-9306-9530B8B32A40}"/>
              </a:ext>
            </a:extLst>
          </p:cNvPr>
          <p:cNvSpPr>
            <a:spLocks noGrp="1"/>
          </p:cNvSpPr>
          <p:nvPr>
            <p:ph idx="1"/>
          </p:nvPr>
        </p:nvSpPr>
        <p:spPr>
          <a:xfrm>
            <a:off x="533400" y="1638300"/>
            <a:ext cx="7696200" cy="2705100"/>
          </a:xfrm>
        </p:spPr>
        <p:txBody>
          <a:bodyPr/>
          <a:lstStyle/>
          <a:p>
            <a:pPr marL="0" indent="0">
              <a:buNone/>
            </a:pPr>
            <a:r>
              <a:rPr lang="en-US" sz="2000" b="1" dirty="0"/>
              <a:t>SS5. </a:t>
            </a:r>
            <a:r>
              <a:rPr lang="en-US" sz="2000" dirty="0"/>
              <a:t>Determine if human expertise is available</a:t>
            </a:r>
          </a:p>
          <a:p>
            <a:pPr lvl="1"/>
            <a:r>
              <a:rPr lang="en-US" sz="2000" dirty="0"/>
              <a:t>Data Science Team 1 uses basic statistics and has been </a:t>
            </a:r>
            <a:r>
              <a:rPr lang="en-US" sz="2000" u="sng" dirty="0"/>
              <a:t>about 75% </a:t>
            </a:r>
            <a:r>
              <a:rPr lang="en-US" sz="2000" dirty="0"/>
              <a:t>accurate in its casualty predictions; can use team’s analysis as a baseline. </a:t>
            </a:r>
          </a:p>
          <a:p>
            <a:pPr lvl="1"/>
            <a:r>
              <a:rPr lang="en-US" sz="2000" dirty="0"/>
              <a:t>Machine learning tools, to include Linear Regression, “can achieve a substantially higher prediction accuracy than [basic] statistical prediction models” (Fang et al., 2019, p. 2). </a:t>
            </a:r>
          </a:p>
          <a:p>
            <a:pPr lvl="1"/>
            <a:r>
              <a:rPr lang="en-US" sz="2000" b="1" i="1" u="sng" dirty="0"/>
              <a:t>Would Require</a:t>
            </a:r>
            <a:r>
              <a:rPr lang="en-US" sz="2000" dirty="0"/>
              <a:t> a “calibrated” subject matter expert currently not available to IRC (Hubbard &amp; </a:t>
            </a:r>
            <a:r>
              <a:rPr lang="en-US" sz="2000" dirty="0">
                <a:cs typeface="Times New Roman" panose="02020603050405020304" pitchFamily="18" charset="0"/>
              </a:rPr>
              <a:t>Seiersen</a:t>
            </a:r>
            <a:r>
              <a:rPr lang="en-US" sz="2000" dirty="0"/>
              <a:t>, 2016); training scheduled for Data Science Team 1’s state-side return in June 2020.</a:t>
            </a:r>
          </a:p>
          <a:p>
            <a:pPr marL="457200" lvl="1" indent="0">
              <a:buNone/>
            </a:pPr>
            <a:endParaRPr lang="en-US" sz="2000" dirty="0"/>
          </a:p>
        </p:txBody>
      </p:sp>
      <p:sp>
        <p:nvSpPr>
          <p:cNvPr id="4" name="Slide Number Placeholder 3">
            <a:extLst>
              <a:ext uri="{FF2B5EF4-FFF2-40B4-BE49-F238E27FC236}">
                <a16:creationId xmlns:a16="http://schemas.microsoft.com/office/drawing/2014/main" id="{3571CF22-D624-495A-B9CC-04456F455C45}"/>
              </a:ext>
            </a:extLst>
          </p:cNvPr>
          <p:cNvSpPr>
            <a:spLocks noGrp="1"/>
          </p:cNvSpPr>
          <p:nvPr>
            <p:ph type="sldNum" sz="quarter" idx="12"/>
          </p:nvPr>
        </p:nvSpPr>
        <p:spPr/>
        <p:txBody>
          <a:bodyPr/>
          <a:lstStyle/>
          <a:p>
            <a:fld id="{418E52EE-F2F1-4BF1-AEBA-8226B48EE5A9}" type="slidenum">
              <a:rPr lang="en-US" smtClean="0"/>
              <a:t>29</a:t>
            </a:fld>
            <a:endParaRPr lang="en-US"/>
          </a:p>
        </p:txBody>
      </p:sp>
    </p:spTree>
    <p:extLst>
      <p:ext uri="{BB962C8B-B14F-4D97-AF65-F5344CB8AC3E}">
        <p14:creationId xmlns:p14="http://schemas.microsoft.com/office/powerpoint/2010/main" val="13233428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71818-92F7-4345-B629-2A6DCF884593}"/>
              </a:ext>
            </a:extLst>
          </p:cNvPr>
          <p:cNvSpPr>
            <a:spLocks noGrp="1"/>
          </p:cNvSpPr>
          <p:nvPr>
            <p:ph type="title"/>
          </p:nvPr>
        </p:nvSpPr>
        <p:spPr/>
        <p:txBody>
          <a:bodyPr/>
          <a:lstStyle/>
          <a:p>
            <a:r>
              <a:rPr lang="en-US" sz="3200" b="1" dirty="0"/>
              <a:t>Data Ethics/Data Rights</a:t>
            </a:r>
          </a:p>
        </p:txBody>
      </p:sp>
      <p:sp>
        <p:nvSpPr>
          <p:cNvPr id="3" name="Content Placeholder 2">
            <a:extLst>
              <a:ext uri="{FF2B5EF4-FFF2-40B4-BE49-F238E27FC236}">
                <a16:creationId xmlns:a16="http://schemas.microsoft.com/office/drawing/2014/main" id="{E4C594D1-00E0-4BEB-AD5F-37E38E9C4A01}"/>
              </a:ext>
            </a:extLst>
          </p:cNvPr>
          <p:cNvSpPr>
            <a:spLocks noGrp="1"/>
          </p:cNvSpPr>
          <p:nvPr>
            <p:ph idx="1"/>
          </p:nvPr>
        </p:nvSpPr>
        <p:spPr>
          <a:xfrm>
            <a:off x="762000" y="1451769"/>
            <a:ext cx="7239000" cy="2205831"/>
          </a:xfrm>
        </p:spPr>
        <p:txBody>
          <a:bodyPr/>
          <a:lstStyle/>
          <a:p>
            <a:r>
              <a:rPr lang="en-US" sz="2000" dirty="0"/>
              <a:t>Ethical Data protection</a:t>
            </a:r>
          </a:p>
          <a:p>
            <a:pPr lvl="1"/>
            <a:r>
              <a:rPr lang="en-US" sz="1800" dirty="0"/>
              <a:t>There are no data ethic concerns.</a:t>
            </a:r>
          </a:p>
          <a:p>
            <a:pPr lvl="1"/>
            <a:r>
              <a:rPr lang="en-US" sz="1800" dirty="0"/>
              <a:t>Using University of Maryland’s Global Terrorism Database (GTD).</a:t>
            </a:r>
          </a:p>
          <a:p>
            <a:pPr lvl="1"/>
            <a:r>
              <a:rPr lang="en-US" sz="1800" dirty="0"/>
              <a:t>No Personally Identifiable Information (PII) of any kind used.</a:t>
            </a:r>
          </a:p>
          <a:p>
            <a:pPr lvl="1"/>
            <a:r>
              <a:rPr lang="en-US" sz="2000" dirty="0"/>
              <a:t>User Agreement is the following:</a:t>
            </a:r>
          </a:p>
        </p:txBody>
      </p:sp>
      <p:sp>
        <p:nvSpPr>
          <p:cNvPr id="4" name="Slide Number Placeholder 3">
            <a:extLst>
              <a:ext uri="{FF2B5EF4-FFF2-40B4-BE49-F238E27FC236}">
                <a16:creationId xmlns:a16="http://schemas.microsoft.com/office/drawing/2014/main" id="{25F23C6C-ED99-4382-909A-FCD3BDD262CC}"/>
              </a:ext>
            </a:extLst>
          </p:cNvPr>
          <p:cNvSpPr>
            <a:spLocks noGrp="1"/>
          </p:cNvSpPr>
          <p:nvPr>
            <p:ph type="sldNum" sz="quarter" idx="12"/>
          </p:nvPr>
        </p:nvSpPr>
        <p:spPr/>
        <p:txBody>
          <a:bodyPr/>
          <a:lstStyle/>
          <a:p>
            <a:fld id="{418E52EE-F2F1-4BF1-AEBA-8226B48EE5A9}" type="slidenum">
              <a:rPr lang="en-US" smtClean="0"/>
              <a:t>3</a:t>
            </a:fld>
            <a:endParaRPr lang="en-US"/>
          </a:p>
        </p:txBody>
      </p:sp>
      <p:pic>
        <p:nvPicPr>
          <p:cNvPr id="5" name="Picture 4">
            <a:extLst>
              <a:ext uri="{FF2B5EF4-FFF2-40B4-BE49-F238E27FC236}">
                <a16:creationId xmlns:a16="http://schemas.microsoft.com/office/drawing/2014/main" id="{1AF165E8-DBE1-4087-B6B8-F2BA6BECD955}"/>
              </a:ext>
            </a:extLst>
          </p:cNvPr>
          <p:cNvPicPr>
            <a:picLocks noChangeAspect="1"/>
          </p:cNvPicPr>
          <p:nvPr/>
        </p:nvPicPr>
        <p:blipFill>
          <a:blip r:embed="rId2"/>
          <a:stretch>
            <a:fillRect/>
          </a:stretch>
        </p:blipFill>
        <p:spPr>
          <a:xfrm>
            <a:off x="2133600" y="3521753"/>
            <a:ext cx="6194367" cy="1867853"/>
          </a:xfrm>
          <a:prstGeom prst="rect">
            <a:avLst/>
          </a:prstGeom>
        </p:spPr>
      </p:pic>
      <p:sp>
        <p:nvSpPr>
          <p:cNvPr id="6" name="TextBox 5">
            <a:extLst>
              <a:ext uri="{FF2B5EF4-FFF2-40B4-BE49-F238E27FC236}">
                <a16:creationId xmlns:a16="http://schemas.microsoft.com/office/drawing/2014/main" id="{25355844-DD3E-4D2B-A62E-C08A70C0A03C}"/>
              </a:ext>
            </a:extLst>
          </p:cNvPr>
          <p:cNvSpPr txBox="1"/>
          <p:nvPr/>
        </p:nvSpPr>
        <p:spPr>
          <a:xfrm>
            <a:off x="1158240" y="4953000"/>
            <a:ext cx="7162800" cy="307777"/>
          </a:xfrm>
          <a:prstGeom prst="rect">
            <a:avLst/>
          </a:prstGeom>
          <a:noFill/>
        </p:spPr>
        <p:txBody>
          <a:bodyPr wrap="square" rtlCol="0">
            <a:spAutoFit/>
          </a:bodyPr>
          <a:lstStyle/>
          <a:p>
            <a:pPr algn="r"/>
            <a:r>
              <a:rPr lang="en-US" sz="1400" dirty="0">
                <a:latin typeface="Times New Roman" panose="02020603050405020304" pitchFamily="18" charset="0"/>
                <a:cs typeface="Times New Roman" panose="02020603050405020304" pitchFamily="18" charset="0"/>
              </a:rPr>
              <a:t>Licensing Information Link : </a:t>
            </a:r>
            <a:r>
              <a:rPr lang="en-US" sz="1400" dirty="0">
                <a:latin typeface="Times New Roman" panose="02020603050405020304" pitchFamily="18" charset="0"/>
                <a:cs typeface="Times New Roman" panose="02020603050405020304" pitchFamily="18" charset="0"/>
                <a:hlinkClick r:id="rId3"/>
              </a:rPr>
              <a:t>https://www.start.umd.edu/gtd/ </a:t>
            </a:r>
            <a:endParaRPr lang="en-US" sz="14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FA0CB010-74AF-4610-9482-9FF1AF772D8D}"/>
              </a:ext>
            </a:extLst>
          </p:cNvPr>
          <p:cNvSpPr txBox="1"/>
          <p:nvPr/>
        </p:nvSpPr>
        <p:spPr>
          <a:xfrm>
            <a:off x="0" y="6292941"/>
            <a:ext cx="1828800" cy="307777"/>
          </a:xfrm>
          <a:prstGeom prst="rect">
            <a:avLst/>
          </a:prstGeom>
          <a:solidFill>
            <a:schemeClr val="tx1"/>
          </a:solidFill>
        </p:spPr>
        <p:txBody>
          <a:bodyPr wrap="square" rtlCol="0">
            <a:spAutoFit/>
          </a:bodyPr>
          <a:lstStyle/>
          <a:p>
            <a:r>
              <a:rPr lang="en-US" sz="1400" dirty="0">
                <a:solidFill>
                  <a:schemeClr val="bg1"/>
                </a:solidFill>
              </a:rPr>
              <a:t>STEP 1. Data Ethics</a:t>
            </a:r>
          </a:p>
        </p:txBody>
      </p:sp>
    </p:spTree>
    <p:extLst>
      <p:ext uri="{BB962C8B-B14F-4D97-AF65-F5344CB8AC3E}">
        <p14:creationId xmlns:p14="http://schemas.microsoft.com/office/powerpoint/2010/main" val="2637662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09DC4-7D93-4093-A44D-4E665A15C08C}"/>
              </a:ext>
            </a:extLst>
          </p:cNvPr>
          <p:cNvSpPr>
            <a:spLocks noGrp="1"/>
          </p:cNvSpPr>
          <p:nvPr>
            <p:ph type="title"/>
          </p:nvPr>
        </p:nvSpPr>
        <p:spPr>
          <a:xfrm>
            <a:off x="2743200" y="381000"/>
            <a:ext cx="6019800" cy="655638"/>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en-US" sz="2200" b="1" dirty="0"/>
              <a:t>SS 6: Determine if manual solution exists</a:t>
            </a:r>
            <a:br>
              <a:rPr lang="en-US" sz="2200" b="1" dirty="0"/>
            </a:br>
            <a:r>
              <a:rPr lang="en-US" sz="2200" b="1" dirty="0"/>
              <a:t>(how to solve manually)</a:t>
            </a:r>
            <a:br>
              <a:rPr lang="en-US" sz="2200" b="1" dirty="0"/>
            </a:br>
            <a:endParaRPr lang="en-US" sz="2200" b="1" dirty="0"/>
          </a:p>
        </p:txBody>
      </p:sp>
      <p:sp>
        <p:nvSpPr>
          <p:cNvPr id="3" name="Content Placeholder 2">
            <a:extLst>
              <a:ext uri="{FF2B5EF4-FFF2-40B4-BE49-F238E27FC236}">
                <a16:creationId xmlns:a16="http://schemas.microsoft.com/office/drawing/2014/main" id="{8B13C4C8-E3F0-41B8-9278-2BD09094237C}"/>
              </a:ext>
            </a:extLst>
          </p:cNvPr>
          <p:cNvSpPr>
            <a:spLocks noGrp="1"/>
          </p:cNvSpPr>
          <p:nvPr>
            <p:ph idx="1"/>
          </p:nvPr>
        </p:nvSpPr>
        <p:spPr>
          <a:xfrm>
            <a:off x="449580" y="1447800"/>
            <a:ext cx="8001000" cy="1714500"/>
          </a:xfrm>
        </p:spPr>
        <p:txBody>
          <a:bodyPr/>
          <a:lstStyle/>
          <a:p>
            <a:pPr marL="339725" indent="-339725" defTabSz="114300"/>
            <a:r>
              <a:rPr lang="en-US" sz="2000" dirty="0"/>
              <a:t>	Any manual solution could be accomplished by statistical analysis of IRC activity logs since 2014 (start of operations in Nigeria)</a:t>
            </a:r>
          </a:p>
          <a:p>
            <a:pPr marL="339725" indent="-339725" defTabSz="114300"/>
            <a:r>
              <a:rPr lang="en-US" sz="2000" dirty="0"/>
              <a:t>The holistic solution cannot be resolved using “OCOKA” factors alone (projected-qualitative using classic terrain analysis).</a:t>
            </a:r>
          </a:p>
          <a:p>
            <a:pPr marL="339725" indent="-339725" defTabSz="114300"/>
            <a:r>
              <a:rPr lang="en-US" sz="2000" dirty="0"/>
              <a:t>The manual solution would not provide enough definition as required by the stated problem.</a:t>
            </a:r>
            <a:br>
              <a:rPr lang="en-US" sz="2000" dirty="0"/>
            </a:br>
            <a:endParaRPr lang="en-US" sz="2000" dirty="0"/>
          </a:p>
          <a:p>
            <a:pPr marL="739775" lvl="1" indent="-339725" defTabSz="114300"/>
            <a:r>
              <a:rPr lang="en-US" sz="2000" b="1" dirty="0"/>
              <a:t>OCOKA</a:t>
            </a:r>
            <a:r>
              <a:rPr lang="en-US" sz="2000" dirty="0"/>
              <a:t> </a:t>
            </a:r>
            <a:r>
              <a:rPr lang="en-US" sz="2000" b="1" dirty="0"/>
              <a:t>“Terrain” factors</a:t>
            </a:r>
            <a:r>
              <a:rPr lang="en-US" sz="2000" dirty="0"/>
              <a:t>(Army Study Guide, 1999)</a:t>
            </a:r>
          </a:p>
          <a:p>
            <a:pPr marL="1139825" lvl="2" indent="-339725" defTabSz="114300"/>
            <a:r>
              <a:rPr lang="en-US" b="1" dirty="0"/>
              <a:t>Observation</a:t>
            </a:r>
            <a:r>
              <a:rPr lang="en-US" dirty="0"/>
              <a:t> and Fields of Fire </a:t>
            </a:r>
          </a:p>
          <a:p>
            <a:pPr marL="1139825" lvl="2" indent="-339725" defTabSz="114300"/>
            <a:r>
              <a:rPr lang="en-US" b="1" dirty="0"/>
              <a:t>Cover </a:t>
            </a:r>
            <a:r>
              <a:rPr lang="en-US" dirty="0"/>
              <a:t>and Concealment</a:t>
            </a:r>
          </a:p>
          <a:p>
            <a:pPr marL="1139825" lvl="2" indent="-339725" defTabSz="114300"/>
            <a:r>
              <a:rPr lang="en-US" b="1" dirty="0"/>
              <a:t>Obstacles</a:t>
            </a:r>
            <a:r>
              <a:rPr lang="en-US" dirty="0"/>
              <a:t> (man-made and natural)</a:t>
            </a:r>
          </a:p>
          <a:p>
            <a:pPr marL="1139825" lvl="2" indent="-339725" defTabSz="114300"/>
            <a:r>
              <a:rPr lang="en-US" b="1" dirty="0"/>
              <a:t>Key</a:t>
            </a:r>
            <a:r>
              <a:rPr lang="en-US" dirty="0"/>
              <a:t> or Decisive Terrain</a:t>
            </a:r>
          </a:p>
          <a:p>
            <a:pPr marL="1139825" lvl="2" indent="-339725" defTabSz="114300"/>
            <a:r>
              <a:rPr lang="en-US" b="1" dirty="0"/>
              <a:t>Avenues</a:t>
            </a:r>
            <a:r>
              <a:rPr lang="en-US" dirty="0"/>
              <a:t> of Approach</a:t>
            </a:r>
          </a:p>
          <a:p>
            <a:pPr marL="800100" lvl="2" indent="0" defTabSz="114300">
              <a:buNone/>
            </a:pPr>
            <a:endParaRPr lang="en-US" dirty="0"/>
          </a:p>
          <a:p>
            <a:pPr marL="0" indent="0">
              <a:buNone/>
            </a:pPr>
            <a:endParaRPr lang="en-US" sz="2000" dirty="0"/>
          </a:p>
        </p:txBody>
      </p:sp>
      <p:sp>
        <p:nvSpPr>
          <p:cNvPr id="4" name="Slide Number Placeholder 3">
            <a:extLst>
              <a:ext uri="{FF2B5EF4-FFF2-40B4-BE49-F238E27FC236}">
                <a16:creationId xmlns:a16="http://schemas.microsoft.com/office/drawing/2014/main" id="{2ADA8B48-9448-483A-8BB3-A8FF9804C620}"/>
              </a:ext>
            </a:extLst>
          </p:cNvPr>
          <p:cNvSpPr>
            <a:spLocks noGrp="1"/>
          </p:cNvSpPr>
          <p:nvPr>
            <p:ph type="sldNum" sz="quarter" idx="12"/>
          </p:nvPr>
        </p:nvSpPr>
        <p:spPr/>
        <p:txBody>
          <a:bodyPr/>
          <a:lstStyle/>
          <a:p>
            <a:fld id="{418E52EE-F2F1-4BF1-AEBA-8226B48EE5A9}" type="slidenum">
              <a:rPr lang="en-US" smtClean="0"/>
              <a:t>30</a:t>
            </a:fld>
            <a:endParaRPr lang="en-US"/>
          </a:p>
        </p:txBody>
      </p:sp>
    </p:spTree>
    <p:extLst>
      <p:ext uri="{BB962C8B-B14F-4D97-AF65-F5344CB8AC3E}">
        <p14:creationId xmlns:p14="http://schemas.microsoft.com/office/powerpoint/2010/main" val="22004578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F180F-3C66-4C01-B01C-D02307E3CF4C}"/>
              </a:ext>
            </a:extLst>
          </p:cNvPr>
          <p:cNvSpPr>
            <a:spLocks noGrp="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en-US" sz="2400" b="1" dirty="0"/>
              <a:t>SS 7: List assumptions</a:t>
            </a:r>
          </a:p>
        </p:txBody>
      </p:sp>
      <p:sp>
        <p:nvSpPr>
          <p:cNvPr id="3" name="Content Placeholder 2">
            <a:extLst>
              <a:ext uri="{FF2B5EF4-FFF2-40B4-BE49-F238E27FC236}">
                <a16:creationId xmlns:a16="http://schemas.microsoft.com/office/drawing/2014/main" id="{66B7F5B2-E22A-4DAF-B760-E5D8EC37ABE1}"/>
              </a:ext>
            </a:extLst>
          </p:cNvPr>
          <p:cNvSpPr>
            <a:spLocks noGrp="1"/>
          </p:cNvSpPr>
          <p:nvPr>
            <p:ph idx="1"/>
          </p:nvPr>
        </p:nvSpPr>
        <p:spPr>
          <a:xfrm>
            <a:off x="381000" y="1373054"/>
            <a:ext cx="7886700" cy="1524000"/>
          </a:xfrm>
        </p:spPr>
        <p:txBody>
          <a:bodyPr/>
          <a:lstStyle/>
          <a:p>
            <a:r>
              <a:rPr lang="en-US" sz="1800" dirty="0"/>
              <a:t>BH will be less active during higher temperature periods in NE Nigeria.</a:t>
            </a:r>
          </a:p>
          <a:p>
            <a:r>
              <a:rPr lang="en-US" sz="1800" dirty="0"/>
              <a:t>More casualties will occur with larger bodies of NGO activities versus smaller.</a:t>
            </a:r>
          </a:p>
          <a:p>
            <a:r>
              <a:rPr lang="en-US" sz="1800" dirty="0"/>
              <a:t>BH will focus attacks historically along major Lines of Communication (LOC) where they can attack, resupply, and retreat easily from UN and US forces.</a:t>
            </a:r>
          </a:p>
          <a:p>
            <a:endParaRPr lang="en-US" sz="1800" dirty="0"/>
          </a:p>
          <a:p>
            <a:endParaRPr lang="en-US" sz="1800" dirty="0"/>
          </a:p>
          <a:p>
            <a:endParaRPr lang="en-US" sz="1800" dirty="0"/>
          </a:p>
        </p:txBody>
      </p:sp>
      <p:sp>
        <p:nvSpPr>
          <p:cNvPr id="4" name="Slide Number Placeholder 3">
            <a:extLst>
              <a:ext uri="{FF2B5EF4-FFF2-40B4-BE49-F238E27FC236}">
                <a16:creationId xmlns:a16="http://schemas.microsoft.com/office/drawing/2014/main" id="{0319301B-F763-4EDD-9E49-E5DBBDC343DF}"/>
              </a:ext>
            </a:extLst>
          </p:cNvPr>
          <p:cNvSpPr>
            <a:spLocks noGrp="1"/>
          </p:cNvSpPr>
          <p:nvPr>
            <p:ph type="sldNum" sz="quarter" idx="12"/>
          </p:nvPr>
        </p:nvSpPr>
        <p:spPr/>
        <p:txBody>
          <a:bodyPr/>
          <a:lstStyle/>
          <a:p>
            <a:fld id="{418E52EE-F2F1-4BF1-AEBA-8226B48EE5A9}" type="slidenum">
              <a:rPr lang="en-US" smtClean="0"/>
              <a:t>31</a:t>
            </a:fld>
            <a:endParaRPr lang="en-US"/>
          </a:p>
        </p:txBody>
      </p:sp>
      <p:pic>
        <p:nvPicPr>
          <p:cNvPr id="5" name="Picture 4">
            <a:extLst>
              <a:ext uri="{FF2B5EF4-FFF2-40B4-BE49-F238E27FC236}">
                <a16:creationId xmlns:a16="http://schemas.microsoft.com/office/drawing/2014/main" id="{AD3A9C35-E9C5-4C54-99F7-C6506F63BFC6}"/>
              </a:ext>
            </a:extLst>
          </p:cNvPr>
          <p:cNvPicPr>
            <a:picLocks noChangeAspect="1"/>
          </p:cNvPicPr>
          <p:nvPr/>
        </p:nvPicPr>
        <p:blipFill>
          <a:blip r:embed="rId2"/>
          <a:stretch>
            <a:fillRect/>
          </a:stretch>
        </p:blipFill>
        <p:spPr>
          <a:xfrm>
            <a:off x="609600" y="3553599"/>
            <a:ext cx="5871492" cy="2743200"/>
          </a:xfrm>
          <a:prstGeom prst="rect">
            <a:avLst/>
          </a:prstGeom>
        </p:spPr>
      </p:pic>
      <p:sp>
        <p:nvSpPr>
          <p:cNvPr id="6" name="Rectangle 5">
            <a:extLst>
              <a:ext uri="{FF2B5EF4-FFF2-40B4-BE49-F238E27FC236}">
                <a16:creationId xmlns:a16="http://schemas.microsoft.com/office/drawing/2014/main" id="{081E7A85-BED6-4FC6-8AAF-6A3A9107AAF4}"/>
              </a:ext>
            </a:extLst>
          </p:cNvPr>
          <p:cNvSpPr/>
          <p:nvPr/>
        </p:nvSpPr>
        <p:spPr>
          <a:xfrm>
            <a:off x="2514600" y="6019800"/>
            <a:ext cx="5550166" cy="276999"/>
          </a:xfrm>
          <a:prstGeom prst="rect">
            <a:avLst/>
          </a:prstGeom>
        </p:spPr>
        <p:txBody>
          <a:bodyPr wrap="square">
            <a:spAutoFit/>
          </a:bodyPr>
          <a:lstStyle/>
          <a:p>
            <a:pPr algn="r"/>
            <a:r>
              <a:rPr lang="en-US" sz="1200" dirty="0">
                <a:hlinkClick r:id="rId3">
                  <a:extLst>
                    <a:ext uri="{A12FA001-AC4F-418D-AE19-62706E023703}">
                      <ahyp:hlinkClr xmlns:ahyp="http://schemas.microsoft.com/office/drawing/2018/hyperlinkcolor" val="tx"/>
                    </a:ext>
                  </a:extLst>
                </a:hlinkClick>
              </a:rPr>
              <a:t> Source: Climate Data. (n.d.). </a:t>
            </a:r>
            <a:endParaRPr lang="en-US" sz="1200" dirty="0"/>
          </a:p>
        </p:txBody>
      </p:sp>
      <p:sp>
        <p:nvSpPr>
          <p:cNvPr id="7" name="Rectangle 6">
            <a:extLst>
              <a:ext uri="{FF2B5EF4-FFF2-40B4-BE49-F238E27FC236}">
                <a16:creationId xmlns:a16="http://schemas.microsoft.com/office/drawing/2014/main" id="{5A69A2A5-4CFE-4325-AE2A-B0F5272F48D8}"/>
              </a:ext>
            </a:extLst>
          </p:cNvPr>
          <p:cNvSpPr/>
          <p:nvPr/>
        </p:nvSpPr>
        <p:spPr>
          <a:xfrm>
            <a:off x="2362200" y="5181600"/>
            <a:ext cx="1219200" cy="303346"/>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4633285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1FE3DF-5416-402F-9203-8347E9A863CA}"/>
              </a:ext>
            </a:extLst>
          </p:cNvPr>
          <p:cNvSpPr>
            <a:spLocks noGrp="1"/>
          </p:cNvSpPr>
          <p:nvPr>
            <p:ph type="title"/>
          </p:nvPr>
        </p:nvSpPr>
        <p:spPr>
          <a:xfrm>
            <a:off x="2819400" y="434181"/>
            <a:ext cx="6019800" cy="655638"/>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en-US" sz="2400" b="1" dirty="0"/>
              <a:t>SS 8:  Check assumptions</a:t>
            </a:r>
            <a:br>
              <a:rPr lang="en-US" sz="2400" b="1" dirty="0"/>
            </a:br>
            <a:endParaRPr lang="en-US" sz="2400" b="1" dirty="0"/>
          </a:p>
        </p:txBody>
      </p:sp>
      <p:sp>
        <p:nvSpPr>
          <p:cNvPr id="3" name="Content Placeholder 2">
            <a:extLst>
              <a:ext uri="{FF2B5EF4-FFF2-40B4-BE49-F238E27FC236}">
                <a16:creationId xmlns:a16="http://schemas.microsoft.com/office/drawing/2014/main" id="{97D0ED2E-21AA-4EBA-8D64-233558E6151F}"/>
              </a:ext>
            </a:extLst>
          </p:cNvPr>
          <p:cNvSpPr>
            <a:spLocks noGrp="1"/>
          </p:cNvSpPr>
          <p:nvPr>
            <p:ph idx="1"/>
          </p:nvPr>
        </p:nvSpPr>
        <p:spPr/>
        <p:txBody>
          <a:bodyPr/>
          <a:lstStyle/>
          <a:p>
            <a:pPr marL="0" indent="0">
              <a:buNone/>
            </a:pPr>
            <a:r>
              <a:rPr lang="en-US" sz="2000" dirty="0">
                <a:highlight>
                  <a:srgbClr val="FFFF00"/>
                </a:highlight>
              </a:rPr>
              <a:t>Verify THESE assumptions</a:t>
            </a:r>
          </a:p>
          <a:p>
            <a:r>
              <a:rPr lang="en-US" sz="2000" dirty="0"/>
              <a:t>BH will be less active during higher temperature periods in NE Nigeria.</a:t>
            </a:r>
          </a:p>
          <a:p>
            <a:r>
              <a:rPr lang="en-US" sz="2000" dirty="0"/>
              <a:t>More casualties will occur with larger bodies of NGO activities versus smaller.</a:t>
            </a:r>
          </a:p>
          <a:p>
            <a:r>
              <a:rPr lang="en-US" sz="2000" dirty="0"/>
              <a:t>BH will focus attacks historically along major Lines of Communication (LOC) where they can attack, resupply, and retreat easily from UN and US forces.</a:t>
            </a:r>
          </a:p>
          <a:p>
            <a:pPr marL="0" indent="0">
              <a:buNone/>
            </a:pPr>
            <a:endParaRPr lang="en-US" sz="2000" dirty="0">
              <a:highlight>
                <a:srgbClr val="FFFF00"/>
              </a:highlight>
            </a:endParaRPr>
          </a:p>
        </p:txBody>
      </p:sp>
      <p:sp>
        <p:nvSpPr>
          <p:cNvPr id="4" name="Slide Number Placeholder 3">
            <a:extLst>
              <a:ext uri="{FF2B5EF4-FFF2-40B4-BE49-F238E27FC236}">
                <a16:creationId xmlns:a16="http://schemas.microsoft.com/office/drawing/2014/main" id="{AC193BD4-3F8E-425A-BA71-3C4B1560C68E}"/>
              </a:ext>
            </a:extLst>
          </p:cNvPr>
          <p:cNvSpPr>
            <a:spLocks noGrp="1"/>
          </p:cNvSpPr>
          <p:nvPr>
            <p:ph type="sldNum" sz="quarter" idx="12"/>
          </p:nvPr>
        </p:nvSpPr>
        <p:spPr/>
        <p:txBody>
          <a:bodyPr/>
          <a:lstStyle/>
          <a:p>
            <a:fld id="{418E52EE-F2F1-4BF1-AEBA-8226B48EE5A9}" type="slidenum">
              <a:rPr lang="en-US" smtClean="0"/>
              <a:t>32</a:t>
            </a:fld>
            <a:endParaRPr lang="en-US"/>
          </a:p>
        </p:txBody>
      </p:sp>
    </p:spTree>
    <p:extLst>
      <p:ext uri="{BB962C8B-B14F-4D97-AF65-F5344CB8AC3E}">
        <p14:creationId xmlns:p14="http://schemas.microsoft.com/office/powerpoint/2010/main" val="22272177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B56A85-F919-4AF9-9375-FA09F039C466}"/>
              </a:ext>
            </a:extLst>
          </p:cNvPr>
          <p:cNvSpPr>
            <a:spLocks noGrp="1"/>
          </p:cNvSpPr>
          <p:nvPr>
            <p:ph type="title"/>
          </p:nvPr>
        </p:nvSpPr>
        <p:spPr>
          <a:xfrm>
            <a:off x="2590800" y="288175"/>
            <a:ext cx="6324600" cy="655638"/>
          </a:xfrm>
        </p:spPr>
        <p:txBody>
          <a:bodyPr/>
          <a:lstStyle/>
          <a:p>
            <a:br>
              <a:rPr lang="en-US" sz="2400" b="1" dirty="0"/>
            </a:br>
            <a:endParaRPr lang="en-US" sz="2400" dirty="0"/>
          </a:p>
        </p:txBody>
      </p:sp>
      <p:sp>
        <p:nvSpPr>
          <p:cNvPr id="3" name="Content Placeholder 2">
            <a:extLst>
              <a:ext uri="{FF2B5EF4-FFF2-40B4-BE49-F238E27FC236}">
                <a16:creationId xmlns:a16="http://schemas.microsoft.com/office/drawing/2014/main" id="{0589ABDC-542B-41E4-A2F8-2E2238348FEE}"/>
              </a:ext>
            </a:extLst>
          </p:cNvPr>
          <p:cNvSpPr>
            <a:spLocks noGrp="1"/>
          </p:cNvSpPr>
          <p:nvPr>
            <p:ph idx="1"/>
          </p:nvPr>
        </p:nvSpPr>
        <p:spPr>
          <a:xfrm>
            <a:off x="685800" y="1524000"/>
            <a:ext cx="7620000" cy="1562100"/>
          </a:xfrm>
        </p:spPr>
        <p:txBody>
          <a:bodyPr/>
          <a:lstStyle/>
          <a:p>
            <a:pPr marL="0" indent="0">
              <a:lnSpc>
                <a:spcPct val="150000"/>
              </a:lnSpc>
              <a:buNone/>
            </a:pPr>
            <a:r>
              <a:rPr lang="en-US" sz="2000" b="1" dirty="0">
                <a:latin typeface="+mj-lt"/>
              </a:rPr>
              <a:t>SS 1: Identify the data. </a:t>
            </a:r>
            <a:r>
              <a:rPr lang="en-US" sz="2000" dirty="0">
                <a:latin typeface="+mj-lt"/>
              </a:rPr>
              <a:t>Using the University of Maryland’s Global Terrorism Database (GTD). </a:t>
            </a:r>
          </a:p>
          <a:p>
            <a:pPr marL="0" indent="0">
              <a:buNone/>
            </a:pPr>
            <a:r>
              <a:rPr lang="en-US" sz="2000" b="1" dirty="0">
                <a:latin typeface="+mj-lt"/>
              </a:rPr>
              <a:t>SS 2: Find the data.  </a:t>
            </a:r>
            <a:r>
              <a:rPr lang="en-US" sz="2000" dirty="0">
                <a:latin typeface="+mj-lt"/>
              </a:rPr>
              <a:t>UMD/START effort: </a:t>
            </a:r>
            <a:r>
              <a:rPr lang="en-US" sz="2000" dirty="0">
                <a:latin typeface="+mj-lt"/>
                <a:cs typeface="Times New Roman" panose="02020603050405020304" pitchFamily="18" charset="0"/>
                <a:hlinkClick r:id="rId2"/>
              </a:rPr>
              <a:t>https://gtd.terrorismdata.com/register-type/?type=non-commercial</a:t>
            </a:r>
            <a:endParaRPr lang="en-US" sz="2000" dirty="0">
              <a:latin typeface="+mj-lt"/>
            </a:endParaRPr>
          </a:p>
          <a:p>
            <a:pPr marL="0" indent="0">
              <a:buNone/>
            </a:pPr>
            <a:r>
              <a:rPr lang="en-US" sz="2000" b="1" dirty="0">
                <a:latin typeface="+mj-lt"/>
              </a:rPr>
              <a:t>SS 3: Identify Storage requirements.</a:t>
            </a:r>
          </a:p>
          <a:p>
            <a:r>
              <a:rPr lang="en-US" sz="2000" dirty="0"/>
              <a:t>Original size = 92 MB</a:t>
            </a:r>
          </a:p>
          <a:p>
            <a:r>
              <a:rPr lang="en-US" sz="2000" dirty="0"/>
              <a:t>BH only data size = 35 MB</a:t>
            </a:r>
          </a:p>
          <a:p>
            <a:r>
              <a:rPr lang="en-US" sz="2000" dirty="0"/>
              <a:t>boko_kill.csv (full set) – 185 kb</a:t>
            </a:r>
          </a:p>
          <a:p>
            <a:r>
              <a:rPr lang="en-US" sz="2000" dirty="0"/>
              <a:t>test_boko.csv (test set) – 9 kb</a:t>
            </a:r>
            <a:endParaRPr lang="en-US" sz="2000" dirty="0">
              <a:highlight>
                <a:srgbClr val="FFFF00"/>
              </a:highlight>
            </a:endParaRPr>
          </a:p>
          <a:p>
            <a:pPr marL="0" indent="0">
              <a:buNone/>
            </a:pPr>
            <a:endParaRPr lang="en-US" sz="2000" dirty="0">
              <a:highlight>
                <a:srgbClr val="FFFF00"/>
              </a:highlight>
              <a:latin typeface="+mj-lt"/>
            </a:endParaRPr>
          </a:p>
        </p:txBody>
      </p:sp>
      <p:sp>
        <p:nvSpPr>
          <p:cNvPr id="4" name="Slide Number Placeholder 3">
            <a:extLst>
              <a:ext uri="{FF2B5EF4-FFF2-40B4-BE49-F238E27FC236}">
                <a16:creationId xmlns:a16="http://schemas.microsoft.com/office/drawing/2014/main" id="{3D8D0BD0-45C7-4E31-AFCD-C338F20A6F86}"/>
              </a:ext>
            </a:extLst>
          </p:cNvPr>
          <p:cNvSpPr>
            <a:spLocks noGrp="1"/>
          </p:cNvSpPr>
          <p:nvPr>
            <p:ph type="sldNum" sz="quarter" idx="12"/>
          </p:nvPr>
        </p:nvSpPr>
        <p:spPr/>
        <p:txBody>
          <a:bodyPr/>
          <a:lstStyle/>
          <a:p>
            <a:fld id="{418E52EE-F2F1-4BF1-AEBA-8226B48EE5A9}" type="slidenum">
              <a:rPr lang="en-US" smtClean="0"/>
              <a:t>33</a:t>
            </a:fld>
            <a:endParaRPr lang="en-US"/>
          </a:p>
        </p:txBody>
      </p:sp>
      <p:sp>
        <p:nvSpPr>
          <p:cNvPr id="6" name="TextBox 5">
            <a:extLst>
              <a:ext uri="{FF2B5EF4-FFF2-40B4-BE49-F238E27FC236}">
                <a16:creationId xmlns:a16="http://schemas.microsoft.com/office/drawing/2014/main" id="{6EA363A9-2FB8-4175-8BCA-22E19C52CD74}"/>
              </a:ext>
            </a:extLst>
          </p:cNvPr>
          <p:cNvSpPr txBox="1"/>
          <p:nvPr/>
        </p:nvSpPr>
        <p:spPr>
          <a:xfrm>
            <a:off x="3276600" y="288175"/>
            <a:ext cx="51816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eaLnBrk="0" fontAlgn="base" hangingPunct="0">
              <a:spcBef>
                <a:spcPct val="0"/>
              </a:spcBef>
              <a:spcAft>
                <a:spcPct val="0"/>
              </a:spcAft>
              <a:defRPr sz="2400" b="1">
                <a:latin typeface="+mj-lt"/>
                <a:ea typeface="MS PGothic" pitchFamily="34" charset="-128"/>
                <a:cs typeface="+mj-cs"/>
              </a:defRPr>
            </a:lvl1pPr>
            <a:lvl2pPr algn="ctr" eaLnBrk="0" fontAlgn="base" hangingPunct="0">
              <a:spcBef>
                <a:spcPct val="0"/>
              </a:spcBef>
              <a:spcAft>
                <a:spcPct val="0"/>
              </a:spcAft>
              <a:defRPr sz="3600">
                <a:latin typeface="Arial" charset="0"/>
                <a:ea typeface="MS PGothic" pitchFamily="34" charset="-128"/>
              </a:defRPr>
            </a:lvl2pPr>
            <a:lvl3pPr algn="ctr" eaLnBrk="0" fontAlgn="base" hangingPunct="0">
              <a:spcBef>
                <a:spcPct val="0"/>
              </a:spcBef>
              <a:spcAft>
                <a:spcPct val="0"/>
              </a:spcAft>
              <a:defRPr sz="3600">
                <a:latin typeface="Arial" charset="0"/>
                <a:ea typeface="MS PGothic" pitchFamily="34" charset="-128"/>
              </a:defRPr>
            </a:lvl3pPr>
            <a:lvl4pPr algn="ctr" eaLnBrk="0" fontAlgn="base" hangingPunct="0">
              <a:spcBef>
                <a:spcPct val="0"/>
              </a:spcBef>
              <a:spcAft>
                <a:spcPct val="0"/>
              </a:spcAft>
              <a:defRPr sz="3600">
                <a:latin typeface="Arial" charset="0"/>
                <a:ea typeface="MS PGothic" pitchFamily="34" charset="-128"/>
              </a:defRPr>
            </a:lvl4pPr>
            <a:lvl5pPr algn="ctr" eaLnBrk="0" fontAlgn="base" hangingPunct="0">
              <a:spcBef>
                <a:spcPct val="0"/>
              </a:spcBef>
              <a:spcAft>
                <a:spcPct val="0"/>
              </a:spcAft>
              <a:defRPr sz="3600">
                <a:latin typeface="Arial" charset="0"/>
                <a:ea typeface="MS PGothic" pitchFamily="34" charset="-128"/>
              </a:defRPr>
            </a:lvl5pPr>
            <a:lvl6pPr marL="457200" algn="ctr" fontAlgn="base">
              <a:spcBef>
                <a:spcPct val="0"/>
              </a:spcBef>
              <a:spcAft>
                <a:spcPct val="0"/>
              </a:spcAft>
              <a:defRPr sz="3600">
                <a:solidFill>
                  <a:srgbClr val="CA0824"/>
                </a:solidFill>
                <a:latin typeface="Arial" charset="0"/>
              </a:defRPr>
            </a:lvl6pPr>
            <a:lvl7pPr marL="914400" algn="ctr" fontAlgn="base">
              <a:spcBef>
                <a:spcPct val="0"/>
              </a:spcBef>
              <a:spcAft>
                <a:spcPct val="0"/>
              </a:spcAft>
              <a:defRPr sz="3600">
                <a:solidFill>
                  <a:srgbClr val="CA0824"/>
                </a:solidFill>
                <a:latin typeface="Arial" charset="0"/>
              </a:defRPr>
            </a:lvl7pPr>
            <a:lvl8pPr marL="1371600" algn="ctr" fontAlgn="base">
              <a:spcBef>
                <a:spcPct val="0"/>
              </a:spcBef>
              <a:spcAft>
                <a:spcPct val="0"/>
              </a:spcAft>
              <a:defRPr sz="3600">
                <a:solidFill>
                  <a:srgbClr val="CA0824"/>
                </a:solidFill>
                <a:latin typeface="Arial" charset="0"/>
              </a:defRPr>
            </a:lvl8pPr>
            <a:lvl9pPr marL="1828800" algn="ctr" fontAlgn="base">
              <a:spcBef>
                <a:spcPct val="0"/>
              </a:spcBef>
              <a:spcAft>
                <a:spcPct val="0"/>
              </a:spcAft>
              <a:defRPr sz="3600">
                <a:solidFill>
                  <a:srgbClr val="CA0824"/>
                </a:solidFill>
                <a:latin typeface="Arial" charset="0"/>
              </a:defRPr>
            </a:lvl9pPr>
          </a:lstStyle>
          <a:p>
            <a:r>
              <a:rPr lang="en-US" dirty="0"/>
              <a:t>STEP 4: Getting the Data (SS1-3)</a:t>
            </a:r>
          </a:p>
        </p:txBody>
      </p:sp>
    </p:spTree>
    <p:extLst>
      <p:ext uri="{BB962C8B-B14F-4D97-AF65-F5344CB8AC3E}">
        <p14:creationId xmlns:p14="http://schemas.microsoft.com/office/powerpoint/2010/main" val="100079305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04EAC9-1C2F-4C1D-A330-A94B41899D30}"/>
              </a:ext>
            </a:extLst>
          </p:cNvPr>
          <p:cNvSpPr>
            <a:spLocks noGrp="1"/>
          </p:cNvSpPr>
          <p:nvPr>
            <p:ph type="title"/>
          </p:nvPr>
        </p:nvSpPr>
        <p:spPr/>
        <p:txBody>
          <a:bodyPr/>
          <a:lstStyle/>
          <a:p>
            <a:r>
              <a:rPr lang="en-US" sz="2800" b="1" dirty="0"/>
              <a:t>SS4-5</a:t>
            </a:r>
          </a:p>
        </p:txBody>
      </p:sp>
      <p:sp>
        <p:nvSpPr>
          <p:cNvPr id="3" name="Content Placeholder 2">
            <a:extLst>
              <a:ext uri="{FF2B5EF4-FFF2-40B4-BE49-F238E27FC236}">
                <a16:creationId xmlns:a16="http://schemas.microsoft.com/office/drawing/2014/main" id="{3AAFF1F3-3C08-40AC-A7E6-D1EDAA7F7F3C}"/>
              </a:ext>
            </a:extLst>
          </p:cNvPr>
          <p:cNvSpPr>
            <a:spLocks noGrp="1"/>
          </p:cNvSpPr>
          <p:nvPr>
            <p:ph idx="1"/>
          </p:nvPr>
        </p:nvSpPr>
        <p:spPr>
          <a:xfrm>
            <a:off x="609600" y="1600200"/>
            <a:ext cx="7239000" cy="4457700"/>
          </a:xfrm>
        </p:spPr>
        <p:txBody>
          <a:bodyPr/>
          <a:lstStyle/>
          <a:p>
            <a:pPr marL="0" indent="0">
              <a:buNone/>
            </a:pPr>
            <a:r>
              <a:rPr lang="en-US" sz="2000" b="1" dirty="0"/>
              <a:t>SS 4: Get Authorization to use the Data. </a:t>
            </a:r>
            <a:r>
              <a:rPr lang="en-US" sz="2000" dirty="0"/>
              <a:t>“Individual Use” authorized (see below)</a:t>
            </a:r>
          </a:p>
          <a:p>
            <a:pPr marL="0" indent="0">
              <a:lnSpc>
                <a:spcPct val="150000"/>
              </a:lnSpc>
              <a:buNone/>
            </a:pPr>
            <a:r>
              <a:rPr lang="en-US" sz="2000" b="1" dirty="0"/>
              <a:t>SS 5: Get access authorizations. </a:t>
            </a:r>
            <a:r>
              <a:rPr lang="en-US" sz="2000" dirty="0"/>
              <a:t>(completed User Agreement requirements; cited GTD as appropriate).</a:t>
            </a:r>
          </a:p>
          <a:p>
            <a:endParaRPr lang="en-US" sz="2000" dirty="0"/>
          </a:p>
        </p:txBody>
      </p:sp>
      <p:sp>
        <p:nvSpPr>
          <p:cNvPr id="4" name="Slide Number Placeholder 3">
            <a:extLst>
              <a:ext uri="{FF2B5EF4-FFF2-40B4-BE49-F238E27FC236}">
                <a16:creationId xmlns:a16="http://schemas.microsoft.com/office/drawing/2014/main" id="{B18771BB-653D-417F-AF4B-B606065C8A15}"/>
              </a:ext>
            </a:extLst>
          </p:cNvPr>
          <p:cNvSpPr>
            <a:spLocks noGrp="1"/>
          </p:cNvSpPr>
          <p:nvPr>
            <p:ph type="sldNum" sz="quarter" idx="12"/>
          </p:nvPr>
        </p:nvSpPr>
        <p:spPr/>
        <p:txBody>
          <a:bodyPr/>
          <a:lstStyle/>
          <a:p>
            <a:fld id="{418E52EE-F2F1-4BF1-AEBA-8226B48EE5A9}" type="slidenum">
              <a:rPr lang="en-US" smtClean="0"/>
              <a:t>34</a:t>
            </a:fld>
            <a:endParaRPr lang="en-US"/>
          </a:p>
        </p:txBody>
      </p:sp>
      <p:pic>
        <p:nvPicPr>
          <p:cNvPr id="5" name="Picture 4">
            <a:extLst>
              <a:ext uri="{FF2B5EF4-FFF2-40B4-BE49-F238E27FC236}">
                <a16:creationId xmlns:a16="http://schemas.microsoft.com/office/drawing/2014/main" id="{FADC42CA-1A40-4281-8B08-918251275499}"/>
              </a:ext>
            </a:extLst>
          </p:cNvPr>
          <p:cNvPicPr>
            <a:picLocks noChangeAspect="1"/>
          </p:cNvPicPr>
          <p:nvPr/>
        </p:nvPicPr>
        <p:blipFill>
          <a:blip r:embed="rId2"/>
          <a:stretch>
            <a:fillRect/>
          </a:stretch>
        </p:blipFill>
        <p:spPr>
          <a:xfrm>
            <a:off x="609600" y="3200400"/>
            <a:ext cx="7848600" cy="2070872"/>
          </a:xfrm>
          <a:prstGeom prst="rect">
            <a:avLst/>
          </a:prstGeom>
        </p:spPr>
      </p:pic>
      <p:sp>
        <p:nvSpPr>
          <p:cNvPr id="6" name="TextBox 5">
            <a:extLst>
              <a:ext uri="{FF2B5EF4-FFF2-40B4-BE49-F238E27FC236}">
                <a16:creationId xmlns:a16="http://schemas.microsoft.com/office/drawing/2014/main" id="{712D1B46-F616-4D99-AF53-4C54179BD22C}"/>
              </a:ext>
            </a:extLst>
          </p:cNvPr>
          <p:cNvSpPr txBox="1"/>
          <p:nvPr/>
        </p:nvSpPr>
        <p:spPr>
          <a:xfrm>
            <a:off x="1665316" y="5271272"/>
            <a:ext cx="7162800" cy="307777"/>
          </a:xfrm>
          <a:prstGeom prst="rect">
            <a:avLst/>
          </a:prstGeom>
          <a:noFill/>
        </p:spPr>
        <p:txBody>
          <a:bodyPr wrap="square" rtlCol="0">
            <a:spAutoFit/>
          </a:bodyPr>
          <a:lstStyle/>
          <a:p>
            <a:pPr algn="r"/>
            <a:r>
              <a:rPr lang="en-US" sz="1400" dirty="0">
                <a:latin typeface="Times New Roman" panose="02020603050405020304" pitchFamily="18" charset="0"/>
                <a:cs typeface="Times New Roman" panose="02020603050405020304" pitchFamily="18" charset="0"/>
              </a:rPr>
              <a:t>Licensing Information : </a:t>
            </a:r>
            <a:r>
              <a:rPr lang="en-US" sz="1400" dirty="0">
                <a:latin typeface="Times New Roman" panose="02020603050405020304" pitchFamily="18" charset="0"/>
                <a:cs typeface="Times New Roman" panose="02020603050405020304" pitchFamily="18" charset="0"/>
                <a:hlinkClick r:id="rId3"/>
              </a:rPr>
              <a:t>https://www.start.umd.edu/gtd/ </a:t>
            </a:r>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1310679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563F5-AAB7-4645-AB74-BABC6037D710}"/>
              </a:ext>
            </a:extLst>
          </p:cNvPr>
          <p:cNvSpPr>
            <a:spLocks noGrp="1"/>
          </p:cNvSpPr>
          <p:nvPr>
            <p:ph type="title"/>
          </p:nvPr>
        </p:nvSpPr>
        <p:spPr>
          <a:xfrm>
            <a:off x="2438400" y="389439"/>
            <a:ext cx="6705600" cy="655638"/>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en-US" sz="2000" b="1" dirty="0"/>
              <a:t>SS6:Create a workspace = </a:t>
            </a:r>
            <a:r>
              <a:rPr lang="en-US" sz="2000" b="1" dirty="0" err="1"/>
              <a:t>Jupyter</a:t>
            </a:r>
            <a:r>
              <a:rPr lang="en-US" sz="2000" b="1" dirty="0"/>
              <a:t> notebook</a:t>
            </a:r>
            <a:br>
              <a:rPr lang="en-US" sz="2000" b="1" dirty="0"/>
            </a:br>
            <a:endParaRPr lang="en-US" sz="2000" b="1" dirty="0"/>
          </a:p>
        </p:txBody>
      </p:sp>
      <p:sp>
        <p:nvSpPr>
          <p:cNvPr id="4" name="Slide Number Placeholder 3">
            <a:extLst>
              <a:ext uri="{FF2B5EF4-FFF2-40B4-BE49-F238E27FC236}">
                <a16:creationId xmlns:a16="http://schemas.microsoft.com/office/drawing/2014/main" id="{B8038FE5-02FB-4244-AFD0-45985E7D530F}"/>
              </a:ext>
            </a:extLst>
          </p:cNvPr>
          <p:cNvSpPr>
            <a:spLocks noGrp="1"/>
          </p:cNvSpPr>
          <p:nvPr>
            <p:ph type="sldNum" sz="quarter" idx="12"/>
          </p:nvPr>
        </p:nvSpPr>
        <p:spPr/>
        <p:txBody>
          <a:bodyPr/>
          <a:lstStyle/>
          <a:p>
            <a:fld id="{418E52EE-F2F1-4BF1-AEBA-8226B48EE5A9}" type="slidenum">
              <a:rPr lang="en-US" smtClean="0"/>
              <a:t>35</a:t>
            </a:fld>
            <a:endParaRPr lang="en-US"/>
          </a:p>
        </p:txBody>
      </p:sp>
      <p:pic>
        <p:nvPicPr>
          <p:cNvPr id="3" name="Picture 2">
            <a:extLst>
              <a:ext uri="{FF2B5EF4-FFF2-40B4-BE49-F238E27FC236}">
                <a16:creationId xmlns:a16="http://schemas.microsoft.com/office/drawing/2014/main" id="{6B7CB0CA-CE38-47F6-96B5-16B941E0019F}"/>
              </a:ext>
            </a:extLst>
          </p:cNvPr>
          <p:cNvPicPr>
            <a:picLocks noChangeAspect="1"/>
          </p:cNvPicPr>
          <p:nvPr/>
        </p:nvPicPr>
        <p:blipFill>
          <a:blip r:embed="rId2"/>
          <a:stretch>
            <a:fillRect/>
          </a:stretch>
        </p:blipFill>
        <p:spPr>
          <a:xfrm>
            <a:off x="838200" y="2240398"/>
            <a:ext cx="7315200" cy="4160402"/>
          </a:xfrm>
          <a:prstGeom prst="rect">
            <a:avLst/>
          </a:prstGeom>
        </p:spPr>
      </p:pic>
      <p:pic>
        <p:nvPicPr>
          <p:cNvPr id="6" name="Picture 5">
            <a:extLst>
              <a:ext uri="{FF2B5EF4-FFF2-40B4-BE49-F238E27FC236}">
                <a16:creationId xmlns:a16="http://schemas.microsoft.com/office/drawing/2014/main" id="{45A641CA-0F79-48F4-8A2B-6216A481584F}"/>
              </a:ext>
            </a:extLst>
          </p:cNvPr>
          <p:cNvPicPr>
            <a:picLocks noChangeAspect="1"/>
          </p:cNvPicPr>
          <p:nvPr/>
        </p:nvPicPr>
        <p:blipFill>
          <a:blip r:embed="rId3"/>
          <a:stretch>
            <a:fillRect/>
          </a:stretch>
        </p:blipFill>
        <p:spPr>
          <a:xfrm>
            <a:off x="985058" y="1401762"/>
            <a:ext cx="6705600" cy="753125"/>
          </a:xfrm>
          <a:prstGeom prst="rect">
            <a:avLst/>
          </a:prstGeom>
        </p:spPr>
      </p:pic>
    </p:spTree>
    <p:extLst>
      <p:ext uri="{BB962C8B-B14F-4D97-AF65-F5344CB8AC3E}">
        <p14:creationId xmlns:p14="http://schemas.microsoft.com/office/powerpoint/2010/main" val="362278469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60A7FB2-0250-4EBC-A402-DCE0948DBD94}"/>
              </a:ext>
            </a:extLst>
          </p:cNvPr>
          <p:cNvSpPr>
            <a:spLocks noGrp="1"/>
          </p:cNvSpPr>
          <p:nvPr>
            <p:ph idx="1"/>
          </p:nvPr>
        </p:nvSpPr>
        <p:spPr>
          <a:xfrm>
            <a:off x="533400" y="1638300"/>
            <a:ext cx="7848600" cy="1409700"/>
          </a:xfrm>
        </p:spPr>
        <p:txBody>
          <a:bodyPr/>
          <a:lstStyle/>
          <a:p>
            <a:pPr marL="0" indent="0">
              <a:buNone/>
            </a:pPr>
            <a:r>
              <a:rPr lang="en-US" sz="2000" b="1" dirty="0">
                <a:latin typeface="+mj-lt"/>
              </a:rPr>
              <a:t>SS7: Get the data. </a:t>
            </a:r>
            <a:r>
              <a:rPr lang="en-US" sz="2000" dirty="0">
                <a:latin typeface="+mj-lt"/>
              </a:rPr>
              <a:t>GTD (as described)</a:t>
            </a:r>
            <a:br>
              <a:rPr lang="en-US" sz="2000" dirty="0">
                <a:latin typeface="+mj-lt"/>
              </a:rPr>
            </a:br>
            <a:endParaRPr lang="en-US" sz="2000" dirty="0">
              <a:latin typeface="+mj-lt"/>
            </a:endParaRPr>
          </a:p>
          <a:p>
            <a:pPr marL="0" indent="0">
              <a:buNone/>
            </a:pPr>
            <a:r>
              <a:rPr lang="en-US" sz="2000" b="1" dirty="0">
                <a:latin typeface="+mj-lt"/>
              </a:rPr>
              <a:t>SS8: Identify data structure types.</a:t>
            </a:r>
          </a:p>
          <a:p>
            <a:pPr lvl="1"/>
            <a:r>
              <a:rPr lang="en-US" sz="2000" dirty="0">
                <a:latin typeface="+mj-lt"/>
              </a:rPr>
              <a:t>semi-structured</a:t>
            </a:r>
          </a:p>
          <a:p>
            <a:pPr lvl="1"/>
            <a:r>
              <a:rPr lang="en-US" sz="2000" dirty="0">
                <a:latin typeface="+mj-lt"/>
              </a:rPr>
              <a:t>includes a GTD Codebook</a:t>
            </a:r>
            <a:br>
              <a:rPr lang="en-US" sz="2000" dirty="0">
                <a:latin typeface="+mj-lt"/>
              </a:rPr>
            </a:br>
            <a:endParaRPr lang="en-US" sz="2000" dirty="0">
              <a:latin typeface="+mj-lt"/>
            </a:endParaRPr>
          </a:p>
          <a:p>
            <a:pPr marL="0" indent="0">
              <a:buNone/>
            </a:pPr>
            <a:r>
              <a:rPr lang="en-US" sz="2000" b="1" dirty="0">
                <a:latin typeface="+mj-lt"/>
              </a:rPr>
              <a:t>SS9: Convert data format.</a:t>
            </a:r>
          </a:p>
          <a:p>
            <a:r>
              <a:rPr lang="en-US" sz="2000" dirty="0">
                <a:latin typeface="+mj-lt"/>
              </a:rPr>
              <a:t>Xlsx </a:t>
            </a:r>
            <a:r>
              <a:rPr lang="en-US" sz="2000" dirty="0">
                <a:latin typeface="+mj-lt"/>
                <a:sym typeface="Wingdings" panose="05000000000000000000" pitchFamily="2" charset="2"/>
              </a:rPr>
              <a:t> csv (only major conversion)</a:t>
            </a:r>
            <a:br>
              <a:rPr lang="en-US" sz="2000" dirty="0">
                <a:latin typeface="+mj-lt"/>
                <a:sym typeface="Wingdings" panose="05000000000000000000" pitchFamily="2" charset="2"/>
              </a:rPr>
            </a:br>
            <a:endParaRPr lang="en-US" sz="2000" dirty="0">
              <a:latin typeface="+mj-lt"/>
              <a:sym typeface="Wingdings" panose="05000000000000000000" pitchFamily="2" charset="2"/>
            </a:endParaRPr>
          </a:p>
          <a:p>
            <a:pPr marL="0" indent="0">
              <a:buNone/>
            </a:pPr>
            <a:r>
              <a:rPr lang="en-US" sz="2000" b="1" dirty="0">
                <a:latin typeface="+mj-lt"/>
                <a:sym typeface="Wingdings" panose="05000000000000000000" pitchFamily="2" charset="2"/>
              </a:rPr>
              <a:t>SS10: Anonymize data. </a:t>
            </a:r>
            <a:r>
              <a:rPr lang="en-US" sz="2000" dirty="0">
                <a:latin typeface="+mj-lt"/>
                <a:sym typeface="Wingdings" panose="05000000000000000000" pitchFamily="2" charset="2"/>
              </a:rPr>
              <a:t>Anonymization of data not required.  No personal or sensitive information used.  This is an open data source repository available to the general public and academia.</a:t>
            </a:r>
            <a:endParaRPr lang="en-US" sz="2000" dirty="0">
              <a:highlight>
                <a:srgbClr val="FFFF00"/>
              </a:highlight>
              <a:latin typeface="+mj-lt"/>
            </a:endParaRPr>
          </a:p>
        </p:txBody>
      </p:sp>
      <p:sp>
        <p:nvSpPr>
          <p:cNvPr id="4" name="Slide Number Placeholder 3">
            <a:extLst>
              <a:ext uri="{FF2B5EF4-FFF2-40B4-BE49-F238E27FC236}">
                <a16:creationId xmlns:a16="http://schemas.microsoft.com/office/drawing/2014/main" id="{D34DE0FC-4BCE-4617-83D8-BE35A54C297C}"/>
              </a:ext>
            </a:extLst>
          </p:cNvPr>
          <p:cNvSpPr>
            <a:spLocks noGrp="1"/>
          </p:cNvSpPr>
          <p:nvPr>
            <p:ph type="sldNum" sz="quarter" idx="12"/>
          </p:nvPr>
        </p:nvSpPr>
        <p:spPr/>
        <p:txBody>
          <a:bodyPr/>
          <a:lstStyle/>
          <a:p>
            <a:fld id="{418E52EE-F2F1-4BF1-AEBA-8226B48EE5A9}" type="slidenum">
              <a:rPr lang="en-US" smtClean="0"/>
              <a:t>36</a:t>
            </a:fld>
            <a:endParaRPr lang="en-US"/>
          </a:p>
        </p:txBody>
      </p:sp>
      <p:pic>
        <p:nvPicPr>
          <p:cNvPr id="5" name="Picture 4">
            <a:extLst>
              <a:ext uri="{FF2B5EF4-FFF2-40B4-BE49-F238E27FC236}">
                <a16:creationId xmlns:a16="http://schemas.microsoft.com/office/drawing/2014/main" id="{4BFC2611-6E8C-434B-94FD-DB3CAE3E795F}"/>
              </a:ext>
            </a:extLst>
          </p:cNvPr>
          <p:cNvPicPr>
            <a:picLocks noChangeAspect="1"/>
          </p:cNvPicPr>
          <p:nvPr/>
        </p:nvPicPr>
        <p:blipFill>
          <a:blip r:embed="rId2"/>
          <a:stretch>
            <a:fillRect/>
          </a:stretch>
        </p:blipFill>
        <p:spPr>
          <a:xfrm>
            <a:off x="5600700" y="2036964"/>
            <a:ext cx="1484215" cy="2022071"/>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
        <p:nvSpPr>
          <p:cNvPr id="6" name="Title 5">
            <a:extLst>
              <a:ext uri="{FF2B5EF4-FFF2-40B4-BE49-F238E27FC236}">
                <a16:creationId xmlns:a16="http://schemas.microsoft.com/office/drawing/2014/main" id="{83DA7668-B37C-4054-B91C-441969EB8D24}"/>
              </a:ext>
            </a:extLst>
          </p:cNvPr>
          <p:cNvSpPr>
            <a:spLocks noGrp="1"/>
          </p:cNvSpPr>
          <p:nvPr>
            <p:ph type="title"/>
          </p:nvPr>
        </p:nvSpPr>
        <p:spPr>
          <a:xfrm>
            <a:off x="2286000" y="304800"/>
            <a:ext cx="6629400" cy="655638"/>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en-US" sz="2400" b="1" dirty="0"/>
              <a:t>S4 Getting the Data/</a:t>
            </a:r>
            <a:br>
              <a:rPr lang="en-US" sz="2400" b="1" dirty="0"/>
            </a:br>
            <a:r>
              <a:rPr lang="en-US" sz="2400" b="1" dirty="0"/>
              <a:t>SS 7 through 10</a:t>
            </a:r>
          </a:p>
        </p:txBody>
      </p:sp>
      <p:cxnSp>
        <p:nvCxnSpPr>
          <p:cNvPr id="7" name="Straight Arrow Connector 6">
            <a:extLst>
              <a:ext uri="{FF2B5EF4-FFF2-40B4-BE49-F238E27FC236}">
                <a16:creationId xmlns:a16="http://schemas.microsoft.com/office/drawing/2014/main" id="{F847DF3F-BEB3-4EDB-A6A4-94EECA9564A4}"/>
              </a:ext>
            </a:extLst>
          </p:cNvPr>
          <p:cNvCxnSpPr/>
          <p:nvPr/>
        </p:nvCxnSpPr>
        <p:spPr>
          <a:xfrm>
            <a:off x="4457700" y="3276600"/>
            <a:ext cx="952500" cy="0"/>
          </a:xfrm>
          <a:prstGeom prst="straightConnector1">
            <a:avLst/>
          </a:prstGeom>
          <a:ln w="571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6352828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3159DF-CCBC-4864-B81D-E018C761A3B4}"/>
              </a:ext>
            </a:extLst>
          </p:cNvPr>
          <p:cNvSpPr>
            <a:spLocks noGrp="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en-US" sz="2400" b="1" dirty="0"/>
              <a:t>S4/SS 11 through 12</a:t>
            </a:r>
          </a:p>
        </p:txBody>
      </p:sp>
      <p:sp>
        <p:nvSpPr>
          <p:cNvPr id="3" name="Content Placeholder 2">
            <a:extLst>
              <a:ext uri="{FF2B5EF4-FFF2-40B4-BE49-F238E27FC236}">
                <a16:creationId xmlns:a16="http://schemas.microsoft.com/office/drawing/2014/main" id="{0C80D51D-7AE6-40F6-A6E6-AED0E73218E8}"/>
              </a:ext>
            </a:extLst>
          </p:cNvPr>
          <p:cNvSpPr>
            <a:spLocks noGrp="1"/>
          </p:cNvSpPr>
          <p:nvPr>
            <p:ph idx="1"/>
          </p:nvPr>
        </p:nvSpPr>
        <p:spPr>
          <a:xfrm>
            <a:off x="685800" y="1524000"/>
            <a:ext cx="7848600" cy="4457700"/>
          </a:xfrm>
        </p:spPr>
        <p:txBody>
          <a:bodyPr/>
          <a:lstStyle/>
          <a:p>
            <a:pPr marL="0" indent="0">
              <a:buNone/>
            </a:pPr>
            <a:r>
              <a:rPr lang="en-US" sz="2200" b="1" dirty="0"/>
              <a:t>SS11: Check data. </a:t>
            </a:r>
            <a:r>
              <a:rPr lang="en-US" sz="2200" dirty="0"/>
              <a:t>Re-verified data complete as of December 14, 2019 as correct.</a:t>
            </a:r>
            <a:br>
              <a:rPr lang="en-US" sz="2200" dirty="0"/>
            </a:br>
            <a:endParaRPr lang="en-US" sz="2200" dirty="0"/>
          </a:p>
          <a:p>
            <a:pPr marL="0" indent="0">
              <a:buNone/>
            </a:pPr>
            <a:r>
              <a:rPr lang="en-US" sz="2200" b="1" dirty="0"/>
              <a:t>SS12:   </a:t>
            </a:r>
            <a:r>
              <a:rPr lang="en-US" sz="2200" dirty="0"/>
              <a:t>**Sample test set of 20% of data created on November 23, 2019) = test_boko.csv </a:t>
            </a:r>
            <a:r>
              <a:rPr lang="en-US" sz="2200" b="1" i="1" dirty="0"/>
              <a:t>(Assignment)</a:t>
            </a:r>
          </a:p>
          <a:p>
            <a:r>
              <a:rPr lang="en-US" sz="2200" dirty="0"/>
              <a:t>Full size = 2665 entries</a:t>
            </a:r>
          </a:p>
          <a:p>
            <a:r>
              <a:rPr lang="en-US" sz="2200" dirty="0"/>
              <a:t>20% = 533</a:t>
            </a:r>
          </a:p>
        </p:txBody>
      </p:sp>
      <p:sp>
        <p:nvSpPr>
          <p:cNvPr id="4" name="Slide Number Placeholder 3">
            <a:extLst>
              <a:ext uri="{FF2B5EF4-FFF2-40B4-BE49-F238E27FC236}">
                <a16:creationId xmlns:a16="http://schemas.microsoft.com/office/drawing/2014/main" id="{B366378B-B8F9-476E-9EEA-F2ACB2D1AD19}"/>
              </a:ext>
            </a:extLst>
          </p:cNvPr>
          <p:cNvSpPr>
            <a:spLocks noGrp="1"/>
          </p:cNvSpPr>
          <p:nvPr>
            <p:ph type="sldNum" sz="quarter" idx="12"/>
          </p:nvPr>
        </p:nvSpPr>
        <p:spPr/>
        <p:txBody>
          <a:bodyPr/>
          <a:lstStyle/>
          <a:p>
            <a:fld id="{418E52EE-F2F1-4BF1-AEBA-8226B48EE5A9}" type="slidenum">
              <a:rPr lang="en-US" smtClean="0"/>
              <a:t>37</a:t>
            </a:fld>
            <a:endParaRPr lang="en-US"/>
          </a:p>
        </p:txBody>
      </p:sp>
    </p:spTree>
    <p:extLst>
      <p:ext uri="{BB962C8B-B14F-4D97-AF65-F5344CB8AC3E}">
        <p14:creationId xmlns:p14="http://schemas.microsoft.com/office/powerpoint/2010/main" val="393362255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887BA-66CE-4E33-85EB-4BDBB13A2971}"/>
              </a:ext>
            </a:extLst>
          </p:cNvPr>
          <p:cNvSpPr>
            <a:spLocks noGrp="1"/>
          </p:cNvSpPr>
          <p:nvPr>
            <p:ph type="title"/>
          </p:nvPr>
        </p:nvSpPr>
        <p:spPr>
          <a:xfrm>
            <a:off x="2590800" y="434181"/>
            <a:ext cx="6324600" cy="655638"/>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en-US" sz="2400" b="1" dirty="0"/>
              <a:t>Step 5: Exploring the Data for Insights</a:t>
            </a:r>
            <a:br>
              <a:rPr lang="en-US" sz="2400" b="1" dirty="0"/>
            </a:br>
            <a:endParaRPr lang="en-US" sz="2400" b="1" dirty="0"/>
          </a:p>
        </p:txBody>
      </p:sp>
      <p:sp>
        <p:nvSpPr>
          <p:cNvPr id="3" name="Content Placeholder 2">
            <a:extLst>
              <a:ext uri="{FF2B5EF4-FFF2-40B4-BE49-F238E27FC236}">
                <a16:creationId xmlns:a16="http://schemas.microsoft.com/office/drawing/2014/main" id="{9387CC0F-8BAA-443C-A75F-D4CC7EC25EBF}"/>
              </a:ext>
            </a:extLst>
          </p:cNvPr>
          <p:cNvSpPr>
            <a:spLocks noGrp="1"/>
          </p:cNvSpPr>
          <p:nvPr>
            <p:ph idx="1"/>
          </p:nvPr>
        </p:nvSpPr>
        <p:spPr>
          <a:xfrm>
            <a:off x="571500" y="1516459"/>
            <a:ext cx="7848600" cy="4457700"/>
          </a:xfrm>
        </p:spPr>
        <p:txBody>
          <a:bodyPr/>
          <a:lstStyle/>
          <a:p>
            <a:pPr marL="0" indent="0">
              <a:buNone/>
            </a:pPr>
            <a:r>
              <a:rPr lang="en-US" sz="2000" b="1" dirty="0"/>
              <a:t>SS1: Create a test set. </a:t>
            </a:r>
            <a:r>
              <a:rPr lang="en-US" sz="1800" dirty="0"/>
              <a:t>Test_boko.csv(test set) using pasting approach (sampling without replacement).</a:t>
            </a:r>
          </a:p>
          <a:p>
            <a:pPr marL="0" indent="0">
              <a:buNone/>
            </a:pPr>
            <a:r>
              <a:rPr lang="en-US" sz="2000" b="1" dirty="0"/>
              <a:t>SS2: Study each attribute and its characteristics. </a:t>
            </a:r>
          </a:p>
          <a:p>
            <a:r>
              <a:rPr lang="en-US" sz="2000" dirty="0"/>
              <a:t>Completed by visual inspection and review of GTD codebook download from site. Includes integers, floats, and strings.</a:t>
            </a:r>
          </a:p>
          <a:p>
            <a:r>
              <a:rPr lang="en-US" sz="2000" dirty="0"/>
              <a:t>Approximately 1% missing values—imputed as zero(0).</a:t>
            </a:r>
          </a:p>
          <a:p>
            <a:r>
              <a:rPr lang="en-US" sz="2000" dirty="0"/>
              <a:t>Noisiness minimal (outliers identified better in SS4 via visualization step). </a:t>
            </a:r>
          </a:p>
          <a:p>
            <a:pPr lvl="1"/>
            <a:r>
              <a:rPr lang="en-US" sz="2000" dirty="0"/>
              <a:t>Data VERY useful for the purpose sought: able to a</a:t>
            </a:r>
            <a:r>
              <a:rPr lang="en-US" dirty="0"/>
              <a:t>ssess key attributes; observe relationships in the data</a:t>
            </a:r>
          </a:p>
          <a:p>
            <a:endParaRPr lang="en-US" sz="2000" dirty="0"/>
          </a:p>
          <a:p>
            <a:r>
              <a:rPr lang="en-US" sz="2000" dirty="0"/>
              <a:t>Statistical distributions: mainly normal and examples of logarithmic impact </a:t>
            </a:r>
            <a:r>
              <a:rPr lang="en-US" sz="2000" dirty="0" err="1"/>
              <a:t>nwound</a:t>
            </a:r>
            <a:r>
              <a:rPr lang="en-US" sz="2000" dirty="0"/>
              <a:t> and </a:t>
            </a:r>
            <a:r>
              <a:rPr lang="en-US" sz="2000" dirty="0" err="1"/>
              <a:t>nkill</a:t>
            </a:r>
            <a:r>
              <a:rPr lang="en-US" sz="2000" dirty="0"/>
              <a:t> based on engagement.</a:t>
            </a:r>
          </a:p>
          <a:p>
            <a:pPr marL="514350" indent="-514350">
              <a:buFont typeface="+mj-lt"/>
              <a:buAutoNum type="arabicPeriod"/>
            </a:pPr>
            <a:endParaRPr lang="en-US" sz="2000" dirty="0"/>
          </a:p>
        </p:txBody>
      </p:sp>
      <p:sp>
        <p:nvSpPr>
          <p:cNvPr id="4" name="Slide Number Placeholder 3">
            <a:extLst>
              <a:ext uri="{FF2B5EF4-FFF2-40B4-BE49-F238E27FC236}">
                <a16:creationId xmlns:a16="http://schemas.microsoft.com/office/drawing/2014/main" id="{06CEFA10-0403-4C80-977F-CC3559ED332E}"/>
              </a:ext>
            </a:extLst>
          </p:cNvPr>
          <p:cNvSpPr>
            <a:spLocks noGrp="1"/>
          </p:cNvSpPr>
          <p:nvPr>
            <p:ph type="sldNum" sz="quarter" idx="12"/>
          </p:nvPr>
        </p:nvSpPr>
        <p:spPr/>
        <p:txBody>
          <a:bodyPr/>
          <a:lstStyle/>
          <a:p>
            <a:fld id="{418E52EE-F2F1-4BF1-AEBA-8226B48EE5A9}" type="slidenum">
              <a:rPr lang="en-US" smtClean="0"/>
              <a:t>38</a:t>
            </a:fld>
            <a:endParaRPr lang="en-US"/>
          </a:p>
        </p:txBody>
      </p:sp>
    </p:spTree>
    <p:extLst>
      <p:ext uri="{BB962C8B-B14F-4D97-AF65-F5344CB8AC3E}">
        <p14:creationId xmlns:p14="http://schemas.microsoft.com/office/powerpoint/2010/main" val="156941873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F0E07-71B8-43A7-B3B4-DB3D0F21E60B}"/>
              </a:ext>
            </a:extLst>
          </p:cNvPr>
          <p:cNvSpPr>
            <a:spLocks noGrp="1"/>
          </p:cNvSpPr>
          <p:nvPr>
            <p:ph type="title"/>
          </p:nvPr>
        </p:nvSpPr>
        <p:spPr/>
        <p:txBody>
          <a:bodyPr/>
          <a:lstStyle/>
          <a:p>
            <a:r>
              <a:rPr lang="en-US" sz="2000" b="1"/>
              <a:t>SS3: Supervised learning (SELECTED)/identify target attributes.</a:t>
            </a:r>
            <a:br>
              <a:rPr lang="en-US" sz="2000" b="1"/>
            </a:br>
            <a:endParaRPr lang="en-US" sz="2000"/>
          </a:p>
        </p:txBody>
      </p:sp>
      <p:sp>
        <p:nvSpPr>
          <p:cNvPr id="3" name="Content Placeholder 2">
            <a:extLst>
              <a:ext uri="{FF2B5EF4-FFF2-40B4-BE49-F238E27FC236}">
                <a16:creationId xmlns:a16="http://schemas.microsoft.com/office/drawing/2014/main" id="{3D605D5D-A2F3-4F56-8DC9-9D2B9FD4B64F}"/>
              </a:ext>
            </a:extLst>
          </p:cNvPr>
          <p:cNvSpPr>
            <a:spLocks noGrp="1"/>
          </p:cNvSpPr>
          <p:nvPr>
            <p:ph idx="1"/>
          </p:nvPr>
        </p:nvSpPr>
        <p:spPr>
          <a:xfrm>
            <a:off x="705196" y="1676400"/>
            <a:ext cx="7239000" cy="4457700"/>
          </a:xfrm>
        </p:spPr>
        <p:txBody>
          <a:bodyPr/>
          <a:lstStyle/>
          <a:p>
            <a:pPr marL="914400" lvl="1" indent="-514350">
              <a:buFont typeface="Arial" panose="020B0604020202020204" pitchFamily="34" charset="0"/>
              <a:buChar char="•"/>
            </a:pPr>
            <a:r>
              <a:rPr lang="en-US" sz="1800" dirty="0"/>
              <a:t>Day (</a:t>
            </a:r>
            <a:r>
              <a:rPr lang="en-US" sz="1800" dirty="0" err="1"/>
              <a:t>iday</a:t>
            </a:r>
            <a:r>
              <a:rPr lang="en-US" sz="1800" dirty="0"/>
              <a:t>)</a:t>
            </a:r>
          </a:p>
          <a:p>
            <a:pPr marL="914400" lvl="1" indent="-514350">
              <a:buFont typeface="Arial" panose="020B0604020202020204" pitchFamily="34" charset="0"/>
              <a:buChar char="•"/>
            </a:pPr>
            <a:r>
              <a:rPr lang="en-US" sz="1800" dirty="0"/>
              <a:t>Month (</a:t>
            </a:r>
            <a:r>
              <a:rPr lang="en-US" sz="1800" dirty="0" err="1"/>
              <a:t>imonth</a:t>
            </a:r>
            <a:r>
              <a:rPr lang="en-US" sz="1800" dirty="0"/>
              <a:t>)</a:t>
            </a:r>
          </a:p>
          <a:p>
            <a:pPr marL="914400" lvl="1" indent="-514350">
              <a:buFont typeface="Arial" panose="020B0604020202020204" pitchFamily="34" charset="0"/>
              <a:buChar char="•"/>
            </a:pPr>
            <a:r>
              <a:rPr lang="en-US" sz="1800" dirty="0"/>
              <a:t>Number of wounded (</a:t>
            </a:r>
            <a:r>
              <a:rPr lang="en-US" sz="1800" dirty="0" err="1"/>
              <a:t>nwound</a:t>
            </a:r>
            <a:r>
              <a:rPr lang="en-US" sz="1800" dirty="0"/>
              <a:t>)</a:t>
            </a:r>
          </a:p>
          <a:p>
            <a:pPr marL="914400" lvl="1" indent="-514350">
              <a:buFont typeface="Arial" panose="020B0604020202020204" pitchFamily="34" charset="0"/>
              <a:buChar char="•"/>
            </a:pPr>
            <a:r>
              <a:rPr lang="en-US" sz="1800" dirty="0"/>
              <a:t>Number killed (</a:t>
            </a:r>
            <a:r>
              <a:rPr lang="en-US" sz="1800" dirty="0" err="1"/>
              <a:t>nkill</a:t>
            </a:r>
            <a:r>
              <a:rPr lang="en-US" sz="1800" dirty="0"/>
              <a:t>)</a:t>
            </a:r>
          </a:p>
          <a:p>
            <a:pPr marL="0" indent="0">
              <a:buNone/>
            </a:pPr>
            <a:endParaRPr lang="en-US" dirty="0"/>
          </a:p>
        </p:txBody>
      </p:sp>
      <p:sp>
        <p:nvSpPr>
          <p:cNvPr id="4" name="Slide Number Placeholder 3">
            <a:extLst>
              <a:ext uri="{FF2B5EF4-FFF2-40B4-BE49-F238E27FC236}">
                <a16:creationId xmlns:a16="http://schemas.microsoft.com/office/drawing/2014/main" id="{960FB77A-835F-4FD7-9134-2656D8EFB0ED}"/>
              </a:ext>
            </a:extLst>
          </p:cNvPr>
          <p:cNvSpPr>
            <a:spLocks noGrp="1"/>
          </p:cNvSpPr>
          <p:nvPr>
            <p:ph type="sldNum" sz="quarter" idx="12"/>
          </p:nvPr>
        </p:nvSpPr>
        <p:spPr/>
        <p:txBody>
          <a:bodyPr/>
          <a:lstStyle/>
          <a:p>
            <a:fld id="{418E52EE-F2F1-4BF1-AEBA-8226B48EE5A9}" type="slidenum">
              <a:rPr lang="en-US" smtClean="0"/>
              <a:t>39</a:t>
            </a:fld>
            <a:endParaRPr lang="en-US"/>
          </a:p>
        </p:txBody>
      </p:sp>
    </p:spTree>
    <p:extLst>
      <p:ext uri="{BB962C8B-B14F-4D97-AF65-F5344CB8AC3E}">
        <p14:creationId xmlns:p14="http://schemas.microsoft.com/office/powerpoint/2010/main" val="15712238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22070C-288B-4B52-B0AF-DD69DC899213}"/>
              </a:ext>
            </a:extLst>
          </p:cNvPr>
          <p:cNvSpPr>
            <a:spLocks noGrp="1"/>
          </p:cNvSpPr>
          <p:nvPr>
            <p:ph type="title"/>
          </p:nvPr>
        </p:nvSpPr>
        <p:spPr/>
        <p:txBody>
          <a:bodyPr/>
          <a:lstStyle/>
          <a:p>
            <a:r>
              <a:rPr lang="en-US" sz="3200" b="1" dirty="0"/>
              <a:t>Objective</a:t>
            </a:r>
          </a:p>
        </p:txBody>
      </p:sp>
      <p:sp>
        <p:nvSpPr>
          <p:cNvPr id="3" name="Content Placeholder 2">
            <a:extLst>
              <a:ext uri="{FF2B5EF4-FFF2-40B4-BE49-F238E27FC236}">
                <a16:creationId xmlns:a16="http://schemas.microsoft.com/office/drawing/2014/main" id="{1BD3014A-919F-4692-B6E2-5162C60E9D2A}"/>
              </a:ext>
            </a:extLst>
          </p:cNvPr>
          <p:cNvSpPr>
            <a:spLocks noGrp="1"/>
          </p:cNvSpPr>
          <p:nvPr>
            <p:ph idx="1"/>
          </p:nvPr>
        </p:nvSpPr>
        <p:spPr>
          <a:xfrm>
            <a:off x="533400" y="1451769"/>
            <a:ext cx="7620000" cy="4457700"/>
          </a:xfrm>
        </p:spPr>
        <p:txBody>
          <a:bodyPr/>
          <a:lstStyle/>
          <a:p>
            <a:pPr marL="0" indent="0">
              <a:lnSpc>
                <a:spcPct val="150000"/>
              </a:lnSpc>
              <a:buNone/>
            </a:pPr>
            <a:r>
              <a:rPr lang="en-US" sz="2600" b="1" dirty="0"/>
              <a:t>Based on past historical wounding of International Red Cross (IRC) support teams by the Boko Haram (BH) terror group, what is the predicted number of casualties based upon the day and month of the year?</a:t>
            </a:r>
          </a:p>
        </p:txBody>
      </p:sp>
      <p:sp>
        <p:nvSpPr>
          <p:cNvPr id="5" name="TextBox 4">
            <a:extLst>
              <a:ext uri="{FF2B5EF4-FFF2-40B4-BE49-F238E27FC236}">
                <a16:creationId xmlns:a16="http://schemas.microsoft.com/office/drawing/2014/main" id="{A1663CE7-26EA-491D-8FD4-0AA4B8D5D6F5}"/>
              </a:ext>
            </a:extLst>
          </p:cNvPr>
          <p:cNvSpPr txBox="1"/>
          <p:nvPr/>
        </p:nvSpPr>
        <p:spPr>
          <a:xfrm>
            <a:off x="0" y="6248400"/>
            <a:ext cx="2971800" cy="307777"/>
          </a:xfrm>
          <a:prstGeom prst="rect">
            <a:avLst/>
          </a:prstGeom>
          <a:solidFill>
            <a:schemeClr val="tx1"/>
          </a:solidFill>
        </p:spPr>
        <p:txBody>
          <a:bodyPr wrap="square" rtlCol="0">
            <a:spAutoFit/>
          </a:bodyPr>
          <a:lstStyle/>
          <a:p>
            <a:r>
              <a:rPr lang="en-US" sz="1400" dirty="0">
                <a:solidFill>
                  <a:schemeClr val="bg1"/>
                </a:solidFill>
              </a:rPr>
              <a:t>STEP 2. Frame Business Problem</a:t>
            </a:r>
          </a:p>
        </p:txBody>
      </p:sp>
      <p:sp>
        <p:nvSpPr>
          <p:cNvPr id="4" name="Slide Number Placeholder 3">
            <a:extLst>
              <a:ext uri="{FF2B5EF4-FFF2-40B4-BE49-F238E27FC236}">
                <a16:creationId xmlns:a16="http://schemas.microsoft.com/office/drawing/2014/main" id="{1FCA3D5D-74C2-4ED3-9665-A96EBD2AE0CD}"/>
              </a:ext>
            </a:extLst>
          </p:cNvPr>
          <p:cNvSpPr>
            <a:spLocks noGrp="1"/>
          </p:cNvSpPr>
          <p:nvPr>
            <p:ph type="sldNum" sz="quarter" idx="12"/>
          </p:nvPr>
        </p:nvSpPr>
        <p:spPr/>
        <p:txBody>
          <a:bodyPr/>
          <a:lstStyle/>
          <a:p>
            <a:fld id="{418E52EE-F2F1-4BF1-AEBA-8226B48EE5A9}" type="slidenum">
              <a:rPr lang="en-US" smtClean="0"/>
              <a:t>4</a:t>
            </a:fld>
            <a:endParaRPr lang="en-US"/>
          </a:p>
        </p:txBody>
      </p:sp>
    </p:spTree>
    <p:extLst>
      <p:ext uri="{BB962C8B-B14F-4D97-AF65-F5344CB8AC3E}">
        <p14:creationId xmlns:p14="http://schemas.microsoft.com/office/powerpoint/2010/main" val="41153065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434D6-74A3-4440-9D1A-AA84E2354184}"/>
              </a:ext>
            </a:extLst>
          </p:cNvPr>
          <p:cNvSpPr>
            <a:spLocks noGrp="1"/>
          </p:cNvSpPr>
          <p:nvPr>
            <p:ph type="title"/>
          </p:nvPr>
        </p:nvSpPr>
        <p:spPr>
          <a:xfrm>
            <a:off x="2743200" y="342778"/>
            <a:ext cx="6019800" cy="655638"/>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en-US" sz="2400" b="1" dirty="0"/>
              <a:t>SS4: Visualize the data (</a:t>
            </a:r>
            <a:r>
              <a:rPr lang="en-US" sz="2400" b="1" dirty="0" err="1"/>
              <a:t>ggplot</a:t>
            </a:r>
            <a:r>
              <a:rPr lang="en-US" sz="2400" b="1" dirty="0"/>
              <a:t> in python; full dataset)</a:t>
            </a:r>
            <a:br>
              <a:rPr lang="en-US" sz="2400" b="1" dirty="0"/>
            </a:br>
            <a:endParaRPr lang="en-US" sz="2400" b="1" dirty="0"/>
          </a:p>
        </p:txBody>
      </p:sp>
      <p:sp>
        <p:nvSpPr>
          <p:cNvPr id="3" name="Content Placeholder 2">
            <a:extLst>
              <a:ext uri="{FF2B5EF4-FFF2-40B4-BE49-F238E27FC236}">
                <a16:creationId xmlns:a16="http://schemas.microsoft.com/office/drawing/2014/main" id="{C5DF3363-C889-4DCB-B65E-462D16A9BFEB}"/>
              </a:ext>
            </a:extLst>
          </p:cNvPr>
          <p:cNvSpPr>
            <a:spLocks noGrp="1"/>
          </p:cNvSpPr>
          <p:nvPr>
            <p:ph idx="1"/>
          </p:nvPr>
        </p:nvSpPr>
        <p:spPr>
          <a:xfrm>
            <a:off x="533400" y="1451769"/>
            <a:ext cx="7239000" cy="4457700"/>
          </a:xfrm>
        </p:spPr>
        <p:txBody>
          <a:bodyPr/>
          <a:lstStyle/>
          <a:p>
            <a:endParaRPr lang="en-US" sz="2400" b="1" dirty="0"/>
          </a:p>
        </p:txBody>
      </p:sp>
      <p:sp>
        <p:nvSpPr>
          <p:cNvPr id="4" name="Slide Number Placeholder 3">
            <a:extLst>
              <a:ext uri="{FF2B5EF4-FFF2-40B4-BE49-F238E27FC236}">
                <a16:creationId xmlns:a16="http://schemas.microsoft.com/office/drawing/2014/main" id="{977A78DB-1B41-4B31-8A2F-49EB64E97CD6}"/>
              </a:ext>
            </a:extLst>
          </p:cNvPr>
          <p:cNvSpPr>
            <a:spLocks noGrp="1"/>
          </p:cNvSpPr>
          <p:nvPr>
            <p:ph type="sldNum" sz="quarter" idx="12"/>
          </p:nvPr>
        </p:nvSpPr>
        <p:spPr/>
        <p:txBody>
          <a:bodyPr/>
          <a:lstStyle/>
          <a:p>
            <a:fld id="{418E52EE-F2F1-4BF1-AEBA-8226B48EE5A9}" type="slidenum">
              <a:rPr lang="en-US" smtClean="0"/>
              <a:t>40</a:t>
            </a:fld>
            <a:endParaRPr lang="en-US"/>
          </a:p>
        </p:txBody>
      </p:sp>
      <p:pic>
        <p:nvPicPr>
          <p:cNvPr id="5" name="Picture 4">
            <a:extLst>
              <a:ext uri="{FF2B5EF4-FFF2-40B4-BE49-F238E27FC236}">
                <a16:creationId xmlns:a16="http://schemas.microsoft.com/office/drawing/2014/main" id="{BA9F7193-47A1-4D3C-AAB9-3F5A82E8EFBB}"/>
              </a:ext>
            </a:extLst>
          </p:cNvPr>
          <p:cNvPicPr>
            <a:picLocks noChangeAspect="1"/>
          </p:cNvPicPr>
          <p:nvPr/>
        </p:nvPicPr>
        <p:blipFill>
          <a:blip r:embed="rId2"/>
          <a:stretch>
            <a:fillRect/>
          </a:stretch>
        </p:blipFill>
        <p:spPr>
          <a:xfrm>
            <a:off x="690254" y="2299612"/>
            <a:ext cx="7539345" cy="4128897"/>
          </a:xfrm>
          <a:prstGeom prst="rect">
            <a:avLst/>
          </a:prstGeom>
        </p:spPr>
      </p:pic>
      <p:pic>
        <p:nvPicPr>
          <p:cNvPr id="6" name="Picture 5">
            <a:extLst>
              <a:ext uri="{FF2B5EF4-FFF2-40B4-BE49-F238E27FC236}">
                <a16:creationId xmlns:a16="http://schemas.microsoft.com/office/drawing/2014/main" id="{60FC6B8E-A507-4F7E-AEC2-3B5BE2D615AC}"/>
              </a:ext>
            </a:extLst>
          </p:cNvPr>
          <p:cNvPicPr>
            <a:picLocks noChangeAspect="1"/>
          </p:cNvPicPr>
          <p:nvPr/>
        </p:nvPicPr>
        <p:blipFill>
          <a:blip r:embed="rId3"/>
          <a:stretch>
            <a:fillRect/>
          </a:stretch>
        </p:blipFill>
        <p:spPr>
          <a:xfrm>
            <a:off x="381000" y="1291382"/>
            <a:ext cx="3667637" cy="847843"/>
          </a:xfrm>
          <a:prstGeom prst="rect">
            <a:avLst/>
          </a:prstGeom>
        </p:spPr>
      </p:pic>
      <p:sp>
        <p:nvSpPr>
          <p:cNvPr id="7" name="TextBox 6">
            <a:extLst>
              <a:ext uri="{FF2B5EF4-FFF2-40B4-BE49-F238E27FC236}">
                <a16:creationId xmlns:a16="http://schemas.microsoft.com/office/drawing/2014/main" id="{C56320DD-478A-4503-BDB0-4D41A9AC735E}"/>
              </a:ext>
            </a:extLst>
          </p:cNvPr>
          <p:cNvSpPr txBox="1"/>
          <p:nvPr/>
        </p:nvSpPr>
        <p:spPr>
          <a:xfrm>
            <a:off x="6172200" y="2899389"/>
            <a:ext cx="2590800" cy="1384995"/>
          </a:xfrm>
          <a:prstGeom prst="rect">
            <a:avLst/>
          </a:prstGeom>
          <a:solidFill>
            <a:srgbClr val="FFFF00"/>
          </a:solidFill>
        </p:spPr>
        <p:txBody>
          <a:bodyPr wrap="square" rtlCol="0">
            <a:spAutoFit/>
          </a:bodyPr>
          <a:lstStyle/>
          <a:p>
            <a:r>
              <a:rPr lang="en-US" sz="1400" b="1" dirty="0"/>
              <a:t>-No apparent better or worse month for wounding by BH; SEE visualization file titled: “</a:t>
            </a:r>
            <a:r>
              <a:rPr lang="en-US" sz="1400" b="1" dirty="0" err="1"/>
              <a:t>xxx.ipynb</a:t>
            </a:r>
            <a:r>
              <a:rPr lang="en-US" sz="1400" b="1" dirty="0"/>
              <a:t>” </a:t>
            </a:r>
            <a:br>
              <a:rPr lang="en-US" sz="1400" b="1" dirty="0"/>
            </a:br>
            <a:endParaRPr lang="en-US" sz="1400" b="1" dirty="0"/>
          </a:p>
          <a:p>
            <a:r>
              <a:rPr lang="en-US" sz="1400" b="1" dirty="0"/>
              <a:t>-Outliers: Jan, Apr, Nov, Dec</a:t>
            </a:r>
          </a:p>
        </p:txBody>
      </p:sp>
    </p:spTree>
    <p:extLst>
      <p:ext uri="{BB962C8B-B14F-4D97-AF65-F5344CB8AC3E}">
        <p14:creationId xmlns:p14="http://schemas.microsoft.com/office/powerpoint/2010/main" val="35928675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25DC2-F132-4EBD-AFC5-7BFD628D9174}"/>
              </a:ext>
            </a:extLst>
          </p:cNvPr>
          <p:cNvSpPr>
            <a:spLocks noGrp="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en-US" sz="2400" b="1" dirty="0"/>
              <a:t>Almost 1 death for every 2 wounded</a:t>
            </a:r>
            <a:br>
              <a:rPr lang="en-US" sz="2400" b="1" dirty="0"/>
            </a:br>
            <a:r>
              <a:rPr lang="en-US" sz="2400" b="1" dirty="0"/>
              <a:t>(observed correlation – SS5)</a:t>
            </a:r>
          </a:p>
        </p:txBody>
      </p:sp>
      <p:sp>
        <p:nvSpPr>
          <p:cNvPr id="4" name="Slide Number Placeholder 3">
            <a:extLst>
              <a:ext uri="{FF2B5EF4-FFF2-40B4-BE49-F238E27FC236}">
                <a16:creationId xmlns:a16="http://schemas.microsoft.com/office/drawing/2014/main" id="{A07DAFF0-ED0E-400F-B2FE-08D6A649AD49}"/>
              </a:ext>
            </a:extLst>
          </p:cNvPr>
          <p:cNvSpPr>
            <a:spLocks noGrp="1"/>
          </p:cNvSpPr>
          <p:nvPr>
            <p:ph type="sldNum" sz="quarter" idx="12"/>
          </p:nvPr>
        </p:nvSpPr>
        <p:spPr/>
        <p:txBody>
          <a:bodyPr/>
          <a:lstStyle/>
          <a:p>
            <a:fld id="{418E52EE-F2F1-4BF1-AEBA-8226B48EE5A9}" type="slidenum">
              <a:rPr lang="en-US" smtClean="0"/>
              <a:t>41</a:t>
            </a:fld>
            <a:endParaRPr lang="en-US"/>
          </a:p>
        </p:txBody>
      </p:sp>
      <p:pic>
        <p:nvPicPr>
          <p:cNvPr id="5" name="Picture 4">
            <a:extLst>
              <a:ext uri="{FF2B5EF4-FFF2-40B4-BE49-F238E27FC236}">
                <a16:creationId xmlns:a16="http://schemas.microsoft.com/office/drawing/2014/main" id="{EB2CD24E-624F-4904-B82D-C6F9F6AD1EFC}"/>
              </a:ext>
            </a:extLst>
          </p:cNvPr>
          <p:cNvPicPr>
            <a:picLocks noChangeAspect="1"/>
          </p:cNvPicPr>
          <p:nvPr/>
        </p:nvPicPr>
        <p:blipFill>
          <a:blip r:embed="rId2"/>
          <a:stretch>
            <a:fillRect/>
          </a:stretch>
        </p:blipFill>
        <p:spPr>
          <a:xfrm>
            <a:off x="533400" y="1982820"/>
            <a:ext cx="7239000" cy="4417980"/>
          </a:xfrm>
          <a:prstGeom prst="rect">
            <a:avLst/>
          </a:prstGeom>
        </p:spPr>
      </p:pic>
      <p:sp>
        <p:nvSpPr>
          <p:cNvPr id="6" name="TextBox 5">
            <a:extLst>
              <a:ext uri="{FF2B5EF4-FFF2-40B4-BE49-F238E27FC236}">
                <a16:creationId xmlns:a16="http://schemas.microsoft.com/office/drawing/2014/main" id="{BCE6593A-061F-4E9C-80AF-57DAF52D6726}"/>
              </a:ext>
            </a:extLst>
          </p:cNvPr>
          <p:cNvSpPr txBox="1"/>
          <p:nvPr/>
        </p:nvSpPr>
        <p:spPr>
          <a:xfrm>
            <a:off x="5703916" y="2589877"/>
            <a:ext cx="2958106" cy="2554545"/>
          </a:xfrm>
          <a:prstGeom prst="rect">
            <a:avLst/>
          </a:prstGeom>
          <a:solidFill>
            <a:srgbClr val="FFFF00"/>
          </a:solidFill>
        </p:spPr>
        <p:txBody>
          <a:bodyPr wrap="square" rtlCol="0">
            <a:spAutoFit/>
          </a:bodyPr>
          <a:lstStyle/>
          <a:p>
            <a:pPr marL="285750" indent="-285750">
              <a:buFont typeface="Arial" panose="020B0604020202020204" pitchFamily="34" charset="0"/>
              <a:buChar char="•"/>
            </a:pPr>
            <a:r>
              <a:rPr lang="en-US" sz="1600" b="1" i="1" dirty="0"/>
              <a:t>Almost a 1 killed for every 2 wounded based on GTD dataset.</a:t>
            </a:r>
          </a:p>
          <a:p>
            <a:pPr marL="285750" indent="-285750">
              <a:buFont typeface="Arial" panose="020B0604020202020204" pitchFamily="34" charset="0"/>
              <a:buChar char="•"/>
            </a:pPr>
            <a:r>
              <a:rPr lang="en-US" sz="1600" b="1" i="1" dirty="0"/>
              <a:t>If there is wounding then more of a likelihood of death (logical).</a:t>
            </a:r>
          </a:p>
          <a:p>
            <a:pPr marL="285750" indent="-285750">
              <a:buFont typeface="Arial" panose="020B0604020202020204" pitchFamily="34" charset="0"/>
              <a:buChar char="•"/>
            </a:pPr>
            <a:r>
              <a:rPr lang="en-US" sz="1600" b="1" i="1" dirty="0"/>
              <a:t>If around “zero” wounded, more likely to have greater casualty rate.</a:t>
            </a:r>
          </a:p>
        </p:txBody>
      </p:sp>
    </p:spTree>
    <p:extLst>
      <p:ext uri="{BB962C8B-B14F-4D97-AF65-F5344CB8AC3E}">
        <p14:creationId xmlns:p14="http://schemas.microsoft.com/office/powerpoint/2010/main" val="310304877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27B6B-7210-4C89-AA1D-00C3AC9F946D}"/>
              </a:ext>
            </a:extLst>
          </p:cNvPr>
          <p:cNvSpPr>
            <a:spLocks noGrp="1"/>
          </p:cNvSpPr>
          <p:nvPr>
            <p:ph type="title"/>
          </p:nvPr>
        </p:nvSpPr>
        <p:spPr>
          <a:xfrm>
            <a:off x="2643447" y="332050"/>
            <a:ext cx="6477000" cy="655638"/>
          </a:xfrm>
        </p:spPr>
        <p:txBody>
          <a:bodyPr/>
          <a:lstStyle/>
          <a:p>
            <a:r>
              <a:rPr lang="en-US" sz="2000" b="1" i="1" dirty="0"/>
              <a:t>Overall trend: Unlikely to cause death or wounding, in general (logarithmic)</a:t>
            </a:r>
            <a:br>
              <a:rPr lang="en-US" sz="2000" b="1" i="1" dirty="0"/>
            </a:br>
            <a:endParaRPr lang="en-US" sz="2000" i="1" dirty="0"/>
          </a:p>
        </p:txBody>
      </p:sp>
      <p:sp>
        <p:nvSpPr>
          <p:cNvPr id="3" name="Content Placeholder 2">
            <a:extLst>
              <a:ext uri="{FF2B5EF4-FFF2-40B4-BE49-F238E27FC236}">
                <a16:creationId xmlns:a16="http://schemas.microsoft.com/office/drawing/2014/main" id="{CA9F1C78-653F-4724-88B6-08C073DDF06F}"/>
              </a:ext>
            </a:extLst>
          </p:cNvPr>
          <p:cNvSpPr>
            <a:spLocks noGrp="1"/>
          </p:cNvSpPr>
          <p:nvPr>
            <p:ph idx="1"/>
          </p:nvPr>
        </p:nvSpPr>
        <p:spPr>
          <a:xfrm>
            <a:off x="228600" y="1447800"/>
            <a:ext cx="3186545" cy="2019300"/>
          </a:xfrm>
        </p:spPr>
        <p:txBody>
          <a:bodyPr/>
          <a:lstStyle/>
          <a:p>
            <a:endParaRPr lang="en-US" sz="2000" b="1" dirty="0"/>
          </a:p>
        </p:txBody>
      </p:sp>
      <p:sp>
        <p:nvSpPr>
          <p:cNvPr id="4" name="Slide Number Placeholder 3">
            <a:extLst>
              <a:ext uri="{FF2B5EF4-FFF2-40B4-BE49-F238E27FC236}">
                <a16:creationId xmlns:a16="http://schemas.microsoft.com/office/drawing/2014/main" id="{2CBB4239-A8DD-4BFC-84ED-9306E67D0B25}"/>
              </a:ext>
            </a:extLst>
          </p:cNvPr>
          <p:cNvSpPr>
            <a:spLocks noGrp="1"/>
          </p:cNvSpPr>
          <p:nvPr>
            <p:ph type="sldNum" sz="quarter" idx="12"/>
          </p:nvPr>
        </p:nvSpPr>
        <p:spPr/>
        <p:txBody>
          <a:bodyPr/>
          <a:lstStyle/>
          <a:p>
            <a:fld id="{418E52EE-F2F1-4BF1-AEBA-8226B48EE5A9}" type="slidenum">
              <a:rPr lang="en-US" smtClean="0"/>
              <a:t>42</a:t>
            </a:fld>
            <a:endParaRPr lang="en-US"/>
          </a:p>
        </p:txBody>
      </p:sp>
      <p:pic>
        <p:nvPicPr>
          <p:cNvPr id="5" name="Picture 4">
            <a:extLst>
              <a:ext uri="{FF2B5EF4-FFF2-40B4-BE49-F238E27FC236}">
                <a16:creationId xmlns:a16="http://schemas.microsoft.com/office/drawing/2014/main" id="{1831BC51-0098-45F7-875A-EDB5D2A713EB}"/>
              </a:ext>
            </a:extLst>
          </p:cNvPr>
          <p:cNvPicPr>
            <a:picLocks noChangeAspect="1"/>
          </p:cNvPicPr>
          <p:nvPr/>
        </p:nvPicPr>
        <p:blipFill>
          <a:blip r:embed="rId2"/>
          <a:stretch>
            <a:fillRect/>
          </a:stretch>
        </p:blipFill>
        <p:spPr>
          <a:xfrm>
            <a:off x="762001" y="1408257"/>
            <a:ext cx="7620000" cy="5313218"/>
          </a:xfrm>
          <a:prstGeom prst="rect">
            <a:avLst/>
          </a:prstGeom>
        </p:spPr>
      </p:pic>
      <p:sp>
        <p:nvSpPr>
          <p:cNvPr id="6" name="TextBox 5">
            <a:extLst>
              <a:ext uri="{FF2B5EF4-FFF2-40B4-BE49-F238E27FC236}">
                <a16:creationId xmlns:a16="http://schemas.microsoft.com/office/drawing/2014/main" id="{EE3DD46A-054D-4DE7-9867-B36BD1DEC7D2}"/>
              </a:ext>
            </a:extLst>
          </p:cNvPr>
          <p:cNvSpPr txBox="1"/>
          <p:nvPr/>
        </p:nvSpPr>
        <p:spPr>
          <a:xfrm>
            <a:off x="6301729" y="2984119"/>
            <a:ext cx="2346972" cy="1815882"/>
          </a:xfrm>
          <a:prstGeom prst="rect">
            <a:avLst/>
          </a:prstGeom>
          <a:solidFill>
            <a:srgbClr val="FFFF00"/>
          </a:solidFill>
        </p:spPr>
        <p:txBody>
          <a:bodyPr wrap="square" rtlCol="0">
            <a:spAutoFit/>
          </a:bodyPr>
          <a:lstStyle/>
          <a:p>
            <a:r>
              <a:rPr lang="en-US" sz="1600" b="1" i="1" u="sng" dirty="0"/>
              <a:t>The Good News</a:t>
            </a:r>
            <a:r>
              <a:rPr lang="en-US" sz="1600" b="1" u="sng" dirty="0"/>
              <a:t>: </a:t>
            </a:r>
            <a:r>
              <a:rPr lang="en-US" sz="1600" b="1" dirty="0"/>
              <a:t>it appears that BH attacks’ likelihood of inflicting wounding or casualties is very small based upon the engagement history</a:t>
            </a:r>
          </a:p>
        </p:txBody>
      </p:sp>
    </p:spTree>
    <p:extLst>
      <p:ext uri="{BB962C8B-B14F-4D97-AF65-F5344CB8AC3E}">
        <p14:creationId xmlns:p14="http://schemas.microsoft.com/office/powerpoint/2010/main" val="309189087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68760-C185-41D3-9320-BD0D18946DE4}"/>
              </a:ext>
            </a:extLst>
          </p:cNvPr>
          <p:cNvSpPr>
            <a:spLocks noGrp="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en-US" sz="2400" b="1" dirty="0"/>
              <a:t>SS5: Look for correlations</a:t>
            </a:r>
          </a:p>
        </p:txBody>
      </p:sp>
      <p:sp>
        <p:nvSpPr>
          <p:cNvPr id="3" name="Content Placeholder 2">
            <a:extLst>
              <a:ext uri="{FF2B5EF4-FFF2-40B4-BE49-F238E27FC236}">
                <a16:creationId xmlns:a16="http://schemas.microsoft.com/office/drawing/2014/main" id="{4799E88B-ACCF-48AA-AB36-DCF5EC2C8197}"/>
              </a:ext>
            </a:extLst>
          </p:cNvPr>
          <p:cNvSpPr>
            <a:spLocks noGrp="1"/>
          </p:cNvSpPr>
          <p:nvPr>
            <p:ph idx="1"/>
          </p:nvPr>
        </p:nvSpPr>
        <p:spPr>
          <a:xfrm>
            <a:off x="1181100" y="1676400"/>
            <a:ext cx="7239000" cy="4457700"/>
          </a:xfrm>
        </p:spPr>
        <p:txBody>
          <a:bodyPr/>
          <a:lstStyle/>
          <a:p>
            <a:r>
              <a:rPr lang="en-US" sz="2400" i="1" dirty="0"/>
              <a:t>1 death per every 2 wounded based on data visualization.</a:t>
            </a:r>
          </a:p>
          <a:p>
            <a:r>
              <a:rPr lang="en-US" sz="2400" i="1" dirty="0"/>
              <a:t>No real correlation between time of year and attack impacts.</a:t>
            </a:r>
          </a:p>
          <a:p>
            <a:r>
              <a:rPr lang="en-US" sz="2400" i="1" dirty="0"/>
              <a:t>Temperature (high) does not appear to reduce BH attacks. </a:t>
            </a:r>
          </a:p>
        </p:txBody>
      </p:sp>
      <p:sp>
        <p:nvSpPr>
          <p:cNvPr id="4" name="Slide Number Placeholder 3">
            <a:extLst>
              <a:ext uri="{FF2B5EF4-FFF2-40B4-BE49-F238E27FC236}">
                <a16:creationId xmlns:a16="http://schemas.microsoft.com/office/drawing/2014/main" id="{CD28292F-53D7-407E-90DA-90B90D55DD25}"/>
              </a:ext>
            </a:extLst>
          </p:cNvPr>
          <p:cNvSpPr>
            <a:spLocks noGrp="1"/>
          </p:cNvSpPr>
          <p:nvPr>
            <p:ph type="sldNum" sz="quarter" idx="12"/>
          </p:nvPr>
        </p:nvSpPr>
        <p:spPr/>
        <p:txBody>
          <a:bodyPr/>
          <a:lstStyle/>
          <a:p>
            <a:fld id="{418E52EE-F2F1-4BF1-AEBA-8226B48EE5A9}" type="slidenum">
              <a:rPr lang="en-US" smtClean="0"/>
              <a:t>43</a:t>
            </a:fld>
            <a:endParaRPr lang="en-US"/>
          </a:p>
        </p:txBody>
      </p:sp>
    </p:spTree>
    <p:extLst>
      <p:ext uri="{BB962C8B-B14F-4D97-AF65-F5344CB8AC3E}">
        <p14:creationId xmlns:p14="http://schemas.microsoft.com/office/powerpoint/2010/main" val="297349945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26803-6093-4091-A58C-FB6BCD59AF9B}"/>
              </a:ext>
            </a:extLst>
          </p:cNvPr>
          <p:cNvSpPr>
            <a:spLocks noGrp="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en-US" sz="2400" b="1" dirty="0"/>
              <a:t>SS6: Consider how to solve problem manually</a:t>
            </a:r>
          </a:p>
        </p:txBody>
      </p:sp>
      <p:sp>
        <p:nvSpPr>
          <p:cNvPr id="3" name="Content Placeholder 2">
            <a:extLst>
              <a:ext uri="{FF2B5EF4-FFF2-40B4-BE49-F238E27FC236}">
                <a16:creationId xmlns:a16="http://schemas.microsoft.com/office/drawing/2014/main" id="{DF29C512-4E23-474A-91DF-4ADFDB16768B}"/>
              </a:ext>
            </a:extLst>
          </p:cNvPr>
          <p:cNvSpPr>
            <a:spLocks noGrp="1"/>
          </p:cNvSpPr>
          <p:nvPr>
            <p:ph idx="1"/>
          </p:nvPr>
        </p:nvSpPr>
        <p:spPr>
          <a:xfrm>
            <a:off x="533400" y="1638300"/>
            <a:ext cx="7848600" cy="4457700"/>
          </a:xfrm>
        </p:spPr>
        <p:txBody>
          <a:bodyPr/>
          <a:lstStyle/>
          <a:p>
            <a:r>
              <a:rPr lang="en-US" sz="2400" b="1" i="1" dirty="0"/>
              <a:t>IRC can use a factor of 1 killed for every 2 wounded; however, the likelihood of any wounding or deaths is dramatically small based upon the GTD data. </a:t>
            </a:r>
          </a:p>
        </p:txBody>
      </p:sp>
      <p:sp>
        <p:nvSpPr>
          <p:cNvPr id="4" name="Slide Number Placeholder 3">
            <a:extLst>
              <a:ext uri="{FF2B5EF4-FFF2-40B4-BE49-F238E27FC236}">
                <a16:creationId xmlns:a16="http://schemas.microsoft.com/office/drawing/2014/main" id="{FE7B2769-6317-4295-A468-0328D02C301E}"/>
              </a:ext>
            </a:extLst>
          </p:cNvPr>
          <p:cNvSpPr>
            <a:spLocks noGrp="1"/>
          </p:cNvSpPr>
          <p:nvPr>
            <p:ph type="sldNum" sz="quarter" idx="12"/>
          </p:nvPr>
        </p:nvSpPr>
        <p:spPr/>
        <p:txBody>
          <a:bodyPr/>
          <a:lstStyle/>
          <a:p>
            <a:fld id="{418E52EE-F2F1-4BF1-AEBA-8226B48EE5A9}" type="slidenum">
              <a:rPr lang="en-US" smtClean="0"/>
              <a:t>44</a:t>
            </a:fld>
            <a:endParaRPr lang="en-US"/>
          </a:p>
        </p:txBody>
      </p:sp>
    </p:spTree>
    <p:extLst>
      <p:ext uri="{BB962C8B-B14F-4D97-AF65-F5344CB8AC3E}">
        <p14:creationId xmlns:p14="http://schemas.microsoft.com/office/powerpoint/2010/main" val="388947365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46E439-95C8-45F6-907C-372F41E1348A}"/>
              </a:ext>
            </a:extLst>
          </p:cNvPr>
          <p:cNvSpPr>
            <a:spLocks noGrp="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en-US" sz="2400" b="1" dirty="0"/>
              <a:t>SS7: Identify promising transformations</a:t>
            </a:r>
          </a:p>
        </p:txBody>
      </p:sp>
      <p:sp>
        <p:nvSpPr>
          <p:cNvPr id="3" name="Content Placeholder 2">
            <a:extLst>
              <a:ext uri="{FF2B5EF4-FFF2-40B4-BE49-F238E27FC236}">
                <a16:creationId xmlns:a16="http://schemas.microsoft.com/office/drawing/2014/main" id="{5F64D2ED-447B-4B64-A69E-DB1C4288F61C}"/>
              </a:ext>
            </a:extLst>
          </p:cNvPr>
          <p:cNvSpPr>
            <a:spLocks noGrp="1"/>
          </p:cNvSpPr>
          <p:nvPr>
            <p:ph idx="1"/>
          </p:nvPr>
        </p:nvSpPr>
        <p:spPr>
          <a:xfrm>
            <a:off x="533400" y="1524000"/>
            <a:ext cx="7239000" cy="4457700"/>
          </a:xfrm>
        </p:spPr>
        <p:txBody>
          <a:bodyPr/>
          <a:lstStyle/>
          <a:p>
            <a:r>
              <a:rPr lang="en-US" sz="2400" dirty="0"/>
              <a:t>Eliminate blank data/NANs first</a:t>
            </a:r>
          </a:p>
          <a:p>
            <a:r>
              <a:rPr lang="en-US" sz="2400" dirty="0"/>
              <a:t>Impute missing values (assumed zero the safest)</a:t>
            </a:r>
          </a:p>
          <a:p>
            <a:pPr lvl="1"/>
            <a:r>
              <a:rPr lang="en-US" sz="2000" dirty="0"/>
              <a:t>Blank deaths assume zero</a:t>
            </a:r>
          </a:p>
          <a:p>
            <a:pPr lvl="1"/>
            <a:r>
              <a:rPr lang="en-US" sz="2000" dirty="0"/>
              <a:t>May skew the calculations slightly</a:t>
            </a:r>
          </a:p>
        </p:txBody>
      </p:sp>
      <p:sp>
        <p:nvSpPr>
          <p:cNvPr id="4" name="Slide Number Placeholder 3">
            <a:extLst>
              <a:ext uri="{FF2B5EF4-FFF2-40B4-BE49-F238E27FC236}">
                <a16:creationId xmlns:a16="http://schemas.microsoft.com/office/drawing/2014/main" id="{53CC9B55-13EC-45AF-A9E3-FCA47F9D4F33}"/>
              </a:ext>
            </a:extLst>
          </p:cNvPr>
          <p:cNvSpPr>
            <a:spLocks noGrp="1"/>
          </p:cNvSpPr>
          <p:nvPr>
            <p:ph type="sldNum" sz="quarter" idx="12"/>
          </p:nvPr>
        </p:nvSpPr>
        <p:spPr/>
        <p:txBody>
          <a:bodyPr/>
          <a:lstStyle/>
          <a:p>
            <a:fld id="{418E52EE-F2F1-4BF1-AEBA-8226B48EE5A9}" type="slidenum">
              <a:rPr lang="en-US" smtClean="0"/>
              <a:t>45</a:t>
            </a:fld>
            <a:endParaRPr lang="en-US"/>
          </a:p>
        </p:txBody>
      </p:sp>
    </p:spTree>
    <p:extLst>
      <p:ext uri="{BB962C8B-B14F-4D97-AF65-F5344CB8AC3E}">
        <p14:creationId xmlns:p14="http://schemas.microsoft.com/office/powerpoint/2010/main" val="380567573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46E439-95C8-45F6-907C-372F41E1348A}"/>
              </a:ext>
            </a:extLst>
          </p:cNvPr>
          <p:cNvSpPr>
            <a:spLocks noGrp="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en-US" sz="2400" b="1" dirty="0"/>
              <a:t>SS7: Identify useful extras</a:t>
            </a:r>
          </a:p>
        </p:txBody>
      </p:sp>
      <p:sp>
        <p:nvSpPr>
          <p:cNvPr id="3" name="Content Placeholder 2">
            <a:extLst>
              <a:ext uri="{FF2B5EF4-FFF2-40B4-BE49-F238E27FC236}">
                <a16:creationId xmlns:a16="http://schemas.microsoft.com/office/drawing/2014/main" id="{5F64D2ED-447B-4B64-A69E-DB1C4288F61C}"/>
              </a:ext>
            </a:extLst>
          </p:cNvPr>
          <p:cNvSpPr>
            <a:spLocks noGrp="1"/>
          </p:cNvSpPr>
          <p:nvPr>
            <p:ph idx="1"/>
          </p:nvPr>
        </p:nvSpPr>
        <p:spPr>
          <a:xfrm>
            <a:off x="495300" y="1524000"/>
            <a:ext cx="8191500" cy="4457700"/>
          </a:xfrm>
        </p:spPr>
        <p:txBody>
          <a:bodyPr/>
          <a:lstStyle/>
          <a:p>
            <a:r>
              <a:rPr lang="en-US" sz="2400" dirty="0"/>
              <a:t>Best to avoid BH engagements where possible because of their historical use of lethal attacks.</a:t>
            </a:r>
          </a:p>
          <a:p>
            <a:r>
              <a:rPr lang="en-US" sz="2400" dirty="0"/>
              <a:t>Time of year and number wounded are beneficial to determining casualties by BH attacks using LR (explore further).</a:t>
            </a:r>
          </a:p>
          <a:p>
            <a:r>
              <a:rPr lang="en-US" sz="2400" dirty="0"/>
              <a:t>High temperatures in region unlikely to impact BH operations. </a:t>
            </a:r>
          </a:p>
        </p:txBody>
      </p:sp>
      <p:sp>
        <p:nvSpPr>
          <p:cNvPr id="4" name="Slide Number Placeholder 3">
            <a:extLst>
              <a:ext uri="{FF2B5EF4-FFF2-40B4-BE49-F238E27FC236}">
                <a16:creationId xmlns:a16="http://schemas.microsoft.com/office/drawing/2014/main" id="{53CC9B55-13EC-45AF-A9E3-FCA47F9D4F33}"/>
              </a:ext>
            </a:extLst>
          </p:cNvPr>
          <p:cNvSpPr>
            <a:spLocks noGrp="1"/>
          </p:cNvSpPr>
          <p:nvPr>
            <p:ph type="sldNum" sz="quarter" idx="12"/>
          </p:nvPr>
        </p:nvSpPr>
        <p:spPr/>
        <p:txBody>
          <a:bodyPr/>
          <a:lstStyle/>
          <a:p>
            <a:fld id="{418E52EE-F2F1-4BF1-AEBA-8226B48EE5A9}" type="slidenum">
              <a:rPr lang="en-US" smtClean="0"/>
              <a:t>46</a:t>
            </a:fld>
            <a:endParaRPr lang="en-US"/>
          </a:p>
        </p:txBody>
      </p:sp>
    </p:spTree>
    <p:extLst>
      <p:ext uri="{BB962C8B-B14F-4D97-AF65-F5344CB8AC3E}">
        <p14:creationId xmlns:p14="http://schemas.microsoft.com/office/powerpoint/2010/main" val="128227609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46E439-95C8-45F6-907C-372F41E1348A}"/>
              </a:ext>
            </a:extLst>
          </p:cNvPr>
          <p:cNvSpPr>
            <a:spLocks noGrp="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en-US" sz="2400" b="1" dirty="0"/>
              <a:t>SS9: Document what you learned</a:t>
            </a:r>
          </a:p>
        </p:txBody>
      </p:sp>
      <p:sp>
        <p:nvSpPr>
          <p:cNvPr id="3" name="Content Placeholder 2">
            <a:extLst>
              <a:ext uri="{FF2B5EF4-FFF2-40B4-BE49-F238E27FC236}">
                <a16:creationId xmlns:a16="http://schemas.microsoft.com/office/drawing/2014/main" id="{5F64D2ED-447B-4B64-A69E-DB1C4288F61C}"/>
              </a:ext>
            </a:extLst>
          </p:cNvPr>
          <p:cNvSpPr>
            <a:spLocks noGrp="1"/>
          </p:cNvSpPr>
          <p:nvPr>
            <p:ph idx="1"/>
          </p:nvPr>
        </p:nvSpPr>
        <p:spPr>
          <a:xfrm>
            <a:off x="495300" y="1524000"/>
            <a:ext cx="8153400" cy="4457700"/>
          </a:xfrm>
        </p:spPr>
        <p:txBody>
          <a:bodyPr/>
          <a:lstStyle/>
          <a:p>
            <a:r>
              <a:rPr lang="en-US" sz="2400" dirty="0"/>
              <a:t>LR appears to be more than adequate to calculate impacts of BH attacks.</a:t>
            </a:r>
          </a:p>
          <a:p>
            <a:r>
              <a:rPr lang="en-US" sz="2400" dirty="0"/>
              <a:t>Additional factors, to include wounding's, are needed to further fine-tune casualty predictions.</a:t>
            </a:r>
          </a:p>
          <a:p>
            <a:r>
              <a:rPr lang="en-US" sz="2400" dirty="0"/>
              <a:t>Data cleaning is required to support calculations, but concerned (researcher) if there may be skewing due to outlier data that may better tune the LR model overall.</a:t>
            </a:r>
          </a:p>
          <a:p>
            <a:endParaRPr lang="en-US" sz="2400" dirty="0"/>
          </a:p>
          <a:p>
            <a:endParaRPr lang="en-US" sz="2400" dirty="0"/>
          </a:p>
        </p:txBody>
      </p:sp>
      <p:sp>
        <p:nvSpPr>
          <p:cNvPr id="4" name="Slide Number Placeholder 3">
            <a:extLst>
              <a:ext uri="{FF2B5EF4-FFF2-40B4-BE49-F238E27FC236}">
                <a16:creationId xmlns:a16="http://schemas.microsoft.com/office/drawing/2014/main" id="{53CC9B55-13EC-45AF-A9E3-FCA47F9D4F33}"/>
              </a:ext>
            </a:extLst>
          </p:cNvPr>
          <p:cNvSpPr>
            <a:spLocks noGrp="1"/>
          </p:cNvSpPr>
          <p:nvPr>
            <p:ph type="sldNum" sz="quarter" idx="12"/>
          </p:nvPr>
        </p:nvSpPr>
        <p:spPr/>
        <p:txBody>
          <a:bodyPr/>
          <a:lstStyle/>
          <a:p>
            <a:fld id="{418E52EE-F2F1-4BF1-AEBA-8226B48EE5A9}" type="slidenum">
              <a:rPr lang="en-US" smtClean="0"/>
              <a:t>47</a:t>
            </a:fld>
            <a:endParaRPr lang="en-US"/>
          </a:p>
        </p:txBody>
      </p:sp>
    </p:spTree>
    <p:extLst>
      <p:ext uri="{BB962C8B-B14F-4D97-AF65-F5344CB8AC3E}">
        <p14:creationId xmlns:p14="http://schemas.microsoft.com/office/powerpoint/2010/main" val="177630828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59E53-9EEE-4DA2-BD36-EB9053005F87}"/>
              </a:ext>
            </a:extLst>
          </p:cNvPr>
          <p:cNvSpPr>
            <a:spLocks noGrp="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en-US" sz="2400" b="1" dirty="0"/>
              <a:t>Step 6. Preparing and Cleaning Data (Anonymization)</a:t>
            </a:r>
          </a:p>
        </p:txBody>
      </p:sp>
      <p:sp>
        <p:nvSpPr>
          <p:cNvPr id="3" name="Content Placeholder 2">
            <a:extLst>
              <a:ext uri="{FF2B5EF4-FFF2-40B4-BE49-F238E27FC236}">
                <a16:creationId xmlns:a16="http://schemas.microsoft.com/office/drawing/2014/main" id="{8D57BAA6-1992-4B3C-8680-23D4C107F957}"/>
              </a:ext>
            </a:extLst>
          </p:cNvPr>
          <p:cNvSpPr>
            <a:spLocks noGrp="1"/>
          </p:cNvSpPr>
          <p:nvPr>
            <p:ph idx="1"/>
          </p:nvPr>
        </p:nvSpPr>
        <p:spPr/>
        <p:txBody>
          <a:bodyPr/>
          <a:lstStyle/>
          <a:p>
            <a:pPr marL="0" indent="0">
              <a:buNone/>
            </a:pPr>
            <a:r>
              <a:rPr lang="en-US" sz="2400" b="1" dirty="0"/>
              <a:t>SS1: </a:t>
            </a:r>
            <a:r>
              <a:rPr lang="en-US" sz="2400" dirty="0"/>
              <a:t>Data Anonymization – Not required; Open-source with no PII data</a:t>
            </a:r>
          </a:p>
          <a:p>
            <a:pPr marL="0" indent="0">
              <a:buNone/>
            </a:pPr>
            <a:endParaRPr lang="en-US" sz="2400" dirty="0"/>
          </a:p>
          <a:p>
            <a:r>
              <a:rPr lang="en-US" sz="2400" b="1" dirty="0"/>
              <a:t>Other cleaning activities: replacing blanks with zero (0), NANs, etc.</a:t>
            </a:r>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94FF6077-CDE9-417C-874C-119E2CA219A1}"/>
              </a:ext>
            </a:extLst>
          </p:cNvPr>
          <p:cNvSpPr>
            <a:spLocks noGrp="1"/>
          </p:cNvSpPr>
          <p:nvPr>
            <p:ph type="sldNum" sz="quarter" idx="12"/>
          </p:nvPr>
        </p:nvSpPr>
        <p:spPr/>
        <p:txBody>
          <a:bodyPr/>
          <a:lstStyle/>
          <a:p>
            <a:fld id="{418E52EE-F2F1-4BF1-AEBA-8226B48EE5A9}" type="slidenum">
              <a:rPr lang="en-US" smtClean="0"/>
              <a:t>48</a:t>
            </a:fld>
            <a:endParaRPr lang="en-US"/>
          </a:p>
        </p:txBody>
      </p:sp>
    </p:spTree>
    <p:extLst>
      <p:ext uri="{BB962C8B-B14F-4D97-AF65-F5344CB8AC3E}">
        <p14:creationId xmlns:p14="http://schemas.microsoft.com/office/powerpoint/2010/main" val="407627842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2E694-F69F-4A26-955C-F79387CBBE3F}"/>
              </a:ext>
            </a:extLst>
          </p:cNvPr>
          <p:cNvSpPr>
            <a:spLocks noGrp="1"/>
          </p:cNvSpPr>
          <p:nvPr>
            <p:ph type="title"/>
          </p:nvPr>
        </p:nvSpPr>
        <p:spPr/>
        <p:txBody>
          <a:bodyPr/>
          <a:lstStyle/>
          <a:p>
            <a:r>
              <a:rPr lang="en-US" sz="2800" b="1" dirty="0"/>
              <a:t>Step 7: Exploring Multiple Models</a:t>
            </a:r>
          </a:p>
        </p:txBody>
      </p:sp>
      <p:sp>
        <p:nvSpPr>
          <p:cNvPr id="3" name="Content Placeholder 2">
            <a:extLst>
              <a:ext uri="{FF2B5EF4-FFF2-40B4-BE49-F238E27FC236}">
                <a16:creationId xmlns:a16="http://schemas.microsoft.com/office/drawing/2014/main" id="{E2711568-9049-4274-88B0-ED711C84764E}"/>
              </a:ext>
            </a:extLst>
          </p:cNvPr>
          <p:cNvSpPr>
            <a:spLocks noGrp="1"/>
          </p:cNvSpPr>
          <p:nvPr>
            <p:ph idx="1"/>
          </p:nvPr>
        </p:nvSpPr>
        <p:spPr>
          <a:xfrm>
            <a:off x="381000" y="1295400"/>
            <a:ext cx="8077200" cy="4457700"/>
          </a:xfrm>
        </p:spPr>
        <p:txBody>
          <a:bodyPr/>
          <a:lstStyle/>
          <a:p>
            <a:r>
              <a:rPr lang="en-US" sz="2400" dirty="0"/>
              <a:t>Explored available training models to include literature review and Python code reviews of instructor’s models.</a:t>
            </a:r>
          </a:p>
          <a:p>
            <a:r>
              <a:rPr lang="en-US" sz="2400" dirty="0"/>
              <a:t>The two best candidates were:</a:t>
            </a:r>
          </a:p>
          <a:p>
            <a:pPr lvl="1"/>
            <a:r>
              <a:rPr lang="en-US" sz="2000" dirty="0"/>
              <a:t>Linear Regression(LR)</a:t>
            </a:r>
          </a:p>
          <a:p>
            <a:pPr lvl="1"/>
            <a:r>
              <a:rPr lang="en-US" sz="2000" dirty="0"/>
              <a:t>Logistics Regression (</a:t>
            </a:r>
            <a:r>
              <a:rPr lang="en-US" sz="2000" dirty="0" err="1"/>
              <a:t>LogR</a:t>
            </a:r>
            <a:r>
              <a:rPr lang="en-US" sz="2000" dirty="0"/>
              <a:t>)</a:t>
            </a:r>
          </a:p>
          <a:p>
            <a:r>
              <a:rPr lang="en-US" sz="2400" dirty="0"/>
              <a:t>Selected </a:t>
            </a:r>
            <a:r>
              <a:rPr lang="en-US" sz="2400" i="1" dirty="0"/>
              <a:t>Linear Regression (LR) </a:t>
            </a:r>
            <a:r>
              <a:rPr lang="en-US" sz="2400" dirty="0"/>
              <a:t>based, in part,  on the following:</a:t>
            </a:r>
          </a:p>
          <a:p>
            <a:pPr lvl="1"/>
            <a:r>
              <a:rPr lang="en-US" sz="2000" i="1" dirty="0">
                <a:solidFill>
                  <a:srgbClr val="FF0000"/>
                </a:solidFill>
              </a:rPr>
              <a:t>“The dependent variable</a:t>
            </a:r>
          </a:p>
          <a:p>
            <a:pPr lvl="2"/>
            <a:r>
              <a:rPr lang="en-US" sz="1600" i="1" dirty="0">
                <a:solidFill>
                  <a:srgbClr val="FF0000"/>
                </a:solidFill>
              </a:rPr>
              <a:t>Logistic regression is used when the response variable is categorical in nature. For instance, yes/no, true/false, red/green/blue, 1st/2nd/3rd/4th, etc.</a:t>
            </a:r>
          </a:p>
          <a:p>
            <a:pPr lvl="2"/>
            <a:r>
              <a:rPr lang="en-US" sz="1600" i="1" dirty="0">
                <a:solidFill>
                  <a:srgbClr val="FF0000"/>
                </a:solidFill>
              </a:rPr>
              <a:t>**Linear regression is used </a:t>
            </a:r>
            <a:r>
              <a:rPr lang="en-US" sz="1600" b="1" i="1" u="sng" dirty="0">
                <a:solidFill>
                  <a:srgbClr val="FF0000"/>
                </a:solidFill>
              </a:rPr>
              <a:t>when your response variable is continuous. </a:t>
            </a:r>
            <a:r>
              <a:rPr lang="en-US" sz="1600" i="1" dirty="0">
                <a:solidFill>
                  <a:srgbClr val="FF0000"/>
                </a:solidFill>
              </a:rPr>
              <a:t>For instance, weight, height, number of hours, etc.” </a:t>
            </a:r>
            <a:r>
              <a:rPr lang="en-US" sz="1600" dirty="0"/>
              <a:t>(Grus, 2019; </a:t>
            </a:r>
            <a:r>
              <a:rPr lang="en-US" sz="1600" dirty="0" err="1"/>
              <a:t>StackOverflow</a:t>
            </a:r>
            <a:r>
              <a:rPr lang="en-US" sz="1600" dirty="0"/>
              <a:t>, n.d.)</a:t>
            </a:r>
          </a:p>
          <a:p>
            <a:pPr lvl="1"/>
            <a:endParaRPr lang="en-US" sz="2000" dirty="0"/>
          </a:p>
        </p:txBody>
      </p:sp>
      <p:sp>
        <p:nvSpPr>
          <p:cNvPr id="4" name="Slide Number Placeholder 3">
            <a:extLst>
              <a:ext uri="{FF2B5EF4-FFF2-40B4-BE49-F238E27FC236}">
                <a16:creationId xmlns:a16="http://schemas.microsoft.com/office/drawing/2014/main" id="{33B10309-3578-4370-8113-23B1421846EB}"/>
              </a:ext>
            </a:extLst>
          </p:cNvPr>
          <p:cNvSpPr>
            <a:spLocks noGrp="1"/>
          </p:cNvSpPr>
          <p:nvPr>
            <p:ph type="sldNum" sz="quarter" idx="12"/>
          </p:nvPr>
        </p:nvSpPr>
        <p:spPr/>
        <p:txBody>
          <a:bodyPr/>
          <a:lstStyle/>
          <a:p>
            <a:fld id="{418E52EE-F2F1-4BF1-AEBA-8226B48EE5A9}" type="slidenum">
              <a:rPr lang="en-US" smtClean="0"/>
              <a:t>49</a:t>
            </a:fld>
            <a:endParaRPr lang="en-US"/>
          </a:p>
        </p:txBody>
      </p:sp>
    </p:spTree>
    <p:extLst>
      <p:ext uri="{BB962C8B-B14F-4D97-AF65-F5344CB8AC3E}">
        <p14:creationId xmlns:p14="http://schemas.microsoft.com/office/powerpoint/2010/main" val="2180556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22070C-288B-4B52-B0AF-DD69DC899213}"/>
              </a:ext>
            </a:extLst>
          </p:cNvPr>
          <p:cNvSpPr>
            <a:spLocks noGrp="1"/>
          </p:cNvSpPr>
          <p:nvPr>
            <p:ph type="title"/>
          </p:nvPr>
        </p:nvSpPr>
        <p:spPr/>
        <p:txBody>
          <a:bodyPr/>
          <a:lstStyle/>
          <a:p>
            <a:r>
              <a:rPr lang="en-US" sz="3200" b="1" dirty="0"/>
              <a:t>Performance Measures</a:t>
            </a:r>
          </a:p>
        </p:txBody>
      </p:sp>
      <p:sp>
        <p:nvSpPr>
          <p:cNvPr id="3" name="Content Placeholder 2">
            <a:extLst>
              <a:ext uri="{FF2B5EF4-FFF2-40B4-BE49-F238E27FC236}">
                <a16:creationId xmlns:a16="http://schemas.microsoft.com/office/drawing/2014/main" id="{1BD3014A-919F-4692-B6E2-5162C60E9D2A}"/>
              </a:ext>
            </a:extLst>
          </p:cNvPr>
          <p:cNvSpPr>
            <a:spLocks noGrp="1"/>
          </p:cNvSpPr>
          <p:nvPr>
            <p:ph idx="1"/>
          </p:nvPr>
        </p:nvSpPr>
        <p:spPr>
          <a:xfrm>
            <a:off x="304800" y="1581150"/>
            <a:ext cx="8534400" cy="4457700"/>
          </a:xfrm>
        </p:spPr>
        <p:txBody>
          <a:bodyPr/>
          <a:lstStyle/>
          <a:p>
            <a:r>
              <a:rPr lang="en-US" sz="2000" b="1" dirty="0"/>
              <a:t>Predict numbers </a:t>
            </a:r>
            <a:r>
              <a:rPr lang="en-US" sz="2000" dirty="0"/>
              <a:t>of IRC personnel expected to be </a:t>
            </a:r>
            <a:r>
              <a:rPr lang="en-US" sz="2000" b="1" dirty="0"/>
              <a:t>killed</a:t>
            </a:r>
            <a:r>
              <a:rPr lang="en-US" sz="2000" dirty="0"/>
              <a:t> by BH attacks.  </a:t>
            </a:r>
            <a:br>
              <a:rPr lang="en-US" sz="2000" dirty="0"/>
            </a:br>
            <a:endParaRPr lang="en-US" sz="2000" dirty="0"/>
          </a:p>
          <a:p>
            <a:r>
              <a:rPr lang="en-US" sz="2000" dirty="0"/>
              <a:t>Use current (notional) IRC historical data of </a:t>
            </a:r>
            <a:r>
              <a:rPr lang="en-US" sz="2000" b="1" dirty="0"/>
              <a:t>numbers wounded </a:t>
            </a:r>
            <a:r>
              <a:rPr lang="en-US" sz="2000" dirty="0"/>
              <a:t>by BH engagements:</a:t>
            </a:r>
            <a:br>
              <a:rPr lang="en-US" sz="2000" dirty="0"/>
            </a:br>
            <a:endParaRPr lang="en-US" sz="2000" dirty="0"/>
          </a:p>
          <a:p>
            <a:pPr lvl="1"/>
            <a:r>
              <a:rPr lang="en-US" sz="1800" dirty="0"/>
              <a:t>IRC Medical teams: 	11 personnel size , 4 wounded per operation</a:t>
            </a:r>
          </a:p>
          <a:p>
            <a:pPr lvl="1"/>
            <a:r>
              <a:rPr lang="en-US" sz="1800" dirty="0"/>
              <a:t>IRC Food resupply teams: 	28, 	                 6 wounded </a:t>
            </a:r>
          </a:p>
          <a:p>
            <a:pPr lvl="1"/>
            <a:r>
              <a:rPr lang="en-US" sz="1800" dirty="0"/>
              <a:t>IRC Data science teams: 	  7,                          1 wounded </a:t>
            </a:r>
            <a:br>
              <a:rPr lang="en-US" sz="1800" dirty="0"/>
            </a:br>
            <a:endParaRPr lang="en-US" sz="1800" dirty="0"/>
          </a:p>
          <a:p>
            <a:pPr marL="0" indent="0">
              <a:buNone/>
            </a:pPr>
            <a:endParaRPr lang="en-US" sz="2000" b="1" dirty="0">
              <a:highlight>
                <a:srgbClr val="FFFF00"/>
              </a:highlight>
            </a:endParaRPr>
          </a:p>
        </p:txBody>
      </p:sp>
      <p:sp>
        <p:nvSpPr>
          <p:cNvPr id="5" name="TextBox 4">
            <a:extLst>
              <a:ext uri="{FF2B5EF4-FFF2-40B4-BE49-F238E27FC236}">
                <a16:creationId xmlns:a16="http://schemas.microsoft.com/office/drawing/2014/main" id="{61919B19-7960-49BB-9490-33343C41D000}"/>
              </a:ext>
            </a:extLst>
          </p:cNvPr>
          <p:cNvSpPr txBox="1"/>
          <p:nvPr/>
        </p:nvSpPr>
        <p:spPr>
          <a:xfrm>
            <a:off x="0" y="6248400"/>
            <a:ext cx="2819400" cy="307777"/>
          </a:xfrm>
          <a:prstGeom prst="rect">
            <a:avLst/>
          </a:prstGeom>
          <a:solidFill>
            <a:schemeClr val="tx1"/>
          </a:solidFill>
        </p:spPr>
        <p:txBody>
          <a:bodyPr wrap="square" rtlCol="0">
            <a:spAutoFit/>
          </a:bodyPr>
          <a:lstStyle/>
          <a:p>
            <a:r>
              <a:rPr lang="en-US" sz="1400" dirty="0">
                <a:solidFill>
                  <a:schemeClr val="bg1"/>
                </a:solidFill>
              </a:rPr>
              <a:t>STEP 3. Performance Measures</a:t>
            </a:r>
          </a:p>
        </p:txBody>
      </p:sp>
      <p:pic>
        <p:nvPicPr>
          <p:cNvPr id="6" name="Graphic 5" descr="Calculator">
            <a:extLst>
              <a:ext uri="{FF2B5EF4-FFF2-40B4-BE49-F238E27FC236}">
                <a16:creationId xmlns:a16="http://schemas.microsoft.com/office/drawing/2014/main" id="{3B0D3EC8-FCBD-47F0-B065-1F2C4B85CA5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29400" y="4419600"/>
            <a:ext cx="1619250" cy="1619250"/>
          </a:xfrm>
          <a:prstGeom prst="rect">
            <a:avLst/>
          </a:prstGeom>
        </p:spPr>
      </p:pic>
      <p:sp>
        <p:nvSpPr>
          <p:cNvPr id="7" name="Slide Number Placeholder 6">
            <a:extLst>
              <a:ext uri="{FF2B5EF4-FFF2-40B4-BE49-F238E27FC236}">
                <a16:creationId xmlns:a16="http://schemas.microsoft.com/office/drawing/2014/main" id="{DC667523-A60E-437F-BD72-E297961A2B6A}"/>
              </a:ext>
            </a:extLst>
          </p:cNvPr>
          <p:cNvSpPr>
            <a:spLocks noGrp="1"/>
          </p:cNvSpPr>
          <p:nvPr>
            <p:ph type="sldNum" sz="quarter" idx="12"/>
          </p:nvPr>
        </p:nvSpPr>
        <p:spPr/>
        <p:txBody>
          <a:bodyPr/>
          <a:lstStyle/>
          <a:p>
            <a:fld id="{418E52EE-F2F1-4BF1-AEBA-8226B48EE5A9}" type="slidenum">
              <a:rPr lang="en-US" smtClean="0"/>
              <a:t>5</a:t>
            </a:fld>
            <a:endParaRPr lang="en-US"/>
          </a:p>
        </p:txBody>
      </p:sp>
    </p:spTree>
    <p:extLst>
      <p:ext uri="{BB962C8B-B14F-4D97-AF65-F5344CB8AC3E}">
        <p14:creationId xmlns:p14="http://schemas.microsoft.com/office/powerpoint/2010/main" val="271107942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2835A-33A8-4D5B-A1C9-CE7F07986113}"/>
              </a:ext>
            </a:extLst>
          </p:cNvPr>
          <p:cNvSpPr>
            <a:spLocks noGrp="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en-US" sz="3200" b="1" dirty="0"/>
              <a:t>Assumptions</a:t>
            </a:r>
          </a:p>
        </p:txBody>
      </p:sp>
      <p:sp>
        <p:nvSpPr>
          <p:cNvPr id="3" name="Content Placeholder 2">
            <a:extLst>
              <a:ext uri="{FF2B5EF4-FFF2-40B4-BE49-F238E27FC236}">
                <a16:creationId xmlns:a16="http://schemas.microsoft.com/office/drawing/2014/main" id="{3FDE1041-E31E-4747-81CD-F36D1201EBFD}"/>
              </a:ext>
            </a:extLst>
          </p:cNvPr>
          <p:cNvSpPr>
            <a:spLocks noGrp="1"/>
          </p:cNvSpPr>
          <p:nvPr>
            <p:ph idx="1"/>
          </p:nvPr>
        </p:nvSpPr>
        <p:spPr>
          <a:xfrm>
            <a:off x="838200" y="1451769"/>
            <a:ext cx="7772400" cy="4457700"/>
          </a:xfrm>
        </p:spPr>
        <p:txBody>
          <a:bodyPr/>
          <a:lstStyle/>
          <a:p>
            <a:r>
              <a:rPr lang="en-US" sz="2400" dirty="0">
                <a:solidFill>
                  <a:srgbClr val="009900"/>
                </a:solidFill>
              </a:rPr>
              <a:t>GTD is one of the most extensive and well-kept terrorism databases.</a:t>
            </a:r>
          </a:p>
          <a:p>
            <a:r>
              <a:rPr lang="en-US" sz="2400" dirty="0">
                <a:solidFill>
                  <a:srgbClr val="009900"/>
                </a:solidFill>
              </a:rPr>
              <a:t>A normal distribution of wounding and killings.</a:t>
            </a:r>
          </a:p>
          <a:p>
            <a:r>
              <a:rPr lang="en-US" sz="2400" dirty="0">
                <a:solidFill>
                  <a:srgbClr val="009900"/>
                </a:solidFill>
              </a:rPr>
              <a:t>Multiple regression and data visualization will show data relationships.</a:t>
            </a:r>
          </a:p>
          <a:p>
            <a:r>
              <a:rPr lang="en-US" sz="2400" dirty="0">
                <a:solidFill>
                  <a:srgbClr val="FF0000"/>
                </a:solidFill>
              </a:rPr>
              <a:t>More wounded results in more casualties.</a:t>
            </a:r>
          </a:p>
          <a:p>
            <a:r>
              <a:rPr lang="en-US" sz="2400" dirty="0">
                <a:solidFill>
                  <a:srgbClr val="FF0000"/>
                </a:solidFill>
              </a:rPr>
              <a:t>Higher monthly temperatures will result in reduced wounded personnel and reduced deaths. </a:t>
            </a:r>
          </a:p>
        </p:txBody>
      </p:sp>
      <p:sp>
        <p:nvSpPr>
          <p:cNvPr id="4" name="Slide Number Placeholder 3">
            <a:extLst>
              <a:ext uri="{FF2B5EF4-FFF2-40B4-BE49-F238E27FC236}">
                <a16:creationId xmlns:a16="http://schemas.microsoft.com/office/drawing/2014/main" id="{9FD341D6-008B-4887-A77C-BB96A9D11A9E}"/>
              </a:ext>
            </a:extLst>
          </p:cNvPr>
          <p:cNvSpPr>
            <a:spLocks noGrp="1"/>
          </p:cNvSpPr>
          <p:nvPr>
            <p:ph type="sldNum" sz="quarter" idx="12"/>
          </p:nvPr>
        </p:nvSpPr>
        <p:spPr/>
        <p:txBody>
          <a:bodyPr/>
          <a:lstStyle/>
          <a:p>
            <a:fld id="{418E52EE-F2F1-4BF1-AEBA-8226B48EE5A9}" type="slidenum">
              <a:rPr lang="en-US" smtClean="0"/>
              <a:t>50</a:t>
            </a:fld>
            <a:endParaRPr lang="en-US"/>
          </a:p>
        </p:txBody>
      </p:sp>
      <p:sp>
        <p:nvSpPr>
          <p:cNvPr id="5" name="TextBox 4">
            <a:extLst>
              <a:ext uri="{FF2B5EF4-FFF2-40B4-BE49-F238E27FC236}">
                <a16:creationId xmlns:a16="http://schemas.microsoft.com/office/drawing/2014/main" id="{0E10508B-831D-4FEE-8894-1843531897FF}"/>
              </a:ext>
            </a:extLst>
          </p:cNvPr>
          <p:cNvSpPr txBox="1"/>
          <p:nvPr/>
        </p:nvSpPr>
        <p:spPr>
          <a:xfrm>
            <a:off x="0" y="6248400"/>
            <a:ext cx="1905000" cy="307777"/>
          </a:xfrm>
          <a:prstGeom prst="rect">
            <a:avLst/>
          </a:prstGeom>
          <a:solidFill>
            <a:schemeClr val="tx1"/>
          </a:solidFill>
        </p:spPr>
        <p:txBody>
          <a:bodyPr wrap="square" rtlCol="0">
            <a:spAutoFit/>
          </a:bodyPr>
          <a:lstStyle/>
          <a:p>
            <a:r>
              <a:rPr lang="en-US" sz="1400" dirty="0">
                <a:solidFill>
                  <a:schemeClr val="bg1"/>
                </a:solidFill>
              </a:rPr>
              <a:t>STEP 8. Fine-tuning</a:t>
            </a:r>
          </a:p>
        </p:txBody>
      </p:sp>
      <p:sp>
        <p:nvSpPr>
          <p:cNvPr id="6" name="TextBox 5">
            <a:extLst>
              <a:ext uri="{FF2B5EF4-FFF2-40B4-BE49-F238E27FC236}">
                <a16:creationId xmlns:a16="http://schemas.microsoft.com/office/drawing/2014/main" id="{B0A51B9C-344D-44EA-9C8F-1052D44C9785}"/>
              </a:ext>
            </a:extLst>
          </p:cNvPr>
          <p:cNvSpPr txBox="1"/>
          <p:nvPr/>
        </p:nvSpPr>
        <p:spPr>
          <a:xfrm>
            <a:off x="4156" y="5602069"/>
            <a:ext cx="1884427" cy="584775"/>
          </a:xfrm>
          <a:prstGeom prst="rect">
            <a:avLst/>
          </a:prstGeom>
          <a:noFill/>
        </p:spPr>
        <p:txBody>
          <a:bodyPr wrap="none" rtlCol="0">
            <a:spAutoFit/>
          </a:bodyPr>
          <a:lstStyle/>
          <a:p>
            <a:pPr algn="r"/>
            <a:r>
              <a:rPr lang="en-US" sz="1600" dirty="0">
                <a:solidFill>
                  <a:srgbClr val="009900"/>
                </a:solidFill>
              </a:rPr>
              <a:t>GREEN – TRUE</a:t>
            </a:r>
          </a:p>
          <a:p>
            <a:pPr algn="r"/>
            <a:r>
              <a:rPr lang="en-US" sz="1600" dirty="0">
                <a:solidFill>
                  <a:srgbClr val="FF0000"/>
                </a:solidFill>
              </a:rPr>
              <a:t>RED – NOT TRUE</a:t>
            </a:r>
          </a:p>
        </p:txBody>
      </p:sp>
    </p:spTree>
    <p:extLst>
      <p:ext uri="{BB962C8B-B14F-4D97-AF65-F5344CB8AC3E}">
        <p14:creationId xmlns:p14="http://schemas.microsoft.com/office/powerpoint/2010/main" val="116219266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32C9CE-13CF-4F09-94B7-DEAC79178840}"/>
              </a:ext>
            </a:extLst>
          </p:cNvPr>
          <p:cNvSpPr>
            <a:spLocks noGrp="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en-US" sz="3200" b="1" dirty="0"/>
              <a:t>System Limitations</a:t>
            </a:r>
          </a:p>
        </p:txBody>
      </p:sp>
      <p:sp>
        <p:nvSpPr>
          <p:cNvPr id="3" name="Content Placeholder 2">
            <a:extLst>
              <a:ext uri="{FF2B5EF4-FFF2-40B4-BE49-F238E27FC236}">
                <a16:creationId xmlns:a16="http://schemas.microsoft.com/office/drawing/2014/main" id="{399C7622-62B0-4AA4-9D7A-688BB85C0681}"/>
              </a:ext>
            </a:extLst>
          </p:cNvPr>
          <p:cNvSpPr>
            <a:spLocks noGrp="1"/>
          </p:cNvSpPr>
          <p:nvPr>
            <p:ph idx="1"/>
          </p:nvPr>
        </p:nvSpPr>
        <p:spPr>
          <a:xfrm>
            <a:off x="678872" y="1600200"/>
            <a:ext cx="7550727" cy="4457700"/>
          </a:xfrm>
        </p:spPr>
        <p:txBody>
          <a:bodyPr/>
          <a:lstStyle/>
          <a:p>
            <a:r>
              <a:rPr lang="en-US" dirty="0"/>
              <a:t>The Linear regression model assumes there </a:t>
            </a:r>
            <a:r>
              <a:rPr lang="en-US" u="sng" dirty="0"/>
              <a:t>is</a:t>
            </a:r>
            <a:r>
              <a:rPr lang="en-US" dirty="0"/>
              <a:t> a linear relationship. </a:t>
            </a:r>
          </a:p>
          <a:p>
            <a:r>
              <a:rPr lang="en-US" dirty="0"/>
              <a:t>The model misses' extremes, outliers, that may be just as important.</a:t>
            </a:r>
          </a:p>
          <a:p>
            <a:pPr lvl="1"/>
            <a:r>
              <a:rPr lang="en-US" dirty="0"/>
              <a:t>Requires further human subject matter expertise </a:t>
            </a:r>
          </a:p>
        </p:txBody>
      </p:sp>
      <p:sp>
        <p:nvSpPr>
          <p:cNvPr id="4" name="Slide Number Placeholder 3">
            <a:extLst>
              <a:ext uri="{FF2B5EF4-FFF2-40B4-BE49-F238E27FC236}">
                <a16:creationId xmlns:a16="http://schemas.microsoft.com/office/drawing/2014/main" id="{F3BFE185-C79C-4CFA-88C9-121760468BDD}"/>
              </a:ext>
            </a:extLst>
          </p:cNvPr>
          <p:cNvSpPr>
            <a:spLocks noGrp="1"/>
          </p:cNvSpPr>
          <p:nvPr>
            <p:ph type="sldNum" sz="quarter" idx="12"/>
          </p:nvPr>
        </p:nvSpPr>
        <p:spPr/>
        <p:txBody>
          <a:bodyPr/>
          <a:lstStyle/>
          <a:p>
            <a:fld id="{418E52EE-F2F1-4BF1-AEBA-8226B48EE5A9}" type="slidenum">
              <a:rPr lang="en-US" smtClean="0"/>
              <a:t>51</a:t>
            </a:fld>
            <a:endParaRPr lang="en-US"/>
          </a:p>
        </p:txBody>
      </p:sp>
      <p:sp>
        <p:nvSpPr>
          <p:cNvPr id="5" name="TextBox 4">
            <a:extLst>
              <a:ext uri="{FF2B5EF4-FFF2-40B4-BE49-F238E27FC236}">
                <a16:creationId xmlns:a16="http://schemas.microsoft.com/office/drawing/2014/main" id="{79CE7B11-6E58-4FF8-9832-26D6BB1F2E52}"/>
              </a:ext>
            </a:extLst>
          </p:cNvPr>
          <p:cNvSpPr txBox="1"/>
          <p:nvPr/>
        </p:nvSpPr>
        <p:spPr>
          <a:xfrm>
            <a:off x="0" y="6248400"/>
            <a:ext cx="2438400" cy="307777"/>
          </a:xfrm>
          <a:prstGeom prst="rect">
            <a:avLst/>
          </a:prstGeom>
          <a:solidFill>
            <a:schemeClr val="tx1"/>
          </a:solidFill>
        </p:spPr>
        <p:txBody>
          <a:bodyPr wrap="square" rtlCol="0">
            <a:spAutoFit/>
          </a:bodyPr>
          <a:lstStyle/>
          <a:p>
            <a:r>
              <a:rPr lang="en-US" sz="1400" dirty="0">
                <a:solidFill>
                  <a:schemeClr val="bg1"/>
                </a:solidFill>
              </a:rPr>
              <a:t>STEP 8. Fine-tuning (cont.)</a:t>
            </a:r>
          </a:p>
        </p:txBody>
      </p:sp>
    </p:spTree>
    <p:extLst>
      <p:ext uri="{BB962C8B-B14F-4D97-AF65-F5344CB8AC3E}">
        <p14:creationId xmlns:p14="http://schemas.microsoft.com/office/powerpoint/2010/main" val="345318138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74A4B5-CEE5-4EAD-B87E-FFEC0ACA7FF3}"/>
              </a:ext>
            </a:extLst>
          </p:cNvPr>
          <p:cNvSpPr>
            <a:spLocks noGrp="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en-US" sz="3200" b="1" dirty="0"/>
              <a:t>Study Results</a:t>
            </a:r>
          </a:p>
        </p:txBody>
      </p:sp>
      <p:sp>
        <p:nvSpPr>
          <p:cNvPr id="4" name="Slide Number Placeholder 3">
            <a:extLst>
              <a:ext uri="{FF2B5EF4-FFF2-40B4-BE49-F238E27FC236}">
                <a16:creationId xmlns:a16="http://schemas.microsoft.com/office/drawing/2014/main" id="{9D6DE1E5-D52D-42D4-83DE-0885D60D3756}"/>
              </a:ext>
            </a:extLst>
          </p:cNvPr>
          <p:cNvSpPr>
            <a:spLocks noGrp="1"/>
          </p:cNvSpPr>
          <p:nvPr>
            <p:ph type="sldNum" sz="quarter" idx="12"/>
          </p:nvPr>
        </p:nvSpPr>
        <p:spPr/>
        <p:txBody>
          <a:bodyPr/>
          <a:lstStyle/>
          <a:p>
            <a:fld id="{418E52EE-F2F1-4BF1-AEBA-8226B48EE5A9}" type="slidenum">
              <a:rPr lang="en-US" smtClean="0"/>
              <a:t>52</a:t>
            </a:fld>
            <a:endParaRPr lang="en-US"/>
          </a:p>
        </p:txBody>
      </p:sp>
      <p:sp>
        <p:nvSpPr>
          <p:cNvPr id="5" name="TextBox 4">
            <a:extLst>
              <a:ext uri="{FF2B5EF4-FFF2-40B4-BE49-F238E27FC236}">
                <a16:creationId xmlns:a16="http://schemas.microsoft.com/office/drawing/2014/main" id="{07E16374-75C6-4F11-8919-FC314F98D4F5}"/>
              </a:ext>
            </a:extLst>
          </p:cNvPr>
          <p:cNvSpPr txBox="1"/>
          <p:nvPr/>
        </p:nvSpPr>
        <p:spPr>
          <a:xfrm>
            <a:off x="0" y="6019800"/>
            <a:ext cx="1676400" cy="307777"/>
          </a:xfrm>
          <a:prstGeom prst="rect">
            <a:avLst/>
          </a:prstGeom>
          <a:solidFill>
            <a:schemeClr val="tx1"/>
          </a:solidFill>
        </p:spPr>
        <p:txBody>
          <a:bodyPr wrap="square" rtlCol="0">
            <a:spAutoFit/>
          </a:bodyPr>
          <a:lstStyle/>
          <a:p>
            <a:r>
              <a:rPr lang="en-US" sz="1400" dirty="0">
                <a:solidFill>
                  <a:schemeClr val="bg1"/>
                </a:solidFill>
              </a:rPr>
              <a:t>STEP 9. Results</a:t>
            </a:r>
          </a:p>
        </p:txBody>
      </p:sp>
      <p:sp>
        <p:nvSpPr>
          <p:cNvPr id="6" name="TextBox 5">
            <a:extLst>
              <a:ext uri="{FF2B5EF4-FFF2-40B4-BE49-F238E27FC236}">
                <a16:creationId xmlns:a16="http://schemas.microsoft.com/office/drawing/2014/main" id="{D6D58A32-C045-4138-9766-3E3A7B783694}"/>
              </a:ext>
            </a:extLst>
          </p:cNvPr>
          <p:cNvSpPr txBox="1"/>
          <p:nvPr/>
        </p:nvSpPr>
        <p:spPr>
          <a:xfrm>
            <a:off x="1066800" y="1600200"/>
            <a:ext cx="6781800" cy="3539430"/>
          </a:xfrm>
          <a:prstGeom prst="rect">
            <a:avLst/>
          </a:prstGeom>
          <a:noFill/>
        </p:spPr>
        <p:txBody>
          <a:bodyPr wrap="square" rtlCol="0">
            <a:spAutoFit/>
          </a:bodyPr>
          <a:lstStyle/>
          <a:p>
            <a:pPr marL="285750" indent="-285750">
              <a:buFont typeface="Arial" panose="020B0604020202020204" pitchFamily="34" charset="0"/>
              <a:buChar char="•"/>
            </a:pPr>
            <a:r>
              <a:rPr lang="en-US" sz="2800" b="1" i="1" dirty="0"/>
              <a:t>Appears</a:t>
            </a:r>
            <a:r>
              <a:rPr lang="en-US" sz="2800" dirty="0"/>
              <a:t> that for every two persons wounded there is one death.</a:t>
            </a:r>
            <a:br>
              <a:rPr lang="en-US" sz="2800" dirty="0"/>
            </a:br>
            <a:endParaRPr lang="en-US" sz="2800" dirty="0"/>
          </a:p>
          <a:p>
            <a:pPr marL="285750" indent="-285750">
              <a:buFont typeface="Arial" panose="020B0604020202020204" pitchFamily="34" charset="0"/>
              <a:buChar char="•"/>
            </a:pPr>
            <a:r>
              <a:rPr lang="en-US" sz="2800" b="1" dirty="0"/>
              <a:t>NOT TRUE: </a:t>
            </a:r>
            <a:r>
              <a:rPr lang="en-US" sz="2800" dirty="0"/>
              <a:t>There is a non-linear data relationship. </a:t>
            </a:r>
            <a:br>
              <a:rPr lang="en-US" sz="2800" dirty="0"/>
            </a:br>
            <a:endParaRPr lang="en-US" sz="2800" dirty="0"/>
          </a:p>
          <a:p>
            <a:pPr marL="285750" indent="-285750">
              <a:buFont typeface="Arial" panose="020B0604020202020204" pitchFamily="34" charset="0"/>
              <a:buChar char="•"/>
            </a:pPr>
            <a:r>
              <a:rPr lang="en-US" sz="2800" dirty="0"/>
              <a:t>Time of year (higher temperatures) has no effect on BH attacks.</a:t>
            </a:r>
          </a:p>
        </p:txBody>
      </p:sp>
    </p:spTree>
    <p:extLst>
      <p:ext uri="{BB962C8B-B14F-4D97-AF65-F5344CB8AC3E}">
        <p14:creationId xmlns:p14="http://schemas.microsoft.com/office/powerpoint/2010/main" val="22446068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544F1-9672-4351-9FCC-4CCBE4341890}"/>
              </a:ext>
            </a:extLst>
          </p:cNvPr>
          <p:cNvSpPr>
            <a:spLocks noGrp="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en-US" sz="3200" b="1" dirty="0"/>
              <a:t>Study Results (cont.)</a:t>
            </a:r>
          </a:p>
        </p:txBody>
      </p:sp>
      <p:sp>
        <p:nvSpPr>
          <p:cNvPr id="3" name="Content Placeholder 2">
            <a:extLst>
              <a:ext uri="{FF2B5EF4-FFF2-40B4-BE49-F238E27FC236}">
                <a16:creationId xmlns:a16="http://schemas.microsoft.com/office/drawing/2014/main" id="{70CB9223-1BD2-4C9E-B942-DB5FFE32E0E9}"/>
              </a:ext>
            </a:extLst>
          </p:cNvPr>
          <p:cNvSpPr>
            <a:spLocks noGrp="1"/>
          </p:cNvSpPr>
          <p:nvPr>
            <p:ph idx="1"/>
          </p:nvPr>
        </p:nvSpPr>
        <p:spPr>
          <a:xfrm>
            <a:off x="495300" y="1451769"/>
            <a:ext cx="7277100" cy="758031"/>
          </a:xfrm>
        </p:spPr>
        <p:txBody>
          <a:bodyPr/>
          <a:lstStyle/>
          <a:p>
            <a:r>
              <a:rPr lang="en-US" sz="2400" b="1" dirty="0"/>
              <a:t>Relationship between wounding and kills</a:t>
            </a:r>
          </a:p>
          <a:p>
            <a:pPr lvl="1"/>
            <a:r>
              <a:rPr lang="en-US" sz="2000" b="1" dirty="0"/>
              <a:t>Medical Team (sample) </a:t>
            </a:r>
            <a:r>
              <a:rPr lang="en-US" sz="2000" dirty="0"/>
              <a:t>for October (10), Day (24), predicated wounding numbers (4) =</a:t>
            </a:r>
          </a:p>
          <a:p>
            <a:pPr lvl="2"/>
            <a:r>
              <a:rPr lang="en-US" sz="1600" dirty="0"/>
              <a:t> 6.9 killed out of 11</a:t>
            </a:r>
          </a:p>
          <a:p>
            <a:pPr lvl="1"/>
            <a:r>
              <a:rPr lang="en-US" sz="2000" b="1" dirty="0"/>
              <a:t>Food Resupply Team </a:t>
            </a:r>
            <a:r>
              <a:rPr lang="en-US" sz="2000" dirty="0"/>
              <a:t>for July(7), Day (27), (6) wounded =</a:t>
            </a:r>
          </a:p>
          <a:p>
            <a:pPr lvl="2"/>
            <a:r>
              <a:rPr lang="en-US" sz="1600" dirty="0"/>
              <a:t> 7.8 killed out of 28</a:t>
            </a:r>
          </a:p>
          <a:p>
            <a:pPr lvl="1"/>
            <a:r>
              <a:rPr lang="en-US" sz="2000" b="1" dirty="0"/>
              <a:t>Data Science Team </a:t>
            </a:r>
            <a:r>
              <a:rPr lang="en-US" sz="2000" dirty="0"/>
              <a:t>for Jan (1), Day (27), and (1) person wounded =</a:t>
            </a:r>
          </a:p>
          <a:p>
            <a:pPr lvl="2"/>
            <a:r>
              <a:rPr lang="en-US" sz="1600" dirty="0"/>
              <a:t> </a:t>
            </a:r>
            <a:r>
              <a:rPr lang="en-US" sz="1600" dirty="0">
                <a:highlight>
                  <a:srgbClr val="FFFF00"/>
                </a:highlight>
              </a:rPr>
              <a:t>6.9 killed out of 7</a:t>
            </a:r>
          </a:p>
        </p:txBody>
      </p:sp>
      <p:sp>
        <p:nvSpPr>
          <p:cNvPr id="4" name="Slide Number Placeholder 3">
            <a:extLst>
              <a:ext uri="{FF2B5EF4-FFF2-40B4-BE49-F238E27FC236}">
                <a16:creationId xmlns:a16="http://schemas.microsoft.com/office/drawing/2014/main" id="{7B7225C7-0FD3-4C47-9648-4F585E26111B}"/>
              </a:ext>
            </a:extLst>
          </p:cNvPr>
          <p:cNvSpPr>
            <a:spLocks noGrp="1"/>
          </p:cNvSpPr>
          <p:nvPr>
            <p:ph type="sldNum" sz="quarter" idx="12"/>
          </p:nvPr>
        </p:nvSpPr>
        <p:spPr/>
        <p:txBody>
          <a:bodyPr/>
          <a:lstStyle/>
          <a:p>
            <a:fld id="{418E52EE-F2F1-4BF1-AEBA-8226B48EE5A9}" type="slidenum">
              <a:rPr lang="en-US" smtClean="0"/>
              <a:t>53</a:t>
            </a:fld>
            <a:endParaRPr lang="en-US"/>
          </a:p>
        </p:txBody>
      </p:sp>
      <p:sp>
        <p:nvSpPr>
          <p:cNvPr id="6" name="TextBox 5">
            <a:extLst>
              <a:ext uri="{FF2B5EF4-FFF2-40B4-BE49-F238E27FC236}">
                <a16:creationId xmlns:a16="http://schemas.microsoft.com/office/drawing/2014/main" id="{5AA3697D-2341-4DCF-A539-5DDC52840528}"/>
              </a:ext>
            </a:extLst>
          </p:cNvPr>
          <p:cNvSpPr txBox="1"/>
          <p:nvPr/>
        </p:nvSpPr>
        <p:spPr>
          <a:xfrm>
            <a:off x="0" y="6248400"/>
            <a:ext cx="3733800" cy="253916"/>
          </a:xfrm>
          <a:prstGeom prst="rect">
            <a:avLst/>
          </a:prstGeom>
          <a:solidFill>
            <a:schemeClr val="tx1"/>
          </a:solidFill>
        </p:spPr>
        <p:txBody>
          <a:bodyPr wrap="square" rtlCol="0">
            <a:spAutoFit/>
          </a:bodyPr>
          <a:lstStyle/>
          <a:p>
            <a:r>
              <a:rPr lang="en-US" sz="1050" i="1" dirty="0">
                <a:solidFill>
                  <a:schemeClr val="bg1"/>
                </a:solidFill>
              </a:rPr>
              <a:t>Casualty Calculator for Boko Haram (2009-2018).</a:t>
            </a:r>
            <a:r>
              <a:rPr lang="en-US" sz="1050" i="1" dirty="0" err="1">
                <a:solidFill>
                  <a:schemeClr val="bg1"/>
                </a:solidFill>
              </a:rPr>
              <a:t>ipynb</a:t>
            </a:r>
            <a:endParaRPr lang="en-US" sz="1050" i="1" dirty="0">
              <a:solidFill>
                <a:schemeClr val="bg1"/>
              </a:solidFill>
            </a:endParaRPr>
          </a:p>
        </p:txBody>
      </p:sp>
      <p:sp>
        <p:nvSpPr>
          <p:cNvPr id="7" name="TextBox 6">
            <a:extLst>
              <a:ext uri="{FF2B5EF4-FFF2-40B4-BE49-F238E27FC236}">
                <a16:creationId xmlns:a16="http://schemas.microsoft.com/office/drawing/2014/main" id="{97101A6E-6BEC-47CE-8111-9A72BD664041}"/>
              </a:ext>
            </a:extLst>
          </p:cNvPr>
          <p:cNvSpPr txBox="1"/>
          <p:nvPr/>
        </p:nvSpPr>
        <p:spPr>
          <a:xfrm>
            <a:off x="-4156" y="5867400"/>
            <a:ext cx="2061556" cy="307777"/>
          </a:xfrm>
          <a:prstGeom prst="rect">
            <a:avLst/>
          </a:prstGeom>
          <a:solidFill>
            <a:schemeClr val="tx1"/>
          </a:solidFill>
        </p:spPr>
        <p:txBody>
          <a:bodyPr wrap="square" rtlCol="0">
            <a:spAutoFit/>
          </a:bodyPr>
          <a:lstStyle/>
          <a:p>
            <a:r>
              <a:rPr lang="en-US" sz="1400" dirty="0">
                <a:solidFill>
                  <a:schemeClr val="bg1"/>
                </a:solidFill>
              </a:rPr>
              <a:t>STEP 9. Results (cont.)</a:t>
            </a:r>
          </a:p>
        </p:txBody>
      </p:sp>
    </p:spTree>
    <p:extLst>
      <p:ext uri="{BB962C8B-B14F-4D97-AF65-F5344CB8AC3E}">
        <p14:creationId xmlns:p14="http://schemas.microsoft.com/office/powerpoint/2010/main" val="172935428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F98BF8-C31E-4AA6-B4D4-C712BB1B9065}"/>
              </a:ext>
            </a:extLst>
          </p:cNvPr>
          <p:cNvSpPr>
            <a:spLocks noGrp="1"/>
          </p:cNvSpPr>
          <p:nvPr>
            <p:ph type="title"/>
          </p:nvPr>
        </p:nvSpPr>
        <p:spPr/>
        <p:txBody>
          <a:bodyPr/>
          <a:lstStyle/>
          <a:p>
            <a:r>
              <a:rPr lang="en-US" sz="2400" b="1" dirty="0"/>
              <a:t>Casualties based on historical data and wounding of personnel</a:t>
            </a:r>
          </a:p>
        </p:txBody>
      </p:sp>
      <p:sp>
        <p:nvSpPr>
          <p:cNvPr id="4" name="Slide Number Placeholder 3">
            <a:extLst>
              <a:ext uri="{FF2B5EF4-FFF2-40B4-BE49-F238E27FC236}">
                <a16:creationId xmlns:a16="http://schemas.microsoft.com/office/drawing/2014/main" id="{82D3ED3D-98B3-464F-9A5B-1A7C5C065991}"/>
              </a:ext>
            </a:extLst>
          </p:cNvPr>
          <p:cNvSpPr>
            <a:spLocks noGrp="1"/>
          </p:cNvSpPr>
          <p:nvPr>
            <p:ph type="sldNum" sz="quarter" idx="12"/>
          </p:nvPr>
        </p:nvSpPr>
        <p:spPr/>
        <p:txBody>
          <a:bodyPr/>
          <a:lstStyle/>
          <a:p>
            <a:fld id="{418E52EE-F2F1-4BF1-AEBA-8226B48EE5A9}" type="slidenum">
              <a:rPr lang="en-US" smtClean="0"/>
              <a:t>54</a:t>
            </a:fld>
            <a:endParaRPr lang="en-US"/>
          </a:p>
        </p:txBody>
      </p:sp>
      <p:sp>
        <p:nvSpPr>
          <p:cNvPr id="5" name="TextBox 4">
            <a:extLst>
              <a:ext uri="{FF2B5EF4-FFF2-40B4-BE49-F238E27FC236}">
                <a16:creationId xmlns:a16="http://schemas.microsoft.com/office/drawing/2014/main" id="{40441F49-0D65-4B0E-8EC4-8FCF74590962}"/>
              </a:ext>
            </a:extLst>
          </p:cNvPr>
          <p:cNvSpPr txBox="1"/>
          <p:nvPr/>
        </p:nvSpPr>
        <p:spPr>
          <a:xfrm>
            <a:off x="12469" y="5957455"/>
            <a:ext cx="2121131" cy="307777"/>
          </a:xfrm>
          <a:prstGeom prst="rect">
            <a:avLst/>
          </a:prstGeom>
          <a:solidFill>
            <a:schemeClr val="tx1"/>
          </a:solidFill>
        </p:spPr>
        <p:txBody>
          <a:bodyPr wrap="square" rtlCol="0">
            <a:spAutoFit/>
          </a:bodyPr>
          <a:lstStyle/>
          <a:p>
            <a:r>
              <a:rPr lang="en-US" sz="1400" dirty="0">
                <a:solidFill>
                  <a:schemeClr val="bg1"/>
                </a:solidFill>
              </a:rPr>
              <a:t>STEP 9. Results (cont.)</a:t>
            </a:r>
          </a:p>
        </p:txBody>
      </p:sp>
      <p:sp>
        <p:nvSpPr>
          <p:cNvPr id="7" name="TextBox 6">
            <a:extLst>
              <a:ext uri="{FF2B5EF4-FFF2-40B4-BE49-F238E27FC236}">
                <a16:creationId xmlns:a16="http://schemas.microsoft.com/office/drawing/2014/main" id="{29BD0298-16CD-40D8-9955-8E3B62F33F42}"/>
              </a:ext>
            </a:extLst>
          </p:cNvPr>
          <p:cNvSpPr txBox="1"/>
          <p:nvPr/>
        </p:nvSpPr>
        <p:spPr>
          <a:xfrm>
            <a:off x="0" y="6380456"/>
            <a:ext cx="2732116" cy="261610"/>
          </a:xfrm>
          <a:prstGeom prst="rect">
            <a:avLst/>
          </a:prstGeom>
          <a:solidFill>
            <a:schemeClr val="tx1"/>
          </a:solidFill>
        </p:spPr>
        <p:txBody>
          <a:bodyPr wrap="square" rtlCol="0">
            <a:spAutoFit/>
          </a:bodyPr>
          <a:lstStyle/>
          <a:p>
            <a:r>
              <a:rPr lang="en-US" sz="1050" i="1" dirty="0" err="1">
                <a:solidFill>
                  <a:schemeClr val="bg1"/>
                </a:solidFill>
              </a:rPr>
              <a:t>Data_visualization_major_factors.ipynb</a:t>
            </a:r>
            <a:endParaRPr lang="en-US" sz="1050" i="1" dirty="0">
              <a:solidFill>
                <a:schemeClr val="bg1"/>
              </a:solidFill>
            </a:endParaRPr>
          </a:p>
        </p:txBody>
      </p:sp>
      <p:pic>
        <p:nvPicPr>
          <p:cNvPr id="8" name="Picture 7">
            <a:extLst>
              <a:ext uri="{FF2B5EF4-FFF2-40B4-BE49-F238E27FC236}">
                <a16:creationId xmlns:a16="http://schemas.microsoft.com/office/drawing/2014/main" id="{64755887-C59A-4ABC-950E-59D743AF7416}"/>
              </a:ext>
            </a:extLst>
          </p:cNvPr>
          <p:cNvPicPr>
            <a:picLocks noChangeAspect="1"/>
          </p:cNvPicPr>
          <p:nvPr/>
        </p:nvPicPr>
        <p:blipFill>
          <a:blip r:embed="rId2"/>
          <a:stretch>
            <a:fillRect/>
          </a:stretch>
        </p:blipFill>
        <p:spPr>
          <a:xfrm>
            <a:off x="381000" y="1573409"/>
            <a:ext cx="8229600" cy="4384045"/>
          </a:xfrm>
          <a:prstGeom prst="rect">
            <a:avLst/>
          </a:prstGeom>
        </p:spPr>
      </p:pic>
      <p:cxnSp>
        <p:nvCxnSpPr>
          <p:cNvPr id="10" name="Straight Arrow Connector 9">
            <a:extLst>
              <a:ext uri="{FF2B5EF4-FFF2-40B4-BE49-F238E27FC236}">
                <a16:creationId xmlns:a16="http://schemas.microsoft.com/office/drawing/2014/main" id="{47AD7783-7BA1-4457-A630-EFCA0C00C88E}"/>
              </a:ext>
            </a:extLst>
          </p:cNvPr>
          <p:cNvCxnSpPr/>
          <p:nvPr/>
        </p:nvCxnSpPr>
        <p:spPr>
          <a:xfrm>
            <a:off x="1905000" y="2175721"/>
            <a:ext cx="0" cy="638241"/>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37ECB999-DA1B-423A-8F20-0441B63EFCA3}"/>
              </a:ext>
            </a:extLst>
          </p:cNvPr>
          <p:cNvSpPr txBox="1"/>
          <p:nvPr/>
        </p:nvSpPr>
        <p:spPr>
          <a:xfrm>
            <a:off x="1943100" y="2286000"/>
            <a:ext cx="1905000" cy="276999"/>
          </a:xfrm>
          <a:prstGeom prst="rect">
            <a:avLst/>
          </a:prstGeom>
          <a:noFill/>
        </p:spPr>
        <p:txBody>
          <a:bodyPr wrap="square" rtlCol="0">
            <a:spAutoFit/>
          </a:bodyPr>
          <a:lstStyle/>
          <a:p>
            <a:r>
              <a:rPr lang="en-US" sz="1200" b="1" dirty="0">
                <a:solidFill>
                  <a:srgbClr val="FF0000"/>
                </a:solidFill>
              </a:rPr>
              <a:t>Non-linear relationship</a:t>
            </a:r>
          </a:p>
        </p:txBody>
      </p:sp>
    </p:spTree>
    <p:extLst>
      <p:ext uri="{BB962C8B-B14F-4D97-AF65-F5344CB8AC3E}">
        <p14:creationId xmlns:p14="http://schemas.microsoft.com/office/powerpoint/2010/main" val="311919668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439A4-C1BB-4C58-8E05-3F512F4E9D7B}"/>
              </a:ext>
            </a:extLst>
          </p:cNvPr>
          <p:cNvSpPr>
            <a:spLocks noGrp="1"/>
          </p:cNvSpPr>
          <p:nvPr>
            <p:ph type="title"/>
          </p:nvPr>
        </p:nvSpPr>
        <p:spPr/>
        <p:txBody>
          <a:bodyPr/>
          <a:lstStyle/>
          <a:p>
            <a:r>
              <a:rPr lang="en-US" sz="2400" b="1" dirty="0"/>
              <a:t>No best time to avoid BH/</a:t>
            </a:r>
            <a:br>
              <a:rPr lang="en-US" sz="2400" b="1" dirty="0"/>
            </a:br>
            <a:r>
              <a:rPr lang="en-US" sz="2400" b="1" dirty="0"/>
              <a:t>Higher temperatures have no effect</a:t>
            </a:r>
          </a:p>
        </p:txBody>
      </p:sp>
      <p:pic>
        <p:nvPicPr>
          <p:cNvPr id="6" name="Content Placeholder 5">
            <a:extLst>
              <a:ext uri="{FF2B5EF4-FFF2-40B4-BE49-F238E27FC236}">
                <a16:creationId xmlns:a16="http://schemas.microsoft.com/office/drawing/2014/main" id="{E69F6D3E-2EE3-4C33-96A5-0E8AE500DC86}"/>
              </a:ext>
            </a:extLst>
          </p:cNvPr>
          <p:cNvPicPr>
            <a:picLocks noGrp="1" noChangeAspect="1"/>
          </p:cNvPicPr>
          <p:nvPr>
            <p:ph idx="1"/>
          </p:nvPr>
        </p:nvPicPr>
        <p:blipFill>
          <a:blip r:embed="rId2"/>
          <a:stretch>
            <a:fillRect/>
          </a:stretch>
        </p:blipFill>
        <p:spPr>
          <a:xfrm>
            <a:off x="228600" y="1371600"/>
            <a:ext cx="4516532" cy="2895600"/>
          </a:xfrm>
          <a:prstGeom prst="rect">
            <a:avLst/>
          </a:prstGeom>
        </p:spPr>
      </p:pic>
      <p:sp>
        <p:nvSpPr>
          <p:cNvPr id="4" name="Slide Number Placeholder 3">
            <a:extLst>
              <a:ext uri="{FF2B5EF4-FFF2-40B4-BE49-F238E27FC236}">
                <a16:creationId xmlns:a16="http://schemas.microsoft.com/office/drawing/2014/main" id="{4325E851-96B3-4DD0-8E03-80E06B6F41CF}"/>
              </a:ext>
            </a:extLst>
          </p:cNvPr>
          <p:cNvSpPr>
            <a:spLocks noGrp="1"/>
          </p:cNvSpPr>
          <p:nvPr>
            <p:ph type="sldNum" sz="quarter" idx="12"/>
          </p:nvPr>
        </p:nvSpPr>
        <p:spPr/>
        <p:txBody>
          <a:bodyPr/>
          <a:lstStyle/>
          <a:p>
            <a:fld id="{418E52EE-F2F1-4BF1-AEBA-8226B48EE5A9}" type="slidenum">
              <a:rPr lang="en-US" smtClean="0"/>
              <a:t>55</a:t>
            </a:fld>
            <a:endParaRPr lang="en-US"/>
          </a:p>
        </p:txBody>
      </p:sp>
      <p:sp>
        <p:nvSpPr>
          <p:cNvPr id="5" name="TextBox 4">
            <a:extLst>
              <a:ext uri="{FF2B5EF4-FFF2-40B4-BE49-F238E27FC236}">
                <a16:creationId xmlns:a16="http://schemas.microsoft.com/office/drawing/2014/main" id="{A7E3FFFE-7A93-4A57-9695-883C5323E1FC}"/>
              </a:ext>
            </a:extLst>
          </p:cNvPr>
          <p:cNvSpPr txBox="1"/>
          <p:nvPr/>
        </p:nvSpPr>
        <p:spPr>
          <a:xfrm>
            <a:off x="0" y="5867400"/>
            <a:ext cx="2057400" cy="307777"/>
          </a:xfrm>
          <a:prstGeom prst="rect">
            <a:avLst/>
          </a:prstGeom>
          <a:solidFill>
            <a:schemeClr val="tx1"/>
          </a:solidFill>
        </p:spPr>
        <p:txBody>
          <a:bodyPr wrap="square" rtlCol="0">
            <a:spAutoFit/>
          </a:bodyPr>
          <a:lstStyle/>
          <a:p>
            <a:r>
              <a:rPr lang="en-US" sz="1400" dirty="0">
                <a:solidFill>
                  <a:schemeClr val="bg1"/>
                </a:solidFill>
              </a:rPr>
              <a:t>STEP 9. Results (cont.)</a:t>
            </a:r>
          </a:p>
        </p:txBody>
      </p:sp>
      <p:pic>
        <p:nvPicPr>
          <p:cNvPr id="7" name="Picture 6">
            <a:extLst>
              <a:ext uri="{FF2B5EF4-FFF2-40B4-BE49-F238E27FC236}">
                <a16:creationId xmlns:a16="http://schemas.microsoft.com/office/drawing/2014/main" id="{76743849-B55D-4297-9735-9BDA8ACE688C}"/>
              </a:ext>
            </a:extLst>
          </p:cNvPr>
          <p:cNvPicPr>
            <a:picLocks noChangeAspect="1"/>
          </p:cNvPicPr>
          <p:nvPr/>
        </p:nvPicPr>
        <p:blipFill>
          <a:blip r:embed="rId3"/>
          <a:stretch>
            <a:fillRect/>
          </a:stretch>
        </p:blipFill>
        <p:spPr>
          <a:xfrm>
            <a:off x="4190999" y="3733800"/>
            <a:ext cx="4871325" cy="2275915"/>
          </a:xfrm>
          <a:prstGeom prst="rect">
            <a:avLst/>
          </a:prstGeom>
        </p:spPr>
      </p:pic>
      <p:sp>
        <p:nvSpPr>
          <p:cNvPr id="8" name="Rectangle 7">
            <a:extLst>
              <a:ext uri="{FF2B5EF4-FFF2-40B4-BE49-F238E27FC236}">
                <a16:creationId xmlns:a16="http://schemas.microsoft.com/office/drawing/2014/main" id="{72D4A333-A13E-4DE1-9FA1-06228DBED3DA}"/>
              </a:ext>
            </a:extLst>
          </p:cNvPr>
          <p:cNvSpPr/>
          <p:nvPr/>
        </p:nvSpPr>
        <p:spPr>
          <a:xfrm>
            <a:off x="4371718" y="5813312"/>
            <a:ext cx="4509885" cy="276999"/>
          </a:xfrm>
          <a:prstGeom prst="rect">
            <a:avLst/>
          </a:prstGeom>
        </p:spPr>
        <p:txBody>
          <a:bodyPr wrap="square">
            <a:spAutoFit/>
          </a:bodyPr>
          <a:lstStyle/>
          <a:p>
            <a:pPr algn="r"/>
            <a:r>
              <a:rPr lang="en-US" sz="1200" dirty="0">
                <a:hlinkClick r:id="rId4">
                  <a:extLst>
                    <a:ext uri="{A12FA001-AC4F-418D-AE19-62706E023703}">
                      <ahyp:hlinkClr xmlns:ahyp="http://schemas.microsoft.com/office/drawing/2018/hyperlinkcolor" val="tx"/>
                    </a:ext>
                  </a:extLst>
                </a:hlinkClick>
              </a:rPr>
              <a:t> Source: Climate Data. (n.d.). </a:t>
            </a:r>
            <a:endParaRPr lang="en-US" sz="1200" dirty="0"/>
          </a:p>
        </p:txBody>
      </p:sp>
      <p:sp>
        <p:nvSpPr>
          <p:cNvPr id="9" name="Rectangle 8">
            <a:extLst>
              <a:ext uri="{FF2B5EF4-FFF2-40B4-BE49-F238E27FC236}">
                <a16:creationId xmlns:a16="http://schemas.microsoft.com/office/drawing/2014/main" id="{4C372839-EB42-4882-A8ED-FC95A297EBF2}"/>
              </a:ext>
            </a:extLst>
          </p:cNvPr>
          <p:cNvSpPr/>
          <p:nvPr/>
        </p:nvSpPr>
        <p:spPr>
          <a:xfrm>
            <a:off x="5638800" y="5029200"/>
            <a:ext cx="1219200" cy="393027"/>
          </a:xfrm>
          <a:prstGeom prst="rect">
            <a:avLst/>
          </a:prstGeom>
          <a:noFill/>
          <a:ln w="5715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highlight>
                <a:srgbClr val="FFFF00"/>
              </a:highlight>
            </a:endParaRPr>
          </a:p>
        </p:txBody>
      </p:sp>
      <p:cxnSp>
        <p:nvCxnSpPr>
          <p:cNvPr id="11" name="Straight Arrow Connector 10">
            <a:extLst>
              <a:ext uri="{FF2B5EF4-FFF2-40B4-BE49-F238E27FC236}">
                <a16:creationId xmlns:a16="http://schemas.microsoft.com/office/drawing/2014/main" id="{E59307E0-983D-4BEC-BB07-A4D5914005AD}"/>
              </a:ext>
            </a:extLst>
          </p:cNvPr>
          <p:cNvCxnSpPr>
            <a:cxnSpLocks/>
          </p:cNvCxnSpPr>
          <p:nvPr/>
        </p:nvCxnSpPr>
        <p:spPr>
          <a:xfrm flipV="1">
            <a:off x="1524000" y="4076700"/>
            <a:ext cx="0" cy="381000"/>
          </a:xfrm>
          <a:prstGeom prst="straightConnector1">
            <a:avLst/>
          </a:prstGeom>
          <a:ln w="38100">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D3E8834B-EF76-4338-A5B3-5AE5393847B9}"/>
              </a:ext>
            </a:extLst>
          </p:cNvPr>
          <p:cNvCxnSpPr>
            <a:cxnSpLocks/>
          </p:cNvCxnSpPr>
          <p:nvPr/>
        </p:nvCxnSpPr>
        <p:spPr>
          <a:xfrm flipV="1">
            <a:off x="1752600" y="4076700"/>
            <a:ext cx="0" cy="381000"/>
          </a:xfrm>
          <a:prstGeom prst="straightConnector1">
            <a:avLst/>
          </a:prstGeom>
          <a:ln w="38100">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44862EFA-17DB-4743-92ED-56680C675A40}"/>
              </a:ext>
            </a:extLst>
          </p:cNvPr>
          <p:cNvCxnSpPr>
            <a:cxnSpLocks/>
          </p:cNvCxnSpPr>
          <p:nvPr/>
        </p:nvCxnSpPr>
        <p:spPr>
          <a:xfrm flipV="1">
            <a:off x="2057400" y="4076700"/>
            <a:ext cx="0" cy="381000"/>
          </a:xfrm>
          <a:prstGeom prst="straightConnector1">
            <a:avLst/>
          </a:prstGeom>
          <a:ln w="38100">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0DD6DC4F-2DF7-4631-95A0-A83469521330}"/>
              </a:ext>
            </a:extLst>
          </p:cNvPr>
          <p:cNvSpPr txBox="1"/>
          <p:nvPr/>
        </p:nvSpPr>
        <p:spPr>
          <a:xfrm>
            <a:off x="0" y="6291590"/>
            <a:ext cx="2732116" cy="261610"/>
          </a:xfrm>
          <a:prstGeom prst="rect">
            <a:avLst/>
          </a:prstGeom>
          <a:solidFill>
            <a:schemeClr val="tx1"/>
          </a:solidFill>
        </p:spPr>
        <p:txBody>
          <a:bodyPr wrap="square" rtlCol="0">
            <a:spAutoFit/>
          </a:bodyPr>
          <a:lstStyle/>
          <a:p>
            <a:r>
              <a:rPr lang="en-US" sz="1050" i="1" dirty="0" err="1">
                <a:solidFill>
                  <a:schemeClr val="bg1"/>
                </a:solidFill>
              </a:rPr>
              <a:t>Data_visualization_major_factors.ipynb</a:t>
            </a:r>
            <a:endParaRPr lang="en-US" sz="1050" i="1" dirty="0">
              <a:solidFill>
                <a:schemeClr val="bg1"/>
              </a:solidFill>
            </a:endParaRPr>
          </a:p>
        </p:txBody>
      </p:sp>
    </p:spTree>
    <p:extLst>
      <p:ext uri="{BB962C8B-B14F-4D97-AF65-F5344CB8AC3E}">
        <p14:creationId xmlns:p14="http://schemas.microsoft.com/office/powerpoint/2010/main" val="286563436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DBA2D3-F69C-4EC4-A6F5-9FCDC69D216B}"/>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2EB14321-30EC-4DD6-BC30-0389AA326F42}"/>
              </a:ext>
            </a:extLst>
          </p:cNvPr>
          <p:cNvSpPr>
            <a:spLocks noGrp="1"/>
          </p:cNvSpPr>
          <p:nvPr>
            <p:ph idx="1"/>
          </p:nvPr>
        </p:nvSpPr>
        <p:spPr>
          <a:xfrm>
            <a:off x="381000" y="1451769"/>
            <a:ext cx="8382000" cy="4457700"/>
          </a:xfrm>
        </p:spPr>
        <p:txBody>
          <a:bodyPr/>
          <a:lstStyle/>
          <a:p>
            <a:pPr marL="0" indent="0">
              <a:buNone/>
            </a:pPr>
            <a:r>
              <a:rPr lang="en-US" sz="1200" dirty="0">
                <a:latin typeface="+mj-lt"/>
              </a:rPr>
              <a:t>Army Study Guide. (1999). OCOKA. </a:t>
            </a:r>
            <a:r>
              <a:rPr lang="en-US" sz="1200" i="1" dirty="0">
                <a:latin typeface="+mj-lt"/>
              </a:rPr>
              <a:t>Army Study Guide</a:t>
            </a:r>
            <a:r>
              <a:rPr lang="en-US" sz="1200" dirty="0">
                <a:latin typeface="+mj-lt"/>
              </a:rPr>
              <a:t>. Retrieved from </a:t>
            </a:r>
            <a:r>
              <a:rPr lang="en-US" sz="1200" dirty="0">
                <a:latin typeface="+mj-lt"/>
                <a:hlinkClick r:id="rId2"/>
              </a:rPr>
              <a:t>https://www.armystudyguide.com/content/army_board_study_guide_topics/survival/ocoka.shtml</a:t>
            </a:r>
            <a:endParaRPr lang="en-US" sz="1200" dirty="0">
              <a:latin typeface="+mj-lt"/>
            </a:endParaRPr>
          </a:p>
          <a:p>
            <a:pPr marL="0" indent="0">
              <a:buNone/>
            </a:pPr>
            <a:endParaRPr lang="en-US" sz="1200" dirty="0">
              <a:latin typeface="+mj-lt"/>
            </a:endParaRPr>
          </a:p>
          <a:p>
            <a:pPr marL="0" indent="0">
              <a:buNone/>
            </a:pPr>
            <a:r>
              <a:rPr lang="en-US" sz="1200" dirty="0">
                <a:latin typeface="+mj-lt"/>
              </a:rPr>
              <a:t>Climate Data. (n.d.). Maiduguri climate. Climate-data.org. Retrieved from </a:t>
            </a:r>
            <a:r>
              <a:rPr lang="en-US" sz="1200" dirty="0">
                <a:hlinkClick r:id="rId3">
                  <a:extLst>
                    <a:ext uri="{A12FA001-AC4F-418D-AE19-62706E023703}">
                      <ahyp:hlinkClr xmlns:ahyp="http://schemas.microsoft.com/office/drawing/2018/hyperlinkcolor" val="tx"/>
                    </a:ext>
                  </a:extLst>
                </a:hlinkClick>
              </a:rPr>
              <a:t> https://en.climate-data.org/africa/nigeria/borno/maiduguri-545/#climate-table</a:t>
            </a:r>
            <a:endParaRPr lang="en-US" sz="1200" dirty="0">
              <a:cs typeface="Times New Roman" panose="02020603050405020304" pitchFamily="18" charset="0"/>
            </a:endParaRPr>
          </a:p>
          <a:p>
            <a:pPr marL="0" indent="0">
              <a:buNone/>
            </a:pPr>
            <a:endParaRPr lang="en-US" sz="1200" dirty="0">
              <a:latin typeface="+mj-lt"/>
            </a:endParaRPr>
          </a:p>
          <a:p>
            <a:pPr marL="0" indent="0">
              <a:buNone/>
            </a:pPr>
            <a:r>
              <a:rPr lang="en-US" sz="1200" dirty="0"/>
              <a:t>Fang, X., Xu, M., Xu, S., &amp; Zhao, P. (2019). A deep learning framework for predicting cyber attacks rates.</a:t>
            </a:r>
            <a:r>
              <a:rPr lang="en-US" sz="1200" i="1" dirty="0"/>
              <a:t> EURASIP Journal on Information Security, 2019</a:t>
            </a:r>
            <a:r>
              <a:rPr lang="en-US" sz="1200" dirty="0"/>
              <a:t>(1), 1–11. Retrieved from </a:t>
            </a:r>
            <a:r>
              <a:rPr lang="en-US" sz="1200" u="sng" dirty="0">
                <a:hlinkClick r:id="rId4"/>
              </a:rPr>
              <a:t>http://franklin.captechu.edu:2123/10.1186/s13635-019-0090-6</a:t>
            </a:r>
            <a:endParaRPr lang="en-US" sz="1200" dirty="0">
              <a:cs typeface="Times New Roman" panose="02020603050405020304" pitchFamily="18" charset="0"/>
            </a:endParaRPr>
          </a:p>
          <a:p>
            <a:pPr marL="0" indent="0">
              <a:buNone/>
            </a:pPr>
            <a:r>
              <a:rPr lang="en-US" sz="1200" dirty="0">
                <a:latin typeface="+mj-lt"/>
                <a:cs typeface="Times New Roman" panose="02020603050405020304" pitchFamily="18" charset="0"/>
              </a:rPr>
              <a:t> </a:t>
            </a:r>
          </a:p>
          <a:p>
            <a:pPr marL="0" indent="0">
              <a:buNone/>
            </a:pPr>
            <a:r>
              <a:rPr lang="en-US" sz="1200" dirty="0">
                <a:latin typeface="+mj-lt"/>
                <a:cs typeface="Times New Roman" panose="02020603050405020304" pitchFamily="18" charset="0"/>
              </a:rPr>
              <a:t>Grus, J. (2019). </a:t>
            </a:r>
            <a:r>
              <a:rPr lang="en-US" sz="1200" i="1" dirty="0">
                <a:latin typeface="+mj-lt"/>
                <a:cs typeface="Times New Roman" panose="02020603050405020304" pitchFamily="18" charset="0"/>
              </a:rPr>
              <a:t>Data science from scratch</a:t>
            </a:r>
            <a:r>
              <a:rPr lang="en-US" sz="1200" dirty="0">
                <a:latin typeface="+mj-lt"/>
                <a:cs typeface="Times New Roman" panose="02020603050405020304" pitchFamily="18" charset="0"/>
              </a:rPr>
              <a:t>. Boston, MA: O’Reilly Media. </a:t>
            </a:r>
          </a:p>
          <a:p>
            <a:pPr marL="0" indent="0">
              <a:buNone/>
            </a:pPr>
            <a:endParaRPr lang="en-US" sz="1200" dirty="0">
              <a:latin typeface="+mj-lt"/>
              <a:cs typeface="Times New Roman" panose="02020603050405020304" pitchFamily="18" charset="0"/>
            </a:endParaRPr>
          </a:p>
          <a:p>
            <a:pPr marL="0" indent="0">
              <a:buNone/>
            </a:pPr>
            <a:r>
              <a:rPr lang="en-US" sz="1200" dirty="0">
                <a:latin typeface="+mj-lt"/>
                <a:cs typeface="Times New Roman" panose="02020603050405020304" pitchFamily="18" charset="0"/>
              </a:rPr>
              <a:t>Hubbard, D., &amp; Seiersen, R. (2016). </a:t>
            </a:r>
            <a:r>
              <a:rPr lang="en-US" sz="1200" i="1" dirty="0">
                <a:latin typeface="+mj-lt"/>
                <a:cs typeface="Times New Roman" panose="02020603050405020304" pitchFamily="18" charset="0"/>
              </a:rPr>
              <a:t>How to measure anything in cybersecurity risk.</a:t>
            </a:r>
            <a:r>
              <a:rPr lang="en-US" sz="1200" dirty="0">
                <a:latin typeface="+mj-lt"/>
                <a:cs typeface="Times New Roman" panose="02020603050405020304" pitchFamily="18" charset="0"/>
              </a:rPr>
              <a:t> Hoboken, NJ: John Wiley &amp; Sons.</a:t>
            </a:r>
          </a:p>
          <a:p>
            <a:pPr marL="0" indent="0">
              <a:buNone/>
            </a:pPr>
            <a:endParaRPr lang="en-US" sz="1200" dirty="0">
              <a:latin typeface="+mj-lt"/>
              <a:cs typeface="Times New Roman" panose="02020603050405020304" pitchFamily="18" charset="0"/>
            </a:endParaRPr>
          </a:p>
          <a:p>
            <a:pPr marL="0" indent="0">
              <a:buNone/>
            </a:pPr>
            <a:r>
              <a:rPr lang="en-US" sz="1200" dirty="0" err="1">
                <a:latin typeface="+mj-lt"/>
                <a:cs typeface="Times New Roman" panose="02020603050405020304" pitchFamily="18" charset="0"/>
              </a:rPr>
              <a:t>StackOverflow</a:t>
            </a:r>
            <a:r>
              <a:rPr lang="en-US" sz="1200" dirty="0">
                <a:latin typeface="+mj-lt"/>
                <a:cs typeface="Times New Roman" panose="02020603050405020304" pitchFamily="18" charset="0"/>
              </a:rPr>
              <a:t>. (n.d.). What is the difference between linear regression and logistic regression? </a:t>
            </a:r>
            <a:r>
              <a:rPr lang="en-US" sz="1200" i="1" dirty="0" err="1">
                <a:latin typeface="+mj-lt"/>
                <a:cs typeface="Times New Roman" panose="02020603050405020304" pitchFamily="18" charset="0"/>
              </a:rPr>
              <a:t>StackOverflow</a:t>
            </a:r>
            <a:r>
              <a:rPr lang="en-US" sz="1200" dirty="0">
                <a:latin typeface="+mj-lt"/>
                <a:cs typeface="Times New Roman" panose="02020603050405020304" pitchFamily="18" charset="0"/>
              </a:rPr>
              <a:t>.</a:t>
            </a:r>
            <a:r>
              <a:rPr lang="en-US" sz="1200" dirty="0">
                <a:hlinkClick r:id="rId5"/>
              </a:rPr>
              <a:t> https://stackoverflow.com/questions/12146914/what-is-the-difference-between-linear-regression-and-logistic-regression</a:t>
            </a:r>
            <a:r>
              <a:rPr lang="en-US" sz="1200" dirty="0">
                <a:latin typeface="+mj-lt"/>
                <a:cs typeface="Times New Roman" panose="02020603050405020304" pitchFamily="18" charset="0"/>
              </a:rPr>
              <a:t> Retrieved from </a:t>
            </a:r>
            <a:br>
              <a:rPr lang="en-US" sz="1200" dirty="0">
                <a:latin typeface="+mj-lt"/>
                <a:cs typeface="Times New Roman" panose="02020603050405020304" pitchFamily="18" charset="0"/>
              </a:rPr>
            </a:br>
            <a:endParaRPr lang="en-US" sz="1200" dirty="0">
              <a:latin typeface="+mj-lt"/>
              <a:cs typeface="Times New Roman" panose="02020603050405020304" pitchFamily="18" charset="0"/>
            </a:endParaRPr>
          </a:p>
          <a:p>
            <a:pPr marL="0" indent="0">
              <a:buNone/>
            </a:pPr>
            <a:r>
              <a:rPr lang="en-US" sz="1200" dirty="0">
                <a:latin typeface="+mj-lt"/>
                <a:cs typeface="Times New Roman" panose="02020603050405020304" pitchFamily="18" charset="0"/>
              </a:rPr>
              <a:t>University of Maryland. (2019). </a:t>
            </a:r>
            <a:r>
              <a:rPr lang="en-US" sz="1200" i="1" dirty="0">
                <a:latin typeface="+mj-lt"/>
                <a:cs typeface="Times New Roman" panose="02020603050405020304" pitchFamily="18" charset="0"/>
              </a:rPr>
              <a:t>Global terrorism database</a:t>
            </a:r>
            <a:r>
              <a:rPr lang="en-US" sz="1200" dirty="0">
                <a:latin typeface="+mj-lt"/>
                <a:cs typeface="Times New Roman" panose="02020603050405020304" pitchFamily="18" charset="0"/>
              </a:rPr>
              <a:t> [Data file]. Retrieved from </a:t>
            </a:r>
            <a:r>
              <a:rPr lang="en-US" sz="1200" dirty="0">
                <a:latin typeface="+mj-lt"/>
                <a:cs typeface="Times New Roman" panose="02020603050405020304" pitchFamily="18" charset="0"/>
                <a:hlinkClick r:id="rId6"/>
              </a:rPr>
              <a:t>https://gtd.terrorismdata.com/register-type/?type=non-commercial</a:t>
            </a:r>
            <a:endParaRPr lang="en-US" sz="1200" dirty="0">
              <a:latin typeface="+mj-lt"/>
              <a:cs typeface="Times New Roman" panose="02020603050405020304" pitchFamily="18" charset="0"/>
            </a:endParaRPr>
          </a:p>
          <a:p>
            <a:pPr marL="0" indent="0">
              <a:buNone/>
            </a:pPr>
            <a:endParaRPr lang="en-US" sz="1200" dirty="0">
              <a:latin typeface="+mj-lt"/>
              <a:cs typeface="Times New Roman" panose="02020603050405020304" pitchFamily="18" charset="0"/>
            </a:endParaRPr>
          </a:p>
          <a:p>
            <a:pPr marL="0" indent="0">
              <a:buNone/>
            </a:pPr>
            <a:endParaRPr lang="en-US" sz="1200" dirty="0">
              <a:latin typeface="+mj-lt"/>
              <a:cs typeface="Times New Roman" panose="02020603050405020304" pitchFamily="18" charset="0"/>
            </a:endParaRPr>
          </a:p>
          <a:p>
            <a:pPr marL="0" indent="0">
              <a:buNone/>
            </a:pPr>
            <a:endParaRPr lang="en-US" sz="1200" dirty="0">
              <a:latin typeface="+mj-lt"/>
              <a:cs typeface="Times New Roman" panose="02020603050405020304" pitchFamily="18" charset="0"/>
            </a:endParaRPr>
          </a:p>
          <a:p>
            <a:pPr marL="0" indent="0">
              <a:buNone/>
            </a:pPr>
            <a:endParaRPr lang="en-US" sz="1200" dirty="0">
              <a:latin typeface="+mj-lt"/>
              <a:cs typeface="Times New Roman" panose="02020603050405020304" pitchFamily="18" charset="0"/>
            </a:endParaRPr>
          </a:p>
        </p:txBody>
      </p:sp>
      <p:sp>
        <p:nvSpPr>
          <p:cNvPr id="4" name="Slide Number Placeholder 3">
            <a:extLst>
              <a:ext uri="{FF2B5EF4-FFF2-40B4-BE49-F238E27FC236}">
                <a16:creationId xmlns:a16="http://schemas.microsoft.com/office/drawing/2014/main" id="{39FC3DCC-AA50-40D7-A2CD-8B28F98688C0}"/>
              </a:ext>
            </a:extLst>
          </p:cNvPr>
          <p:cNvSpPr>
            <a:spLocks noGrp="1"/>
          </p:cNvSpPr>
          <p:nvPr>
            <p:ph type="sldNum" sz="quarter" idx="12"/>
          </p:nvPr>
        </p:nvSpPr>
        <p:spPr/>
        <p:txBody>
          <a:bodyPr/>
          <a:lstStyle/>
          <a:p>
            <a:fld id="{418E52EE-F2F1-4BF1-AEBA-8226B48EE5A9}" type="slidenum">
              <a:rPr lang="en-US" smtClean="0"/>
              <a:t>56</a:t>
            </a:fld>
            <a:endParaRPr lang="en-US"/>
          </a:p>
        </p:txBody>
      </p:sp>
    </p:spTree>
    <p:extLst>
      <p:ext uri="{BB962C8B-B14F-4D97-AF65-F5344CB8AC3E}">
        <p14:creationId xmlns:p14="http://schemas.microsoft.com/office/powerpoint/2010/main" val="98158786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C5200-9AE0-4EF1-A075-204507778B8E}"/>
              </a:ext>
            </a:extLst>
          </p:cNvPr>
          <p:cNvSpPr>
            <a:spLocks noGrp="1"/>
          </p:cNvSpPr>
          <p:nvPr>
            <p:ph type="title"/>
          </p:nvPr>
        </p:nvSpPr>
        <p:spPr>
          <a:xfrm>
            <a:off x="1905000" y="3101181"/>
            <a:ext cx="6019800" cy="655638"/>
          </a:xfrm>
        </p:spPr>
        <p:txBody>
          <a:bodyPr/>
          <a:lstStyle/>
          <a:p>
            <a:r>
              <a:rPr lang="en-US" sz="4400" b="1" dirty="0"/>
              <a:t>Questions?</a:t>
            </a:r>
          </a:p>
        </p:txBody>
      </p:sp>
      <p:sp>
        <p:nvSpPr>
          <p:cNvPr id="3" name="Slide Number Placeholder 2">
            <a:extLst>
              <a:ext uri="{FF2B5EF4-FFF2-40B4-BE49-F238E27FC236}">
                <a16:creationId xmlns:a16="http://schemas.microsoft.com/office/drawing/2014/main" id="{642A64DA-7F27-47DD-B2B3-DD046F848389}"/>
              </a:ext>
            </a:extLst>
          </p:cNvPr>
          <p:cNvSpPr>
            <a:spLocks noGrp="1"/>
          </p:cNvSpPr>
          <p:nvPr>
            <p:ph type="sldNum" sz="quarter" idx="12"/>
          </p:nvPr>
        </p:nvSpPr>
        <p:spPr/>
        <p:txBody>
          <a:bodyPr/>
          <a:lstStyle/>
          <a:p>
            <a:pPr>
              <a:defRPr/>
            </a:pPr>
            <a:fld id="{7EB2A704-26EA-4033-8F24-7ED56464CB4B}" type="slidenum">
              <a:rPr lang="en-US" altLang="en-US" smtClean="0"/>
              <a:pPr>
                <a:defRPr/>
              </a:pPr>
              <a:t>57</a:t>
            </a:fld>
            <a:endParaRPr lang="en-US" altLang="en-US"/>
          </a:p>
        </p:txBody>
      </p:sp>
    </p:spTree>
    <p:extLst>
      <p:ext uri="{BB962C8B-B14F-4D97-AF65-F5344CB8AC3E}">
        <p14:creationId xmlns:p14="http://schemas.microsoft.com/office/powerpoint/2010/main" val="231233286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1A71FF-0E9F-4AC7-B728-0CC04C5FF764}"/>
              </a:ext>
            </a:extLst>
          </p:cNvPr>
          <p:cNvSpPr>
            <a:spLocks noGrp="1"/>
          </p:cNvSpPr>
          <p:nvPr>
            <p:ph type="title"/>
          </p:nvPr>
        </p:nvSpPr>
        <p:spPr/>
        <p:txBody>
          <a:bodyPr/>
          <a:lstStyle/>
          <a:p>
            <a:r>
              <a:rPr lang="en-US" sz="2000" b="1" dirty="0"/>
              <a:t>Hypothesis: Attacks are less prevalent when environmental conditions are too hot (&gt;95 deg)</a:t>
            </a:r>
          </a:p>
        </p:txBody>
      </p:sp>
      <p:sp>
        <p:nvSpPr>
          <p:cNvPr id="4" name="Slide Number Placeholder 3">
            <a:extLst>
              <a:ext uri="{FF2B5EF4-FFF2-40B4-BE49-F238E27FC236}">
                <a16:creationId xmlns:a16="http://schemas.microsoft.com/office/drawing/2014/main" id="{8D4C4CCB-81C6-4D8D-BAC1-1F176C7DAFD2}"/>
              </a:ext>
            </a:extLst>
          </p:cNvPr>
          <p:cNvSpPr>
            <a:spLocks noGrp="1"/>
          </p:cNvSpPr>
          <p:nvPr>
            <p:ph type="sldNum" sz="quarter" idx="12"/>
          </p:nvPr>
        </p:nvSpPr>
        <p:spPr/>
        <p:txBody>
          <a:bodyPr/>
          <a:lstStyle/>
          <a:p>
            <a:fld id="{418E52EE-F2F1-4BF1-AEBA-8226B48EE5A9}" type="slidenum">
              <a:rPr lang="en-US" smtClean="0"/>
              <a:t>58</a:t>
            </a:fld>
            <a:endParaRPr lang="en-US"/>
          </a:p>
        </p:txBody>
      </p:sp>
      <p:pic>
        <p:nvPicPr>
          <p:cNvPr id="5" name="Picture 4">
            <a:extLst>
              <a:ext uri="{FF2B5EF4-FFF2-40B4-BE49-F238E27FC236}">
                <a16:creationId xmlns:a16="http://schemas.microsoft.com/office/drawing/2014/main" id="{654671D0-1887-4C54-B909-3EF3A372B923}"/>
              </a:ext>
            </a:extLst>
          </p:cNvPr>
          <p:cNvPicPr>
            <a:picLocks noChangeAspect="1"/>
          </p:cNvPicPr>
          <p:nvPr/>
        </p:nvPicPr>
        <p:blipFill>
          <a:blip r:embed="rId2"/>
          <a:stretch>
            <a:fillRect/>
          </a:stretch>
        </p:blipFill>
        <p:spPr>
          <a:xfrm>
            <a:off x="414163" y="3048000"/>
            <a:ext cx="7013171" cy="3276600"/>
          </a:xfrm>
          <a:prstGeom prst="rect">
            <a:avLst/>
          </a:prstGeom>
        </p:spPr>
      </p:pic>
      <p:sp>
        <p:nvSpPr>
          <p:cNvPr id="6" name="Rectangle 5">
            <a:extLst>
              <a:ext uri="{FF2B5EF4-FFF2-40B4-BE49-F238E27FC236}">
                <a16:creationId xmlns:a16="http://schemas.microsoft.com/office/drawing/2014/main" id="{A0B3DA57-72DD-473B-8169-095B4CA958B6}"/>
              </a:ext>
            </a:extLst>
          </p:cNvPr>
          <p:cNvSpPr/>
          <p:nvPr/>
        </p:nvSpPr>
        <p:spPr>
          <a:xfrm>
            <a:off x="2921924" y="4724400"/>
            <a:ext cx="1524000" cy="38100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8DBD600E-F9E7-41EE-B60E-021D2A459E39}"/>
              </a:ext>
            </a:extLst>
          </p:cNvPr>
          <p:cNvSpPr/>
          <p:nvPr/>
        </p:nvSpPr>
        <p:spPr>
          <a:xfrm>
            <a:off x="228600" y="1398805"/>
            <a:ext cx="7916486" cy="646331"/>
          </a:xfrm>
          <a:prstGeom prst="rect">
            <a:avLst/>
          </a:prstGeom>
        </p:spPr>
        <p:txBody>
          <a:bodyPr wrap="square">
            <a:spAutoFit/>
          </a:bodyPr>
          <a:lstStyle/>
          <a:p>
            <a:r>
              <a:rPr lang="en-US" sz="2000" b="1" dirty="0"/>
              <a:t>Deductive</a:t>
            </a:r>
            <a:r>
              <a:rPr lang="en-US" sz="2000" dirty="0"/>
              <a:t> approach-generalizing to a specific outcome or likelihood</a:t>
            </a:r>
          </a:p>
          <a:p>
            <a:pPr marL="742950" lvl="1" indent="-285750">
              <a:buFont typeface="Arial" panose="020B0604020202020204" pitchFamily="34" charset="0"/>
              <a:buChar char="•"/>
            </a:pPr>
            <a:r>
              <a:rPr lang="en-US" sz="1600" dirty="0"/>
              <a:t>MONTHS: March, April, May</a:t>
            </a:r>
          </a:p>
        </p:txBody>
      </p:sp>
      <p:sp>
        <p:nvSpPr>
          <p:cNvPr id="8" name="Rectangle 7">
            <a:extLst>
              <a:ext uri="{FF2B5EF4-FFF2-40B4-BE49-F238E27FC236}">
                <a16:creationId xmlns:a16="http://schemas.microsoft.com/office/drawing/2014/main" id="{178F1125-04B3-453C-9101-16EA1DB8D4D6}"/>
              </a:ext>
            </a:extLst>
          </p:cNvPr>
          <p:cNvSpPr/>
          <p:nvPr/>
        </p:nvSpPr>
        <p:spPr>
          <a:xfrm>
            <a:off x="914400" y="5888664"/>
            <a:ext cx="7620000" cy="276999"/>
          </a:xfrm>
          <a:prstGeom prst="rect">
            <a:avLst/>
          </a:prstGeom>
        </p:spPr>
        <p:txBody>
          <a:bodyPr wrap="square">
            <a:spAutoFit/>
          </a:bodyPr>
          <a:lstStyle/>
          <a:p>
            <a:pPr algn="r"/>
            <a:r>
              <a:rPr lang="en-US" sz="1200" dirty="0">
                <a:hlinkClick r:id="rId3">
                  <a:extLst>
                    <a:ext uri="{A12FA001-AC4F-418D-AE19-62706E023703}">
                      <ahyp:hlinkClr xmlns:ahyp="http://schemas.microsoft.com/office/drawing/2018/hyperlinkcolor" val="tx"/>
                    </a:ext>
                  </a:extLst>
                </a:hlinkClick>
              </a:rPr>
              <a:t> Source: Climate Data. (n.d.). </a:t>
            </a:r>
            <a:endParaRPr lang="en-US" sz="1200" dirty="0"/>
          </a:p>
        </p:txBody>
      </p:sp>
      <p:sp>
        <p:nvSpPr>
          <p:cNvPr id="3" name="TextBox 2">
            <a:extLst>
              <a:ext uri="{FF2B5EF4-FFF2-40B4-BE49-F238E27FC236}">
                <a16:creationId xmlns:a16="http://schemas.microsoft.com/office/drawing/2014/main" id="{FF604558-BA90-4671-B54F-622C48D78920}"/>
              </a:ext>
            </a:extLst>
          </p:cNvPr>
          <p:cNvSpPr txBox="1"/>
          <p:nvPr/>
        </p:nvSpPr>
        <p:spPr>
          <a:xfrm rot="1502284">
            <a:off x="6025126" y="2282038"/>
            <a:ext cx="2506063" cy="1200329"/>
          </a:xfrm>
          <a:prstGeom prst="rect">
            <a:avLst/>
          </a:prstGeom>
          <a:solidFill>
            <a:srgbClr val="FFFF00"/>
          </a:solidFill>
        </p:spPr>
        <p:txBody>
          <a:bodyPr wrap="square" rtlCol="0">
            <a:spAutoFit/>
          </a:bodyPr>
          <a:lstStyle/>
          <a:p>
            <a:pPr algn="ctr"/>
            <a:r>
              <a:rPr lang="en-US" sz="2400" b="1" dirty="0"/>
              <a:t>Had no effect on BH operations</a:t>
            </a:r>
          </a:p>
        </p:txBody>
      </p:sp>
    </p:spTree>
    <p:extLst>
      <p:ext uri="{BB962C8B-B14F-4D97-AF65-F5344CB8AC3E}">
        <p14:creationId xmlns:p14="http://schemas.microsoft.com/office/powerpoint/2010/main" val="32213291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A035F7-9CAF-4F3D-B4A6-A167921089A8}"/>
              </a:ext>
            </a:extLst>
          </p:cNvPr>
          <p:cNvSpPr>
            <a:spLocks noGrp="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en-US" sz="3200" b="1" dirty="0"/>
              <a:t>Data Description</a:t>
            </a:r>
          </a:p>
        </p:txBody>
      </p:sp>
      <p:sp>
        <p:nvSpPr>
          <p:cNvPr id="3" name="Content Placeholder 2">
            <a:extLst>
              <a:ext uri="{FF2B5EF4-FFF2-40B4-BE49-F238E27FC236}">
                <a16:creationId xmlns:a16="http://schemas.microsoft.com/office/drawing/2014/main" id="{71CDACB5-9318-4804-9A74-B304F11D7187}"/>
              </a:ext>
            </a:extLst>
          </p:cNvPr>
          <p:cNvSpPr>
            <a:spLocks noGrp="1"/>
          </p:cNvSpPr>
          <p:nvPr>
            <p:ph idx="1"/>
          </p:nvPr>
        </p:nvSpPr>
        <p:spPr>
          <a:xfrm>
            <a:off x="533400" y="1638300"/>
            <a:ext cx="7696200" cy="4457700"/>
          </a:xfrm>
        </p:spPr>
        <p:txBody>
          <a:bodyPr/>
          <a:lstStyle/>
          <a:p>
            <a:r>
              <a:rPr lang="en-US" sz="2400" dirty="0"/>
              <a:t>BH attack data is collected from 2009 to 2018 using the Global Terror Database (GTD) [currently 92MB].</a:t>
            </a:r>
            <a:br>
              <a:rPr lang="en-US" sz="2400" dirty="0"/>
            </a:br>
            <a:endParaRPr lang="en-US" sz="2400" dirty="0"/>
          </a:p>
          <a:p>
            <a:r>
              <a:rPr lang="en-US" sz="2400" dirty="0"/>
              <a:t>The GTD is a major event collection effort of terrorist categorical (description) and continuous (number/quantity) variables from around the globe by University of Maryland.</a:t>
            </a:r>
          </a:p>
        </p:txBody>
      </p:sp>
      <p:sp>
        <p:nvSpPr>
          <p:cNvPr id="4" name="Slide Number Placeholder 3">
            <a:extLst>
              <a:ext uri="{FF2B5EF4-FFF2-40B4-BE49-F238E27FC236}">
                <a16:creationId xmlns:a16="http://schemas.microsoft.com/office/drawing/2014/main" id="{B5369B96-DFC1-4A50-A0F8-3976F062B126}"/>
              </a:ext>
            </a:extLst>
          </p:cNvPr>
          <p:cNvSpPr>
            <a:spLocks noGrp="1"/>
          </p:cNvSpPr>
          <p:nvPr>
            <p:ph type="sldNum" sz="quarter" idx="12"/>
          </p:nvPr>
        </p:nvSpPr>
        <p:spPr/>
        <p:txBody>
          <a:bodyPr/>
          <a:lstStyle/>
          <a:p>
            <a:fld id="{418E52EE-F2F1-4BF1-AEBA-8226B48EE5A9}" type="slidenum">
              <a:rPr lang="en-US" smtClean="0"/>
              <a:t>6</a:t>
            </a:fld>
            <a:endParaRPr lang="en-US"/>
          </a:p>
        </p:txBody>
      </p:sp>
      <p:sp>
        <p:nvSpPr>
          <p:cNvPr id="5" name="TextBox 4">
            <a:extLst>
              <a:ext uri="{FF2B5EF4-FFF2-40B4-BE49-F238E27FC236}">
                <a16:creationId xmlns:a16="http://schemas.microsoft.com/office/drawing/2014/main" id="{7C7017C6-1203-4C80-A2EB-DB7C4220A325}"/>
              </a:ext>
            </a:extLst>
          </p:cNvPr>
          <p:cNvSpPr txBox="1"/>
          <p:nvPr/>
        </p:nvSpPr>
        <p:spPr>
          <a:xfrm>
            <a:off x="0" y="6248400"/>
            <a:ext cx="1752600" cy="307777"/>
          </a:xfrm>
          <a:prstGeom prst="rect">
            <a:avLst/>
          </a:prstGeom>
          <a:solidFill>
            <a:schemeClr val="tx1"/>
          </a:solidFill>
        </p:spPr>
        <p:txBody>
          <a:bodyPr wrap="square" rtlCol="0">
            <a:spAutoFit/>
          </a:bodyPr>
          <a:lstStyle/>
          <a:p>
            <a:r>
              <a:rPr lang="en-US" sz="1400" dirty="0">
                <a:solidFill>
                  <a:schemeClr val="bg1"/>
                </a:solidFill>
              </a:rPr>
              <a:t>STEP 4. Get Data</a:t>
            </a:r>
          </a:p>
        </p:txBody>
      </p:sp>
      <p:pic>
        <p:nvPicPr>
          <p:cNvPr id="6" name="Content Placeholder 3">
            <a:extLst>
              <a:ext uri="{FF2B5EF4-FFF2-40B4-BE49-F238E27FC236}">
                <a16:creationId xmlns:a16="http://schemas.microsoft.com/office/drawing/2014/main" id="{CE4692A0-6617-482D-A58A-5C0F16779620}"/>
              </a:ext>
            </a:extLst>
          </p:cNvPr>
          <p:cNvPicPr>
            <a:picLocks noChangeAspect="1"/>
          </p:cNvPicPr>
          <p:nvPr/>
        </p:nvPicPr>
        <p:blipFill>
          <a:blip r:embed="rId2"/>
          <a:stretch>
            <a:fillRect/>
          </a:stretch>
        </p:blipFill>
        <p:spPr bwMode="auto">
          <a:xfrm>
            <a:off x="4724400" y="4207174"/>
            <a:ext cx="3619500" cy="234602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4825889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01B39E-E7D2-47EA-88A6-0C71C9BCA29A}"/>
              </a:ext>
            </a:extLst>
          </p:cNvPr>
          <p:cNvSpPr>
            <a:spLocks noGrp="1"/>
          </p:cNvSpPr>
          <p:nvPr>
            <p:ph type="title"/>
          </p:nvPr>
        </p:nvSpPr>
        <p:spPr/>
        <p:txBody>
          <a:bodyPr/>
          <a:lstStyle/>
          <a:p>
            <a:r>
              <a:rPr lang="en-US" sz="3200" b="1" dirty="0"/>
              <a:t>Business Objective Achieved</a:t>
            </a:r>
          </a:p>
        </p:txBody>
      </p:sp>
      <p:sp>
        <p:nvSpPr>
          <p:cNvPr id="3" name="Content Placeholder 2">
            <a:extLst>
              <a:ext uri="{FF2B5EF4-FFF2-40B4-BE49-F238E27FC236}">
                <a16:creationId xmlns:a16="http://schemas.microsoft.com/office/drawing/2014/main" id="{181FB2F1-60A3-4889-A5A3-B0FE63AC7491}"/>
              </a:ext>
            </a:extLst>
          </p:cNvPr>
          <p:cNvSpPr>
            <a:spLocks noGrp="1"/>
          </p:cNvSpPr>
          <p:nvPr>
            <p:ph idx="1"/>
          </p:nvPr>
        </p:nvSpPr>
        <p:spPr>
          <a:xfrm>
            <a:off x="1143000" y="1455925"/>
            <a:ext cx="7239000" cy="4457700"/>
          </a:xfrm>
        </p:spPr>
        <p:txBody>
          <a:bodyPr/>
          <a:lstStyle/>
          <a:p>
            <a:r>
              <a:rPr lang="en-US" dirty="0"/>
              <a:t>Supervised predictive analytics is used:</a:t>
            </a:r>
          </a:p>
          <a:p>
            <a:pPr lvl="1"/>
            <a:r>
              <a:rPr lang="en-US" dirty="0"/>
              <a:t>Multiple Regression</a:t>
            </a:r>
          </a:p>
          <a:p>
            <a:r>
              <a:rPr lang="en-US" dirty="0"/>
              <a:t>Applied to BH specific attack data from 2009 to 2018 </a:t>
            </a:r>
          </a:p>
        </p:txBody>
      </p:sp>
      <p:sp>
        <p:nvSpPr>
          <p:cNvPr id="4" name="Slide Number Placeholder 3">
            <a:extLst>
              <a:ext uri="{FF2B5EF4-FFF2-40B4-BE49-F238E27FC236}">
                <a16:creationId xmlns:a16="http://schemas.microsoft.com/office/drawing/2014/main" id="{EC115AE6-0056-4CC9-8541-C56164CC4489}"/>
              </a:ext>
            </a:extLst>
          </p:cNvPr>
          <p:cNvSpPr>
            <a:spLocks noGrp="1"/>
          </p:cNvSpPr>
          <p:nvPr>
            <p:ph type="sldNum" sz="quarter" idx="12"/>
          </p:nvPr>
        </p:nvSpPr>
        <p:spPr/>
        <p:txBody>
          <a:bodyPr/>
          <a:lstStyle/>
          <a:p>
            <a:fld id="{418E52EE-F2F1-4BF1-AEBA-8226B48EE5A9}" type="slidenum">
              <a:rPr lang="en-US" smtClean="0"/>
              <a:t>7</a:t>
            </a:fld>
            <a:endParaRPr lang="en-US"/>
          </a:p>
        </p:txBody>
      </p:sp>
      <p:sp>
        <p:nvSpPr>
          <p:cNvPr id="5" name="TextBox 4">
            <a:extLst>
              <a:ext uri="{FF2B5EF4-FFF2-40B4-BE49-F238E27FC236}">
                <a16:creationId xmlns:a16="http://schemas.microsoft.com/office/drawing/2014/main" id="{97843FA0-699B-4FBE-A629-4B2CF160464C}"/>
              </a:ext>
            </a:extLst>
          </p:cNvPr>
          <p:cNvSpPr txBox="1"/>
          <p:nvPr/>
        </p:nvSpPr>
        <p:spPr>
          <a:xfrm>
            <a:off x="0" y="6248400"/>
            <a:ext cx="1981200" cy="307777"/>
          </a:xfrm>
          <a:prstGeom prst="rect">
            <a:avLst/>
          </a:prstGeom>
          <a:solidFill>
            <a:schemeClr val="tx1"/>
          </a:solidFill>
        </p:spPr>
        <p:txBody>
          <a:bodyPr wrap="square" rtlCol="0">
            <a:spAutoFit/>
          </a:bodyPr>
          <a:lstStyle/>
          <a:p>
            <a:r>
              <a:rPr lang="en-US" sz="1400" dirty="0">
                <a:solidFill>
                  <a:schemeClr val="bg1"/>
                </a:solidFill>
              </a:rPr>
              <a:t>STEP 5. Explore Data</a:t>
            </a:r>
          </a:p>
        </p:txBody>
      </p:sp>
    </p:spTree>
    <p:extLst>
      <p:ext uri="{BB962C8B-B14F-4D97-AF65-F5344CB8AC3E}">
        <p14:creationId xmlns:p14="http://schemas.microsoft.com/office/powerpoint/2010/main" val="3125068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84B18E-4924-4D08-8E90-9274AB4C05A2}"/>
              </a:ext>
            </a:extLst>
          </p:cNvPr>
          <p:cNvSpPr>
            <a:spLocks noGrp="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en-US" sz="3200" b="1" dirty="0"/>
              <a:t>Prepare Data</a:t>
            </a:r>
          </a:p>
        </p:txBody>
      </p:sp>
      <p:sp>
        <p:nvSpPr>
          <p:cNvPr id="3" name="Content Placeholder 2">
            <a:extLst>
              <a:ext uri="{FF2B5EF4-FFF2-40B4-BE49-F238E27FC236}">
                <a16:creationId xmlns:a16="http://schemas.microsoft.com/office/drawing/2014/main" id="{C5EC5F6D-3FBF-47F7-B473-6CEA688D3584}"/>
              </a:ext>
            </a:extLst>
          </p:cNvPr>
          <p:cNvSpPr>
            <a:spLocks noGrp="1"/>
          </p:cNvSpPr>
          <p:nvPr>
            <p:ph idx="1"/>
          </p:nvPr>
        </p:nvSpPr>
        <p:spPr>
          <a:xfrm>
            <a:off x="800100" y="1785158"/>
            <a:ext cx="7543800" cy="4457700"/>
          </a:xfrm>
        </p:spPr>
        <p:txBody>
          <a:bodyPr/>
          <a:lstStyle/>
          <a:p>
            <a:r>
              <a:rPr lang="en-US" dirty="0"/>
              <a:t>Constrained to BH activities only.</a:t>
            </a:r>
          </a:p>
          <a:p>
            <a:r>
              <a:rPr lang="en-US" dirty="0"/>
              <a:t>Missing data replaced with zero values.</a:t>
            </a:r>
          </a:p>
          <a:p>
            <a:r>
              <a:rPr lang="en-US" dirty="0"/>
              <a:t>Conversion from Microsoft Excel to Comma Separated Value (csv) files.</a:t>
            </a:r>
          </a:p>
        </p:txBody>
      </p:sp>
      <p:sp>
        <p:nvSpPr>
          <p:cNvPr id="4" name="Slide Number Placeholder 3">
            <a:extLst>
              <a:ext uri="{FF2B5EF4-FFF2-40B4-BE49-F238E27FC236}">
                <a16:creationId xmlns:a16="http://schemas.microsoft.com/office/drawing/2014/main" id="{506CC709-2BB1-4726-8FBD-A121AB50CD00}"/>
              </a:ext>
            </a:extLst>
          </p:cNvPr>
          <p:cNvSpPr>
            <a:spLocks noGrp="1"/>
          </p:cNvSpPr>
          <p:nvPr>
            <p:ph type="sldNum" sz="quarter" idx="12"/>
          </p:nvPr>
        </p:nvSpPr>
        <p:spPr/>
        <p:txBody>
          <a:bodyPr/>
          <a:lstStyle/>
          <a:p>
            <a:fld id="{418E52EE-F2F1-4BF1-AEBA-8226B48EE5A9}" type="slidenum">
              <a:rPr lang="en-US" smtClean="0"/>
              <a:t>8</a:t>
            </a:fld>
            <a:endParaRPr lang="en-US"/>
          </a:p>
        </p:txBody>
      </p:sp>
      <p:sp>
        <p:nvSpPr>
          <p:cNvPr id="5" name="TextBox 4">
            <a:extLst>
              <a:ext uri="{FF2B5EF4-FFF2-40B4-BE49-F238E27FC236}">
                <a16:creationId xmlns:a16="http://schemas.microsoft.com/office/drawing/2014/main" id="{96E1EB65-B0A1-4473-B0F6-D9BDD4425DA2}"/>
              </a:ext>
            </a:extLst>
          </p:cNvPr>
          <p:cNvSpPr txBox="1"/>
          <p:nvPr/>
        </p:nvSpPr>
        <p:spPr>
          <a:xfrm>
            <a:off x="0" y="6248400"/>
            <a:ext cx="2514600" cy="307777"/>
          </a:xfrm>
          <a:prstGeom prst="rect">
            <a:avLst/>
          </a:prstGeom>
          <a:solidFill>
            <a:schemeClr val="tx1"/>
          </a:solidFill>
        </p:spPr>
        <p:txBody>
          <a:bodyPr wrap="square" rtlCol="0">
            <a:spAutoFit/>
          </a:bodyPr>
          <a:lstStyle/>
          <a:p>
            <a:r>
              <a:rPr lang="en-US" sz="1400" dirty="0">
                <a:solidFill>
                  <a:schemeClr val="bg1"/>
                </a:solidFill>
              </a:rPr>
              <a:t>STEP 6. Prepare/clean Data</a:t>
            </a:r>
          </a:p>
        </p:txBody>
      </p:sp>
    </p:spTree>
    <p:extLst>
      <p:ext uri="{BB962C8B-B14F-4D97-AF65-F5344CB8AC3E}">
        <p14:creationId xmlns:p14="http://schemas.microsoft.com/office/powerpoint/2010/main" val="29455921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81BE04-0D56-4A5F-84B2-9AE2E89A037C}"/>
              </a:ext>
            </a:extLst>
          </p:cNvPr>
          <p:cNvSpPr>
            <a:spLocks noGrp="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en-US" sz="3200" b="1" dirty="0"/>
              <a:t>Remarks</a:t>
            </a:r>
          </a:p>
        </p:txBody>
      </p:sp>
      <p:sp>
        <p:nvSpPr>
          <p:cNvPr id="3" name="Content Placeholder 2">
            <a:extLst>
              <a:ext uri="{FF2B5EF4-FFF2-40B4-BE49-F238E27FC236}">
                <a16:creationId xmlns:a16="http://schemas.microsoft.com/office/drawing/2014/main" id="{AAC34CDD-C9AA-4605-891A-BA6D53A1F5AE}"/>
              </a:ext>
            </a:extLst>
          </p:cNvPr>
          <p:cNvSpPr>
            <a:spLocks noGrp="1"/>
          </p:cNvSpPr>
          <p:nvPr>
            <p:ph idx="1"/>
          </p:nvPr>
        </p:nvSpPr>
        <p:spPr>
          <a:xfrm>
            <a:off x="2057400" y="1476707"/>
            <a:ext cx="6172200" cy="4457700"/>
          </a:xfrm>
        </p:spPr>
        <p:txBody>
          <a:bodyPr/>
          <a:lstStyle/>
          <a:p>
            <a:r>
              <a:rPr lang="en-US" sz="3200" dirty="0"/>
              <a:t>What worked:</a:t>
            </a:r>
          </a:p>
          <a:p>
            <a:pPr lvl="1"/>
            <a:r>
              <a:rPr lang="en-US" sz="2800" dirty="0"/>
              <a:t>Multiple Regression</a:t>
            </a:r>
            <a:br>
              <a:rPr lang="en-US" sz="2800" dirty="0"/>
            </a:br>
            <a:endParaRPr lang="en-US" sz="2800" dirty="0"/>
          </a:p>
          <a:p>
            <a:r>
              <a:rPr lang="en-US" sz="3200" dirty="0"/>
              <a:t>What did not work:</a:t>
            </a:r>
          </a:p>
          <a:p>
            <a:pPr lvl="1"/>
            <a:r>
              <a:rPr lang="en-US" sz="2800" dirty="0"/>
              <a:t>(Univariate) Linear Regression</a:t>
            </a:r>
          </a:p>
          <a:p>
            <a:pPr lvl="1"/>
            <a:r>
              <a:rPr lang="en-US" sz="2800" dirty="0"/>
              <a:t>Logistic Regression</a:t>
            </a:r>
          </a:p>
        </p:txBody>
      </p:sp>
      <p:sp>
        <p:nvSpPr>
          <p:cNvPr id="4" name="Slide Number Placeholder 3">
            <a:extLst>
              <a:ext uri="{FF2B5EF4-FFF2-40B4-BE49-F238E27FC236}">
                <a16:creationId xmlns:a16="http://schemas.microsoft.com/office/drawing/2014/main" id="{FFA81D9E-834D-48B8-B1A6-A8FB4B7288E4}"/>
              </a:ext>
            </a:extLst>
          </p:cNvPr>
          <p:cNvSpPr>
            <a:spLocks noGrp="1"/>
          </p:cNvSpPr>
          <p:nvPr>
            <p:ph type="sldNum" sz="quarter" idx="12"/>
          </p:nvPr>
        </p:nvSpPr>
        <p:spPr/>
        <p:txBody>
          <a:bodyPr/>
          <a:lstStyle/>
          <a:p>
            <a:fld id="{418E52EE-F2F1-4BF1-AEBA-8226B48EE5A9}" type="slidenum">
              <a:rPr lang="en-US" smtClean="0"/>
              <a:t>9</a:t>
            </a:fld>
            <a:endParaRPr lang="en-US"/>
          </a:p>
        </p:txBody>
      </p:sp>
      <p:sp>
        <p:nvSpPr>
          <p:cNvPr id="5" name="TextBox 4">
            <a:extLst>
              <a:ext uri="{FF2B5EF4-FFF2-40B4-BE49-F238E27FC236}">
                <a16:creationId xmlns:a16="http://schemas.microsoft.com/office/drawing/2014/main" id="{E1020170-5FBF-4938-9BAA-F39C580690F3}"/>
              </a:ext>
            </a:extLst>
          </p:cNvPr>
          <p:cNvSpPr txBox="1"/>
          <p:nvPr/>
        </p:nvSpPr>
        <p:spPr>
          <a:xfrm>
            <a:off x="0" y="6248400"/>
            <a:ext cx="2209800" cy="307777"/>
          </a:xfrm>
          <a:prstGeom prst="rect">
            <a:avLst/>
          </a:prstGeom>
          <a:solidFill>
            <a:schemeClr val="tx1"/>
          </a:solidFill>
        </p:spPr>
        <p:txBody>
          <a:bodyPr wrap="square" rtlCol="0">
            <a:spAutoFit/>
          </a:bodyPr>
          <a:lstStyle/>
          <a:p>
            <a:r>
              <a:rPr lang="en-US" sz="1400" dirty="0">
                <a:solidFill>
                  <a:schemeClr val="bg1"/>
                </a:solidFill>
              </a:rPr>
              <a:t>STEP 7. Explore Models</a:t>
            </a:r>
          </a:p>
        </p:txBody>
      </p:sp>
    </p:spTree>
    <p:extLst>
      <p:ext uri="{BB962C8B-B14F-4D97-AF65-F5344CB8AC3E}">
        <p14:creationId xmlns:p14="http://schemas.microsoft.com/office/powerpoint/2010/main" val="1809686015"/>
      </p:ext>
    </p:extLst>
  </p:cSld>
  <p:clrMapOvr>
    <a:masterClrMapping/>
  </p:clrMapOvr>
</p:sld>
</file>

<file path=ppt/theme/theme1.xml><?xml version="1.0" encoding="utf-8"?>
<a:theme xmlns:a="http://schemas.openxmlformats.org/drawingml/2006/main" name="1_CapitolCollege">
  <a:themeElements>
    <a:clrScheme name="CapitolColleg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apitolColleg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apitolColleg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apitolColleg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apitolColleg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apitolColleg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apitolColleg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apitolColleg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apitolColleg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apitolColleg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apitolColleg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apitolColleg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apitolColleg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apitolColleg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Dissertation Powerpoint Template_April2013_GP</Template>
  <TotalTime>31948</TotalTime>
  <Words>3567</Words>
  <Application>Microsoft Office PowerPoint</Application>
  <PresentationFormat>On-screen Show (4:3)</PresentationFormat>
  <Paragraphs>375</Paragraphs>
  <Slides>58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58</vt:i4>
      </vt:variant>
    </vt:vector>
  </HeadingPairs>
  <TitlesOfParts>
    <vt:vector size="62" baseType="lpstr">
      <vt:lpstr>Arial</vt:lpstr>
      <vt:lpstr>Calibri</vt:lpstr>
      <vt:lpstr>Times New Roman</vt:lpstr>
      <vt:lpstr>1_CapitolCollege</vt:lpstr>
      <vt:lpstr> Final Project Presentation Data Science Project: Boko Haram “Casualty Calculator” DSM-920: Dr. Perry</vt:lpstr>
      <vt:lpstr>Final Project Slides</vt:lpstr>
      <vt:lpstr>Data Ethics/Data Rights</vt:lpstr>
      <vt:lpstr>Objective</vt:lpstr>
      <vt:lpstr>Performance Measures</vt:lpstr>
      <vt:lpstr>Data Description</vt:lpstr>
      <vt:lpstr>Business Objective Achieved</vt:lpstr>
      <vt:lpstr>Prepare Data</vt:lpstr>
      <vt:lpstr>Remarks</vt:lpstr>
      <vt:lpstr>Assumptions</vt:lpstr>
      <vt:lpstr>System Limitations</vt:lpstr>
      <vt:lpstr>Study Results</vt:lpstr>
      <vt:lpstr>Study Results (cont.)</vt:lpstr>
      <vt:lpstr>Casualties based on historical data and wounding of personnel</vt:lpstr>
      <vt:lpstr>No best time to avoid BH/ Higher temperatures have no effect</vt:lpstr>
      <vt:lpstr>Value of Effort</vt:lpstr>
      <vt:lpstr>Full Slides - Lifecycle</vt:lpstr>
      <vt:lpstr>STEP 1: Considering Data Ethics</vt:lpstr>
      <vt:lpstr>STEP 2:  Frame the Business Problem</vt:lpstr>
      <vt:lpstr>SS1 (continued)</vt:lpstr>
      <vt:lpstr>SS 2.  Determine how the solution will be used </vt:lpstr>
      <vt:lpstr>SS 3. Identify the current solution</vt:lpstr>
      <vt:lpstr>SS 4. Select learning approaches</vt:lpstr>
      <vt:lpstr>SS 5. Select data processing style</vt:lpstr>
      <vt:lpstr>STEP 3:  Select Performance Measures</vt:lpstr>
      <vt:lpstr>STEP 3: Select Performance Measures: SS 1. Select the key metrics</vt:lpstr>
      <vt:lpstr>SS 2. Select comparison method  </vt:lpstr>
      <vt:lpstr>Sub-Steps 3 - 4</vt:lpstr>
      <vt:lpstr>SS5</vt:lpstr>
      <vt:lpstr>SS 6: Determine if manual solution exists (how to solve manually) </vt:lpstr>
      <vt:lpstr>SS 7: List assumptions</vt:lpstr>
      <vt:lpstr>SS 8:  Check assumptions </vt:lpstr>
      <vt:lpstr> </vt:lpstr>
      <vt:lpstr>SS4-5</vt:lpstr>
      <vt:lpstr>SS6:Create a workspace = Jupyter notebook </vt:lpstr>
      <vt:lpstr>S4 Getting the Data/ SS 7 through 10</vt:lpstr>
      <vt:lpstr>S4/SS 11 through 12</vt:lpstr>
      <vt:lpstr>Step 5: Exploring the Data for Insights </vt:lpstr>
      <vt:lpstr>SS3: Supervised learning (SELECTED)/identify target attributes. </vt:lpstr>
      <vt:lpstr>SS4: Visualize the data (ggplot in python; full dataset) </vt:lpstr>
      <vt:lpstr>Almost 1 death for every 2 wounded (observed correlation – SS5)</vt:lpstr>
      <vt:lpstr>Overall trend: Unlikely to cause death or wounding, in general (logarithmic) </vt:lpstr>
      <vt:lpstr>SS5: Look for correlations</vt:lpstr>
      <vt:lpstr>SS6: Consider how to solve problem manually</vt:lpstr>
      <vt:lpstr>SS7: Identify promising transformations</vt:lpstr>
      <vt:lpstr>SS7: Identify useful extras</vt:lpstr>
      <vt:lpstr>SS9: Document what you learned</vt:lpstr>
      <vt:lpstr>Step 6. Preparing and Cleaning Data (Anonymization)</vt:lpstr>
      <vt:lpstr>Step 7: Exploring Multiple Models</vt:lpstr>
      <vt:lpstr>Assumptions</vt:lpstr>
      <vt:lpstr>System Limitations</vt:lpstr>
      <vt:lpstr>Study Results</vt:lpstr>
      <vt:lpstr>Study Results (cont.)</vt:lpstr>
      <vt:lpstr>Casualties based on historical data and wounding of personnel</vt:lpstr>
      <vt:lpstr>No best time to avoid BH/ Higher temperatures have no effect</vt:lpstr>
      <vt:lpstr>References</vt:lpstr>
      <vt:lpstr>Questions?</vt:lpstr>
      <vt:lpstr>Hypothesis: Attacks are less prevalent when environmental conditions are too hot (&gt;95 deg)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Homework Presentation</dc:title>
  <dc:creator>Gale Pomper</dc:creator>
  <cp:lastModifiedBy>Mark Russo</cp:lastModifiedBy>
  <cp:revision>421</cp:revision>
  <dcterms:created xsi:type="dcterms:W3CDTF">2019-05-10T02:29:57Z</dcterms:created>
  <dcterms:modified xsi:type="dcterms:W3CDTF">2019-12-12T02:57:49Z</dcterms:modified>
</cp:coreProperties>
</file>