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8" r:id="rId2"/>
    <p:sldId id="493" r:id="rId3"/>
    <p:sldId id="475" r:id="rId4"/>
    <p:sldId id="523" r:id="rId5"/>
    <p:sldId id="511" r:id="rId6"/>
    <p:sldId id="512" r:id="rId7"/>
    <p:sldId id="528" r:id="rId8"/>
    <p:sldId id="513" r:id="rId9"/>
    <p:sldId id="514" r:id="rId10"/>
    <p:sldId id="516" r:id="rId11"/>
    <p:sldId id="515" r:id="rId12"/>
    <p:sldId id="517" r:id="rId13"/>
    <p:sldId id="519" r:id="rId14"/>
    <p:sldId id="518" r:id="rId15"/>
    <p:sldId id="520" r:id="rId16"/>
    <p:sldId id="52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E53E9E4-177C-4075-AFA7-B59B75DEA6BE}">
          <p14:sldIdLst>
            <p14:sldId id="258"/>
            <p14:sldId id="493"/>
            <p14:sldId id="475"/>
            <p14:sldId id="523"/>
            <p14:sldId id="511"/>
            <p14:sldId id="512"/>
            <p14:sldId id="528"/>
            <p14:sldId id="513"/>
            <p14:sldId id="514"/>
            <p14:sldId id="516"/>
            <p14:sldId id="515"/>
            <p14:sldId id="517"/>
            <p14:sldId id="519"/>
            <p14:sldId id="518"/>
            <p14:sldId id="520"/>
            <p14:sldId id="52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75" autoAdjust="0"/>
    <p:restoredTop sz="94660"/>
  </p:normalViewPr>
  <p:slideViewPr>
    <p:cSldViewPr>
      <p:cViewPr varScale="1">
        <p:scale>
          <a:sx n="115" d="100"/>
          <a:sy n="115" d="100"/>
        </p:scale>
        <p:origin x="1392"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7B06E-E2AA-4B04-A289-675B9581FDF3}" type="datetimeFigureOut">
              <a:rPr lang="en-US" smtClean="0"/>
              <a:t>12/11/2019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9FA1D7-3222-4CFF-9F2B-4DCCF376E84D}" type="slidenum">
              <a:rPr lang="en-US" smtClean="0"/>
              <a:t>‹#›</a:t>
            </a:fld>
            <a:endParaRPr lang="en-US"/>
          </a:p>
        </p:txBody>
      </p:sp>
    </p:spTree>
    <p:extLst>
      <p:ext uri="{BB962C8B-B14F-4D97-AF65-F5344CB8AC3E}">
        <p14:creationId xmlns:p14="http://schemas.microsoft.com/office/powerpoint/2010/main" val="248475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3505200"/>
            <a:ext cx="9144000" cy="3352800"/>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fontAlgn="base" hangingPunct="1">
              <a:spcBef>
                <a:spcPct val="0"/>
              </a:spcBef>
              <a:spcAft>
                <a:spcPct val="0"/>
              </a:spcAft>
              <a:defRPr/>
            </a:pPr>
            <a:endParaRPr lang="en-US" altLang="en-US">
              <a:solidFill>
                <a:srgbClr val="000000"/>
              </a:solidFill>
              <a:cs typeface="Arial" pitchFamily="34" charset="0"/>
            </a:endParaRPr>
          </a:p>
        </p:txBody>
      </p:sp>
      <p:sp>
        <p:nvSpPr>
          <p:cNvPr id="5" name="Rectangle 8"/>
          <p:cNvSpPr>
            <a:spLocks noChangeArrowheads="1"/>
          </p:cNvSpPr>
          <p:nvPr userDrawn="1"/>
        </p:nvSpPr>
        <p:spPr bwMode="auto">
          <a:xfrm flipV="1">
            <a:off x="0" y="3429000"/>
            <a:ext cx="9144000" cy="76200"/>
          </a:xfrm>
          <a:prstGeom prst="rect">
            <a:avLst/>
          </a:prstGeom>
          <a:solidFill>
            <a:srgbClr val="CE0829"/>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fontAlgn="base" hangingPunct="1">
              <a:spcBef>
                <a:spcPct val="0"/>
              </a:spcBef>
              <a:spcAft>
                <a:spcPct val="0"/>
              </a:spcAft>
              <a:defRPr/>
            </a:pPr>
            <a:endParaRPr lang="en-US" altLang="en-US">
              <a:solidFill>
                <a:srgbClr val="000000"/>
              </a:solidFill>
              <a:cs typeface="Arial" pitchFamily="34" charset="0"/>
            </a:endParaRPr>
          </a:p>
        </p:txBody>
      </p:sp>
      <p:pic>
        <p:nvPicPr>
          <p:cNvPr id="6"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138" y="381000"/>
            <a:ext cx="2955925"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CC tagline 1color K"/>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6600" y="3048000"/>
            <a:ext cx="25908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4191000"/>
            <a:ext cx="7772400" cy="838200"/>
          </a:xfrm>
        </p:spPr>
        <p:txBody>
          <a:bodyPr/>
          <a:lstStyle>
            <a:lvl1pPr>
              <a:defRPr sz="3200"/>
            </a:lvl1pPr>
          </a:lstStyle>
          <a:p>
            <a:pPr lvl="0"/>
            <a:r>
              <a:rPr lang="en-US" altLang="en-US" noProof="0"/>
              <a:t>Click to edit Master title style</a:t>
            </a:r>
          </a:p>
        </p:txBody>
      </p:sp>
      <p:sp>
        <p:nvSpPr>
          <p:cNvPr id="11267" name="Rectangle 3"/>
          <p:cNvSpPr>
            <a:spLocks noGrp="1" noChangeArrowheads="1"/>
          </p:cNvSpPr>
          <p:nvPr>
            <p:ph type="subTitle" idx="1"/>
          </p:nvPr>
        </p:nvSpPr>
        <p:spPr>
          <a:xfrm>
            <a:off x="1371600" y="5181600"/>
            <a:ext cx="6400800" cy="685800"/>
          </a:xfrm>
        </p:spPr>
        <p:txBody>
          <a:bodyPr/>
          <a:lstStyle>
            <a:lvl1pPr marL="0" indent="0" algn="ctr">
              <a:buFontTx/>
              <a:buNone/>
              <a:defRPr sz="2400"/>
            </a:lvl1pPr>
          </a:lstStyle>
          <a:p>
            <a:pPr lvl="0"/>
            <a:r>
              <a:rPr lang="en-US" altLang="en-US" noProof="0"/>
              <a:t>Click to edit Master subtitle style</a:t>
            </a:r>
          </a:p>
        </p:txBody>
      </p:sp>
    </p:spTree>
    <p:extLst>
      <p:ext uri="{BB962C8B-B14F-4D97-AF65-F5344CB8AC3E}">
        <p14:creationId xmlns:p14="http://schemas.microsoft.com/office/powerpoint/2010/main" val="1221746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AF3C6F72-2840-4E7A-AA29-88438FFEC382}" type="datetime1">
              <a:rPr lang="en-US" altLang="en-US" smtClean="0"/>
              <a:t>12/11/2019</a:t>
            </a:fld>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7EB2A704-26EA-4033-8F24-7ED56464CB4B}" type="slidenum">
              <a:rPr lang="en-US" altLang="en-US"/>
              <a:pPr>
                <a:defRPr/>
              </a:pPr>
              <a:t>‹#›</a:t>
            </a:fld>
            <a:endParaRPr lang="en-US" altLang="en-US"/>
          </a:p>
        </p:txBody>
      </p:sp>
    </p:spTree>
    <p:extLst>
      <p:ext uri="{BB962C8B-B14F-4D97-AF65-F5344CB8AC3E}">
        <p14:creationId xmlns:p14="http://schemas.microsoft.com/office/powerpoint/2010/main" val="193196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3505200"/>
            <a:ext cx="9144000" cy="3352800"/>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fontAlgn="base" hangingPunct="1">
              <a:spcBef>
                <a:spcPct val="0"/>
              </a:spcBef>
              <a:spcAft>
                <a:spcPct val="0"/>
              </a:spcAft>
              <a:defRPr/>
            </a:pPr>
            <a:endParaRPr lang="en-US" altLang="en-US">
              <a:solidFill>
                <a:srgbClr val="000000"/>
              </a:solidFill>
              <a:cs typeface="Arial" pitchFamily="34" charset="0"/>
            </a:endParaRPr>
          </a:p>
        </p:txBody>
      </p:sp>
      <p:sp>
        <p:nvSpPr>
          <p:cNvPr id="5" name="Rectangle 8"/>
          <p:cNvSpPr>
            <a:spLocks noChangeArrowheads="1"/>
          </p:cNvSpPr>
          <p:nvPr userDrawn="1"/>
        </p:nvSpPr>
        <p:spPr bwMode="auto">
          <a:xfrm flipV="1">
            <a:off x="0" y="3429000"/>
            <a:ext cx="9144000" cy="76200"/>
          </a:xfrm>
          <a:prstGeom prst="rect">
            <a:avLst/>
          </a:prstGeom>
          <a:solidFill>
            <a:srgbClr val="CE0829"/>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fontAlgn="base" hangingPunct="1">
              <a:spcBef>
                <a:spcPct val="0"/>
              </a:spcBef>
              <a:spcAft>
                <a:spcPct val="0"/>
              </a:spcAft>
              <a:defRPr/>
            </a:pPr>
            <a:endParaRPr lang="en-US" altLang="en-US">
              <a:solidFill>
                <a:srgbClr val="000000"/>
              </a:solidFill>
              <a:cs typeface="Arial" pitchFamily="34" charset="0"/>
            </a:endParaRPr>
          </a:p>
        </p:txBody>
      </p:sp>
      <p:pic>
        <p:nvPicPr>
          <p:cNvPr id="6"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138" y="381000"/>
            <a:ext cx="2955925"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CC tagline 1color K"/>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6600" y="3048000"/>
            <a:ext cx="25908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4191000"/>
            <a:ext cx="7772400" cy="838200"/>
          </a:xfrm>
        </p:spPr>
        <p:txBody>
          <a:bodyPr/>
          <a:lstStyle>
            <a:lvl1pPr>
              <a:defRPr sz="3200"/>
            </a:lvl1pPr>
          </a:lstStyle>
          <a:p>
            <a:pPr lvl="0"/>
            <a:r>
              <a:rPr lang="en-US" altLang="en-US" noProof="0"/>
              <a:t>Click to edit Master title style</a:t>
            </a:r>
          </a:p>
        </p:txBody>
      </p:sp>
      <p:sp>
        <p:nvSpPr>
          <p:cNvPr id="11267" name="Rectangle 3"/>
          <p:cNvSpPr>
            <a:spLocks noGrp="1" noChangeArrowheads="1"/>
          </p:cNvSpPr>
          <p:nvPr>
            <p:ph type="subTitle" idx="1"/>
          </p:nvPr>
        </p:nvSpPr>
        <p:spPr>
          <a:xfrm>
            <a:off x="1371600" y="5181600"/>
            <a:ext cx="6400800" cy="685800"/>
          </a:xfrm>
        </p:spPr>
        <p:txBody>
          <a:bodyPr/>
          <a:lstStyle>
            <a:lvl1pPr marL="0" indent="0" algn="ctr">
              <a:buFontTx/>
              <a:buNone/>
              <a:defRPr sz="2400"/>
            </a:lvl1pPr>
          </a:lstStyle>
          <a:p>
            <a:pPr lvl="0"/>
            <a:r>
              <a:rPr lang="en-US" altLang="en-US" noProof="0"/>
              <a:t>Click to edit Master subtitle style</a:t>
            </a:r>
          </a:p>
        </p:txBody>
      </p:sp>
    </p:spTree>
    <p:extLst>
      <p:ext uri="{BB962C8B-B14F-4D97-AF65-F5344CB8AC3E}">
        <p14:creationId xmlns:p14="http://schemas.microsoft.com/office/powerpoint/2010/main" val="1890805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20E1DC61-E4FB-4358-9356-FB2EADF533E1}" type="datetime1">
              <a:rPr lang="en-US" altLang="en-US" smtClean="0"/>
              <a:t>12/11/2019</a:t>
            </a:fld>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3E490132-CC37-4B24-8956-579F0E88D0A6}" type="slidenum">
              <a:rPr lang="en-US" altLang="en-US"/>
              <a:pPr>
                <a:defRPr/>
              </a:pPr>
              <a:t>‹#›</a:t>
            </a:fld>
            <a:endParaRPr lang="en-US" altLang="en-US"/>
          </a:p>
        </p:txBody>
      </p:sp>
    </p:spTree>
    <p:extLst>
      <p:ext uri="{BB962C8B-B14F-4D97-AF65-F5344CB8AC3E}">
        <p14:creationId xmlns:p14="http://schemas.microsoft.com/office/powerpoint/2010/main" val="1298822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A818C-5837-46D8-B065-5C93712459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3691E0-92AC-4DB5-96AD-F7DFE116CC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2CA024-6019-4B12-BF97-DB7338E86A92}"/>
              </a:ext>
            </a:extLst>
          </p:cNvPr>
          <p:cNvSpPr>
            <a:spLocks noGrp="1"/>
          </p:cNvSpPr>
          <p:nvPr>
            <p:ph type="dt" sz="half" idx="10"/>
          </p:nvPr>
        </p:nvSpPr>
        <p:spPr/>
        <p:txBody>
          <a:bodyPr/>
          <a:lstStyle/>
          <a:p>
            <a:fld id="{D2BC3281-08F6-4C43-95D5-AF5A3893266D}" type="datetime1">
              <a:rPr lang="en-US" smtClean="0"/>
              <a:t>12/11/2019</a:t>
            </a:fld>
            <a:endParaRPr lang="en-US"/>
          </a:p>
        </p:txBody>
      </p:sp>
      <p:sp>
        <p:nvSpPr>
          <p:cNvPr id="5" name="Footer Placeholder 4">
            <a:extLst>
              <a:ext uri="{FF2B5EF4-FFF2-40B4-BE49-F238E27FC236}">
                <a16:creationId xmlns:a16="http://schemas.microsoft.com/office/drawing/2014/main" id="{4C01D0E1-4FF2-4A67-9756-E717CE2A99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4BAAF-3509-4BEA-B867-0F5202D2E47A}"/>
              </a:ext>
            </a:extLst>
          </p:cNvPr>
          <p:cNvSpPr>
            <a:spLocks noGrp="1"/>
          </p:cNvSpPr>
          <p:nvPr>
            <p:ph type="sldNum" sz="quarter" idx="12"/>
          </p:nvPr>
        </p:nvSpPr>
        <p:spPr/>
        <p:txBody>
          <a:bodyPr/>
          <a:lstStyle/>
          <a:p>
            <a:fld id="{418E52EE-F2F1-4BF1-AEBA-8226B48EE5A9}" type="slidenum">
              <a:rPr lang="en-US" smtClean="0"/>
              <a:t>‹#›</a:t>
            </a:fld>
            <a:endParaRPr lang="en-US"/>
          </a:p>
        </p:txBody>
      </p:sp>
    </p:spTree>
    <p:extLst>
      <p:ext uri="{BB962C8B-B14F-4D97-AF65-F5344CB8AC3E}">
        <p14:creationId xmlns:p14="http://schemas.microsoft.com/office/powerpoint/2010/main" val="21290523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33400" y="1638300"/>
            <a:ext cx="72390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6" name="Rectangle 4"/>
          <p:cNvSpPr>
            <a:spLocks noGrp="1" noChangeArrowheads="1"/>
          </p:cNvSpPr>
          <p:nvPr>
            <p:ph type="dt" sz="half" idx="2"/>
          </p:nvPr>
        </p:nvSpPr>
        <p:spPr bwMode="auto">
          <a:xfrm>
            <a:off x="6096000" y="6400800"/>
            <a:ext cx="16002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solidFill>
                  <a:srgbClr val="000000"/>
                </a:solidFill>
                <a:latin typeface="Arial" charset="0"/>
                <a:ea typeface="+mn-ea"/>
                <a:cs typeface="+mn-cs"/>
              </a:defRPr>
            </a:lvl1pPr>
          </a:lstStyle>
          <a:p>
            <a:pPr fontAlgn="base">
              <a:spcBef>
                <a:spcPct val="0"/>
              </a:spcBef>
              <a:spcAft>
                <a:spcPct val="0"/>
              </a:spcAft>
              <a:defRPr/>
            </a:pPr>
            <a:fld id="{50706E51-C849-47D9-BB27-30A51FABB5B6}" type="datetime1">
              <a:rPr lang="en-US" altLang="en-US" smtClean="0"/>
              <a:t>12/11/2019</a:t>
            </a:fld>
            <a:endParaRPr lang="en-US" altLang="en-US"/>
          </a:p>
        </p:txBody>
      </p:sp>
      <p:sp>
        <p:nvSpPr>
          <p:cNvPr id="8197" name="Rectangle 5"/>
          <p:cNvSpPr>
            <a:spLocks noGrp="1" noChangeArrowheads="1"/>
          </p:cNvSpPr>
          <p:nvPr>
            <p:ph type="ftr" sz="quarter" idx="3"/>
          </p:nvPr>
        </p:nvSpPr>
        <p:spPr bwMode="auto">
          <a:xfrm>
            <a:off x="2895600" y="6400800"/>
            <a:ext cx="2895600" cy="3206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Arial" charset="0"/>
                <a:ea typeface="+mn-ea"/>
                <a:cs typeface="+mn-cs"/>
              </a:defRPr>
            </a:lvl1pPr>
          </a:lstStyle>
          <a:p>
            <a:pPr fontAlgn="base">
              <a:spcBef>
                <a:spcPct val="0"/>
              </a:spcBef>
              <a:spcAft>
                <a:spcPct val="0"/>
              </a:spcAft>
              <a:defRPr/>
            </a:pPr>
            <a:endParaRPr lang="en-US" altLang="en-US"/>
          </a:p>
        </p:txBody>
      </p:sp>
      <p:sp>
        <p:nvSpPr>
          <p:cNvPr id="8198" name="Rectangle 6"/>
          <p:cNvSpPr>
            <a:spLocks noGrp="1" noChangeArrowheads="1"/>
          </p:cNvSpPr>
          <p:nvPr>
            <p:ph type="sldNum" sz="quarter" idx="4"/>
          </p:nvPr>
        </p:nvSpPr>
        <p:spPr bwMode="auto">
          <a:xfrm>
            <a:off x="7924800" y="6400800"/>
            <a:ext cx="990600" cy="3206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charset="0"/>
                <a:ea typeface="ＭＳ Ｐゴシック" charset="-128"/>
                <a:cs typeface="+mn-cs"/>
              </a:defRPr>
            </a:lvl1pPr>
          </a:lstStyle>
          <a:p>
            <a:pPr fontAlgn="base">
              <a:spcBef>
                <a:spcPct val="0"/>
              </a:spcBef>
              <a:spcAft>
                <a:spcPct val="0"/>
              </a:spcAft>
              <a:defRPr/>
            </a:pPr>
            <a:fld id="{487490E3-111E-4C7B-ABAC-50C5099A2EFB}" type="slidenum">
              <a:rPr lang="en-US" altLang="en-US"/>
              <a:pPr fontAlgn="base">
                <a:spcBef>
                  <a:spcPct val="0"/>
                </a:spcBef>
                <a:spcAft>
                  <a:spcPct val="0"/>
                </a:spcAft>
                <a:defRPr/>
              </a:pPr>
              <a:t>‹#›</a:t>
            </a:fld>
            <a:endParaRPr lang="en-US" altLang="en-US"/>
          </a:p>
        </p:txBody>
      </p:sp>
      <p:sp>
        <p:nvSpPr>
          <p:cNvPr id="1033" name="Rectangle 7"/>
          <p:cNvSpPr>
            <a:spLocks noChangeArrowheads="1"/>
          </p:cNvSpPr>
          <p:nvPr userDrawn="1"/>
        </p:nvSpPr>
        <p:spPr bwMode="auto">
          <a:xfrm>
            <a:off x="2590800" y="-33338"/>
            <a:ext cx="6553200" cy="1219201"/>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fontAlgn="base" hangingPunct="1">
              <a:spcBef>
                <a:spcPct val="0"/>
              </a:spcBef>
              <a:spcAft>
                <a:spcPct val="0"/>
              </a:spcAft>
              <a:defRPr/>
            </a:pPr>
            <a:endParaRPr lang="en-US" altLang="en-US">
              <a:solidFill>
                <a:srgbClr val="000000"/>
              </a:solidFill>
              <a:cs typeface="Arial" pitchFamily="34" charset="0"/>
            </a:endParaRPr>
          </a:p>
        </p:txBody>
      </p:sp>
      <p:pic>
        <p:nvPicPr>
          <p:cNvPr id="1031"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3400" y="73025"/>
            <a:ext cx="147955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Rectangle 10"/>
          <p:cNvSpPr>
            <a:spLocks noChangeArrowheads="1"/>
          </p:cNvSpPr>
          <p:nvPr userDrawn="1"/>
        </p:nvSpPr>
        <p:spPr bwMode="auto">
          <a:xfrm flipV="1">
            <a:off x="0" y="1219200"/>
            <a:ext cx="9144000" cy="76200"/>
          </a:xfrm>
          <a:prstGeom prst="rect">
            <a:avLst/>
          </a:prstGeom>
          <a:solidFill>
            <a:srgbClr val="CE0829"/>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fontAlgn="base" hangingPunct="1">
              <a:spcBef>
                <a:spcPct val="0"/>
              </a:spcBef>
              <a:spcAft>
                <a:spcPct val="0"/>
              </a:spcAft>
              <a:defRPr/>
            </a:pPr>
            <a:endParaRPr lang="en-US" altLang="en-US">
              <a:solidFill>
                <a:srgbClr val="000000"/>
              </a:solidFill>
              <a:cs typeface="Arial" pitchFamily="34" charset="0"/>
            </a:endParaRPr>
          </a:p>
        </p:txBody>
      </p:sp>
      <p:sp>
        <p:nvSpPr>
          <p:cNvPr id="3" name="Title Placeholder 2"/>
          <p:cNvSpPr>
            <a:spLocks noGrp="1" noChangeArrowheads="1"/>
          </p:cNvSpPr>
          <p:nvPr>
            <p:ph type="title"/>
          </p:nvPr>
        </p:nvSpPr>
        <p:spPr bwMode="auto">
          <a:xfrm>
            <a:off x="2895600" y="304800"/>
            <a:ext cx="60198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 name="AutoShape 11"/>
          <p:cNvSpPr>
            <a:spLocks noChangeAspect="1" noChangeArrowheads="1"/>
          </p:cNvSpPr>
          <p:nvPr/>
        </p:nvSpPr>
        <p:spPr bwMode="auto">
          <a:xfrm>
            <a:off x="668338" y="133350"/>
            <a:ext cx="12541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fontAlgn="base" hangingPunct="1">
              <a:spcBef>
                <a:spcPct val="0"/>
              </a:spcBef>
              <a:spcAft>
                <a:spcPct val="0"/>
              </a:spcAft>
              <a:defRPr/>
            </a:pPr>
            <a:endParaRPr lang="en-US" altLang="en-US">
              <a:solidFill>
                <a:srgbClr val="000000"/>
              </a:solidFill>
              <a:cs typeface="Arial" pitchFamily="34" charset="0"/>
            </a:endParaRPr>
          </a:p>
        </p:txBody>
      </p:sp>
    </p:spTree>
    <p:extLst>
      <p:ext uri="{BB962C8B-B14F-4D97-AF65-F5344CB8AC3E}">
        <p14:creationId xmlns:p14="http://schemas.microsoft.com/office/powerpoint/2010/main" val="5029870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hf hdr="0" ftr="0" dt="0"/>
  <p:txStyles>
    <p:titleStyle>
      <a:lvl1pPr algn="ctr" rtl="0" eaLnBrk="0" fontAlgn="base" hangingPunct="0">
        <a:spcBef>
          <a:spcPct val="0"/>
        </a:spcBef>
        <a:spcAft>
          <a:spcPct val="0"/>
        </a:spcAft>
        <a:defRPr sz="3600">
          <a:solidFill>
            <a:schemeClr val="tx1"/>
          </a:solidFill>
          <a:latin typeface="+mj-lt"/>
          <a:ea typeface="MS PGothic" pitchFamily="34" charset="-128"/>
          <a:cs typeface="+mj-cs"/>
        </a:defRPr>
      </a:lvl1pPr>
      <a:lvl2pPr algn="ctr" rtl="0" eaLnBrk="0" fontAlgn="base" hangingPunct="0">
        <a:spcBef>
          <a:spcPct val="0"/>
        </a:spcBef>
        <a:spcAft>
          <a:spcPct val="0"/>
        </a:spcAft>
        <a:defRPr sz="3600">
          <a:solidFill>
            <a:schemeClr val="tx1"/>
          </a:solidFill>
          <a:latin typeface="Arial" charset="0"/>
          <a:ea typeface="MS PGothic" pitchFamily="34" charset="-128"/>
        </a:defRPr>
      </a:lvl2pPr>
      <a:lvl3pPr algn="ctr" rtl="0" eaLnBrk="0" fontAlgn="base" hangingPunct="0">
        <a:spcBef>
          <a:spcPct val="0"/>
        </a:spcBef>
        <a:spcAft>
          <a:spcPct val="0"/>
        </a:spcAft>
        <a:defRPr sz="3600">
          <a:solidFill>
            <a:schemeClr val="tx1"/>
          </a:solidFill>
          <a:latin typeface="Arial" charset="0"/>
          <a:ea typeface="MS PGothic" pitchFamily="34" charset="-128"/>
        </a:defRPr>
      </a:lvl3pPr>
      <a:lvl4pPr algn="ctr" rtl="0" eaLnBrk="0" fontAlgn="base" hangingPunct="0">
        <a:spcBef>
          <a:spcPct val="0"/>
        </a:spcBef>
        <a:spcAft>
          <a:spcPct val="0"/>
        </a:spcAft>
        <a:defRPr sz="3600">
          <a:solidFill>
            <a:schemeClr val="tx1"/>
          </a:solidFill>
          <a:latin typeface="Arial" charset="0"/>
          <a:ea typeface="MS PGothic" pitchFamily="34" charset="-128"/>
        </a:defRPr>
      </a:lvl4pPr>
      <a:lvl5pPr algn="ctr" rtl="0" eaLnBrk="0" fontAlgn="base" hangingPunct="0">
        <a:spcBef>
          <a:spcPct val="0"/>
        </a:spcBef>
        <a:spcAft>
          <a:spcPct val="0"/>
        </a:spcAft>
        <a:defRPr sz="3600">
          <a:solidFill>
            <a:schemeClr val="tx1"/>
          </a:solidFill>
          <a:latin typeface="Arial" charset="0"/>
          <a:ea typeface="MS PGothic" pitchFamily="34" charset="-128"/>
        </a:defRPr>
      </a:lvl5pPr>
      <a:lvl6pPr marL="457200" algn="ctr" rtl="0" fontAlgn="base">
        <a:spcBef>
          <a:spcPct val="0"/>
        </a:spcBef>
        <a:spcAft>
          <a:spcPct val="0"/>
        </a:spcAft>
        <a:defRPr sz="3600">
          <a:solidFill>
            <a:srgbClr val="CA0824"/>
          </a:solidFill>
          <a:latin typeface="Arial" charset="0"/>
        </a:defRPr>
      </a:lvl6pPr>
      <a:lvl7pPr marL="914400" algn="ctr" rtl="0" fontAlgn="base">
        <a:spcBef>
          <a:spcPct val="0"/>
        </a:spcBef>
        <a:spcAft>
          <a:spcPct val="0"/>
        </a:spcAft>
        <a:defRPr sz="3600">
          <a:solidFill>
            <a:srgbClr val="CA0824"/>
          </a:solidFill>
          <a:latin typeface="Arial" charset="0"/>
        </a:defRPr>
      </a:lvl7pPr>
      <a:lvl8pPr marL="1371600" algn="ctr" rtl="0" fontAlgn="base">
        <a:spcBef>
          <a:spcPct val="0"/>
        </a:spcBef>
        <a:spcAft>
          <a:spcPct val="0"/>
        </a:spcAft>
        <a:defRPr sz="3600">
          <a:solidFill>
            <a:srgbClr val="CA0824"/>
          </a:solidFill>
          <a:latin typeface="Arial" charset="0"/>
        </a:defRPr>
      </a:lvl8pPr>
      <a:lvl9pPr marL="1828800" algn="ctr" rtl="0" fontAlgn="base">
        <a:spcBef>
          <a:spcPct val="0"/>
        </a:spcBef>
        <a:spcAft>
          <a:spcPct val="0"/>
        </a:spcAft>
        <a:defRPr sz="3600">
          <a:solidFill>
            <a:srgbClr val="CA0824"/>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24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0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a:solidFill>
            <a:schemeClr val="tx1"/>
          </a:solidFill>
          <a:latin typeface="+mn-lt"/>
          <a:ea typeface="MS PGothic" pitchFamily="34" charset="-128"/>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hyperlink" Target="https://en.climate-data.org/africa/nigeria/borno/maiduguri-545/#climate-tabl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tackoverflow.com/questions/12146914/what-is-the-difference-between-linear-regression-and-logistic-regression" TargetMode="External"/><Relationship Id="rId2" Type="http://schemas.openxmlformats.org/officeDocument/2006/relationships/hyperlink" Target="https://en.climate-data.org/africa/nigeria/borno/maiduguri-545/#climate-table" TargetMode="External"/><Relationship Id="rId1" Type="http://schemas.openxmlformats.org/officeDocument/2006/relationships/slideLayout" Target="../slideLayouts/slideLayout5.xml"/><Relationship Id="rId4" Type="http://schemas.openxmlformats.org/officeDocument/2006/relationships/hyperlink" Target="https://gtd.terrorismdata.com/register-type/?type=non-commercia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ww.start.umd.edu/gtd/" TargetMode="External"/><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81000" y="3810000"/>
            <a:ext cx="8382000" cy="838200"/>
          </a:xfrm>
        </p:spPr>
        <p:txBody>
          <a:bodyPr/>
          <a:lstStyle/>
          <a:p>
            <a:pPr eaLnBrk="1" hangingPunct="1"/>
            <a:br>
              <a:rPr lang="en-US" altLang="en-US" dirty="0"/>
            </a:br>
            <a:r>
              <a:rPr lang="en-US" altLang="en-US" b="1" dirty="0"/>
              <a:t>Final Project Presentation</a:t>
            </a:r>
            <a:br>
              <a:rPr lang="en-US" altLang="en-US" dirty="0"/>
            </a:br>
            <a:r>
              <a:rPr lang="en-US" altLang="en-US" sz="2400" dirty="0"/>
              <a:t>Data Science Project: Boko Haram “Casualty Calculator”</a:t>
            </a:r>
            <a:br>
              <a:rPr lang="en-US" altLang="en-US" sz="2400" dirty="0"/>
            </a:br>
            <a:r>
              <a:rPr lang="en-US" altLang="en-US" sz="2000" dirty="0"/>
              <a:t>DSM-920: Dr. Perry</a:t>
            </a:r>
            <a:endParaRPr lang="en-US" altLang="en-US" dirty="0"/>
          </a:p>
        </p:txBody>
      </p:sp>
      <p:sp>
        <p:nvSpPr>
          <p:cNvPr id="4099" name="Subtitle 2"/>
          <p:cNvSpPr>
            <a:spLocks noGrp="1"/>
          </p:cNvSpPr>
          <p:nvPr>
            <p:ph type="subTitle" idx="1"/>
          </p:nvPr>
        </p:nvSpPr>
        <p:spPr>
          <a:xfrm>
            <a:off x="1371600" y="5562600"/>
            <a:ext cx="6400800" cy="685800"/>
          </a:xfrm>
        </p:spPr>
        <p:txBody>
          <a:bodyPr/>
          <a:lstStyle/>
          <a:p>
            <a:pPr eaLnBrk="1" hangingPunct="1"/>
            <a:r>
              <a:rPr lang="en-US" altLang="en-US" sz="1800" dirty="0"/>
              <a:t>Mark A. Russo</a:t>
            </a:r>
          </a:p>
          <a:p>
            <a:pPr eaLnBrk="1" hangingPunct="1"/>
            <a:r>
              <a:rPr lang="en-US" altLang="en-US" sz="1800" dirty="0"/>
              <a:t>December 16, 2019</a:t>
            </a:r>
          </a:p>
        </p:txBody>
      </p:sp>
      <p:pic>
        <p:nvPicPr>
          <p:cNvPr id="1026" name="Picture 2" descr="Image result for international red cross">
            <a:extLst>
              <a:ext uri="{FF2B5EF4-FFF2-40B4-BE49-F238E27FC236}">
                <a16:creationId xmlns:a16="http://schemas.microsoft.com/office/drawing/2014/main" id="{F15B0F3B-2495-46D5-9D15-8037EA4CAC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14400"/>
            <a:ext cx="1600200" cy="1600200"/>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16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C9CE-13CF-4F09-94B7-DEAC79178840}"/>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200" b="1" dirty="0"/>
              <a:t>System Limitations</a:t>
            </a:r>
          </a:p>
        </p:txBody>
      </p:sp>
      <p:sp>
        <p:nvSpPr>
          <p:cNvPr id="3" name="Content Placeholder 2">
            <a:extLst>
              <a:ext uri="{FF2B5EF4-FFF2-40B4-BE49-F238E27FC236}">
                <a16:creationId xmlns:a16="http://schemas.microsoft.com/office/drawing/2014/main" id="{399C7622-62B0-4AA4-9D7A-688BB85C0681}"/>
              </a:ext>
            </a:extLst>
          </p:cNvPr>
          <p:cNvSpPr>
            <a:spLocks noGrp="1"/>
          </p:cNvSpPr>
          <p:nvPr>
            <p:ph idx="1"/>
          </p:nvPr>
        </p:nvSpPr>
        <p:spPr>
          <a:xfrm>
            <a:off x="678872" y="1600200"/>
            <a:ext cx="7550727" cy="4457700"/>
          </a:xfrm>
        </p:spPr>
        <p:txBody>
          <a:bodyPr/>
          <a:lstStyle/>
          <a:p>
            <a:r>
              <a:rPr lang="en-US" dirty="0"/>
              <a:t>The Linear regression model assumes there </a:t>
            </a:r>
            <a:r>
              <a:rPr lang="en-US" u="sng" dirty="0"/>
              <a:t>is</a:t>
            </a:r>
            <a:r>
              <a:rPr lang="en-US" dirty="0"/>
              <a:t> a linear relationship. </a:t>
            </a:r>
          </a:p>
          <a:p>
            <a:r>
              <a:rPr lang="en-US" dirty="0"/>
              <a:t>The model misses' extremes, outliers, that may be just as important.</a:t>
            </a:r>
          </a:p>
          <a:p>
            <a:pPr lvl="1"/>
            <a:r>
              <a:rPr lang="en-US" dirty="0"/>
              <a:t>Requires further human subject matter expertise </a:t>
            </a:r>
          </a:p>
        </p:txBody>
      </p:sp>
      <p:sp>
        <p:nvSpPr>
          <p:cNvPr id="4" name="Slide Number Placeholder 3">
            <a:extLst>
              <a:ext uri="{FF2B5EF4-FFF2-40B4-BE49-F238E27FC236}">
                <a16:creationId xmlns:a16="http://schemas.microsoft.com/office/drawing/2014/main" id="{F3BFE185-C79C-4CFA-88C9-121760468BDD}"/>
              </a:ext>
            </a:extLst>
          </p:cNvPr>
          <p:cNvSpPr>
            <a:spLocks noGrp="1"/>
          </p:cNvSpPr>
          <p:nvPr>
            <p:ph type="sldNum" sz="quarter" idx="12"/>
          </p:nvPr>
        </p:nvSpPr>
        <p:spPr/>
        <p:txBody>
          <a:bodyPr/>
          <a:lstStyle/>
          <a:p>
            <a:fld id="{418E52EE-F2F1-4BF1-AEBA-8226B48EE5A9}" type="slidenum">
              <a:rPr lang="en-US" smtClean="0"/>
              <a:t>10</a:t>
            </a:fld>
            <a:endParaRPr lang="en-US"/>
          </a:p>
        </p:txBody>
      </p:sp>
      <p:sp>
        <p:nvSpPr>
          <p:cNvPr id="5" name="TextBox 4">
            <a:extLst>
              <a:ext uri="{FF2B5EF4-FFF2-40B4-BE49-F238E27FC236}">
                <a16:creationId xmlns:a16="http://schemas.microsoft.com/office/drawing/2014/main" id="{79CE7B11-6E58-4FF8-9832-26D6BB1F2E52}"/>
              </a:ext>
            </a:extLst>
          </p:cNvPr>
          <p:cNvSpPr txBox="1"/>
          <p:nvPr/>
        </p:nvSpPr>
        <p:spPr>
          <a:xfrm>
            <a:off x="0" y="6248400"/>
            <a:ext cx="2438400" cy="307777"/>
          </a:xfrm>
          <a:prstGeom prst="rect">
            <a:avLst/>
          </a:prstGeom>
          <a:solidFill>
            <a:schemeClr val="tx1"/>
          </a:solidFill>
        </p:spPr>
        <p:txBody>
          <a:bodyPr wrap="square" rtlCol="0">
            <a:spAutoFit/>
          </a:bodyPr>
          <a:lstStyle/>
          <a:p>
            <a:r>
              <a:rPr lang="en-US" sz="1400" dirty="0">
                <a:solidFill>
                  <a:schemeClr val="bg1"/>
                </a:solidFill>
              </a:rPr>
              <a:t>STEP 8. Fine-tuning (cont.)</a:t>
            </a:r>
          </a:p>
        </p:txBody>
      </p:sp>
    </p:spTree>
    <p:extLst>
      <p:ext uri="{BB962C8B-B14F-4D97-AF65-F5344CB8AC3E}">
        <p14:creationId xmlns:p14="http://schemas.microsoft.com/office/powerpoint/2010/main" val="1136185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A4B5-CEE5-4EAD-B87E-FFEC0ACA7FF3}"/>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200" b="1" dirty="0"/>
              <a:t>Study Results</a:t>
            </a:r>
          </a:p>
        </p:txBody>
      </p:sp>
      <p:sp>
        <p:nvSpPr>
          <p:cNvPr id="4" name="Slide Number Placeholder 3">
            <a:extLst>
              <a:ext uri="{FF2B5EF4-FFF2-40B4-BE49-F238E27FC236}">
                <a16:creationId xmlns:a16="http://schemas.microsoft.com/office/drawing/2014/main" id="{9D6DE1E5-D52D-42D4-83DE-0885D60D3756}"/>
              </a:ext>
            </a:extLst>
          </p:cNvPr>
          <p:cNvSpPr>
            <a:spLocks noGrp="1"/>
          </p:cNvSpPr>
          <p:nvPr>
            <p:ph type="sldNum" sz="quarter" idx="12"/>
          </p:nvPr>
        </p:nvSpPr>
        <p:spPr/>
        <p:txBody>
          <a:bodyPr/>
          <a:lstStyle/>
          <a:p>
            <a:fld id="{418E52EE-F2F1-4BF1-AEBA-8226B48EE5A9}" type="slidenum">
              <a:rPr lang="en-US" smtClean="0"/>
              <a:t>11</a:t>
            </a:fld>
            <a:endParaRPr lang="en-US"/>
          </a:p>
        </p:txBody>
      </p:sp>
      <p:sp>
        <p:nvSpPr>
          <p:cNvPr id="5" name="TextBox 4">
            <a:extLst>
              <a:ext uri="{FF2B5EF4-FFF2-40B4-BE49-F238E27FC236}">
                <a16:creationId xmlns:a16="http://schemas.microsoft.com/office/drawing/2014/main" id="{07E16374-75C6-4F11-8919-FC314F98D4F5}"/>
              </a:ext>
            </a:extLst>
          </p:cNvPr>
          <p:cNvSpPr txBox="1"/>
          <p:nvPr/>
        </p:nvSpPr>
        <p:spPr>
          <a:xfrm>
            <a:off x="0" y="6019800"/>
            <a:ext cx="1676400" cy="307777"/>
          </a:xfrm>
          <a:prstGeom prst="rect">
            <a:avLst/>
          </a:prstGeom>
          <a:solidFill>
            <a:schemeClr val="tx1"/>
          </a:solidFill>
        </p:spPr>
        <p:txBody>
          <a:bodyPr wrap="square" rtlCol="0">
            <a:spAutoFit/>
          </a:bodyPr>
          <a:lstStyle/>
          <a:p>
            <a:r>
              <a:rPr lang="en-US" sz="1400" dirty="0">
                <a:solidFill>
                  <a:schemeClr val="bg1"/>
                </a:solidFill>
              </a:rPr>
              <a:t>STEP 9. Results</a:t>
            </a:r>
          </a:p>
        </p:txBody>
      </p:sp>
      <p:sp>
        <p:nvSpPr>
          <p:cNvPr id="6" name="TextBox 5">
            <a:extLst>
              <a:ext uri="{FF2B5EF4-FFF2-40B4-BE49-F238E27FC236}">
                <a16:creationId xmlns:a16="http://schemas.microsoft.com/office/drawing/2014/main" id="{D6D58A32-C045-4138-9766-3E3A7B783694}"/>
              </a:ext>
            </a:extLst>
          </p:cNvPr>
          <p:cNvSpPr txBox="1"/>
          <p:nvPr/>
        </p:nvSpPr>
        <p:spPr>
          <a:xfrm>
            <a:off x="1066800" y="1600200"/>
            <a:ext cx="6781800" cy="3539430"/>
          </a:xfrm>
          <a:prstGeom prst="rect">
            <a:avLst/>
          </a:prstGeom>
          <a:noFill/>
        </p:spPr>
        <p:txBody>
          <a:bodyPr wrap="square" rtlCol="0">
            <a:spAutoFit/>
          </a:bodyPr>
          <a:lstStyle/>
          <a:p>
            <a:pPr marL="285750" indent="-285750">
              <a:buFont typeface="Arial" panose="020B0604020202020204" pitchFamily="34" charset="0"/>
              <a:buChar char="•"/>
            </a:pPr>
            <a:r>
              <a:rPr lang="en-US" sz="2800" b="1" i="1" dirty="0"/>
              <a:t>Appears</a:t>
            </a:r>
            <a:r>
              <a:rPr lang="en-US" sz="2800" dirty="0"/>
              <a:t> that for every two persons wounded there is one death.</a:t>
            </a:r>
            <a:br>
              <a:rPr lang="en-US" sz="2800" dirty="0"/>
            </a:br>
            <a:endParaRPr lang="en-US" sz="2800" dirty="0"/>
          </a:p>
          <a:p>
            <a:pPr marL="285750" indent="-285750">
              <a:buFont typeface="Arial" panose="020B0604020202020204" pitchFamily="34" charset="0"/>
              <a:buChar char="•"/>
            </a:pPr>
            <a:r>
              <a:rPr lang="en-US" sz="2800" b="1" dirty="0"/>
              <a:t>NOT TRUE: </a:t>
            </a:r>
            <a:r>
              <a:rPr lang="en-US" sz="2800" dirty="0"/>
              <a:t>There is a non-linear data relationship. </a:t>
            </a:r>
            <a:br>
              <a:rPr lang="en-US" sz="2800" dirty="0"/>
            </a:br>
            <a:endParaRPr lang="en-US" sz="2800" dirty="0"/>
          </a:p>
          <a:p>
            <a:pPr marL="285750" indent="-285750">
              <a:buFont typeface="Arial" panose="020B0604020202020204" pitchFamily="34" charset="0"/>
              <a:buChar char="•"/>
            </a:pPr>
            <a:r>
              <a:rPr lang="en-US" sz="2800" dirty="0"/>
              <a:t>Time of year (higher temperatures) has no effect on BH attacks.</a:t>
            </a:r>
          </a:p>
        </p:txBody>
      </p:sp>
    </p:spTree>
    <p:extLst>
      <p:ext uri="{BB962C8B-B14F-4D97-AF65-F5344CB8AC3E}">
        <p14:creationId xmlns:p14="http://schemas.microsoft.com/office/powerpoint/2010/main" val="294945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44F1-9672-4351-9FCC-4CCBE4341890}"/>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200" b="1" dirty="0"/>
              <a:t>Study Results (cont.)</a:t>
            </a:r>
          </a:p>
        </p:txBody>
      </p:sp>
      <p:sp>
        <p:nvSpPr>
          <p:cNvPr id="3" name="Content Placeholder 2">
            <a:extLst>
              <a:ext uri="{FF2B5EF4-FFF2-40B4-BE49-F238E27FC236}">
                <a16:creationId xmlns:a16="http://schemas.microsoft.com/office/drawing/2014/main" id="{70CB9223-1BD2-4C9E-B942-DB5FFE32E0E9}"/>
              </a:ext>
            </a:extLst>
          </p:cNvPr>
          <p:cNvSpPr>
            <a:spLocks noGrp="1"/>
          </p:cNvSpPr>
          <p:nvPr>
            <p:ph idx="1"/>
          </p:nvPr>
        </p:nvSpPr>
        <p:spPr>
          <a:xfrm>
            <a:off x="495300" y="1451769"/>
            <a:ext cx="7277100" cy="758031"/>
          </a:xfrm>
        </p:spPr>
        <p:txBody>
          <a:bodyPr/>
          <a:lstStyle/>
          <a:p>
            <a:r>
              <a:rPr lang="en-US" sz="2400" b="1" dirty="0"/>
              <a:t>Relationship between wounding and kills</a:t>
            </a:r>
          </a:p>
          <a:p>
            <a:pPr lvl="1"/>
            <a:r>
              <a:rPr lang="en-US" sz="2000" b="1" dirty="0"/>
              <a:t>Medical Team (sample) </a:t>
            </a:r>
            <a:r>
              <a:rPr lang="en-US" sz="2000" dirty="0"/>
              <a:t>for October (10), Day (24), predicated wounding numbers (4) =</a:t>
            </a:r>
          </a:p>
          <a:p>
            <a:pPr lvl="2"/>
            <a:r>
              <a:rPr lang="en-US" sz="1600" dirty="0"/>
              <a:t> 6.9 killed out of 11</a:t>
            </a:r>
          </a:p>
          <a:p>
            <a:pPr lvl="1"/>
            <a:r>
              <a:rPr lang="en-US" sz="2000" b="1" dirty="0"/>
              <a:t>Food Resupply Team </a:t>
            </a:r>
            <a:r>
              <a:rPr lang="en-US" sz="2000" dirty="0"/>
              <a:t>for July(7), Day (27), (6) wounded =</a:t>
            </a:r>
          </a:p>
          <a:p>
            <a:pPr lvl="2"/>
            <a:r>
              <a:rPr lang="en-US" sz="1600" dirty="0"/>
              <a:t> 7.8 killed out of 28</a:t>
            </a:r>
          </a:p>
          <a:p>
            <a:pPr lvl="1"/>
            <a:r>
              <a:rPr lang="en-US" sz="2000" b="1" dirty="0"/>
              <a:t>Data Science Team </a:t>
            </a:r>
            <a:r>
              <a:rPr lang="en-US" sz="2000" dirty="0"/>
              <a:t>for Jan (1), Day (27), and (1) person wounded =</a:t>
            </a:r>
          </a:p>
          <a:p>
            <a:pPr lvl="2"/>
            <a:r>
              <a:rPr lang="en-US" sz="1600" dirty="0"/>
              <a:t> </a:t>
            </a:r>
            <a:r>
              <a:rPr lang="en-US" sz="1600" dirty="0">
                <a:highlight>
                  <a:srgbClr val="FFFF00"/>
                </a:highlight>
              </a:rPr>
              <a:t>6.9 killed out of 7</a:t>
            </a:r>
          </a:p>
        </p:txBody>
      </p:sp>
      <p:sp>
        <p:nvSpPr>
          <p:cNvPr id="4" name="Slide Number Placeholder 3">
            <a:extLst>
              <a:ext uri="{FF2B5EF4-FFF2-40B4-BE49-F238E27FC236}">
                <a16:creationId xmlns:a16="http://schemas.microsoft.com/office/drawing/2014/main" id="{7B7225C7-0FD3-4C47-9648-4F585E26111B}"/>
              </a:ext>
            </a:extLst>
          </p:cNvPr>
          <p:cNvSpPr>
            <a:spLocks noGrp="1"/>
          </p:cNvSpPr>
          <p:nvPr>
            <p:ph type="sldNum" sz="quarter" idx="12"/>
          </p:nvPr>
        </p:nvSpPr>
        <p:spPr/>
        <p:txBody>
          <a:bodyPr/>
          <a:lstStyle/>
          <a:p>
            <a:fld id="{418E52EE-F2F1-4BF1-AEBA-8226B48EE5A9}" type="slidenum">
              <a:rPr lang="en-US" smtClean="0"/>
              <a:t>12</a:t>
            </a:fld>
            <a:endParaRPr lang="en-US"/>
          </a:p>
        </p:txBody>
      </p:sp>
      <p:sp>
        <p:nvSpPr>
          <p:cNvPr id="6" name="TextBox 5">
            <a:extLst>
              <a:ext uri="{FF2B5EF4-FFF2-40B4-BE49-F238E27FC236}">
                <a16:creationId xmlns:a16="http://schemas.microsoft.com/office/drawing/2014/main" id="{5AA3697D-2341-4DCF-A539-5DDC52840528}"/>
              </a:ext>
            </a:extLst>
          </p:cNvPr>
          <p:cNvSpPr txBox="1"/>
          <p:nvPr/>
        </p:nvSpPr>
        <p:spPr>
          <a:xfrm>
            <a:off x="0" y="6248400"/>
            <a:ext cx="3733800" cy="253916"/>
          </a:xfrm>
          <a:prstGeom prst="rect">
            <a:avLst/>
          </a:prstGeom>
          <a:solidFill>
            <a:schemeClr val="tx1"/>
          </a:solidFill>
        </p:spPr>
        <p:txBody>
          <a:bodyPr wrap="square" rtlCol="0">
            <a:spAutoFit/>
          </a:bodyPr>
          <a:lstStyle/>
          <a:p>
            <a:r>
              <a:rPr lang="en-US" sz="1050" i="1" dirty="0">
                <a:solidFill>
                  <a:schemeClr val="bg1"/>
                </a:solidFill>
              </a:rPr>
              <a:t>Casualty Calculator for Boko Haram (2009-2018).</a:t>
            </a:r>
            <a:r>
              <a:rPr lang="en-US" sz="1050" i="1" dirty="0" err="1">
                <a:solidFill>
                  <a:schemeClr val="bg1"/>
                </a:solidFill>
              </a:rPr>
              <a:t>ipynb</a:t>
            </a:r>
            <a:endParaRPr lang="en-US" sz="1050" i="1" dirty="0">
              <a:solidFill>
                <a:schemeClr val="bg1"/>
              </a:solidFill>
            </a:endParaRPr>
          </a:p>
        </p:txBody>
      </p:sp>
      <p:sp>
        <p:nvSpPr>
          <p:cNvPr id="7" name="TextBox 6">
            <a:extLst>
              <a:ext uri="{FF2B5EF4-FFF2-40B4-BE49-F238E27FC236}">
                <a16:creationId xmlns:a16="http://schemas.microsoft.com/office/drawing/2014/main" id="{97101A6E-6BEC-47CE-8111-9A72BD664041}"/>
              </a:ext>
            </a:extLst>
          </p:cNvPr>
          <p:cNvSpPr txBox="1"/>
          <p:nvPr/>
        </p:nvSpPr>
        <p:spPr>
          <a:xfrm>
            <a:off x="-4156" y="5867400"/>
            <a:ext cx="2061556" cy="307777"/>
          </a:xfrm>
          <a:prstGeom prst="rect">
            <a:avLst/>
          </a:prstGeom>
          <a:solidFill>
            <a:schemeClr val="tx1"/>
          </a:solidFill>
        </p:spPr>
        <p:txBody>
          <a:bodyPr wrap="square" rtlCol="0">
            <a:spAutoFit/>
          </a:bodyPr>
          <a:lstStyle/>
          <a:p>
            <a:r>
              <a:rPr lang="en-US" sz="1400" dirty="0">
                <a:solidFill>
                  <a:schemeClr val="bg1"/>
                </a:solidFill>
              </a:rPr>
              <a:t>STEP 9. Results (cont.)</a:t>
            </a:r>
          </a:p>
        </p:txBody>
      </p:sp>
    </p:spTree>
    <p:extLst>
      <p:ext uri="{BB962C8B-B14F-4D97-AF65-F5344CB8AC3E}">
        <p14:creationId xmlns:p14="http://schemas.microsoft.com/office/powerpoint/2010/main" val="3854049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8BF8-C31E-4AA6-B4D4-C712BB1B9065}"/>
              </a:ext>
            </a:extLst>
          </p:cNvPr>
          <p:cNvSpPr>
            <a:spLocks noGrp="1"/>
          </p:cNvSpPr>
          <p:nvPr>
            <p:ph type="title"/>
          </p:nvPr>
        </p:nvSpPr>
        <p:spPr/>
        <p:txBody>
          <a:bodyPr/>
          <a:lstStyle/>
          <a:p>
            <a:r>
              <a:rPr lang="en-US" sz="2400" b="1" dirty="0"/>
              <a:t>Casualties based on historical data and wounding of personnel</a:t>
            </a:r>
          </a:p>
        </p:txBody>
      </p:sp>
      <p:sp>
        <p:nvSpPr>
          <p:cNvPr id="4" name="Slide Number Placeholder 3">
            <a:extLst>
              <a:ext uri="{FF2B5EF4-FFF2-40B4-BE49-F238E27FC236}">
                <a16:creationId xmlns:a16="http://schemas.microsoft.com/office/drawing/2014/main" id="{82D3ED3D-98B3-464F-9A5B-1A7C5C065991}"/>
              </a:ext>
            </a:extLst>
          </p:cNvPr>
          <p:cNvSpPr>
            <a:spLocks noGrp="1"/>
          </p:cNvSpPr>
          <p:nvPr>
            <p:ph type="sldNum" sz="quarter" idx="12"/>
          </p:nvPr>
        </p:nvSpPr>
        <p:spPr/>
        <p:txBody>
          <a:bodyPr/>
          <a:lstStyle/>
          <a:p>
            <a:fld id="{418E52EE-F2F1-4BF1-AEBA-8226B48EE5A9}" type="slidenum">
              <a:rPr lang="en-US" smtClean="0"/>
              <a:t>13</a:t>
            </a:fld>
            <a:endParaRPr lang="en-US"/>
          </a:p>
        </p:txBody>
      </p:sp>
      <p:sp>
        <p:nvSpPr>
          <p:cNvPr id="5" name="TextBox 4">
            <a:extLst>
              <a:ext uri="{FF2B5EF4-FFF2-40B4-BE49-F238E27FC236}">
                <a16:creationId xmlns:a16="http://schemas.microsoft.com/office/drawing/2014/main" id="{40441F49-0D65-4B0E-8EC4-8FCF74590962}"/>
              </a:ext>
            </a:extLst>
          </p:cNvPr>
          <p:cNvSpPr txBox="1"/>
          <p:nvPr/>
        </p:nvSpPr>
        <p:spPr>
          <a:xfrm>
            <a:off x="12469" y="5957455"/>
            <a:ext cx="2121131" cy="307777"/>
          </a:xfrm>
          <a:prstGeom prst="rect">
            <a:avLst/>
          </a:prstGeom>
          <a:solidFill>
            <a:schemeClr val="tx1"/>
          </a:solidFill>
        </p:spPr>
        <p:txBody>
          <a:bodyPr wrap="square" rtlCol="0">
            <a:spAutoFit/>
          </a:bodyPr>
          <a:lstStyle/>
          <a:p>
            <a:r>
              <a:rPr lang="en-US" sz="1400" dirty="0">
                <a:solidFill>
                  <a:schemeClr val="bg1"/>
                </a:solidFill>
              </a:rPr>
              <a:t>STEP 9. Results (cont.)</a:t>
            </a:r>
          </a:p>
        </p:txBody>
      </p:sp>
      <p:sp>
        <p:nvSpPr>
          <p:cNvPr id="7" name="TextBox 6">
            <a:extLst>
              <a:ext uri="{FF2B5EF4-FFF2-40B4-BE49-F238E27FC236}">
                <a16:creationId xmlns:a16="http://schemas.microsoft.com/office/drawing/2014/main" id="{29BD0298-16CD-40D8-9955-8E3B62F33F42}"/>
              </a:ext>
            </a:extLst>
          </p:cNvPr>
          <p:cNvSpPr txBox="1"/>
          <p:nvPr/>
        </p:nvSpPr>
        <p:spPr>
          <a:xfrm>
            <a:off x="0" y="6380456"/>
            <a:ext cx="2732116" cy="261610"/>
          </a:xfrm>
          <a:prstGeom prst="rect">
            <a:avLst/>
          </a:prstGeom>
          <a:solidFill>
            <a:schemeClr val="tx1"/>
          </a:solidFill>
        </p:spPr>
        <p:txBody>
          <a:bodyPr wrap="square" rtlCol="0">
            <a:spAutoFit/>
          </a:bodyPr>
          <a:lstStyle/>
          <a:p>
            <a:r>
              <a:rPr lang="en-US" sz="1050" i="1" dirty="0" err="1">
                <a:solidFill>
                  <a:schemeClr val="bg1"/>
                </a:solidFill>
              </a:rPr>
              <a:t>Data_visualization_major_factors.ipynb</a:t>
            </a:r>
            <a:endParaRPr lang="en-US" sz="1050" i="1" dirty="0">
              <a:solidFill>
                <a:schemeClr val="bg1"/>
              </a:solidFill>
            </a:endParaRPr>
          </a:p>
        </p:txBody>
      </p:sp>
      <p:pic>
        <p:nvPicPr>
          <p:cNvPr id="8" name="Picture 7">
            <a:extLst>
              <a:ext uri="{FF2B5EF4-FFF2-40B4-BE49-F238E27FC236}">
                <a16:creationId xmlns:a16="http://schemas.microsoft.com/office/drawing/2014/main" id="{64755887-C59A-4ABC-950E-59D743AF7416}"/>
              </a:ext>
            </a:extLst>
          </p:cNvPr>
          <p:cNvPicPr>
            <a:picLocks noChangeAspect="1"/>
          </p:cNvPicPr>
          <p:nvPr/>
        </p:nvPicPr>
        <p:blipFill>
          <a:blip r:embed="rId2"/>
          <a:stretch>
            <a:fillRect/>
          </a:stretch>
        </p:blipFill>
        <p:spPr>
          <a:xfrm>
            <a:off x="381000" y="1573409"/>
            <a:ext cx="8229600" cy="4384045"/>
          </a:xfrm>
          <a:prstGeom prst="rect">
            <a:avLst/>
          </a:prstGeom>
        </p:spPr>
      </p:pic>
      <p:cxnSp>
        <p:nvCxnSpPr>
          <p:cNvPr id="10" name="Straight Arrow Connector 9">
            <a:extLst>
              <a:ext uri="{FF2B5EF4-FFF2-40B4-BE49-F238E27FC236}">
                <a16:creationId xmlns:a16="http://schemas.microsoft.com/office/drawing/2014/main" id="{47AD7783-7BA1-4457-A630-EFCA0C00C88E}"/>
              </a:ext>
            </a:extLst>
          </p:cNvPr>
          <p:cNvCxnSpPr/>
          <p:nvPr/>
        </p:nvCxnSpPr>
        <p:spPr>
          <a:xfrm>
            <a:off x="1905000" y="2175721"/>
            <a:ext cx="0" cy="63824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ECB999-DA1B-423A-8F20-0441B63EFCA3}"/>
              </a:ext>
            </a:extLst>
          </p:cNvPr>
          <p:cNvSpPr txBox="1"/>
          <p:nvPr/>
        </p:nvSpPr>
        <p:spPr>
          <a:xfrm>
            <a:off x="1943100" y="2286000"/>
            <a:ext cx="1905000" cy="276999"/>
          </a:xfrm>
          <a:prstGeom prst="rect">
            <a:avLst/>
          </a:prstGeom>
          <a:noFill/>
        </p:spPr>
        <p:txBody>
          <a:bodyPr wrap="square" rtlCol="0">
            <a:spAutoFit/>
          </a:bodyPr>
          <a:lstStyle/>
          <a:p>
            <a:r>
              <a:rPr lang="en-US" sz="1200" b="1" dirty="0">
                <a:solidFill>
                  <a:srgbClr val="FF0000"/>
                </a:solidFill>
              </a:rPr>
              <a:t>Non-linear relationship</a:t>
            </a:r>
          </a:p>
        </p:txBody>
      </p:sp>
    </p:spTree>
    <p:extLst>
      <p:ext uri="{BB962C8B-B14F-4D97-AF65-F5344CB8AC3E}">
        <p14:creationId xmlns:p14="http://schemas.microsoft.com/office/powerpoint/2010/main" val="2237503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39A4-C1BB-4C58-8E05-3F512F4E9D7B}"/>
              </a:ext>
            </a:extLst>
          </p:cNvPr>
          <p:cNvSpPr>
            <a:spLocks noGrp="1"/>
          </p:cNvSpPr>
          <p:nvPr>
            <p:ph type="title"/>
          </p:nvPr>
        </p:nvSpPr>
        <p:spPr/>
        <p:txBody>
          <a:bodyPr/>
          <a:lstStyle/>
          <a:p>
            <a:r>
              <a:rPr lang="en-US" sz="2400" b="1" dirty="0"/>
              <a:t>No best time to avoid BH/</a:t>
            </a:r>
            <a:br>
              <a:rPr lang="en-US" sz="2400" b="1" dirty="0"/>
            </a:br>
            <a:r>
              <a:rPr lang="en-US" sz="2400" b="1" dirty="0"/>
              <a:t>Higher temperatures have no effect</a:t>
            </a:r>
          </a:p>
        </p:txBody>
      </p:sp>
      <p:pic>
        <p:nvPicPr>
          <p:cNvPr id="6" name="Content Placeholder 5">
            <a:extLst>
              <a:ext uri="{FF2B5EF4-FFF2-40B4-BE49-F238E27FC236}">
                <a16:creationId xmlns:a16="http://schemas.microsoft.com/office/drawing/2014/main" id="{E69F6D3E-2EE3-4C33-96A5-0E8AE500DC86}"/>
              </a:ext>
            </a:extLst>
          </p:cNvPr>
          <p:cNvPicPr>
            <a:picLocks noGrp="1" noChangeAspect="1"/>
          </p:cNvPicPr>
          <p:nvPr>
            <p:ph idx="1"/>
          </p:nvPr>
        </p:nvPicPr>
        <p:blipFill>
          <a:blip r:embed="rId2"/>
          <a:stretch>
            <a:fillRect/>
          </a:stretch>
        </p:blipFill>
        <p:spPr>
          <a:xfrm>
            <a:off x="228600" y="1371600"/>
            <a:ext cx="4516532" cy="2895600"/>
          </a:xfrm>
          <a:prstGeom prst="rect">
            <a:avLst/>
          </a:prstGeom>
        </p:spPr>
      </p:pic>
      <p:sp>
        <p:nvSpPr>
          <p:cNvPr id="4" name="Slide Number Placeholder 3">
            <a:extLst>
              <a:ext uri="{FF2B5EF4-FFF2-40B4-BE49-F238E27FC236}">
                <a16:creationId xmlns:a16="http://schemas.microsoft.com/office/drawing/2014/main" id="{4325E851-96B3-4DD0-8E03-80E06B6F41CF}"/>
              </a:ext>
            </a:extLst>
          </p:cNvPr>
          <p:cNvSpPr>
            <a:spLocks noGrp="1"/>
          </p:cNvSpPr>
          <p:nvPr>
            <p:ph type="sldNum" sz="quarter" idx="12"/>
          </p:nvPr>
        </p:nvSpPr>
        <p:spPr/>
        <p:txBody>
          <a:bodyPr/>
          <a:lstStyle/>
          <a:p>
            <a:fld id="{418E52EE-F2F1-4BF1-AEBA-8226B48EE5A9}" type="slidenum">
              <a:rPr lang="en-US" smtClean="0"/>
              <a:t>14</a:t>
            </a:fld>
            <a:endParaRPr lang="en-US"/>
          </a:p>
        </p:txBody>
      </p:sp>
      <p:sp>
        <p:nvSpPr>
          <p:cNvPr id="5" name="TextBox 4">
            <a:extLst>
              <a:ext uri="{FF2B5EF4-FFF2-40B4-BE49-F238E27FC236}">
                <a16:creationId xmlns:a16="http://schemas.microsoft.com/office/drawing/2014/main" id="{A7E3FFFE-7A93-4A57-9695-883C5323E1FC}"/>
              </a:ext>
            </a:extLst>
          </p:cNvPr>
          <p:cNvSpPr txBox="1"/>
          <p:nvPr/>
        </p:nvSpPr>
        <p:spPr>
          <a:xfrm>
            <a:off x="0" y="5867400"/>
            <a:ext cx="2057400" cy="307777"/>
          </a:xfrm>
          <a:prstGeom prst="rect">
            <a:avLst/>
          </a:prstGeom>
          <a:solidFill>
            <a:schemeClr val="tx1"/>
          </a:solidFill>
        </p:spPr>
        <p:txBody>
          <a:bodyPr wrap="square" rtlCol="0">
            <a:spAutoFit/>
          </a:bodyPr>
          <a:lstStyle/>
          <a:p>
            <a:r>
              <a:rPr lang="en-US" sz="1400" dirty="0">
                <a:solidFill>
                  <a:schemeClr val="bg1"/>
                </a:solidFill>
              </a:rPr>
              <a:t>STEP 9. Results (cont.)</a:t>
            </a:r>
          </a:p>
        </p:txBody>
      </p:sp>
      <p:pic>
        <p:nvPicPr>
          <p:cNvPr id="7" name="Picture 6">
            <a:extLst>
              <a:ext uri="{FF2B5EF4-FFF2-40B4-BE49-F238E27FC236}">
                <a16:creationId xmlns:a16="http://schemas.microsoft.com/office/drawing/2014/main" id="{76743849-B55D-4297-9735-9BDA8ACE688C}"/>
              </a:ext>
            </a:extLst>
          </p:cNvPr>
          <p:cNvPicPr>
            <a:picLocks noChangeAspect="1"/>
          </p:cNvPicPr>
          <p:nvPr/>
        </p:nvPicPr>
        <p:blipFill>
          <a:blip r:embed="rId3"/>
          <a:stretch>
            <a:fillRect/>
          </a:stretch>
        </p:blipFill>
        <p:spPr>
          <a:xfrm>
            <a:off x="4190999" y="3733800"/>
            <a:ext cx="4871325" cy="2275915"/>
          </a:xfrm>
          <a:prstGeom prst="rect">
            <a:avLst/>
          </a:prstGeom>
        </p:spPr>
      </p:pic>
      <p:sp>
        <p:nvSpPr>
          <p:cNvPr id="8" name="Rectangle 7">
            <a:extLst>
              <a:ext uri="{FF2B5EF4-FFF2-40B4-BE49-F238E27FC236}">
                <a16:creationId xmlns:a16="http://schemas.microsoft.com/office/drawing/2014/main" id="{72D4A333-A13E-4DE1-9FA1-06228DBED3DA}"/>
              </a:ext>
            </a:extLst>
          </p:cNvPr>
          <p:cNvSpPr/>
          <p:nvPr/>
        </p:nvSpPr>
        <p:spPr>
          <a:xfrm>
            <a:off x="4371718" y="5813312"/>
            <a:ext cx="4509885" cy="276999"/>
          </a:xfrm>
          <a:prstGeom prst="rect">
            <a:avLst/>
          </a:prstGeom>
        </p:spPr>
        <p:txBody>
          <a:bodyPr wrap="square">
            <a:spAutoFit/>
          </a:bodyPr>
          <a:lstStyle/>
          <a:p>
            <a:pPr algn="r"/>
            <a:r>
              <a:rPr lang="en-US" sz="1200" dirty="0">
                <a:hlinkClick r:id="rId4">
                  <a:extLst>
                    <a:ext uri="{A12FA001-AC4F-418D-AE19-62706E023703}">
                      <ahyp:hlinkClr xmlns:ahyp="http://schemas.microsoft.com/office/drawing/2018/hyperlinkcolor" val="tx"/>
                    </a:ext>
                  </a:extLst>
                </a:hlinkClick>
              </a:rPr>
              <a:t> Source: Climate Data. (n.d.). </a:t>
            </a:r>
            <a:endParaRPr lang="en-US" sz="1200" dirty="0"/>
          </a:p>
        </p:txBody>
      </p:sp>
      <p:sp>
        <p:nvSpPr>
          <p:cNvPr id="9" name="Rectangle 8">
            <a:extLst>
              <a:ext uri="{FF2B5EF4-FFF2-40B4-BE49-F238E27FC236}">
                <a16:creationId xmlns:a16="http://schemas.microsoft.com/office/drawing/2014/main" id="{4C372839-EB42-4882-A8ED-FC95A297EBF2}"/>
              </a:ext>
            </a:extLst>
          </p:cNvPr>
          <p:cNvSpPr/>
          <p:nvPr/>
        </p:nvSpPr>
        <p:spPr>
          <a:xfrm>
            <a:off x="5638800" y="5029200"/>
            <a:ext cx="1219200" cy="393027"/>
          </a:xfrm>
          <a:prstGeom prst="rect">
            <a:avLst/>
          </a:prstGeom>
          <a:no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cxnSp>
        <p:nvCxnSpPr>
          <p:cNvPr id="11" name="Straight Arrow Connector 10">
            <a:extLst>
              <a:ext uri="{FF2B5EF4-FFF2-40B4-BE49-F238E27FC236}">
                <a16:creationId xmlns:a16="http://schemas.microsoft.com/office/drawing/2014/main" id="{E59307E0-983D-4BEC-BB07-A4D5914005AD}"/>
              </a:ext>
            </a:extLst>
          </p:cNvPr>
          <p:cNvCxnSpPr>
            <a:cxnSpLocks/>
          </p:cNvCxnSpPr>
          <p:nvPr/>
        </p:nvCxnSpPr>
        <p:spPr>
          <a:xfrm flipV="1">
            <a:off x="1524000" y="4076700"/>
            <a:ext cx="0" cy="38100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3E8834B-EF76-4338-A5B3-5AE5393847B9}"/>
              </a:ext>
            </a:extLst>
          </p:cNvPr>
          <p:cNvCxnSpPr>
            <a:cxnSpLocks/>
          </p:cNvCxnSpPr>
          <p:nvPr/>
        </p:nvCxnSpPr>
        <p:spPr>
          <a:xfrm flipV="1">
            <a:off x="1752600" y="4076700"/>
            <a:ext cx="0" cy="38100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4862EFA-17DB-4743-92ED-56680C675A40}"/>
              </a:ext>
            </a:extLst>
          </p:cNvPr>
          <p:cNvCxnSpPr>
            <a:cxnSpLocks/>
          </p:cNvCxnSpPr>
          <p:nvPr/>
        </p:nvCxnSpPr>
        <p:spPr>
          <a:xfrm flipV="1">
            <a:off x="2057400" y="4076700"/>
            <a:ext cx="0" cy="38100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DD6DC4F-2DF7-4631-95A0-A83469521330}"/>
              </a:ext>
            </a:extLst>
          </p:cNvPr>
          <p:cNvSpPr txBox="1"/>
          <p:nvPr/>
        </p:nvSpPr>
        <p:spPr>
          <a:xfrm>
            <a:off x="0" y="6291590"/>
            <a:ext cx="2732116" cy="261610"/>
          </a:xfrm>
          <a:prstGeom prst="rect">
            <a:avLst/>
          </a:prstGeom>
          <a:solidFill>
            <a:schemeClr val="tx1"/>
          </a:solidFill>
        </p:spPr>
        <p:txBody>
          <a:bodyPr wrap="square" rtlCol="0">
            <a:spAutoFit/>
          </a:bodyPr>
          <a:lstStyle/>
          <a:p>
            <a:r>
              <a:rPr lang="en-US" sz="1050" i="1" dirty="0" err="1">
                <a:solidFill>
                  <a:schemeClr val="bg1"/>
                </a:solidFill>
              </a:rPr>
              <a:t>Data_visualization_major_factors.ipynb</a:t>
            </a:r>
            <a:endParaRPr lang="en-US" sz="1050" i="1" dirty="0">
              <a:solidFill>
                <a:schemeClr val="bg1"/>
              </a:solidFill>
            </a:endParaRPr>
          </a:p>
        </p:txBody>
      </p:sp>
    </p:spTree>
    <p:extLst>
      <p:ext uri="{BB962C8B-B14F-4D97-AF65-F5344CB8AC3E}">
        <p14:creationId xmlns:p14="http://schemas.microsoft.com/office/powerpoint/2010/main" val="763886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057FA-BD33-49C4-9D97-57FD38506F7B}"/>
              </a:ext>
            </a:extLst>
          </p:cNvPr>
          <p:cNvSpPr>
            <a:spLocks noGrp="1"/>
          </p:cNvSpPr>
          <p:nvPr>
            <p:ph type="title"/>
          </p:nvPr>
        </p:nvSpPr>
        <p:spPr/>
        <p:txBody>
          <a:bodyPr/>
          <a:lstStyle/>
          <a:p>
            <a:r>
              <a:rPr lang="en-US" sz="2800" b="1" dirty="0"/>
              <a:t>References</a:t>
            </a:r>
          </a:p>
        </p:txBody>
      </p:sp>
      <p:sp>
        <p:nvSpPr>
          <p:cNvPr id="3" name="Content Placeholder 2">
            <a:extLst>
              <a:ext uri="{FF2B5EF4-FFF2-40B4-BE49-F238E27FC236}">
                <a16:creationId xmlns:a16="http://schemas.microsoft.com/office/drawing/2014/main" id="{E3B27458-E3AF-4702-8790-F13249772C43}"/>
              </a:ext>
            </a:extLst>
          </p:cNvPr>
          <p:cNvSpPr>
            <a:spLocks noGrp="1"/>
          </p:cNvSpPr>
          <p:nvPr>
            <p:ph idx="1"/>
          </p:nvPr>
        </p:nvSpPr>
        <p:spPr>
          <a:xfrm>
            <a:off x="495300" y="1600200"/>
            <a:ext cx="7924800" cy="4457700"/>
          </a:xfrm>
        </p:spPr>
        <p:txBody>
          <a:bodyPr/>
          <a:lstStyle/>
          <a:p>
            <a:pPr marL="0" indent="0">
              <a:buNone/>
            </a:pPr>
            <a:endParaRPr lang="en-US" sz="1200" dirty="0"/>
          </a:p>
          <a:p>
            <a:pPr marL="0" indent="0">
              <a:buNone/>
            </a:pPr>
            <a:r>
              <a:rPr lang="en-US" sz="1200" dirty="0"/>
              <a:t>Climate Data. (n.d.). Maiduguri climate. Climate-data.org. Retrieved from </a:t>
            </a:r>
            <a:r>
              <a:rPr lang="en-US" sz="1200" dirty="0">
                <a:hlinkClick r:id="rId2">
                  <a:extLst>
                    <a:ext uri="{A12FA001-AC4F-418D-AE19-62706E023703}">
                      <ahyp:hlinkClr xmlns:ahyp="http://schemas.microsoft.com/office/drawing/2018/hyperlinkcolor" val="tx"/>
                    </a:ext>
                  </a:extLst>
                </a:hlinkClick>
              </a:rPr>
              <a:t> https://en.climate-</a:t>
            </a:r>
            <a:br>
              <a:rPr lang="en-US" sz="1200" dirty="0">
                <a:hlinkClick r:id="rId2">
                  <a:extLst>
                    <a:ext uri="{A12FA001-AC4F-418D-AE19-62706E023703}">
                      <ahyp:hlinkClr xmlns:ahyp="http://schemas.microsoft.com/office/drawing/2018/hyperlinkcolor" val="tx"/>
                    </a:ext>
                  </a:extLst>
                </a:hlinkClick>
              </a:rPr>
            </a:br>
            <a:r>
              <a:rPr lang="en-US" sz="1200" dirty="0">
                <a:hlinkClick r:id="rId2">
                  <a:extLst>
                    <a:ext uri="{A12FA001-AC4F-418D-AE19-62706E023703}">
                      <ahyp:hlinkClr xmlns:ahyp="http://schemas.microsoft.com/office/drawing/2018/hyperlinkcolor" val="tx"/>
                    </a:ext>
                  </a:extLst>
                </a:hlinkClick>
              </a:rPr>
              <a:t>           </a:t>
            </a:r>
            <a:r>
              <a:rPr lang="en-US" sz="1200" dirty="0">
                <a:hlinkClick r:id="rId2">
                  <a:extLst>
                    <a:ext uri="{A12FA001-AC4F-418D-AE19-62706E023703}">
                      <ahyp:hlinkClr xmlns:ahyp="http://schemas.microsoft.com/office/drawing/2018/hyperlinkcolor" val="tx"/>
                    </a:ext>
                  </a:extLst>
                </a:hlinkClick>
              </a:rPr>
              <a:t>data.org/africa/nigeria/borno/maiduguri-545/#climate-table</a:t>
            </a:r>
            <a:endParaRPr lang="en-US" sz="1200" dirty="0">
              <a:cs typeface="Times New Roman" panose="02020603050405020304" pitchFamily="18" charset="0"/>
            </a:endParaRPr>
          </a:p>
          <a:p>
            <a:pPr marL="0" indent="0">
              <a:buNone/>
            </a:pPr>
            <a:endParaRPr lang="en-US" sz="1200" dirty="0"/>
          </a:p>
          <a:p>
            <a:pPr marL="0" indent="0">
              <a:buNone/>
            </a:pPr>
            <a:r>
              <a:rPr lang="en-US" sz="1200" dirty="0">
                <a:cs typeface="Times New Roman" panose="02020603050405020304" pitchFamily="18" charset="0"/>
              </a:rPr>
              <a:t>Grus, J. (2019). </a:t>
            </a:r>
            <a:r>
              <a:rPr lang="en-US" sz="1200" i="1" dirty="0">
                <a:cs typeface="Times New Roman" panose="02020603050405020304" pitchFamily="18" charset="0"/>
              </a:rPr>
              <a:t>Data science from scratch</a:t>
            </a:r>
            <a:r>
              <a:rPr lang="en-US" sz="1200" dirty="0">
                <a:cs typeface="Times New Roman" panose="02020603050405020304" pitchFamily="18" charset="0"/>
              </a:rPr>
              <a:t>. Boston, MA: O’Reilly Media. </a:t>
            </a:r>
          </a:p>
          <a:p>
            <a:pPr marL="0" indent="0">
              <a:buNone/>
            </a:pPr>
            <a:endParaRPr lang="en-US" sz="1200" dirty="0">
              <a:cs typeface="Times New Roman" panose="02020603050405020304" pitchFamily="18" charset="0"/>
            </a:endParaRPr>
          </a:p>
          <a:p>
            <a:pPr marL="0" indent="0">
              <a:buNone/>
            </a:pPr>
            <a:r>
              <a:rPr lang="en-US" sz="1200" dirty="0" err="1">
                <a:cs typeface="Times New Roman" panose="02020603050405020304" pitchFamily="18" charset="0"/>
              </a:rPr>
              <a:t>StackOverflow</a:t>
            </a:r>
            <a:r>
              <a:rPr lang="en-US" sz="1200" dirty="0">
                <a:cs typeface="Times New Roman" panose="02020603050405020304" pitchFamily="18" charset="0"/>
              </a:rPr>
              <a:t>. (n.d.). What is the difference between linear regression and logistic regression? </a:t>
            </a:r>
            <a:r>
              <a:rPr lang="en-US" sz="1200" i="1" dirty="0" err="1">
                <a:cs typeface="Times New Roman" panose="02020603050405020304" pitchFamily="18" charset="0"/>
              </a:rPr>
              <a:t>StackOverflow</a:t>
            </a:r>
            <a:r>
              <a:rPr lang="en-US" sz="1200" dirty="0">
                <a:cs typeface="Times New Roman" panose="02020603050405020304" pitchFamily="18" charset="0"/>
              </a:rPr>
              <a:t>.</a:t>
            </a:r>
            <a:r>
              <a:rPr lang="en-US" sz="1200" dirty="0">
                <a:hlinkClick r:id="rId3">
                  <a:extLst>
                    <a:ext uri="{A12FA001-AC4F-418D-AE19-62706E023703}">
                      <ahyp:hlinkClr xmlns:ahyp="http://schemas.microsoft.com/office/drawing/2018/hyperlinkcolor" val="tx"/>
                    </a:ext>
                  </a:extLst>
                </a:hlinkClick>
              </a:rPr>
              <a:t> </a:t>
            </a:r>
            <a:br>
              <a:rPr lang="en-US" sz="1200" dirty="0">
                <a:hlinkClick r:id="rId3">
                  <a:extLst>
                    <a:ext uri="{A12FA001-AC4F-418D-AE19-62706E023703}">
                      <ahyp:hlinkClr xmlns:ahyp="http://schemas.microsoft.com/office/drawing/2018/hyperlinkcolor" val="tx"/>
                    </a:ext>
                  </a:extLst>
                </a:hlinkClick>
              </a:rPr>
            </a:br>
            <a:r>
              <a:rPr lang="en-US" sz="1200" dirty="0">
                <a:hlinkClick r:id="rId3">
                  <a:extLst>
                    <a:ext uri="{A12FA001-AC4F-418D-AE19-62706E023703}">
                      <ahyp:hlinkClr xmlns:ahyp="http://schemas.microsoft.com/office/drawing/2018/hyperlinkcolor" val="tx"/>
                    </a:ext>
                  </a:extLst>
                </a:hlinkClick>
              </a:rPr>
              <a:t>          </a:t>
            </a:r>
            <a:r>
              <a:rPr lang="en-US" sz="1200" u="sng" dirty="0">
                <a:hlinkClick r:id="rId3">
                  <a:extLst>
                    <a:ext uri="{A12FA001-AC4F-418D-AE19-62706E023703}">
                      <ahyp:hlinkClr xmlns:ahyp="http://schemas.microsoft.com/office/drawing/2018/hyperlinkcolor" val="tx"/>
                    </a:ext>
                  </a:extLst>
                </a:hlinkClick>
              </a:rPr>
              <a:t>Retrieved from </a:t>
            </a:r>
            <a:r>
              <a:rPr lang="en-US" sz="1200" dirty="0">
                <a:hlinkClick r:id="rId3">
                  <a:extLst>
                    <a:ext uri="{A12FA001-AC4F-418D-AE19-62706E023703}">
                      <ahyp:hlinkClr xmlns:ahyp="http://schemas.microsoft.com/office/drawing/2018/hyperlinkcolor" val="tx"/>
                    </a:ext>
                  </a:extLst>
                </a:hlinkClick>
              </a:rPr>
              <a:t>https://stackoverflow.com/questions/12146914/</a:t>
            </a:r>
            <a:r>
              <a:rPr lang="en-US" sz="1200" dirty="0">
                <a:hlinkClick r:id="rId3"/>
              </a:rPr>
              <a:t>what-is-the-difference-between-linear-regression-and-logistic-regression</a:t>
            </a:r>
            <a:r>
              <a:rPr lang="en-US" sz="1200" dirty="0">
                <a:cs typeface="Times New Roman" panose="02020603050405020304" pitchFamily="18" charset="0"/>
              </a:rPr>
              <a:t> Retrieved from </a:t>
            </a:r>
            <a:br>
              <a:rPr lang="en-US" sz="1200" dirty="0">
                <a:cs typeface="Times New Roman" panose="02020603050405020304" pitchFamily="18" charset="0"/>
              </a:rPr>
            </a:br>
            <a:endParaRPr lang="en-US" sz="1200" dirty="0">
              <a:cs typeface="Times New Roman" panose="02020603050405020304" pitchFamily="18" charset="0"/>
            </a:endParaRPr>
          </a:p>
          <a:p>
            <a:pPr marL="0" indent="0">
              <a:buNone/>
            </a:pPr>
            <a:r>
              <a:rPr lang="en-US" sz="1200" dirty="0">
                <a:cs typeface="Times New Roman" panose="02020603050405020304" pitchFamily="18" charset="0"/>
              </a:rPr>
              <a:t>University of Maryland. (2019). </a:t>
            </a:r>
            <a:r>
              <a:rPr lang="en-US" sz="1200" i="1" dirty="0">
                <a:cs typeface="Times New Roman" panose="02020603050405020304" pitchFamily="18" charset="0"/>
              </a:rPr>
              <a:t>Global terrorism database</a:t>
            </a:r>
            <a:r>
              <a:rPr lang="en-US" sz="1200" dirty="0">
                <a:cs typeface="Times New Roman" panose="02020603050405020304" pitchFamily="18" charset="0"/>
              </a:rPr>
              <a:t> [Data file]. Retrieved from </a:t>
            </a:r>
            <a:br>
              <a:rPr lang="en-US" sz="1200" dirty="0">
                <a:cs typeface="Times New Roman" panose="02020603050405020304" pitchFamily="18" charset="0"/>
              </a:rPr>
            </a:br>
            <a:r>
              <a:rPr lang="en-US" sz="1200" dirty="0">
                <a:cs typeface="Times New Roman" panose="02020603050405020304" pitchFamily="18" charset="0"/>
              </a:rPr>
              <a:t>         </a:t>
            </a:r>
            <a:r>
              <a:rPr lang="en-US" sz="1200" dirty="0">
                <a:cs typeface="Times New Roman" panose="02020603050405020304" pitchFamily="18" charset="0"/>
                <a:hlinkClick r:id="rId4"/>
              </a:rPr>
              <a:t>https://gtd.terrorismdata.com/register-type/?type=non-commercial</a:t>
            </a:r>
            <a:endParaRPr lang="en-US" sz="1200" dirty="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4C5B97-CC01-4F55-8D53-998D42C94435}"/>
              </a:ext>
            </a:extLst>
          </p:cNvPr>
          <p:cNvSpPr>
            <a:spLocks noGrp="1"/>
          </p:cNvSpPr>
          <p:nvPr>
            <p:ph type="sldNum" sz="quarter" idx="12"/>
          </p:nvPr>
        </p:nvSpPr>
        <p:spPr/>
        <p:txBody>
          <a:bodyPr/>
          <a:lstStyle/>
          <a:p>
            <a:fld id="{418E52EE-F2F1-4BF1-AEBA-8226B48EE5A9}" type="slidenum">
              <a:rPr lang="en-US" smtClean="0"/>
              <a:t>15</a:t>
            </a:fld>
            <a:endParaRPr lang="en-US"/>
          </a:p>
        </p:txBody>
      </p:sp>
    </p:spTree>
    <p:extLst>
      <p:ext uri="{BB962C8B-B14F-4D97-AF65-F5344CB8AC3E}">
        <p14:creationId xmlns:p14="http://schemas.microsoft.com/office/powerpoint/2010/main" val="1089892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5B869-440B-4C3C-AA62-E23908E183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932DD1-A525-4390-960F-D98DF6153A0E}"/>
              </a:ext>
            </a:extLst>
          </p:cNvPr>
          <p:cNvSpPr>
            <a:spLocks noGrp="1"/>
          </p:cNvSpPr>
          <p:nvPr>
            <p:ph idx="1"/>
          </p:nvPr>
        </p:nvSpPr>
        <p:spPr/>
        <p:txBody>
          <a:bodyPr/>
          <a:lstStyle/>
          <a:p>
            <a:r>
              <a:rPr lang="en-US" dirty="0"/>
              <a:t>Questions?</a:t>
            </a:r>
          </a:p>
          <a:p>
            <a:endParaRPr lang="en-US" dirty="0"/>
          </a:p>
        </p:txBody>
      </p:sp>
      <p:sp>
        <p:nvSpPr>
          <p:cNvPr id="4" name="Slide Number Placeholder 3">
            <a:extLst>
              <a:ext uri="{FF2B5EF4-FFF2-40B4-BE49-F238E27FC236}">
                <a16:creationId xmlns:a16="http://schemas.microsoft.com/office/drawing/2014/main" id="{8943A1EB-ABB5-4BA1-BB71-9F95C26991DE}"/>
              </a:ext>
            </a:extLst>
          </p:cNvPr>
          <p:cNvSpPr>
            <a:spLocks noGrp="1"/>
          </p:cNvSpPr>
          <p:nvPr>
            <p:ph type="sldNum" sz="quarter" idx="12"/>
          </p:nvPr>
        </p:nvSpPr>
        <p:spPr/>
        <p:txBody>
          <a:bodyPr/>
          <a:lstStyle/>
          <a:p>
            <a:fld id="{418E52EE-F2F1-4BF1-AEBA-8226B48EE5A9}" type="slidenum">
              <a:rPr lang="en-US" smtClean="0"/>
              <a:t>16</a:t>
            </a:fld>
            <a:endParaRPr lang="en-US"/>
          </a:p>
        </p:txBody>
      </p:sp>
    </p:spTree>
    <p:extLst>
      <p:ext uri="{BB962C8B-B14F-4D97-AF65-F5344CB8AC3E}">
        <p14:creationId xmlns:p14="http://schemas.microsoft.com/office/powerpoint/2010/main" val="3734943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1818-92F7-4345-B629-2A6DCF884593}"/>
              </a:ext>
            </a:extLst>
          </p:cNvPr>
          <p:cNvSpPr>
            <a:spLocks noGrp="1"/>
          </p:cNvSpPr>
          <p:nvPr>
            <p:ph type="title"/>
          </p:nvPr>
        </p:nvSpPr>
        <p:spPr/>
        <p:txBody>
          <a:bodyPr/>
          <a:lstStyle/>
          <a:p>
            <a:r>
              <a:rPr lang="en-US" sz="3200" b="1" dirty="0"/>
              <a:t>Data Ethics/Data Rights</a:t>
            </a:r>
          </a:p>
        </p:txBody>
      </p:sp>
      <p:sp>
        <p:nvSpPr>
          <p:cNvPr id="3" name="Content Placeholder 2">
            <a:extLst>
              <a:ext uri="{FF2B5EF4-FFF2-40B4-BE49-F238E27FC236}">
                <a16:creationId xmlns:a16="http://schemas.microsoft.com/office/drawing/2014/main" id="{E4C594D1-00E0-4BEB-AD5F-37E38E9C4A01}"/>
              </a:ext>
            </a:extLst>
          </p:cNvPr>
          <p:cNvSpPr>
            <a:spLocks noGrp="1"/>
          </p:cNvSpPr>
          <p:nvPr>
            <p:ph idx="1"/>
          </p:nvPr>
        </p:nvSpPr>
        <p:spPr>
          <a:xfrm>
            <a:off x="762000" y="1451769"/>
            <a:ext cx="7239000" cy="2205831"/>
          </a:xfrm>
        </p:spPr>
        <p:txBody>
          <a:bodyPr/>
          <a:lstStyle/>
          <a:p>
            <a:r>
              <a:rPr lang="en-US" sz="2000" dirty="0"/>
              <a:t>Ethical Data protection</a:t>
            </a:r>
          </a:p>
          <a:p>
            <a:pPr lvl="1"/>
            <a:r>
              <a:rPr lang="en-US" sz="1800" dirty="0"/>
              <a:t>There are no data ethic concerns.</a:t>
            </a:r>
          </a:p>
          <a:p>
            <a:pPr lvl="1"/>
            <a:r>
              <a:rPr lang="en-US" sz="1800" dirty="0"/>
              <a:t>Using University of Maryland’s Global Terrorism Database (GTD).</a:t>
            </a:r>
          </a:p>
          <a:p>
            <a:pPr lvl="1"/>
            <a:r>
              <a:rPr lang="en-US" sz="1800" dirty="0"/>
              <a:t>No Personally Identifiable Information (PII) of any kind used.</a:t>
            </a:r>
          </a:p>
          <a:p>
            <a:pPr lvl="1"/>
            <a:r>
              <a:rPr lang="en-US" sz="2000" dirty="0"/>
              <a:t>User Agreement is the following:</a:t>
            </a:r>
          </a:p>
        </p:txBody>
      </p:sp>
      <p:sp>
        <p:nvSpPr>
          <p:cNvPr id="4" name="Slide Number Placeholder 3">
            <a:extLst>
              <a:ext uri="{FF2B5EF4-FFF2-40B4-BE49-F238E27FC236}">
                <a16:creationId xmlns:a16="http://schemas.microsoft.com/office/drawing/2014/main" id="{25F23C6C-ED99-4382-909A-FCD3BDD262CC}"/>
              </a:ext>
            </a:extLst>
          </p:cNvPr>
          <p:cNvSpPr>
            <a:spLocks noGrp="1"/>
          </p:cNvSpPr>
          <p:nvPr>
            <p:ph type="sldNum" sz="quarter" idx="12"/>
          </p:nvPr>
        </p:nvSpPr>
        <p:spPr/>
        <p:txBody>
          <a:bodyPr/>
          <a:lstStyle/>
          <a:p>
            <a:fld id="{418E52EE-F2F1-4BF1-AEBA-8226B48EE5A9}" type="slidenum">
              <a:rPr lang="en-US" smtClean="0"/>
              <a:t>2</a:t>
            </a:fld>
            <a:endParaRPr lang="en-US"/>
          </a:p>
        </p:txBody>
      </p:sp>
      <p:pic>
        <p:nvPicPr>
          <p:cNvPr id="5" name="Picture 4">
            <a:extLst>
              <a:ext uri="{FF2B5EF4-FFF2-40B4-BE49-F238E27FC236}">
                <a16:creationId xmlns:a16="http://schemas.microsoft.com/office/drawing/2014/main" id="{1AF165E8-DBE1-4087-B6B8-F2BA6BECD955}"/>
              </a:ext>
            </a:extLst>
          </p:cNvPr>
          <p:cNvPicPr>
            <a:picLocks noChangeAspect="1"/>
          </p:cNvPicPr>
          <p:nvPr/>
        </p:nvPicPr>
        <p:blipFill>
          <a:blip r:embed="rId2"/>
          <a:stretch>
            <a:fillRect/>
          </a:stretch>
        </p:blipFill>
        <p:spPr>
          <a:xfrm>
            <a:off x="2133600" y="3521753"/>
            <a:ext cx="6194367" cy="1867853"/>
          </a:xfrm>
          <a:prstGeom prst="rect">
            <a:avLst/>
          </a:prstGeom>
        </p:spPr>
      </p:pic>
      <p:sp>
        <p:nvSpPr>
          <p:cNvPr id="6" name="TextBox 5">
            <a:extLst>
              <a:ext uri="{FF2B5EF4-FFF2-40B4-BE49-F238E27FC236}">
                <a16:creationId xmlns:a16="http://schemas.microsoft.com/office/drawing/2014/main" id="{25355844-DD3E-4D2B-A62E-C08A70C0A03C}"/>
              </a:ext>
            </a:extLst>
          </p:cNvPr>
          <p:cNvSpPr txBox="1"/>
          <p:nvPr/>
        </p:nvSpPr>
        <p:spPr>
          <a:xfrm>
            <a:off x="1158240" y="4953000"/>
            <a:ext cx="7162800" cy="307777"/>
          </a:xfrm>
          <a:prstGeom prst="rect">
            <a:avLst/>
          </a:prstGeom>
          <a:noFill/>
        </p:spPr>
        <p:txBody>
          <a:bodyPr wrap="square" rtlCol="0">
            <a:spAutoFit/>
          </a:bodyPr>
          <a:lstStyle/>
          <a:p>
            <a:pPr algn="r"/>
            <a:r>
              <a:rPr lang="en-US" sz="1400" dirty="0">
                <a:latin typeface="Times New Roman" panose="02020603050405020304" pitchFamily="18" charset="0"/>
                <a:cs typeface="Times New Roman" panose="02020603050405020304" pitchFamily="18" charset="0"/>
              </a:rPr>
              <a:t>Licensing Information Link : </a:t>
            </a:r>
            <a:r>
              <a:rPr lang="en-US" sz="1400" dirty="0">
                <a:latin typeface="Times New Roman" panose="02020603050405020304" pitchFamily="18" charset="0"/>
                <a:cs typeface="Times New Roman" panose="02020603050405020304" pitchFamily="18" charset="0"/>
                <a:hlinkClick r:id="rId3"/>
              </a:rPr>
              <a:t>https://www.start.umd.edu/gtd/ </a:t>
            </a:r>
            <a:endParaRPr lang="en-US"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A0CB010-74AF-4610-9482-9FF1AF772D8D}"/>
              </a:ext>
            </a:extLst>
          </p:cNvPr>
          <p:cNvSpPr txBox="1"/>
          <p:nvPr/>
        </p:nvSpPr>
        <p:spPr>
          <a:xfrm>
            <a:off x="0" y="6292941"/>
            <a:ext cx="1828800" cy="307777"/>
          </a:xfrm>
          <a:prstGeom prst="rect">
            <a:avLst/>
          </a:prstGeom>
          <a:solidFill>
            <a:schemeClr val="tx1"/>
          </a:solidFill>
        </p:spPr>
        <p:txBody>
          <a:bodyPr wrap="square" rtlCol="0">
            <a:spAutoFit/>
          </a:bodyPr>
          <a:lstStyle/>
          <a:p>
            <a:r>
              <a:rPr lang="en-US" sz="1400" dirty="0">
                <a:solidFill>
                  <a:schemeClr val="bg1"/>
                </a:solidFill>
              </a:rPr>
              <a:t>STEP 1. Data Ethics</a:t>
            </a:r>
          </a:p>
        </p:txBody>
      </p:sp>
    </p:spTree>
    <p:extLst>
      <p:ext uri="{BB962C8B-B14F-4D97-AF65-F5344CB8AC3E}">
        <p14:creationId xmlns:p14="http://schemas.microsoft.com/office/powerpoint/2010/main" val="4045904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070C-288B-4B52-B0AF-DD69DC899213}"/>
              </a:ext>
            </a:extLst>
          </p:cNvPr>
          <p:cNvSpPr>
            <a:spLocks noGrp="1"/>
          </p:cNvSpPr>
          <p:nvPr>
            <p:ph type="title"/>
          </p:nvPr>
        </p:nvSpPr>
        <p:spPr/>
        <p:txBody>
          <a:bodyPr/>
          <a:lstStyle/>
          <a:p>
            <a:r>
              <a:rPr lang="en-US" sz="3200" b="1" dirty="0"/>
              <a:t>Objective</a:t>
            </a:r>
          </a:p>
        </p:txBody>
      </p:sp>
      <p:sp>
        <p:nvSpPr>
          <p:cNvPr id="3" name="Content Placeholder 2">
            <a:extLst>
              <a:ext uri="{FF2B5EF4-FFF2-40B4-BE49-F238E27FC236}">
                <a16:creationId xmlns:a16="http://schemas.microsoft.com/office/drawing/2014/main" id="{1BD3014A-919F-4692-B6E2-5162C60E9D2A}"/>
              </a:ext>
            </a:extLst>
          </p:cNvPr>
          <p:cNvSpPr>
            <a:spLocks noGrp="1"/>
          </p:cNvSpPr>
          <p:nvPr>
            <p:ph idx="1"/>
          </p:nvPr>
        </p:nvSpPr>
        <p:spPr>
          <a:xfrm>
            <a:off x="533400" y="1451769"/>
            <a:ext cx="7620000" cy="4457700"/>
          </a:xfrm>
        </p:spPr>
        <p:txBody>
          <a:bodyPr/>
          <a:lstStyle/>
          <a:p>
            <a:pPr marL="0" indent="0">
              <a:lnSpc>
                <a:spcPct val="150000"/>
              </a:lnSpc>
              <a:buNone/>
            </a:pPr>
            <a:r>
              <a:rPr lang="en-US" sz="2600" b="1" dirty="0"/>
              <a:t>Based on past historical wounding of International Red Cross (IRC) support teams by the Boko Haram (BH) terror group, what is the predicted number of casualties based upon the day and month of the year?</a:t>
            </a:r>
          </a:p>
        </p:txBody>
      </p:sp>
      <p:sp>
        <p:nvSpPr>
          <p:cNvPr id="5" name="TextBox 4">
            <a:extLst>
              <a:ext uri="{FF2B5EF4-FFF2-40B4-BE49-F238E27FC236}">
                <a16:creationId xmlns:a16="http://schemas.microsoft.com/office/drawing/2014/main" id="{A1663CE7-26EA-491D-8FD4-0AA4B8D5D6F5}"/>
              </a:ext>
            </a:extLst>
          </p:cNvPr>
          <p:cNvSpPr txBox="1"/>
          <p:nvPr/>
        </p:nvSpPr>
        <p:spPr>
          <a:xfrm>
            <a:off x="0" y="6248400"/>
            <a:ext cx="2971800" cy="307777"/>
          </a:xfrm>
          <a:prstGeom prst="rect">
            <a:avLst/>
          </a:prstGeom>
          <a:solidFill>
            <a:schemeClr val="tx1"/>
          </a:solidFill>
        </p:spPr>
        <p:txBody>
          <a:bodyPr wrap="square" rtlCol="0">
            <a:spAutoFit/>
          </a:bodyPr>
          <a:lstStyle/>
          <a:p>
            <a:r>
              <a:rPr lang="en-US" sz="1400" dirty="0">
                <a:solidFill>
                  <a:schemeClr val="bg1"/>
                </a:solidFill>
              </a:rPr>
              <a:t>STEP 2. Frame Business Problem</a:t>
            </a:r>
          </a:p>
        </p:txBody>
      </p:sp>
      <p:sp>
        <p:nvSpPr>
          <p:cNvPr id="4" name="Slide Number Placeholder 3">
            <a:extLst>
              <a:ext uri="{FF2B5EF4-FFF2-40B4-BE49-F238E27FC236}">
                <a16:creationId xmlns:a16="http://schemas.microsoft.com/office/drawing/2014/main" id="{1FCA3D5D-74C2-4ED3-9665-A96EBD2AE0CD}"/>
              </a:ext>
            </a:extLst>
          </p:cNvPr>
          <p:cNvSpPr>
            <a:spLocks noGrp="1"/>
          </p:cNvSpPr>
          <p:nvPr>
            <p:ph type="sldNum" sz="quarter" idx="12"/>
          </p:nvPr>
        </p:nvSpPr>
        <p:spPr/>
        <p:txBody>
          <a:bodyPr/>
          <a:lstStyle/>
          <a:p>
            <a:fld id="{418E52EE-F2F1-4BF1-AEBA-8226B48EE5A9}" type="slidenum">
              <a:rPr lang="en-US" smtClean="0"/>
              <a:t>3</a:t>
            </a:fld>
            <a:endParaRPr lang="en-US"/>
          </a:p>
        </p:txBody>
      </p:sp>
    </p:spTree>
    <p:extLst>
      <p:ext uri="{BB962C8B-B14F-4D97-AF65-F5344CB8AC3E}">
        <p14:creationId xmlns:p14="http://schemas.microsoft.com/office/powerpoint/2010/main" val="2418334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070C-288B-4B52-B0AF-DD69DC899213}"/>
              </a:ext>
            </a:extLst>
          </p:cNvPr>
          <p:cNvSpPr>
            <a:spLocks noGrp="1"/>
          </p:cNvSpPr>
          <p:nvPr>
            <p:ph type="title"/>
          </p:nvPr>
        </p:nvSpPr>
        <p:spPr/>
        <p:txBody>
          <a:bodyPr/>
          <a:lstStyle/>
          <a:p>
            <a:r>
              <a:rPr lang="en-US" sz="3200" b="1" dirty="0"/>
              <a:t>Performance Measures</a:t>
            </a:r>
          </a:p>
        </p:txBody>
      </p:sp>
      <p:sp>
        <p:nvSpPr>
          <p:cNvPr id="3" name="Content Placeholder 2">
            <a:extLst>
              <a:ext uri="{FF2B5EF4-FFF2-40B4-BE49-F238E27FC236}">
                <a16:creationId xmlns:a16="http://schemas.microsoft.com/office/drawing/2014/main" id="{1BD3014A-919F-4692-B6E2-5162C60E9D2A}"/>
              </a:ext>
            </a:extLst>
          </p:cNvPr>
          <p:cNvSpPr>
            <a:spLocks noGrp="1"/>
          </p:cNvSpPr>
          <p:nvPr>
            <p:ph idx="1"/>
          </p:nvPr>
        </p:nvSpPr>
        <p:spPr>
          <a:xfrm>
            <a:off x="304800" y="1581150"/>
            <a:ext cx="8534400" cy="4457700"/>
          </a:xfrm>
        </p:spPr>
        <p:txBody>
          <a:bodyPr/>
          <a:lstStyle/>
          <a:p>
            <a:r>
              <a:rPr lang="en-US" sz="2000" b="1" dirty="0"/>
              <a:t>Predict numbers </a:t>
            </a:r>
            <a:r>
              <a:rPr lang="en-US" sz="2000" dirty="0"/>
              <a:t>of IRC personnel expected to be </a:t>
            </a:r>
            <a:r>
              <a:rPr lang="en-US" sz="2000" b="1" dirty="0"/>
              <a:t>killed</a:t>
            </a:r>
            <a:r>
              <a:rPr lang="en-US" sz="2000" dirty="0"/>
              <a:t> by BH attacks.  </a:t>
            </a:r>
            <a:br>
              <a:rPr lang="en-US" sz="2000" dirty="0"/>
            </a:br>
            <a:endParaRPr lang="en-US" sz="2000" dirty="0"/>
          </a:p>
          <a:p>
            <a:r>
              <a:rPr lang="en-US" sz="2000" dirty="0"/>
              <a:t>Use current IRC historical data of </a:t>
            </a:r>
            <a:r>
              <a:rPr lang="en-US" sz="2000" b="1" dirty="0"/>
              <a:t>numbers wounded </a:t>
            </a:r>
            <a:r>
              <a:rPr lang="en-US" sz="2000" dirty="0"/>
              <a:t>by BH engagements:</a:t>
            </a:r>
            <a:br>
              <a:rPr lang="en-US" sz="2000" dirty="0"/>
            </a:br>
            <a:endParaRPr lang="en-US" sz="2000" dirty="0"/>
          </a:p>
          <a:p>
            <a:pPr lvl="1"/>
            <a:r>
              <a:rPr lang="en-US" sz="1800" dirty="0"/>
              <a:t>IRC Medical teams: 	11 personnel size , 4 wounded per operation</a:t>
            </a:r>
          </a:p>
          <a:p>
            <a:pPr lvl="1"/>
            <a:r>
              <a:rPr lang="en-US" sz="1800" dirty="0"/>
              <a:t>IRC Food resupply teams: 	28, 	                 6 wounded </a:t>
            </a:r>
          </a:p>
          <a:p>
            <a:pPr lvl="1"/>
            <a:r>
              <a:rPr lang="en-US" sz="1800" dirty="0"/>
              <a:t>IRC Data science teams: 	  7,                          1 wounded </a:t>
            </a:r>
            <a:br>
              <a:rPr lang="en-US" sz="1800" dirty="0"/>
            </a:br>
            <a:endParaRPr lang="en-US" sz="1800" dirty="0"/>
          </a:p>
          <a:p>
            <a:pPr marL="0" indent="0">
              <a:buNone/>
            </a:pPr>
            <a:endParaRPr lang="en-US" sz="2000" b="1" dirty="0">
              <a:highlight>
                <a:srgbClr val="FFFF00"/>
              </a:highlight>
            </a:endParaRPr>
          </a:p>
        </p:txBody>
      </p:sp>
      <p:sp>
        <p:nvSpPr>
          <p:cNvPr id="5" name="TextBox 4">
            <a:extLst>
              <a:ext uri="{FF2B5EF4-FFF2-40B4-BE49-F238E27FC236}">
                <a16:creationId xmlns:a16="http://schemas.microsoft.com/office/drawing/2014/main" id="{61919B19-7960-49BB-9490-33343C41D000}"/>
              </a:ext>
            </a:extLst>
          </p:cNvPr>
          <p:cNvSpPr txBox="1"/>
          <p:nvPr/>
        </p:nvSpPr>
        <p:spPr>
          <a:xfrm>
            <a:off x="0" y="6248400"/>
            <a:ext cx="2819400" cy="307777"/>
          </a:xfrm>
          <a:prstGeom prst="rect">
            <a:avLst/>
          </a:prstGeom>
          <a:solidFill>
            <a:schemeClr val="tx1"/>
          </a:solidFill>
        </p:spPr>
        <p:txBody>
          <a:bodyPr wrap="square" rtlCol="0">
            <a:spAutoFit/>
          </a:bodyPr>
          <a:lstStyle/>
          <a:p>
            <a:r>
              <a:rPr lang="en-US" sz="1400" dirty="0">
                <a:solidFill>
                  <a:schemeClr val="bg1"/>
                </a:solidFill>
              </a:rPr>
              <a:t>STEP 3. Performance Measures</a:t>
            </a:r>
          </a:p>
        </p:txBody>
      </p:sp>
      <p:pic>
        <p:nvPicPr>
          <p:cNvPr id="6" name="Graphic 5" descr="Calculator">
            <a:extLst>
              <a:ext uri="{FF2B5EF4-FFF2-40B4-BE49-F238E27FC236}">
                <a16:creationId xmlns:a16="http://schemas.microsoft.com/office/drawing/2014/main" id="{3B0D3EC8-FCBD-47F0-B065-1F2C4B85CA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9400" y="4419600"/>
            <a:ext cx="1619250" cy="1619250"/>
          </a:xfrm>
          <a:prstGeom prst="rect">
            <a:avLst/>
          </a:prstGeom>
        </p:spPr>
      </p:pic>
      <p:sp>
        <p:nvSpPr>
          <p:cNvPr id="7" name="Slide Number Placeholder 6">
            <a:extLst>
              <a:ext uri="{FF2B5EF4-FFF2-40B4-BE49-F238E27FC236}">
                <a16:creationId xmlns:a16="http://schemas.microsoft.com/office/drawing/2014/main" id="{DC667523-A60E-437F-BD72-E297961A2B6A}"/>
              </a:ext>
            </a:extLst>
          </p:cNvPr>
          <p:cNvSpPr>
            <a:spLocks noGrp="1"/>
          </p:cNvSpPr>
          <p:nvPr>
            <p:ph type="sldNum" sz="quarter" idx="12"/>
          </p:nvPr>
        </p:nvSpPr>
        <p:spPr/>
        <p:txBody>
          <a:bodyPr/>
          <a:lstStyle/>
          <a:p>
            <a:fld id="{418E52EE-F2F1-4BF1-AEBA-8226B48EE5A9}" type="slidenum">
              <a:rPr lang="en-US" smtClean="0"/>
              <a:t>4</a:t>
            </a:fld>
            <a:endParaRPr lang="en-US"/>
          </a:p>
        </p:txBody>
      </p:sp>
    </p:spTree>
    <p:extLst>
      <p:ext uri="{BB962C8B-B14F-4D97-AF65-F5344CB8AC3E}">
        <p14:creationId xmlns:p14="http://schemas.microsoft.com/office/powerpoint/2010/main" val="2711079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035F7-9CAF-4F3D-B4A6-A167921089A8}"/>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200" b="1" dirty="0"/>
              <a:t>Data Description</a:t>
            </a:r>
          </a:p>
        </p:txBody>
      </p:sp>
      <p:sp>
        <p:nvSpPr>
          <p:cNvPr id="3" name="Content Placeholder 2">
            <a:extLst>
              <a:ext uri="{FF2B5EF4-FFF2-40B4-BE49-F238E27FC236}">
                <a16:creationId xmlns:a16="http://schemas.microsoft.com/office/drawing/2014/main" id="{71CDACB5-9318-4804-9A74-B304F11D7187}"/>
              </a:ext>
            </a:extLst>
          </p:cNvPr>
          <p:cNvSpPr>
            <a:spLocks noGrp="1"/>
          </p:cNvSpPr>
          <p:nvPr>
            <p:ph idx="1"/>
          </p:nvPr>
        </p:nvSpPr>
        <p:spPr>
          <a:xfrm>
            <a:off x="533400" y="1638300"/>
            <a:ext cx="7696200" cy="4457700"/>
          </a:xfrm>
        </p:spPr>
        <p:txBody>
          <a:bodyPr/>
          <a:lstStyle/>
          <a:p>
            <a:r>
              <a:rPr lang="en-US" sz="2400" dirty="0"/>
              <a:t>BH attack data is collected from 2009 to 2018 using the Global Terror Database (GTD) [currently 92MB].</a:t>
            </a:r>
            <a:br>
              <a:rPr lang="en-US" sz="2400" dirty="0"/>
            </a:br>
            <a:endParaRPr lang="en-US" sz="2400" dirty="0"/>
          </a:p>
          <a:p>
            <a:r>
              <a:rPr lang="en-US" sz="2400" dirty="0"/>
              <a:t>The GTD is a major event collection effort of terrorist categorical (description) and continuous (number/quantity) variables from around the globe by University of Maryland.</a:t>
            </a:r>
          </a:p>
        </p:txBody>
      </p:sp>
      <p:sp>
        <p:nvSpPr>
          <p:cNvPr id="4" name="Slide Number Placeholder 3">
            <a:extLst>
              <a:ext uri="{FF2B5EF4-FFF2-40B4-BE49-F238E27FC236}">
                <a16:creationId xmlns:a16="http://schemas.microsoft.com/office/drawing/2014/main" id="{B5369B96-DFC1-4A50-A0F8-3976F062B126}"/>
              </a:ext>
            </a:extLst>
          </p:cNvPr>
          <p:cNvSpPr>
            <a:spLocks noGrp="1"/>
          </p:cNvSpPr>
          <p:nvPr>
            <p:ph type="sldNum" sz="quarter" idx="12"/>
          </p:nvPr>
        </p:nvSpPr>
        <p:spPr/>
        <p:txBody>
          <a:bodyPr/>
          <a:lstStyle/>
          <a:p>
            <a:fld id="{418E52EE-F2F1-4BF1-AEBA-8226B48EE5A9}" type="slidenum">
              <a:rPr lang="en-US" smtClean="0"/>
              <a:t>5</a:t>
            </a:fld>
            <a:endParaRPr lang="en-US"/>
          </a:p>
        </p:txBody>
      </p:sp>
      <p:sp>
        <p:nvSpPr>
          <p:cNvPr id="5" name="TextBox 4">
            <a:extLst>
              <a:ext uri="{FF2B5EF4-FFF2-40B4-BE49-F238E27FC236}">
                <a16:creationId xmlns:a16="http://schemas.microsoft.com/office/drawing/2014/main" id="{7C7017C6-1203-4C80-A2EB-DB7C4220A325}"/>
              </a:ext>
            </a:extLst>
          </p:cNvPr>
          <p:cNvSpPr txBox="1"/>
          <p:nvPr/>
        </p:nvSpPr>
        <p:spPr>
          <a:xfrm>
            <a:off x="0" y="6248400"/>
            <a:ext cx="1752600" cy="307777"/>
          </a:xfrm>
          <a:prstGeom prst="rect">
            <a:avLst/>
          </a:prstGeom>
          <a:solidFill>
            <a:schemeClr val="tx1"/>
          </a:solidFill>
        </p:spPr>
        <p:txBody>
          <a:bodyPr wrap="square" rtlCol="0">
            <a:spAutoFit/>
          </a:bodyPr>
          <a:lstStyle/>
          <a:p>
            <a:r>
              <a:rPr lang="en-US" sz="1400" dirty="0">
                <a:solidFill>
                  <a:schemeClr val="bg1"/>
                </a:solidFill>
              </a:rPr>
              <a:t>STEP 4. Get Data</a:t>
            </a:r>
          </a:p>
        </p:txBody>
      </p:sp>
      <p:pic>
        <p:nvPicPr>
          <p:cNvPr id="6" name="Content Placeholder 3">
            <a:extLst>
              <a:ext uri="{FF2B5EF4-FFF2-40B4-BE49-F238E27FC236}">
                <a16:creationId xmlns:a16="http://schemas.microsoft.com/office/drawing/2014/main" id="{CE4692A0-6617-482D-A58A-5C0F16779620}"/>
              </a:ext>
            </a:extLst>
          </p:cNvPr>
          <p:cNvPicPr>
            <a:picLocks noChangeAspect="1"/>
          </p:cNvPicPr>
          <p:nvPr/>
        </p:nvPicPr>
        <p:blipFill>
          <a:blip r:embed="rId2"/>
          <a:stretch>
            <a:fillRect/>
          </a:stretch>
        </p:blipFill>
        <p:spPr bwMode="auto">
          <a:xfrm>
            <a:off x="4724400" y="4207174"/>
            <a:ext cx="3619500" cy="23460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8258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B39E-E7D2-47EA-88A6-0C71C9BCA29A}"/>
              </a:ext>
            </a:extLst>
          </p:cNvPr>
          <p:cNvSpPr>
            <a:spLocks noGrp="1"/>
          </p:cNvSpPr>
          <p:nvPr>
            <p:ph type="title"/>
          </p:nvPr>
        </p:nvSpPr>
        <p:spPr/>
        <p:txBody>
          <a:bodyPr/>
          <a:lstStyle/>
          <a:p>
            <a:r>
              <a:rPr lang="en-US" sz="3200" b="1" dirty="0"/>
              <a:t>Business Objective Achieved</a:t>
            </a:r>
          </a:p>
        </p:txBody>
      </p:sp>
      <p:sp>
        <p:nvSpPr>
          <p:cNvPr id="3" name="Content Placeholder 2">
            <a:extLst>
              <a:ext uri="{FF2B5EF4-FFF2-40B4-BE49-F238E27FC236}">
                <a16:creationId xmlns:a16="http://schemas.microsoft.com/office/drawing/2014/main" id="{181FB2F1-60A3-4889-A5A3-B0FE63AC7491}"/>
              </a:ext>
            </a:extLst>
          </p:cNvPr>
          <p:cNvSpPr>
            <a:spLocks noGrp="1"/>
          </p:cNvSpPr>
          <p:nvPr>
            <p:ph idx="1"/>
          </p:nvPr>
        </p:nvSpPr>
        <p:spPr>
          <a:xfrm>
            <a:off x="1143000" y="1455925"/>
            <a:ext cx="7239000" cy="4457700"/>
          </a:xfrm>
        </p:spPr>
        <p:txBody>
          <a:bodyPr/>
          <a:lstStyle/>
          <a:p>
            <a:r>
              <a:rPr lang="en-US" dirty="0"/>
              <a:t>Supervised predictive analytics is used:</a:t>
            </a:r>
          </a:p>
          <a:p>
            <a:pPr lvl="1"/>
            <a:r>
              <a:rPr lang="en-US" dirty="0"/>
              <a:t>Multiple Regression</a:t>
            </a:r>
          </a:p>
          <a:p>
            <a:r>
              <a:rPr lang="en-US" dirty="0"/>
              <a:t>Applied to BH specific attack data from 2009 to 2018 </a:t>
            </a:r>
          </a:p>
        </p:txBody>
      </p:sp>
      <p:sp>
        <p:nvSpPr>
          <p:cNvPr id="4" name="Slide Number Placeholder 3">
            <a:extLst>
              <a:ext uri="{FF2B5EF4-FFF2-40B4-BE49-F238E27FC236}">
                <a16:creationId xmlns:a16="http://schemas.microsoft.com/office/drawing/2014/main" id="{EC115AE6-0056-4CC9-8541-C56164CC4489}"/>
              </a:ext>
            </a:extLst>
          </p:cNvPr>
          <p:cNvSpPr>
            <a:spLocks noGrp="1"/>
          </p:cNvSpPr>
          <p:nvPr>
            <p:ph type="sldNum" sz="quarter" idx="12"/>
          </p:nvPr>
        </p:nvSpPr>
        <p:spPr/>
        <p:txBody>
          <a:bodyPr/>
          <a:lstStyle/>
          <a:p>
            <a:fld id="{418E52EE-F2F1-4BF1-AEBA-8226B48EE5A9}" type="slidenum">
              <a:rPr lang="en-US" smtClean="0"/>
              <a:t>6</a:t>
            </a:fld>
            <a:endParaRPr lang="en-US"/>
          </a:p>
        </p:txBody>
      </p:sp>
      <p:sp>
        <p:nvSpPr>
          <p:cNvPr id="5" name="TextBox 4">
            <a:extLst>
              <a:ext uri="{FF2B5EF4-FFF2-40B4-BE49-F238E27FC236}">
                <a16:creationId xmlns:a16="http://schemas.microsoft.com/office/drawing/2014/main" id="{97843FA0-699B-4FBE-A629-4B2CF160464C}"/>
              </a:ext>
            </a:extLst>
          </p:cNvPr>
          <p:cNvSpPr txBox="1"/>
          <p:nvPr/>
        </p:nvSpPr>
        <p:spPr>
          <a:xfrm>
            <a:off x="0" y="6248400"/>
            <a:ext cx="1981200" cy="307777"/>
          </a:xfrm>
          <a:prstGeom prst="rect">
            <a:avLst/>
          </a:prstGeom>
          <a:solidFill>
            <a:schemeClr val="tx1"/>
          </a:solidFill>
        </p:spPr>
        <p:txBody>
          <a:bodyPr wrap="square" rtlCol="0">
            <a:spAutoFit/>
          </a:bodyPr>
          <a:lstStyle/>
          <a:p>
            <a:r>
              <a:rPr lang="en-US" sz="1400" dirty="0">
                <a:solidFill>
                  <a:schemeClr val="bg1"/>
                </a:solidFill>
              </a:rPr>
              <a:t>STEP 5. Explore Data</a:t>
            </a:r>
          </a:p>
        </p:txBody>
      </p:sp>
    </p:spTree>
    <p:extLst>
      <p:ext uri="{BB962C8B-B14F-4D97-AF65-F5344CB8AC3E}">
        <p14:creationId xmlns:p14="http://schemas.microsoft.com/office/powerpoint/2010/main" val="312506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B18E-4924-4D08-8E90-9274AB4C05A2}"/>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200" b="1" dirty="0"/>
              <a:t>Prepare Data</a:t>
            </a:r>
          </a:p>
        </p:txBody>
      </p:sp>
      <p:sp>
        <p:nvSpPr>
          <p:cNvPr id="3" name="Content Placeholder 2">
            <a:extLst>
              <a:ext uri="{FF2B5EF4-FFF2-40B4-BE49-F238E27FC236}">
                <a16:creationId xmlns:a16="http://schemas.microsoft.com/office/drawing/2014/main" id="{C5EC5F6D-3FBF-47F7-B473-6CEA688D3584}"/>
              </a:ext>
            </a:extLst>
          </p:cNvPr>
          <p:cNvSpPr>
            <a:spLocks noGrp="1"/>
          </p:cNvSpPr>
          <p:nvPr>
            <p:ph idx="1"/>
          </p:nvPr>
        </p:nvSpPr>
        <p:spPr>
          <a:xfrm>
            <a:off x="800100" y="1785158"/>
            <a:ext cx="7543800" cy="4457700"/>
          </a:xfrm>
        </p:spPr>
        <p:txBody>
          <a:bodyPr/>
          <a:lstStyle/>
          <a:p>
            <a:r>
              <a:rPr lang="en-US" dirty="0"/>
              <a:t>Constrained to BH activities only.</a:t>
            </a:r>
          </a:p>
          <a:p>
            <a:r>
              <a:rPr lang="en-US" dirty="0"/>
              <a:t>Missing data replaced with zero values.</a:t>
            </a:r>
          </a:p>
          <a:p>
            <a:r>
              <a:rPr lang="en-US" dirty="0"/>
              <a:t>Conversion from Microsoft Excel to Comma Separated Value (csv) files.</a:t>
            </a:r>
          </a:p>
        </p:txBody>
      </p:sp>
      <p:sp>
        <p:nvSpPr>
          <p:cNvPr id="4" name="Slide Number Placeholder 3">
            <a:extLst>
              <a:ext uri="{FF2B5EF4-FFF2-40B4-BE49-F238E27FC236}">
                <a16:creationId xmlns:a16="http://schemas.microsoft.com/office/drawing/2014/main" id="{506CC709-2BB1-4726-8FBD-A121AB50CD00}"/>
              </a:ext>
            </a:extLst>
          </p:cNvPr>
          <p:cNvSpPr>
            <a:spLocks noGrp="1"/>
          </p:cNvSpPr>
          <p:nvPr>
            <p:ph type="sldNum" sz="quarter" idx="12"/>
          </p:nvPr>
        </p:nvSpPr>
        <p:spPr/>
        <p:txBody>
          <a:bodyPr/>
          <a:lstStyle/>
          <a:p>
            <a:fld id="{418E52EE-F2F1-4BF1-AEBA-8226B48EE5A9}" type="slidenum">
              <a:rPr lang="en-US" smtClean="0"/>
              <a:t>7</a:t>
            </a:fld>
            <a:endParaRPr lang="en-US"/>
          </a:p>
        </p:txBody>
      </p:sp>
      <p:sp>
        <p:nvSpPr>
          <p:cNvPr id="5" name="TextBox 4">
            <a:extLst>
              <a:ext uri="{FF2B5EF4-FFF2-40B4-BE49-F238E27FC236}">
                <a16:creationId xmlns:a16="http://schemas.microsoft.com/office/drawing/2014/main" id="{96E1EB65-B0A1-4473-B0F6-D9BDD4425DA2}"/>
              </a:ext>
            </a:extLst>
          </p:cNvPr>
          <p:cNvSpPr txBox="1"/>
          <p:nvPr/>
        </p:nvSpPr>
        <p:spPr>
          <a:xfrm>
            <a:off x="0" y="6248400"/>
            <a:ext cx="2514600" cy="307777"/>
          </a:xfrm>
          <a:prstGeom prst="rect">
            <a:avLst/>
          </a:prstGeom>
          <a:solidFill>
            <a:schemeClr val="tx1"/>
          </a:solidFill>
        </p:spPr>
        <p:txBody>
          <a:bodyPr wrap="square" rtlCol="0">
            <a:spAutoFit/>
          </a:bodyPr>
          <a:lstStyle/>
          <a:p>
            <a:r>
              <a:rPr lang="en-US" sz="1400" dirty="0">
                <a:solidFill>
                  <a:schemeClr val="bg1"/>
                </a:solidFill>
              </a:rPr>
              <a:t>STEP 6. Prepare/clean Data</a:t>
            </a:r>
          </a:p>
        </p:txBody>
      </p:sp>
    </p:spTree>
    <p:extLst>
      <p:ext uri="{BB962C8B-B14F-4D97-AF65-F5344CB8AC3E}">
        <p14:creationId xmlns:p14="http://schemas.microsoft.com/office/powerpoint/2010/main" val="2945592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1BE04-0D56-4A5F-84B2-9AE2E89A037C}"/>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200" b="1" dirty="0"/>
              <a:t>Remarks</a:t>
            </a:r>
          </a:p>
        </p:txBody>
      </p:sp>
      <p:sp>
        <p:nvSpPr>
          <p:cNvPr id="3" name="Content Placeholder 2">
            <a:extLst>
              <a:ext uri="{FF2B5EF4-FFF2-40B4-BE49-F238E27FC236}">
                <a16:creationId xmlns:a16="http://schemas.microsoft.com/office/drawing/2014/main" id="{AAC34CDD-C9AA-4605-891A-BA6D53A1F5AE}"/>
              </a:ext>
            </a:extLst>
          </p:cNvPr>
          <p:cNvSpPr>
            <a:spLocks noGrp="1"/>
          </p:cNvSpPr>
          <p:nvPr>
            <p:ph idx="1"/>
          </p:nvPr>
        </p:nvSpPr>
        <p:spPr>
          <a:xfrm>
            <a:off x="2057400" y="1476707"/>
            <a:ext cx="6172200" cy="4457700"/>
          </a:xfrm>
        </p:spPr>
        <p:txBody>
          <a:bodyPr/>
          <a:lstStyle/>
          <a:p>
            <a:r>
              <a:rPr lang="en-US" sz="3200" dirty="0"/>
              <a:t>What worked:</a:t>
            </a:r>
          </a:p>
          <a:p>
            <a:pPr lvl="1"/>
            <a:r>
              <a:rPr lang="en-US" sz="2800" dirty="0"/>
              <a:t>Multiple Regression</a:t>
            </a:r>
            <a:br>
              <a:rPr lang="en-US" sz="2800" dirty="0"/>
            </a:br>
            <a:endParaRPr lang="en-US" sz="2800" dirty="0"/>
          </a:p>
          <a:p>
            <a:r>
              <a:rPr lang="en-US" sz="3200" dirty="0"/>
              <a:t>What did not work:</a:t>
            </a:r>
          </a:p>
          <a:p>
            <a:pPr lvl="1"/>
            <a:r>
              <a:rPr lang="en-US" sz="2800" dirty="0"/>
              <a:t>(Univariate) Linear Regression</a:t>
            </a:r>
          </a:p>
          <a:p>
            <a:pPr lvl="1"/>
            <a:r>
              <a:rPr lang="en-US" sz="2800" dirty="0"/>
              <a:t>Logistic Regression</a:t>
            </a:r>
          </a:p>
        </p:txBody>
      </p:sp>
      <p:sp>
        <p:nvSpPr>
          <p:cNvPr id="4" name="Slide Number Placeholder 3">
            <a:extLst>
              <a:ext uri="{FF2B5EF4-FFF2-40B4-BE49-F238E27FC236}">
                <a16:creationId xmlns:a16="http://schemas.microsoft.com/office/drawing/2014/main" id="{FFA81D9E-834D-48B8-B1A6-A8FB4B7288E4}"/>
              </a:ext>
            </a:extLst>
          </p:cNvPr>
          <p:cNvSpPr>
            <a:spLocks noGrp="1"/>
          </p:cNvSpPr>
          <p:nvPr>
            <p:ph type="sldNum" sz="quarter" idx="12"/>
          </p:nvPr>
        </p:nvSpPr>
        <p:spPr/>
        <p:txBody>
          <a:bodyPr/>
          <a:lstStyle/>
          <a:p>
            <a:fld id="{418E52EE-F2F1-4BF1-AEBA-8226B48EE5A9}" type="slidenum">
              <a:rPr lang="en-US" smtClean="0"/>
              <a:t>8</a:t>
            </a:fld>
            <a:endParaRPr lang="en-US"/>
          </a:p>
        </p:txBody>
      </p:sp>
      <p:sp>
        <p:nvSpPr>
          <p:cNvPr id="5" name="TextBox 4">
            <a:extLst>
              <a:ext uri="{FF2B5EF4-FFF2-40B4-BE49-F238E27FC236}">
                <a16:creationId xmlns:a16="http://schemas.microsoft.com/office/drawing/2014/main" id="{E1020170-5FBF-4938-9BAA-F39C580690F3}"/>
              </a:ext>
            </a:extLst>
          </p:cNvPr>
          <p:cNvSpPr txBox="1"/>
          <p:nvPr/>
        </p:nvSpPr>
        <p:spPr>
          <a:xfrm>
            <a:off x="0" y="6248400"/>
            <a:ext cx="2209800" cy="307777"/>
          </a:xfrm>
          <a:prstGeom prst="rect">
            <a:avLst/>
          </a:prstGeom>
          <a:solidFill>
            <a:schemeClr val="tx1"/>
          </a:solidFill>
        </p:spPr>
        <p:txBody>
          <a:bodyPr wrap="square" rtlCol="0">
            <a:spAutoFit/>
          </a:bodyPr>
          <a:lstStyle/>
          <a:p>
            <a:r>
              <a:rPr lang="en-US" sz="1400" dirty="0">
                <a:solidFill>
                  <a:schemeClr val="bg1"/>
                </a:solidFill>
              </a:rPr>
              <a:t>STEP 7. Explore Models</a:t>
            </a:r>
          </a:p>
        </p:txBody>
      </p:sp>
    </p:spTree>
    <p:extLst>
      <p:ext uri="{BB962C8B-B14F-4D97-AF65-F5344CB8AC3E}">
        <p14:creationId xmlns:p14="http://schemas.microsoft.com/office/powerpoint/2010/main" val="1809686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835A-33A8-4D5B-A1C9-CE7F07986113}"/>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200" b="1" dirty="0"/>
              <a:t>Assumptions</a:t>
            </a:r>
          </a:p>
        </p:txBody>
      </p:sp>
      <p:sp>
        <p:nvSpPr>
          <p:cNvPr id="3" name="Content Placeholder 2">
            <a:extLst>
              <a:ext uri="{FF2B5EF4-FFF2-40B4-BE49-F238E27FC236}">
                <a16:creationId xmlns:a16="http://schemas.microsoft.com/office/drawing/2014/main" id="{3FDE1041-E31E-4747-81CD-F36D1201EBFD}"/>
              </a:ext>
            </a:extLst>
          </p:cNvPr>
          <p:cNvSpPr>
            <a:spLocks noGrp="1"/>
          </p:cNvSpPr>
          <p:nvPr>
            <p:ph idx="1"/>
          </p:nvPr>
        </p:nvSpPr>
        <p:spPr>
          <a:xfrm>
            <a:off x="838200" y="1451769"/>
            <a:ext cx="7772400" cy="4457700"/>
          </a:xfrm>
        </p:spPr>
        <p:txBody>
          <a:bodyPr/>
          <a:lstStyle/>
          <a:p>
            <a:r>
              <a:rPr lang="en-US" sz="2400" dirty="0">
                <a:solidFill>
                  <a:srgbClr val="009900"/>
                </a:solidFill>
              </a:rPr>
              <a:t>GTD is one of the most extensive and well-kept terrorism databases.</a:t>
            </a:r>
          </a:p>
          <a:p>
            <a:r>
              <a:rPr lang="en-US" sz="2400" dirty="0">
                <a:solidFill>
                  <a:srgbClr val="009900"/>
                </a:solidFill>
              </a:rPr>
              <a:t>A normal distribution of wounding and killings.</a:t>
            </a:r>
          </a:p>
          <a:p>
            <a:r>
              <a:rPr lang="en-US" sz="2400" dirty="0">
                <a:solidFill>
                  <a:srgbClr val="009900"/>
                </a:solidFill>
              </a:rPr>
              <a:t>Multiple regression and data visualization will show data relationships.</a:t>
            </a:r>
          </a:p>
          <a:p>
            <a:r>
              <a:rPr lang="en-US" sz="2400" dirty="0">
                <a:solidFill>
                  <a:srgbClr val="FF0000"/>
                </a:solidFill>
              </a:rPr>
              <a:t>More wounded results in more casualties.</a:t>
            </a:r>
          </a:p>
          <a:p>
            <a:r>
              <a:rPr lang="en-US" sz="2400" dirty="0">
                <a:solidFill>
                  <a:srgbClr val="FF0000"/>
                </a:solidFill>
              </a:rPr>
              <a:t>Higher monthly temperatures will result in reduced wounded personnel and reduced deaths. </a:t>
            </a:r>
          </a:p>
        </p:txBody>
      </p:sp>
      <p:sp>
        <p:nvSpPr>
          <p:cNvPr id="4" name="Slide Number Placeholder 3">
            <a:extLst>
              <a:ext uri="{FF2B5EF4-FFF2-40B4-BE49-F238E27FC236}">
                <a16:creationId xmlns:a16="http://schemas.microsoft.com/office/drawing/2014/main" id="{9FD341D6-008B-4887-A77C-BB96A9D11A9E}"/>
              </a:ext>
            </a:extLst>
          </p:cNvPr>
          <p:cNvSpPr>
            <a:spLocks noGrp="1"/>
          </p:cNvSpPr>
          <p:nvPr>
            <p:ph type="sldNum" sz="quarter" idx="12"/>
          </p:nvPr>
        </p:nvSpPr>
        <p:spPr/>
        <p:txBody>
          <a:bodyPr/>
          <a:lstStyle/>
          <a:p>
            <a:fld id="{418E52EE-F2F1-4BF1-AEBA-8226B48EE5A9}" type="slidenum">
              <a:rPr lang="en-US" smtClean="0"/>
              <a:t>9</a:t>
            </a:fld>
            <a:endParaRPr lang="en-US"/>
          </a:p>
        </p:txBody>
      </p:sp>
      <p:sp>
        <p:nvSpPr>
          <p:cNvPr id="5" name="TextBox 4">
            <a:extLst>
              <a:ext uri="{FF2B5EF4-FFF2-40B4-BE49-F238E27FC236}">
                <a16:creationId xmlns:a16="http://schemas.microsoft.com/office/drawing/2014/main" id="{0E10508B-831D-4FEE-8894-1843531897FF}"/>
              </a:ext>
            </a:extLst>
          </p:cNvPr>
          <p:cNvSpPr txBox="1"/>
          <p:nvPr/>
        </p:nvSpPr>
        <p:spPr>
          <a:xfrm>
            <a:off x="0" y="6248400"/>
            <a:ext cx="1905000" cy="307777"/>
          </a:xfrm>
          <a:prstGeom prst="rect">
            <a:avLst/>
          </a:prstGeom>
          <a:solidFill>
            <a:schemeClr val="tx1"/>
          </a:solidFill>
        </p:spPr>
        <p:txBody>
          <a:bodyPr wrap="square" rtlCol="0">
            <a:spAutoFit/>
          </a:bodyPr>
          <a:lstStyle/>
          <a:p>
            <a:r>
              <a:rPr lang="en-US" sz="1400" dirty="0">
                <a:solidFill>
                  <a:schemeClr val="bg1"/>
                </a:solidFill>
              </a:rPr>
              <a:t>STEP 8. Fine-tuning</a:t>
            </a:r>
          </a:p>
        </p:txBody>
      </p:sp>
      <p:sp>
        <p:nvSpPr>
          <p:cNvPr id="6" name="TextBox 5">
            <a:extLst>
              <a:ext uri="{FF2B5EF4-FFF2-40B4-BE49-F238E27FC236}">
                <a16:creationId xmlns:a16="http://schemas.microsoft.com/office/drawing/2014/main" id="{B0A51B9C-344D-44EA-9C8F-1052D44C9785}"/>
              </a:ext>
            </a:extLst>
          </p:cNvPr>
          <p:cNvSpPr txBox="1"/>
          <p:nvPr/>
        </p:nvSpPr>
        <p:spPr>
          <a:xfrm>
            <a:off x="4156" y="5602069"/>
            <a:ext cx="1884427" cy="584775"/>
          </a:xfrm>
          <a:prstGeom prst="rect">
            <a:avLst/>
          </a:prstGeom>
          <a:noFill/>
        </p:spPr>
        <p:txBody>
          <a:bodyPr wrap="none" rtlCol="0">
            <a:spAutoFit/>
          </a:bodyPr>
          <a:lstStyle/>
          <a:p>
            <a:pPr algn="r"/>
            <a:r>
              <a:rPr lang="en-US" sz="1600" dirty="0">
                <a:solidFill>
                  <a:srgbClr val="009900"/>
                </a:solidFill>
              </a:rPr>
              <a:t>GREEN – TRUE</a:t>
            </a:r>
          </a:p>
          <a:p>
            <a:pPr algn="r"/>
            <a:r>
              <a:rPr lang="en-US" sz="1600" dirty="0">
                <a:solidFill>
                  <a:srgbClr val="FF0000"/>
                </a:solidFill>
              </a:rPr>
              <a:t>RED – NOT TRUE</a:t>
            </a:r>
          </a:p>
        </p:txBody>
      </p:sp>
    </p:spTree>
    <p:extLst>
      <p:ext uri="{BB962C8B-B14F-4D97-AF65-F5344CB8AC3E}">
        <p14:creationId xmlns:p14="http://schemas.microsoft.com/office/powerpoint/2010/main" val="3983042691"/>
      </p:ext>
    </p:extLst>
  </p:cSld>
  <p:clrMapOvr>
    <a:masterClrMapping/>
  </p:clrMapOvr>
</p:sld>
</file>

<file path=ppt/theme/theme1.xml><?xml version="1.0" encoding="utf-8"?>
<a:theme xmlns:a="http://schemas.openxmlformats.org/drawingml/2006/main" name="1_CapitolCollege">
  <a:themeElements>
    <a:clrScheme name="CapitolColle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pitolColle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itolColle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pitolColle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pitolColle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pitolColle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pitolColle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pitolColle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pitolColle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pitolColle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pitolColle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pitolColle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pitolColle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pitolColle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Dissertation Powerpoint Template_April2013_GP</Template>
  <TotalTime>33258</TotalTime>
  <Words>815</Words>
  <Application>Microsoft Office PowerPoint</Application>
  <PresentationFormat>On-screen Show (4:3)</PresentationFormat>
  <Paragraphs>103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1_CapitolCollege</vt:lpstr>
      <vt:lpstr> Final Project Presentation Data Science Project: Boko Haram “Casualty Calculator” DSM-920: Dr. Perry</vt:lpstr>
      <vt:lpstr>Data Ethics/Data Rights</vt:lpstr>
      <vt:lpstr>Objective</vt:lpstr>
      <vt:lpstr>Performance Measures</vt:lpstr>
      <vt:lpstr>Data Description</vt:lpstr>
      <vt:lpstr>Business Objective Achieved</vt:lpstr>
      <vt:lpstr>Prepare Data</vt:lpstr>
      <vt:lpstr>Remarks</vt:lpstr>
      <vt:lpstr>Assumptions</vt:lpstr>
      <vt:lpstr>System Limitations</vt:lpstr>
      <vt:lpstr>Study Results</vt:lpstr>
      <vt:lpstr>Study Results (cont.)</vt:lpstr>
      <vt:lpstr>Casualties based on historical data and wounding of personnel</vt:lpstr>
      <vt:lpstr>No best time to avoid BH/ Higher temperatures have no effect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Presentation</dc:title>
  <dc:creator>Gale Pomper</dc:creator>
  <cp:lastModifiedBy>Mark Russo</cp:lastModifiedBy>
  <cp:revision>442</cp:revision>
  <dcterms:created xsi:type="dcterms:W3CDTF">2019-05-10T02:29:57Z</dcterms:created>
  <dcterms:modified xsi:type="dcterms:W3CDTF">2019-12-12T01:55:57Z</dcterms:modified>
</cp:coreProperties>
</file>