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0"/>
  </p:notesMasterIdLst>
  <p:sldIdLst>
    <p:sldId id="308" r:id="rId2"/>
    <p:sldId id="309" r:id="rId3"/>
    <p:sldId id="311" r:id="rId4"/>
    <p:sldId id="312" r:id="rId5"/>
    <p:sldId id="313" r:id="rId6"/>
    <p:sldId id="314" r:id="rId7"/>
    <p:sldId id="315" r:id="rId8"/>
    <p:sldId id="327" r:id="rId9"/>
    <p:sldId id="320" r:id="rId10"/>
    <p:sldId id="321" r:id="rId11"/>
    <p:sldId id="322" r:id="rId12"/>
    <p:sldId id="329" r:id="rId13"/>
    <p:sldId id="331" r:id="rId14"/>
    <p:sldId id="319" r:id="rId15"/>
    <p:sldId id="318" r:id="rId16"/>
    <p:sldId id="325" r:id="rId17"/>
    <p:sldId id="332" r:id="rId18"/>
    <p:sldId id="33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79" autoAdjust="0"/>
    <p:restoredTop sz="86404" autoAdjust="0"/>
  </p:normalViewPr>
  <p:slideViewPr>
    <p:cSldViewPr>
      <p:cViewPr varScale="1">
        <p:scale>
          <a:sx n="99" d="100"/>
          <a:sy n="99" d="100"/>
        </p:scale>
        <p:origin x="191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C7B06E-E2AA-4B04-A289-675B9581FDF3}" type="datetimeFigureOut">
              <a:rPr lang="en-US" smtClean="0"/>
              <a:t>1/5/2020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9FA1D7-3222-4CFF-9F2B-4DCCF376E84D}" type="slidenum">
              <a:rPr lang="en-US" smtClean="0"/>
              <a:t>‹#›</a:t>
            </a:fld>
            <a:endParaRPr lang="en-US"/>
          </a:p>
        </p:txBody>
      </p:sp>
    </p:spTree>
    <p:extLst>
      <p:ext uri="{BB962C8B-B14F-4D97-AF65-F5344CB8AC3E}">
        <p14:creationId xmlns:p14="http://schemas.microsoft.com/office/powerpoint/2010/main" val="248475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Worked. Min/max, 1 and 3 quartile, note coastal</a:t>
            </a:r>
          </a:p>
        </p:txBody>
      </p:sp>
      <p:sp>
        <p:nvSpPr>
          <p:cNvPr id="4" name="Slide Number Placeholder 3"/>
          <p:cNvSpPr>
            <a:spLocks noGrp="1"/>
          </p:cNvSpPr>
          <p:nvPr>
            <p:ph type="sldNum" sz="quarter" idx="5"/>
          </p:nvPr>
        </p:nvSpPr>
        <p:spPr/>
        <p:txBody>
          <a:bodyPr/>
          <a:lstStyle/>
          <a:p>
            <a:fld id="{419FA1D7-3222-4CFF-9F2B-4DCCF376E84D}" type="slidenum">
              <a:rPr lang="en-US" smtClean="0"/>
              <a:t>3</a:t>
            </a:fld>
            <a:endParaRPr lang="en-US"/>
          </a:p>
        </p:txBody>
      </p:sp>
    </p:spTree>
    <p:extLst>
      <p:ext uri="{BB962C8B-B14F-4D97-AF65-F5344CB8AC3E}">
        <p14:creationId xmlns:p14="http://schemas.microsoft.com/office/powerpoint/2010/main" val="21623776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Tests null hypothesis, </a:t>
            </a:r>
            <a:r>
              <a:rPr lang="en-US" dirty="0" err="1"/>
              <a:t>corr</a:t>
            </a:r>
            <a:r>
              <a:rPr lang="en-US" dirty="0"/>
              <a:t> </a:t>
            </a:r>
            <a:r>
              <a:rPr lang="en-US" dirty="0" err="1"/>
              <a:t>betw</a:t>
            </a:r>
            <a:r>
              <a:rPr lang="en-US" dirty="0"/>
              <a:t> AQI (2) and GDP (4)  THERE IS A POSITIVE SAMPLE CORR OF 0.16—OK.  </a:t>
            </a:r>
          </a:p>
          <a:p>
            <a:r>
              <a:rPr lang="en-US" dirty="0"/>
              <a:t>  </a:t>
            </a:r>
          </a:p>
        </p:txBody>
      </p:sp>
      <p:sp>
        <p:nvSpPr>
          <p:cNvPr id="4" name="Slide Number Placeholder 3"/>
          <p:cNvSpPr>
            <a:spLocks noGrp="1"/>
          </p:cNvSpPr>
          <p:nvPr>
            <p:ph type="sldNum" sz="quarter" idx="5"/>
          </p:nvPr>
        </p:nvSpPr>
        <p:spPr/>
        <p:txBody>
          <a:bodyPr/>
          <a:lstStyle/>
          <a:p>
            <a:fld id="{419FA1D7-3222-4CFF-9F2B-4DCCF376E84D}" type="slidenum">
              <a:rPr lang="en-US" smtClean="0"/>
              <a:t>14</a:t>
            </a:fld>
            <a:endParaRPr lang="en-US"/>
          </a:p>
        </p:txBody>
      </p:sp>
    </p:spTree>
    <p:extLst>
      <p:ext uri="{BB962C8B-B14F-4D97-AF65-F5344CB8AC3E}">
        <p14:creationId xmlns:p14="http://schemas.microsoft.com/office/powerpoint/2010/main" val="5301524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 is numeric, AQI, and coastal is dichotomous…had to use for this  It compares being on the COAST, group 1, with not being on the coast, group 0 where the AQI is higher ARE YOU MORE LIKELY TO BE EXPOSED TO A HIGHER AQI ON THE COAST (GP1) versus NOT GROUP 2.  You are actually 15% LESS  likely going to be exposed to higher AQI…altitude/higher is BETTER.</a:t>
            </a:r>
          </a:p>
        </p:txBody>
      </p:sp>
      <p:sp>
        <p:nvSpPr>
          <p:cNvPr id="4" name="Slide Number Placeholder 3"/>
          <p:cNvSpPr>
            <a:spLocks noGrp="1"/>
          </p:cNvSpPr>
          <p:nvPr>
            <p:ph type="sldNum" sz="quarter" idx="5"/>
          </p:nvPr>
        </p:nvSpPr>
        <p:spPr/>
        <p:txBody>
          <a:bodyPr/>
          <a:lstStyle/>
          <a:p>
            <a:fld id="{419FA1D7-3222-4CFF-9F2B-4DCCF376E84D}" type="slidenum">
              <a:rPr lang="en-US" smtClean="0"/>
              <a:t>15</a:t>
            </a:fld>
            <a:endParaRPr lang="en-US"/>
          </a:p>
        </p:txBody>
      </p:sp>
    </p:spTree>
    <p:extLst>
      <p:ext uri="{BB962C8B-B14F-4D97-AF65-F5344CB8AC3E}">
        <p14:creationId xmlns:p14="http://schemas.microsoft.com/office/powerpoint/2010/main" val="35236160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Wilcoxon or Mann-Whitney U test—are </a:t>
            </a:r>
            <a:r>
              <a:rPr lang="en-US" dirty="0" err="1"/>
              <a:t>obs</a:t>
            </a:r>
            <a:r>
              <a:rPr lang="en-US" dirty="0"/>
              <a:t> sampled from the same probability distribution? You can reject the null hypothesis that GDP and coastal location are the same for working on the coast or not.  ASSUMPTION closer to coast higher GDP</a:t>
            </a:r>
          </a:p>
        </p:txBody>
      </p:sp>
      <p:sp>
        <p:nvSpPr>
          <p:cNvPr id="4" name="Slide Number Placeholder 3"/>
          <p:cNvSpPr>
            <a:spLocks noGrp="1"/>
          </p:cNvSpPr>
          <p:nvPr>
            <p:ph type="sldNum" sz="quarter" idx="5"/>
          </p:nvPr>
        </p:nvSpPr>
        <p:spPr/>
        <p:txBody>
          <a:bodyPr/>
          <a:lstStyle/>
          <a:p>
            <a:fld id="{419FA1D7-3222-4CFF-9F2B-4DCCF376E84D}" type="slidenum">
              <a:rPr lang="en-US" smtClean="0"/>
              <a:t>16</a:t>
            </a:fld>
            <a:endParaRPr lang="en-US"/>
          </a:p>
        </p:txBody>
      </p:sp>
    </p:spTree>
    <p:extLst>
      <p:ext uri="{BB962C8B-B14F-4D97-AF65-F5344CB8AC3E}">
        <p14:creationId xmlns:p14="http://schemas.microsoft.com/office/powerpoint/2010/main" val="42119849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Further data analysis of coastal</a:t>
            </a:r>
          </a:p>
        </p:txBody>
      </p:sp>
      <p:sp>
        <p:nvSpPr>
          <p:cNvPr id="4" name="Slide Number Placeholder 3"/>
          <p:cNvSpPr>
            <a:spLocks noGrp="1"/>
          </p:cNvSpPr>
          <p:nvPr>
            <p:ph type="sldNum" sz="quarter" idx="5"/>
          </p:nvPr>
        </p:nvSpPr>
        <p:spPr/>
        <p:txBody>
          <a:bodyPr/>
          <a:lstStyle/>
          <a:p>
            <a:fld id="{419FA1D7-3222-4CFF-9F2B-4DCCF376E84D}" type="slidenum">
              <a:rPr lang="en-US" smtClean="0"/>
              <a:t>17</a:t>
            </a:fld>
            <a:endParaRPr lang="en-US"/>
          </a:p>
        </p:txBody>
      </p:sp>
    </p:spTree>
    <p:extLst>
      <p:ext uri="{BB962C8B-B14F-4D97-AF65-F5344CB8AC3E}">
        <p14:creationId xmlns:p14="http://schemas.microsoft.com/office/powerpoint/2010/main" val="3532619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 all match, 323 </a:t>
            </a:r>
            <a:r>
              <a:rPr lang="en-US" dirty="0" err="1"/>
              <a:t>obs</a:t>
            </a:r>
            <a:r>
              <a:rPr lang="en-US" dirty="0"/>
              <a:t>, mean, </a:t>
            </a:r>
            <a:r>
              <a:rPr lang="en-US" dirty="0" err="1"/>
              <a:t>etc</a:t>
            </a:r>
            <a:endParaRPr lang="en-US" dirty="0"/>
          </a:p>
        </p:txBody>
      </p:sp>
      <p:sp>
        <p:nvSpPr>
          <p:cNvPr id="4" name="Slide Number Placeholder 3"/>
          <p:cNvSpPr>
            <a:spLocks noGrp="1"/>
          </p:cNvSpPr>
          <p:nvPr>
            <p:ph type="sldNum" sz="quarter" idx="5"/>
          </p:nvPr>
        </p:nvSpPr>
        <p:spPr/>
        <p:txBody>
          <a:bodyPr/>
          <a:lstStyle/>
          <a:p>
            <a:fld id="{419FA1D7-3222-4CFF-9F2B-4DCCF376E84D}" type="slidenum">
              <a:rPr lang="en-US" smtClean="0"/>
              <a:t>4</a:t>
            </a:fld>
            <a:endParaRPr lang="en-US"/>
          </a:p>
        </p:txBody>
      </p:sp>
    </p:spTree>
    <p:extLst>
      <p:ext uri="{BB962C8B-B14F-4D97-AF65-F5344CB8AC3E}">
        <p14:creationId xmlns:p14="http://schemas.microsoft.com/office/powerpoint/2010/main" val="39371650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a:t>
            </a:r>
            <a:r>
              <a:rPr lang="en-US" dirty="0" err="1"/>
              <a:t>Hmisc</a:t>
            </a:r>
            <a:r>
              <a:rPr lang="en-US" dirty="0"/>
              <a:t>  passed values, no missing values, liked seeing that confirmed, distinct? </a:t>
            </a:r>
          </a:p>
        </p:txBody>
      </p:sp>
      <p:sp>
        <p:nvSpPr>
          <p:cNvPr id="4" name="Slide Number Placeholder 3"/>
          <p:cNvSpPr>
            <a:spLocks noGrp="1"/>
          </p:cNvSpPr>
          <p:nvPr>
            <p:ph type="sldNum" sz="quarter" idx="5"/>
          </p:nvPr>
        </p:nvSpPr>
        <p:spPr/>
        <p:txBody>
          <a:bodyPr/>
          <a:lstStyle/>
          <a:p>
            <a:fld id="{419FA1D7-3222-4CFF-9F2B-4DCCF376E84D}" type="slidenum">
              <a:rPr lang="en-US" smtClean="0"/>
              <a:t>5</a:t>
            </a:fld>
            <a:endParaRPr lang="en-US"/>
          </a:p>
        </p:txBody>
      </p:sp>
    </p:spTree>
    <p:extLst>
      <p:ext uri="{BB962C8B-B14F-4D97-AF65-F5344CB8AC3E}">
        <p14:creationId xmlns:p14="http://schemas.microsoft.com/office/powerpoint/2010/main" val="3936108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a:t>
            </a:r>
          </a:p>
        </p:txBody>
      </p:sp>
      <p:sp>
        <p:nvSpPr>
          <p:cNvPr id="4" name="Slide Number Placeholder 3"/>
          <p:cNvSpPr>
            <a:spLocks noGrp="1"/>
          </p:cNvSpPr>
          <p:nvPr>
            <p:ph type="sldNum" sz="quarter" idx="5"/>
          </p:nvPr>
        </p:nvSpPr>
        <p:spPr/>
        <p:txBody>
          <a:bodyPr/>
          <a:lstStyle/>
          <a:p>
            <a:fld id="{419FA1D7-3222-4CFF-9F2B-4DCCF376E84D}" type="slidenum">
              <a:rPr lang="en-US" smtClean="0"/>
              <a:t>6</a:t>
            </a:fld>
            <a:endParaRPr lang="en-US"/>
          </a:p>
        </p:txBody>
      </p:sp>
    </p:spTree>
    <p:extLst>
      <p:ext uri="{BB962C8B-B14F-4D97-AF65-F5344CB8AC3E}">
        <p14:creationId xmlns:p14="http://schemas.microsoft.com/office/powerpoint/2010/main" val="24383804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psych</a:t>
            </a:r>
          </a:p>
        </p:txBody>
      </p:sp>
      <p:sp>
        <p:nvSpPr>
          <p:cNvPr id="4" name="Slide Number Placeholder 3"/>
          <p:cNvSpPr>
            <a:spLocks noGrp="1"/>
          </p:cNvSpPr>
          <p:nvPr>
            <p:ph type="sldNum" sz="quarter" idx="5"/>
          </p:nvPr>
        </p:nvSpPr>
        <p:spPr/>
        <p:txBody>
          <a:bodyPr/>
          <a:lstStyle/>
          <a:p>
            <a:fld id="{419FA1D7-3222-4CFF-9F2B-4DCCF376E84D}" type="slidenum">
              <a:rPr lang="en-US" smtClean="0"/>
              <a:t>7</a:t>
            </a:fld>
            <a:endParaRPr lang="en-US"/>
          </a:p>
        </p:txBody>
      </p:sp>
    </p:spTree>
    <p:extLst>
      <p:ext uri="{BB962C8B-B14F-4D97-AF65-F5344CB8AC3E}">
        <p14:creationId xmlns:p14="http://schemas.microsoft.com/office/powerpoint/2010/main" val="8327168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so good, does order it by not on the coast = 0, messy</a:t>
            </a:r>
          </a:p>
        </p:txBody>
      </p:sp>
      <p:sp>
        <p:nvSpPr>
          <p:cNvPr id="4" name="Slide Number Placeholder 3"/>
          <p:cNvSpPr>
            <a:spLocks noGrp="1"/>
          </p:cNvSpPr>
          <p:nvPr>
            <p:ph type="sldNum" sz="quarter" idx="5"/>
          </p:nvPr>
        </p:nvSpPr>
        <p:spPr/>
        <p:txBody>
          <a:bodyPr/>
          <a:lstStyle/>
          <a:p>
            <a:fld id="{419FA1D7-3222-4CFF-9F2B-4DCCF376E84D}" type="slidenum">
              <a:rPr lang="en-US" smtClean="0"/>
              <a:t>8</a:t>
            </a:fld>
            <a:endParaRPr lang="en-US"/>
          </a:p>
        </p:txBody>
      </p:sp>
    </p:spTree>
    <p:extLst>
      <p:ext uri="{BB962C8B-B14F-4D97-AF65-F5344CB8AC3E}">
        <p14:creationId xmlns:p14="http://schemas.microsoft.com/office/powerpoint/2010/main" val="17990861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Correlations</a:t>
            </a:r>
            <a:br>
              <a:rPr lang="en-US" dirty="0"/>
            </a:br>
            <a:r>
              <a:rPr lang="en-US" dirty="0"/>
              <a:t>Pearson linear relationship between 2 quantitative variables used actual </a:t>
            </a:r>
          </a:p>
          <a:p>
            <a:endParaRPr lang="en-US" dirty="0"/>
          </a:p>
          <a:p>
            <a:r>
              <a:rPr lang="en-US" dirty="0"/>
              <a:t>Had to convert dataset spreadsheet to </a:t>
            </a:r>
            <a:r>
              <a:rPr lang="en-US" dirty="0" err="1"/>
              <a:t>dataframe</a:t>
            </a:r>
            <a:r>
              <a:rPr lang="en-US" dirty="0"/>
              <a:t> HERE</a:t>
            </a:r>
          </a:p>
          <a:p>
            <a:endParaRPr lang="en-US" dirty="0"/>
          </a:p>
          <a:p>
            <a:r>
              <a:rPr lang="en-US" dirty="0" err="1"/>
              <a:t>Seys</a:t>
            </a:r>
            <a:r>
              <a:rPr lang="en-US" dirty="0"/>
              <a:t> AQI first </a:t>
            </a:r>
            <a:r>
              <a:rPr lang="en-US" dirty="0" err="1"/>
              <a:t>corr</a:t>
            </a:r>
            <a:r>
              <a:rPr lang="en-US" dirty="0"/>
              <a:t>, appears neg for </a:t>
            </a:r>
            <a:r>
              <a:rPr lang="en-US" dirty="0" err="1"/>
              <a:t>precip</a:t>
            </a:r>
            <a:r>
              <a:rPr lang="en-US" dirty="0"/>
              <a:t>, pos GDP, neg Temp; </a:t>
            </a:r>
            <a:r>
              <a:rPr lang="en-US" dirty="0" err="1"/>
              <a:t>precip</a:t>
            </a:r>
            <a:r>
              <a:rPr lang="en-US" dirty="0"/>
              <a:t>: neg AQI, pos GDP pos with temp—makes sense that weather would have a greater </a:t>
            </a:r>
            <a:r>
              <a:rPr lang="en-US" dirty="0" err="1"/>
              <a:t>corr</a:t>
            </a:r>
            <a:r>
              <a:rPr lang="en-US" dirty="0"/>
              <a:t> nearing 1</a:t>
            </a:r>
          </a:p>
        </p:txBody>
      </p:sp>
      <p:sp>
        <p:nvSpPr>
          <p:cNvPr id="4" name="Slide Number Placeholder 3"/>
          <p:cNvSpPr>
            <a:spLocks noGrp="1"/>
          </p:cNvSpPr>
          <p:nvPr>
            <p:ph type="sldNum" sz="quarter" idx="5"/>
          </p:nvPr>
        </p:nvSpPr>
        <p:spPr/>
        <p:txBody>
          <a:bodyPr/>
          <a:lstStyle/>
          <a:p>
            <a:fld id="{419FA1D7-3222-4CFF-9F2B-4DCCF376E84D}" type="slidenum">
              <a:rPr lang="en-US" smtClean="0"/>
              <a:t>10</a:t>
            </a:fld>
            <a:endParaRPr lang="en-US"/>
          </a:p>
        </p:txBody>
      </p:sp>
    </p:spTree>
    <p:extLst>
      <p:ext uri="{BB962C8B-B14F-4D97-AF65-F5344CB8AC3E}">
        <p14:creationId xmlns:p14="http://schemas.microsoft.com/office/powerpoint/2010/main" val="42465269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Could not get to work with </a:t>
            </a:r>
            <a:r>
              <a:rPr lang="en-US" dirty="0" err="1"/>
              <a:t>pcor</a:t>
            </a:r>
            <a:r>
              <a:rPr lang="en-US" dirty="0"/>
              <a:t>  not sure; even tried it with </a:t>
            </a:r>
            <a:r>
              <a:rPr lang="en-US" dirty="0" err="1"/>
              <a:t>cor</a:t>
            </a:r>
            <a:r>
              <a:rPr lang="en-US" dirty="0"/>
              <a:t>—originally </a:t>
            </a:r>
            <a:r>
              <a:rPr lang="en-US" dirty="0" err="1"/>
              <a:t>cov</a:t>
            </a:r>
            <a:r>
              <a:rPr lang="en-US" dirty="0"/>
              <a:t>!!</a:t>
            </a:r>
          </a:p>
        </p:txBody>
      </p:sp>
      <p:sp>
        <p:nvSpPr>
          <p:cNvPr id="4" name="Slide Number Placeholder 3"/>
          <p:cNvSpPr>
            <a:spLocks noGrp="1"/>
          </p:cNvSpPr>
          <p:nvPr>
            <p:ph type="sldNum" sz="quarter" idx="5"/>
          </p:nvPr>
        </p:nvSpPr>
        <p:spPr/>
        <p:txBody>
          <a:bodyPr/>
          <a:lstStyle/>
          <a:p>
            <a:fld id="{419FA1D7-3222-4CFF-9F2B-4DCCF376E84D}" type="slidenum">
              <a:rPr lang="en-US" smtClean="0"/>
              <a:t>11</a:t>
            </a:fld>
            <a:endParaRPr lang="en-US"/>
          </a:p>
        </p:txBody>
      </p:sp>
    </p:spTree>
    <p:extLst>
      <p:ext uri="{BB962C8B-B14F-4D97-AF65-F5344CB8AC3E}">
        <p14:creationId xmlns:p14="http://schemas.microsoft.com/office/powerpoint/2010/main" val="15829337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Covariance again</a:t>
            </a:r>
          </a:p>
        </p:txBody>
      </p:sp>
      <p:sp>
        <p:nvSpPr>
          <p:cNvPr id="4" name="Slide Number Placeholder 3"/>
          <p:cNvSpPr>
            <a:spLocks noGrp="1"/>
          </p:cNvSpPr>
          <p:nvPr>
            <p:ph type="sldNum" sz="quarter" idx="5"/>
          </p:nvPr>
        </p:nvSpPr>
        <p:spPr/>
        <p:txBody>
          <a:bodyPr/>
          <a:lstStyle/>
          <a:p>
            <a:fld id="{419FA1D7-3222-4CFF-9F2B-4DCCF376E84D}" type="slidenum">
              <a:rPr lang="en-US" smtClean="0"/>
              <a:t>13</a:t>
            </a:fld>
            <a:endParaRPr lang="en-US"/>
          </a:p>
        </p:txBody>
      </p:sp>
    </p:spTree>
    <p:extLst>
      <p:ext uri="{BB962C8B-B14F-4D97-AF65-F5344CB8AC3E}">
        <p14:creationId xmlns:p14="http://schemas.microsoft.com/office/powerpoint/2010/main" val="18685037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7"/>
          <p:cNvSpPr>
            <a:spLocks noChangeArrowheads="1"/>
          </p:cNvSpPr>
          <p:nvPr userDrawn="1"/>
        </p:nvSpPr>
        <p:spPr bwMode="auto">
          <a:xfrm>
            <a:off x="0" y="3505200"/>
            <a:ext cx="9144000" cy="3352800"/>
          </a:xfrm>
          <a:prstGeom prst="rect">
            <a:avLst/>
          </a:prstGeom>
          <a:solidFill>
            <a:srgbClr val="DCDCD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fontAlgn="base" hangingPunct="1">
              <a:spcBef>
                <a:spcPct val="0"/>
              </a:spcBef>
              <a:spcAft>
                <a:spcPct val="0"/>
              </a:spcAft>
              <a:defRPr/>
            </a:pPr>
            <a:endParaRPr lang="en-US" altLang="en-US">
              <a:solidFill>
                <a:srgbClr val="000000"/>
              </a:solidFill>
              <a:cs typeface="Arial" pitchFamily="34" charset="0"/>
            </a:endParaRPr>
          </a:p>
        </p:txBody>
      </p:sp>
      <p:sp>
        <p:nvSpPr>
          <p:cNvPr id="5" name="Rectangle 8"/>
          <p:cNvSpPr>
            <a:spLocks noChangeArrowheads="1"/>
          </p:cNvSpPr>
          <p:nvPr userDrawn="1"/>
        </p:nvSpPr>
        <p:spPr bwMode="auto">
          <a:xfrm flipV="1">
            <a:off x="0" y="3429000"/>
            <a:ext cx="9144000" cy="76200"/>
          </a:xfrm>
          <a:prstGeom prst="rect">
            <a:avLst/>
          </a:prstGeom>
          <a:solidFill>
            <a:srgbClr val="CE0829"/>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fontAlgn="base" hangingPunct="1">
              <a:spcBef>
                <a:spcPct val="0"/>
              </a:spcBef>
              <a:spcAft>
                <a:spcPct val="0"/>
              </a:spcAft>
              <a:defRPr/>
            </a:pPr>
            <a:endParaRPr lang="en-US" altLang="en-US">
              <a:solidFill>
                <a:srgbClr val="000000"/>
              </a:solidFill>
              <a:cs typeface="Arial" pitchFamily="34" charset="0"/>
            </a:endParaRPr>
          </a:p>
        </p:txBody>
      </p:sp>
      <p:pic>
        <p:nvPicPr>
          <p:cNvPr id="6"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32138" y="381000"/>
            <a:ext cx="2955925" cy="219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0" descr="CC tagline 1color K"/>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76600" y="3048000"/>
            <a:ext cx="2590800"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 name="Rectangle 2"/>
          <p:cNvSpPr>
            <a:spLocks noGrp="1" noChangeArrowheads="1"/>
          </p:cNvSpPr>
          <p:nvPr>
            <p:ph type="ctrTitle"/>
          </p:nvPr>
        </p:nvSpPr>
        <p:spPr>
          <a:xfrm>
            <a:off x="685800" y="4191000"/>
            <a:ext cx="7772400" cy="838200"/>
          </a:xfrm>
        </p:spPr>
        <p:txBody>
          <a:bodyPr/>
          <a:lstStyle>
            <a:lvl1pPr>
              <a:defRPr sz="3200"/>
            </a:lvl1pPr>
          </a:lstStyle>
          <a:p>
            <a:pPr lvl="0"/>
            <a:r>
              <a:rPr lang="en-US" altLang="en-US" noProof="0"/>
              <a:t>Click to edit Master title style</a:t>
            </a:r>
          </a:p>
        </p:txBody>
      </p:sp>
      <p:sp>
        <p:nvSpPr>
          <p:cNvPr id="11267" name="Rectangle 3"/>
          <p:cNvSpPr>
            <a:spLocks noGrp="1" noChangeArrowheads="1"/>
          </p:cNvSpPr>
          <p:nvPr>
            <p:ph type="subTitle" idx="1"/>
          </p:nvPr>
        </p:nvSpPr>
        <p:spPr>
          <a:xfrm>
            <a:off x="1371600" y="5181600"/>
            <a:ext cx="6400800" cy="685800"/>
          </a:xfrm>
        </p:spPr>
        <p:txBody>
          <a:bodyPr/>
          <a:lstStyle>
            <a:lvl1pPr marL="0" indent="0" algn="ctr">
              <a:buFontTx/>
              <a:buNone/>
              <a:defRPr sz="2400"/>
            </a:lvl1pPr>
          </a:lstStyle>
          <a:p>
            <a:pPr lvl="0"/>
            <a:r>
              <a:rPr lang="en-US" altLang="en-US" noProof="0"/>
              <a:t>Click to edit Master subtitle style</a:t>
            </a:r>
          </a:p>
        </p:txBody>
      </p:sp>
    </p:spTree>
    <p:extLst>
      <p:ext uri="{BB962C8B-B14F-4D97-AF65-F5344CB8AC3E}">
        <p14:creationId xmlns:p14="http://schemas.microsoft.com/office/powerpoint/2010/main" val="1221746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7EB2A704-26EA-4033-8F24-7ED56464CB4B}" type="slidenum">
              <a:rPr lang="en-US" altLang="en-US"/>
              <a:pPr>
                <a:defRPr/>
              </a:pPr>
              <a:t>‹#›</a:t>
            </a:fld>
            <a:endParaRPr lang="en-US" altLang="en-US"/>
          </a:p>
        </p:txBody>
      </p:sp>
    </p:spTree>
    <p:extLst>
      <p:ext uri="{BB962C8B-B14F-4D97-AF65-F5344CB8AC3E}">
        <p14:creationId xmlns:p14="http://schemas.microsoft.com/office/powerpoint/2010/main" val="1931963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4" name="Rectangle 7"/>
          <p:cNvSpPr>
            <a:spLocks noChangeArrowheads="1"/>
          </p:cNvSpPr>
          <p:nvPr userDrawn="1"/>
        </p:nvSpPr>
        <p:spPr bwMode="auto">
          <a:xfrm>
            <a:off x="0" y="3505200"/>
            <a:ext cx="9144000" cy="3352800"/>
          </a:xfrm>
          <a:prstGeom prst="rect">
            <a:avLst/>
          </a:prstGeom>
          <a:solidFill>
            <a:srgbClr val="DCDCD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fontAlgn="base" hangingPunct="1">
              <a:spcBef>
                <a:spcPct val="0"/>
              </a:spcBef>
              <a:spcAft>
                <a:spcPct val="0"/>
              </a:spcAft>
              <a:defRPr/>
            </a:pPr>
            <a:endParaRPr lang="en-US" altLang="en-US">
              <a:solidFill>
                <a:srgbClr val="000000"/>
              </a:solidFill>
              <a:cs typeface="Arial" pitchFamily="34" charset="0"/>
            </a:endParaRPr>
          </a:p>
        </p:txBody>
      </p:sp>
      <p:sp>
        <p:nvSpPr>
          <p:cNvPr id="5" name="Rectangle 8"/>
          <p:cNvSpPr>
            <a:spLocks noChangeArrowheads="1"/>
          </p:cNvSpPr>
          <p:nvPr userDrawn="1"/>
        </p:nvSpPr>
        <p:spPr bwMode="auto">
          <a:xfrm flipV="1">
            <a:off x="0" y="3429000"/>
            <a:ext cx="9144000" cy="76200"/>
          </a:xfrm>
          <a:prstGeom prst="rect">
            <a:avLst/>
          </a:prstGeom>
          <a:solidFill>
            <a:srgbClr val="CE0829"/>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fontAlgn="base" hangingPunct="1">
              <a:spcBef>
                <a:spcPct val="0"/>
              </a:spcBef>
              <a:spcAft>
                <a:spcPct val="0"/>
              </a:spcAft>
              <a:defRPr/>
            </a:pPr>
            <a:endParaRPr lang="en-US" altLang="en-US">
              <a:solidFill>
                <a:srgbClr val="000000"/>
              </a:solidFill>
              <a:cs typeface="Arial" pitchFamily="34" charset="0"/>
            </a:endParaRPr>
          </a:p>
        </p:txBody>
      </p:sp>
      <p:pic>
        <p:nvPicPr>
          <p:cNvPr id="6"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32138" y="381000"/>
            <a:ext cx="2955925" cy="219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0" descr="CC tagline 1color K"/>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76600" y="3048000"/>
            <a:ext cx="2590800"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 name="Rectangle 2"/>
          <p:cNvSpPr>
            <a:spLocks noGrp="1" noChangeArrowheads="1"/>
          </p:cNvSpPr>
          <p:nvPr>
            <p:ph type="ctrTitle"/>
          </p:nvPr>
        </p:nvSpPr>
        <p:spPr>
          <a:xfrm>
            <a:off x="685800" y="4191000"/>
            <a:ext cx="7772400" cy="838200"/>
          </a:xfrm>
        </p:spPr>
        <p:txBody>
          <a:bodyPr/>
          <a:lstStyle>
            <a:lvl1pPr>
              <a:defRPr sz="3200"/>
            </a:lvl1pPr>
          </a:lstStyle>
          <a:p>
            <a:pPr lvl="0"/>
            <a:r>
              <a:rPr lang="en-US" altLang="en-US" noProof="0"/>
              <a:t>Click to edit Master title style</a:t>
            </a:r>
          </a:p>
        </p:txBody>
      </p:sp>
      <p:sp>
        <p:nvSpPr>
          <p:cNvPr id="11267" name="Rectangle 3"/>
          <p:cNvSpPr>
            <a:spLocks noGrp="1" noChangeArrowheads="1"/>
          </p:cNvSpPr>
          <p:nvPr>
            <p:ph type="subTitle" idx="1"/>
          </p:nvPr>
        </p:nvSpPr>
        <p:spPr>
          <a:xfrm>
            <a:off x="1371600" y="5181600"/>
            <a:ext cx="6400800" cy="685800"/>
          </a:xfrm>
        </p:spPr>
        <p:txBody>
          <a:bodyPr/>
          <a:lstStyle>
            <a:lvl1pPr marL="0" indent="0" algn="ctr">
              <a:buFontTx/>
              <a:buNone/>
              <a:defRPr sz="2400"/>
            </a:lvl1pPr>
          </a:lstStyle>
          <a:p>
            <a:pPr lvl="0"/>
            <a:r>
              <a:rPr lang="en-US" altLang="en-US" noProof="0"/>
              <a:t>Click to edit Master subtitle style</a:t>
            </a:r>
          </a:p>
        </p:txBody>
      </p:sp>
    </p:spTree>
    <p:extLst>
      <p:ext uri="{BB962C8B-B14F-4D97-AF65-F5344CB8AC3E}">
        <p14:creationId xmlns:p14="http://schemas.microsoft.com/office/powerpoint/2010/main" val="1890805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3E490132-CC37-4B24-8956-579F0E88D0A6}" type="slidenum">
              <a:rPr lang="en-US" altLang="en-US"/>
              <a:pPr>
                <a:defRPr/>
              </a:pPr>
              <a:t>‹#›</a:t>
            </a:fld>
            <a:endParaRPr lang="en-US" altLang="en-US"/>
          </a:p>
        </p:txBody>
      </p:sp>
    </p:spTree>
    <p:extLst>
      <p:ext uri="{BB962C8B-B14F-4D97-AF65-F5344CB8AC3E}">
        <p14:creationId xmlns:p14="http://schemas.microsoft.com/office/powerpoint/2010/main" val="12988222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533400" y="1638300"/>
            <a:ext cx="7239000" cy="445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8196" name="Rectangle 4"/>
          <p:cNvSpPr>
            <a:spLocks noGrp="1" noChangeArrowheads="1"/>
          </p:cNvSpPr>
          <p:nvPr>
            <p:ph type="dt" sz="half" idx="2"/>
          </p:nvPr>
        </p:nvSpPr>
        <p:spPr bwMode="auto">
          <a:xfrm>
            <a:off x="6096000" y="6400800"/>
            <a:ext cx="1600200" cy="3048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400">
                <a:solidFill>
                  <a:srgbClr val="000000"/>
                </a:solidFill>
                <a:latin typeface="Arial" charset="0"/>
                <a:ea typeface="+mn-ea"/>
                <a:cs typeface="+mn-cs"/>
              </a:defRPr>
            </a:lvl1pPr>
          </a:lstStyle>
          <a:p>
            <a:pPr fontAlgn="base">
              <a:spcBef>
                <a:spcPct val="0"/>
              </a:spcBef>
              <a:spcAft>
                <a:spcPct val="0"/>
              </a:spcAft>
              <a:defRPr/>
            </a:pPr>
            <a:endParaRPr lang="en-US" altLang="en-US"/>
          </a:p>
        </p:txBody>
      </p:sp>
      <p:sp>
        <p:nvSpPr>
          <p:cNvPr id="8197" name="Rectangle 5"/>
          <p:cNvSpPr>
            <a:spLocks noGrp="1" noChangeArrowheads="1"/>
          </p:cNvSpPr>
          <p:nvPr>
            <p:ph type="ftr" sz="quarter" idx="3"/>
          </p:nvPr>
        </p:nvSpPr>
        <p:spPr bwMode="auto">
          <a:xfrm>
            <a:off x="2895600" y="6400800"/>
            <a:ext cx="2895600" cy="320675"/>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a:defRPr sz="1400">
                <a:solidFill>
                  <a:srgbClr val="000000"/>
                </a:solidFill>
                <a:latin typeface="Arial" charset="0"/>
                <a:ea typeface="+mn-ea"/>
                <a:cs typeface="+mn-cs"/>
              </a:defRPr>
            </a:lvl1pPr>
          </a:lstStyle>
          <a:p>
            <a:pPr fontAlgn="base">
              <a:spcBef>
                <a:spcPct val="0"/>
              </a:spcBef>
              <a:spcAft>
                <a:spcPct val="0"/>
              </a:spcAft>
              <a:defRPr/>
            </a:pPr>
            <a:endParaRPr lang="en-US" altLang="en-US"/>
          </a:p>
        </p:txBody>
      </p:sp>
      <p:sp>
        <p:nvSpPr>
          <p:cNvPr id="8198" name="Rectangle 6"/>
          <p:cNvSpPr>
            <a:spLocks noGrp="1" noChangeArrowheads="1"/>
          </p:cNvSpPr>
          <p:nvPr>
            <p:ph type="sldNum" sz="quarter" idx="4"/>
          </p:nvPr>
        </p:nvSpPr>
        <p:spPr bwMode="auto">
          <a:xfrm>
            <a:off x="7924800" y="6400800"/>
            <a:ext cx="990600" cy="320675"/>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400">
                <a:solidFill>
                  <a:srgbClr val="000000"/>
                </a:solidFill>
                <a:latin typeface="Arial" charset="0"/>
                <a:ea typeface="ＭＳ Ｐゴシック" charset="-128"/>
                <a:cs typeface="+mn-cs"/>
              </a:defRPr>
            </a:lvl1pPr>
          </a:lstStyle>
          <a:p>
            <a:pPr fontAlgn="base">
              <a:spcBef>
                <a:spcPct val="0"/>
              </a:spcBef>
              <a:spcAft>
                <a:spcPct val="0"/>
              </a:spcAft>
              <a:defRPr/>
            </a:pPr>
            <a:fld id="{487490E3-111E-4C7B-ABAC-50C5099A2EFB}" type="slidenum">
              <a:rPr lang="en-US" altLang="en-US"/>
              <a:pPr fontAlgn="base">
                <a:spcBef>
                  <a:spcPct val="0"/>
                </a:spcBef>
                <a:spcAft>
                  <a:spcPct val="0"/>
                </a:spcAft>
                <a:defRPr/>
              </a:pPr>
              <a:t>‹#›</a:t>
            </a:fld>
            <a:endParaRPr lang="en-US" altLang="en-US"/>
          </a:p>
        </p:txBody>
      </p:sp>
      <p:sp>
        <p:nvSpPr>
          <p:cNvPr id="1033" name="Rectangle 7"/>
          <p:cNvSpPr>
            <a:spLocks noChangeArrowheads="1"/>
          </p:cNvSpPr>
          <p:nvPr userDrawn="1"/>
        </p:nvSpPr>
        <p:spPr bwMode="auto">
          <a:xfrm>
            <a:off x="2590800" y="-33338"/>
            <a:ext cx="6553200" cy="1219201"/>
          </a:xfrm>
          <a:prstGeom prst="rect">
            <a:avLst/>
          </a:prstGeom>
          <a:solidFill>
            <a:srgbClr val="DCDCD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fontAlgn="base" hangingPunct="1">
              <a:spcBef>
                <a:spcPct val="0"/>
              </a:spcBef>
              <a:spcAft>
                <a:spcPct val="0"/>
              </a:spcAft>
              <a:defRPr/>
            </a:pPr>
            <a:endParaRPr lang="en-US" altLang="en-US">
              <a:solidFill>
                <a:srgbClr val="000000"/>
              </a:solidFill>
              <a:cs typeface="Arial" pitchFamily="34" charset="0"/>
            </a:endParaRPr>
          </a:p>
        </p:txBody>
      </p:sp>
      <p:pic>
        <p:nvPicPr>
          <p:cNvPr id="1031"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33400" y="73025"/>
            <a:ext cx="147955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5" name="Rectangle 10"/>
          <p:cNvSpPr>
            <a:spLocks noChangeArrowheads="1"/>
          </p:cNvSpPr>
          <p:nvPr userDrawn="1"/>
        </p:nvSpPr>
        <p:spPr bwMode="auto">
          <a:xfrm flipV="1">
            <a:off x="0" y="1219200"/>
            <a:ext cx="9144000" cy="76200"/>
          </a:xfrm>
          <a:prstGeom prst="rect">
            <a:avLst/>
          </a:prstGeom>
          <a:solidFill>
            <a:srgbClr val="CE0829"/>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fontAlgn="base" hangingPunct="1">
              <a:spcBef>
                <a:spcPct val="0"/>
              </a:spcBef>
              <a:spcAft>
                <a:spcPct val="0"/>
              </a:spcAft>
              <a:defRPr/>
            </a:pPr>
            <a:endParaRPr lang="en-US" altLang="en-US">
              <a:solidFill>
                <a:srgbClr val="000000"/>
              </a:solidFill>
              <a:cs typeface="Arial" pitchFamily="34" charset="0"/>
            </a:endParaRPr>
          </a:p>
        </p:txBody>
      </p:sp>
      <p:sp>
        <p:nvSpPr>
          <p:cNvPr id="3" name="Title Placeholder 2"/>
          <p:cNvSpPr>
            <a:spLocks noGrp="1" noChangeArrowheads="1"/>
          </p:cNvSpPr>
          <p:nvPr>
            <p:ph type="title"/>
          </p:nvPr>
        </p:nvSpPr>
        <p:spPr bwMode="auto">
          <a:xfrm>
            <a:off x="2895600" y="304800"/>
            <a:ext cx="6019800"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 name="AutoShape 11"/>
          <p:cNvSpPr>
            <a:spLocks noChangeAspect="1" noChangeArrowheads="1"/>
          </p:cNvSpPr>
          <p:nvPr/>
        </p:nvSpPr>
        <p:spPr bwMode="auto">
          <a:xfrm>
            <a:off x="668338" y="133350"/>
            <a:ext cx="1254125"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fontAlgn="base" hangingPunct="1">
              <a:spcBef>
                <a:spcPct val="0"/>
              </a:spcBef>
              <a:spcAft>
                <a:spcPct val="0"/>
              </a:spcAft>
              <a:defRPr/>
            </a:pPr>
            <a:endParaRPr lang="en-US" altLang="en-US">
              <a:solidFill>
                <a:srgbClr val="000000"/>
              </a:solidFill>
              <a:cs typeface="Arial" pitchFamily="34" charset="0"/>
            </a:endParaRPr>
          </a:p>
        </p:txBody>
      </p:sp>
    </p:spTree>
    <p:extLst>
      <p:ext uri="{BB962C8B-B14F-4D97-AF65-F5344CB8AC3E}">
        <p14:creationId xmlns:p14="http://schemas.microsoft.com/office/powerpoint/2010/main" val="50298708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Lst>
  <p:hf hdr="0" ftr="0" dt="0"/>
  <p:txStyles>
    <p:titleStyle>
      <a:lvl1pPr algn="ctr" rtl="0" eaLnBrk="0" fontAlgn="base" hangingPunct="0">
        <a:spcBef>
          <a:spcPct val="0"/>
        </a:spcBef>
        <a:spcAft>
          <a:spcPct val="0"/>
        </a:spcAft>
        <a:defRPr sz="3600">
          <a:solidFill>
            <a:schemeClr val="tx1"/>
          </a:solidFill>
          <a:latin typeface="+mj-lt"/>
          <a:ea typeface="MS PGothic" pitchFamily="34" charset="-128"/>
          <a:cs typeface="+mj-cs"/>
        </a:defRPr>
      </a:lvl1pPr>
      <a:lvl2pPr algn="ctr" rtl="0" eaLnBrk="0" fontAlgn="base" hangingPunct="0">
        <a:spcBef>
          <a:spcPct val="0"/>
        </a:spcBef>
        <a:spcAft>
          <a:spcPct val="0"/>
        </a:spcAft>
        <a:defRPr sz="3600">
          <a:solidFill>
            <a:schemeClr val="tx1"/>
          </a:solidFill>
          <a:latin typeface="Arial" charset="0"/>
          <a:ea typeface="MS PGothic" pitchFamily="34" charset="-128"/>
        </a:defRPr>
      </a:lvl2pPr>
      <a:lvl3pPr algn="ctr" rtl="0" eaLnBrk="0" fontAlgn="base" hangingPunct="0">
        <a:spcBef>
          <a:spcPct val="0"/>
        </a:spcBef>
        <a:spcAft>
          <a:spcPct val="0"/>
        </a:spcAft>
        <a:defRPr sz="3600">
          <a:solidFill>
            <a:schemeClr val="tx1"/>
          </a:solidFill>
          <a:latin typeface="Arial" charset="0"/>
          <a:ea typeface="MS PGothic" pitchFamily="34" charset="-128"/>
        </a:defRPr>
      </a:lvl3pPr>
      <a:lvl4pPr algn="ctr" rtl="0" eaLnBrk="0" fontAlgn="base" hangingPunct="0">
        <a:spcBef>
          <a:spcPct val="0"/>
        </a:spcBef>
        <a:spcAft>
          <a:spcPct val="0"/>
        </a:spcAft>
        <a:defRPr sz="3600">
          <a:solidFill>
            <a:schemeClr val="tx1"/>
          </a:solidFill>
          <a:latin typeface="Arial" charset="0"/>
          <a:ea typeface="MS PGothic" pitchFamily="34" charset="-128"/>
        </a:defRPr>
      </a:lvl4pPr>
      <a:lvl5pPr algn="ctr" rtl="0" eaLnBrk="0" fontAlgn="base" hangingPunct="0">
        <a:spcBef>
          <a:spcPct val="0"/>
        </a:spcBef>
        <a:spcAft>
          <a:spcPct val="0"/>
        </a:spcAft>
        <a:defRPr sz="3600">
          <a:solidFill>
            <a:schemeClr val="tx1"/>
          </a:solidFill>
          <a:latin typeface="Arial" charset="0"/>
          <a:ea typeface="MS PGothic" pitchFamily="34" charset="-128"/>
        </a:defRPr>
      </a:lvl5pPr>
      <a:lvl6pPr marL="457200" algn="ctr" rtl="0" fontAlgn="base">
        <a:spcBef>
          <a:spcPct val="0"/>
        </a:spcBef>
        <a:spcAft>
          <a:spcPct val="0"/>
        </a:spcAft>
        <a:defRPr sz="3600">
          <a:solidFill>
            <a:srgbClr val="CA0824"/>
          </a:solidFill>
          <a:latin typeface="Arial" charset="0"/>
        </a:defRPr>
      </a:lvl6pPr>
      <a:lvl7pPr marL="914400" algn="ctr" rtl="0" fontAlgn="base">
        <a:spcBef>
          <a:spcPct val="0"/>
        </a:spcBef>
        <a:spcAft>
          <a:spcPct val="0"/>
        </a:spcAft>
        <a:defRPr sz="3600">
          <a:solidFill>
            <a:srgbClr val="CA0824"/>
          </a:solidFill>
          <a:latin typeface="Arial" charset="0"/>
        </a:defRPr>
      </a:lvl7pPr>
      <a:lvl8pPr marL="1371600" algn="ctr" rtl="0" fontAlgn="base">
        <a:spcBef>
          <a:spcPct val="0"/>
        </a:spcBef>
        <a:spcAft>
          <a:spcPct val="0"/>
        </a:spcAft>
        <a:defRPr sz="3600">
          <a:solidFill>
            <a:srgbClr val="CA0824"/>
          </a:solidFill>
          <a:latin typeface="Arial" charset="0"/>
        </a:defRPr>
      </a:lvl8pPr>
      <a:lvl9pPr marL="1828800" algn="ctr" rtl="0" fontAlgn="base">
        <a:spcBef>
          <a:spcPct val="0"/>
        </a:spcBef>
        <a:spcAft>
          <a:spcPct val="0"/>
        </a:spcAft>
        <a:defRPr sz="3600">
          <a:solidFill>
            <a:srgbClr val="CA0824"/>
          </a:solidFill>
          <a:latin typeface="Arial"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S PGothic" pitchFamily="34" charset="-128"/>
          <a:cs typeface="+mn-cs"/>
        </a:defRPr>
      </a:lvl1pPr>
      <a:lvl2pPr marL="742950" indent="-285750" algn="l" rtl="0" eaLnBrk="0" fontAlgn="base" hangingPunct="0">
        <a:spcBef>
          <a:spcPct val="20000"/>
        </a:spcBef>
        <a:spcAft>
          <a:spcPct val="0"/>
        </a:spcAft>
        <a:buChar char="–"/>
        <a:defRPr sz="2400">
          <a:solidFill>
            <a:schemeClr val="tx1"/>
          </a:solidFill>
          <a:latin typeface="+mn-lt"/>
          <a:ea typeface="MS PGothic" pitchFamily="34" charset="-128"/>
        </a:defRPr>
      </a:lvl2pPr>
      <a:lvl3pPr marL="1143000" indent="-228600" algn="l" rtl="0" eaLnBrk="0" fontAlgn="base" hangingPunct="0">
        <a:spcBef>
          <a:spcPct val="20000"/>
        </a:spcBef>
        <a:spcAft>
          <a:spcPct val="0"/>
        </a:spcAft>
        <a:buChar char="•"/>
        <a:defRPr sz="2000">
          <a:solidFill>
            <a:schemeClr val="tx1"/>
          </a:solidFill>
          <a:latin typeface="+mn-lt"/>
          <a:ea typeface="MS PGothic" pitchFamily="34" charset="-128"/>
        </a:defRPr>
      </a:lvl3pPr>
      <a:lvl4pPr marL="1600200" indent="-228600" algn="l" rtl="0" eaLnBrk="0" fontAlgn="base" hangingPunct="0">
        <a:spcBef>
          <a:spcPct val="20000"/>
        </a:spcBef>
        <a:spcAft>
          <a:spcPct val="0"/>
        </a:spcAft>
        <a:buChar char="–"/>
        <a:defRPr>
          <a:solidFill>
            <a:schemeClr val="tx1"/>
          </a:solidFill>
          <a:latin typeface="+mn-lt"/>
          <a:ea typeface="MS PGothic" pitchFamily="34" charset="-128"/>
        </a:defRPr>
      </a:lvl4pPr>
      <a:lvl5pPr marL="2057400" indent="-228600" algn="l" rtl="0" eaLnBrk="0" fontAlgn="base" hangingPunct="0">
        <a:spcBef>
          <a:spcPct val="20000"/>
        </a:spcBef>
        <a:spcAft>
          <a:spcPct val="0"/>
        </a:spcAft>
        <a:buChar char="»"/>
        <a:defRPr>
          <a:solidFill>
            <a:schemeClr val="tx1"/>
          </a:solidFill>
          <a:latin typeface="+mn-lt"/>
          <a:ea typeface="MS PGothic" pitchFamily="34" charset="-128"/>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B8FC8-99C2-4F1F-8F98-84EA714EB28D}"/>
              </a:ext>
            </a:extLst>
          </p:cNvPr>
          <p:cNvSpPr>
            <a:spLocks noGrp="1"/>
          </p:cNvSpPr>
          <p:nvPr>
            <p:ph type="title"/>
          </p:nvPr>
        </p:nvSpPr>
        <p:spPr/>
        <p:txBody>
          <a:bodyPr/>
          <a:lstStyle/>
          <a:p>
            <a:r>
              <a:rPr lang="en-US" b="1" dirty="0"/>
              <a:t>The Dataset</a:t>
            </a:r>
          </a:p>
        </p:txBody>
      </p:sp>
      <p:sp>
        <p:nvSpPr>
          <p:cNvPr id="3" name="Slide Number Placeholder 2">
            <a:extLst>
              <a:ext uri="{FF2B5EF4-FFF2-40B4-BE49-F238E27FC236}">
                <a16:creationId xmlns:a16="http://schemas.microsoft.com/office/drawing/2014/main" id="{A99AC542-DE16-46E3-A87C-D9788736DBF9}"/>
              </a:ext>
            </a:extLst>
          </p:cNvPr>
          <p:cNvSpPr>
            <a:spLocks noGrp="1"/>
          </p:cNvSpPr>
          <p:nvPr>
            <p:ph type="sldNum" sz="quarter" idx="12"/>
          </p:nvPr>
        </p:nvSpPr>
        <p:spPr/>
        <p:txBody>
          <a:bodyPr/>
          <a:lstStyle/>
          <a:p>
            <a:pPr>
              <a:defRPr/>
            </a:pPr>
            <a:fld id="{7EB2A704-26EA-4033-8F24-7ED56464CB4B}" type="slidenum">
              <a:rPr lang="en-US" altLang="en-US" smtClean="0"/>
              <a:pPr>
                <a:defRPr/>
              </a:pPr>
              <a:t>1</a:t>
            </a:fld>
            <a:endParaRPr lang="en-US" altLang="en-US"/>
          </a:p>
        </p:txBody>
      </p:sp>
      <p:sp>
        <p:nvSpPr>
          <p:cNvPr id="4" name="Rectangle 3">
            <a:extLst>
              <a:ext uri="{FF2B5EF4-FFF2-40B4-BE49-F238E27FC236}">
                <a16:creationId xmlns:a16="http://schemas.microsoft.com/office/drawing/2014/main" id="{99876377-AB92-4EF8-9108-5CE86BFAD64D}"/>
              </a:ext>
            </a:extLst>
          </p:cNvPr>
          <p:cNvSpPr/>
          <p:nvPr/>
        </p:nvSpPr>
        <p:spPr>
          <a:xfrm>
            <a:off x="495300" y="1905000"/>
            <a:ext cx="8153400" cy="3539430"/>
          </a:xfrm>
          <a:prstGeom prst="rect">
            <a:avLst/>
          </a:prstGeom>
        </p:spPr>
        <p:txBody>
          <a:bodyPr wrap="square">
            <a:spAutoFit/>
          </a:bodyPr>
          <a:lstStyle/>
          <a:p>
            <a:pPr>
              <a:buFont typeface="Arial" panose="020B0604020202020204" pitchFamily="34" charset="0"/>
              <a:buChar char="•"/>
            </a:pPr>
            <a:r>
              <a:rPr lang="en-US" sz="3200" b="1" dirty="0">
                <a:solidFill>
                  <a:srgbClr val="2D3B45"/>
                </a:solidFill>
                <a:latin typeface="+mj-lt"/>
              </a:rPr>
              <a:t>Which dataset you chose to analyze?</a:t>
            </a:r>
          </a:p>
          <a:p>
            <a:pPr lvl="1">
              <a:buFont typeface="Arial" panose="020B0604020202020204" pitchFamily="34" charset="0"/>
              <a:buChar char="•"/>
            </a:pPr>
            <a:r>
              <a:rPr lang="en-US" sz="3200" dirty="0">
                <a:solidFill>
                  <a:srgbClr val="2D3B45"/>
                </a:solidFill>
                <a:latin typeface="+mj-lt"/>
              </a:rPr>
              <a:t>2013 China Air Quality Index (AQI) dataset [Kaggle.com] from Weeks 3, 5, and 6</a:t>
            </a:r>
            <a:br>
              <a:rPr lang="en-US" sz="3200" dirty="0">
                <a:solidFill>
                  <a:srgbClr val="2D3B45"/>
                </a:solidFill>
                <a:latin typeface="+mj-lt"/>
              </a:rPr>
            </a:br>
            <a:endParaRPr lang="en-US" sz="3200" dirty="0">
              <a:solidFill>
                <a:srgbClr val="2D3B45"/>
              </a:solidFill>
              <a:latin typeface="+mj-lt"/>
            </a:endParaRPr>
          </a:p>
          <a:p>
            <a:pPr>
              <a:buFont typeface="Arial" panose="020B0604020202020204" pitchFamily="34" charset="0"/>
              <a:buChar char="•"/>
            </a:pPr>
            <a:r>
              <a:rPr lang="en-US" sz="3200" b="1" dirty="0">
                <a:solidFill>
                  <a:srgbClr val="2D3B45"/>
                </a:solidFill>
                <a:latin typeface="+mj-lt"/>
              </a:rPr>
              <a:t>What makes these datasets important?</a:t>
            </a:r>
          </a:p>
          <a:p>
            <a:pPr lvl="1">
              <a:buFont typeface="Arial" panose="020B0604020202020204" pitchFamily="34" charset="0"/>
              <a:buChar char="•"/>
            </a:pPr>
            <a:r>
              <a:rPr lang="en-US" sz="3200" dirty="0">
                <a:solidFill>
                  <a:srgbClr val="2D3B45"/>
                </a:solidFill>
                <a:latin typeface="+mj-lt"/>
              </a:rPr>
              <a:t> Good data to be analyzed statistically</a:t>
            </a:r>
          </a:p>
        </p:txBody>
      </p:sp>
    </p:spTree>
    <p:extLst>
      <p:ext uri="{BB962C8B-B14F-4D97-AF65-F5344CB8AC3E}">
        <p14:creationId xmlns:p14="http://schemas.microsoft.com/office/powerpoint/2010/main" val="1436885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FF521-829C-413B-A888-9578E29E66B5}"/>
              </a:ext>
            </a:extLst>
          </p:cNvPr>
          <p:cNvSpPr>
            <a:spLocks noGrp="1"/>
          </p:cNvSpPr>
          <p:nvPr>
            <p:ph type="title"/>
          </p:nvPr>
        </p:nvSpPr>
        <p:spPr/>
        <p:txBody>
          <a:bodyPr/>
          <a:lstStyle/>
          <a:p>
            <a:r>
              <a:rPr lang="en-US" sz="3200" b="1" dirty="0"/>
              <a:t>Correlations</a:t>
            </a:r>
            <a:br>
              <a:rPr lang="en-US" sz="3200" b="1" dirty="0"/>
            </a:br>
            <a:r>
              <a:rPr lang="en-US" sz="3200" b="1" dirty="0"/>
              <a:t>“Pearson”</a:t>
            </a:r>
          </a:p>
        </p:txBody>
      </p:sp>
      <p:sp>
        <p:nvSpPr>
          <p:cNvPr id="3" name="Slide Number Placeholder 2">
            <a:extLst>
              <a:ext uri="{FF2B5EF4-FFF2-40B4-BE49-F238E27FC236}">
                <a16:creationId xmlns:a16="http://schemas.microsoft.com/office/drawing/2014/main" id="{AB0E0120-47A3-42B7-A6D7-3EA0F8ADADE2}"/>
              </a:ext>
            </a:extLst>
          </p:cNvPr>
          <p:cNvSpPr>
            <a:spLocks noGrp="1"/>
          </p:cNvSpPr>
          <p:nvPr>
            <p:ph type="sldNum" sz="quarter" idx="12"/>
          </p:nvPr>
        </p:nvSpPr>
        <p:spPr/>
        <p:txBody>
          <a:bodyPr/>
          <a:lstStyle/>
          <a:p>
            <a:pPr>
              <a:defRPr/>
            </a:pPr>
            <a:fld id="{7EB2A704-26EA-4033-8F24-7ED56464CB4B}" type="slidenum">
              <a:rPr lang="en-US" altLang="en-US" smtClean="0"/>
              <a:pPr>
                <a:defRPr/>
              </a:pPr>
              <a:t>10</a:t>
            </a:fld>
            <a:endParaRPr lang="en-US" altLang="en-US"/>
          </a:p>
        </p:txBody>
      </p:sp>
      <p:pic>
        <p:nvPicPr>
          <p:cNvPr id="4" name="Picture 3">
            <a:extLst>
              <a:ext uri="{FF2B5EF4-FFF2-40B4-BE49-F238E27FC236}">
                <a16:creationId xmlns:a16="http://schemas.microsoft.com/office/drawing/2014/main" id="{83B8358A-9922-4258-A898-D577A4F35C2E}"/>
              </a:ext>
            </a:extLst>
          </p:cNvPr>
          <p:cNvPicPr>
            <a:picLocks noChangeAspect="1"/>
          </p:cNvPicPr>
          <p:nvPr/>
        </p:nvPicPr>
        <p:blipFill>
          <a:blip r:embed="rId3"/>
          <a:stretch>
            <a:fillRect/>
          </a:stretch>
        </p:blipFill>
        <p:spPr>
          <a:xfrm>
            <a:off x="304800" y="1528408"/>
            <a:ext cx="5791200" cy="1976751"/>
          </a:xfrm>
          <a:prstGeom prst="rect">
            <a:avLst/>
          </a:prstGeom>
        </p:spPr>
      </p:pic>
      <p:pic>
        <p:nvPicPr>
          <p:cNvPr id="5" name="Picture 4">
            <a:extLst>
              <a:ext uri="{FF2B5EF4-FFF2-40B4-BE49-F238E27FC236}">
                <a16:creationId xmlns:a16="http://schemas.microsoft.com/office/drawing/2014/main" id="{958F4094-6657-409F-AF1F-CB7C2E9B3289}"/>
              </a:ext>
            </a:extLst>
          </p:cNvPr>
          <p:cNvPicPr>
            <a:picLocks noChangeAspect="1"/>
          </p:cNvPicPr>
          <p:nvPr/>
        </p:nvPicPr>
        <p:blipFill>
          <a:blip r:embed="rId4"/>
          <a:stretch>
            <a:fillRect/>
          </a:stretch>
        </p:blipFill>
        <p:spPr>
          <a:xfrm>
            <a:off x="2971800" y="3429000"/>
            <a:ext cx="5494744" cy="2819400"/>
          </a:xfrm>
          <a:prstGeom prst="rect">
            <a:avLst/>
          </a:prstGeom>
        </p:spPr>
      </p:pic>
      <p:cxnSp>
        <p:nvCxnSpPr>
          <p:cNvPr id="7" name="Straight Arrow Connector 6">
            <a:extLst>
              <a:ext uri="{FF2B5EF4-FFF2-40B4-BE49-F238E27FC236}">
                <a16:creationId xmlns:a16="http://schemas.microsoft.com/office/drawing/2014/main" id="{7A7B1F96-BDF9-4B77-A38D-75381028FC80}"/>
              </a:ext>
            </a:extLst>
          </p:cNvPr>
          <p:cNvCxnSpPr/>
          <p:nvPr/>
        </p:nvCxnSpPr>
        <p:spPr>
          <a:xfrm flipH="1">
            <a:off x="4343400" y="1676400"/>
            <a:ext cx="2590800"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BBC76A37-6BD6-46DE-B009-FD90C0CEDF19}"/>
              </a:ext>
            </a:extLst>
          </p:cNvPr>
          <p:cNvCxnSpPr>
            <a:cxnSpLocks/>
          </p:cNvCxnSpPr>
          <p:nvPr/>
        </p:nvCxnSpPr>
        <p:spPr>
          <a:xfrm flipH="1">
            <a:off x="5429250" y="2861030"/>
            <a:ext cx="952500" cy="937419"/>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B3A9F5B-EF16-470F-9F7A-B050B4CBBC14}"/>
              </a:ext>
            </a:extLst>
          </p:cNvPr>
          <p:cNvCxnSpPr>
            <a:cxnSpLocks/>
          </p:cNvCxnSpPr>
          <p:nvPr/>
        </p:nvCxnSpPr>
        <p:spPr>
          <a:xfrm flipH="1">
            <a:off x="7391400" y="2807890"/>
            <a:ext cx="952500" cy="937419"/>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B9005E6-49D0-41CC-82E9-04DCDDF61D15}"/>
              </a:ext>
            </a:extLst>
          </p:cNvPr>
          <p:cNvSpPr txBox="1"/>
          <p:nvPr/>
        </p:nvSpPr>
        <p:spPr>
          <a:xfrm>
            <a:off x="6381750" y="2651229"/>
            <a:ext cx="389850" cy="369332"/>
          </a:xfrm>
          <a:prstGeom prst="rect">
            <a:avLst/>
          </a:prstGeom>
          <a:noFill/>
        </p:spPr>
        <p:txBody>
          <a:bodyPr wrap="none" rtlCol="0">
            <a:spAutoFit/>
          </a:bodyPr>
          <a:lstStyle/>
          <a:p>
            <a:r>
              <a:rPr lang="en-US" b="1" dirty="0"/>
              <a:t>2:</a:t>
            </a:r>
          </a:p>
        </p:txBody>
      </p:sp>
      <p:sp>
        <p:nvSpPr>
          <p:cNvPr id="13" name="TextBox 12">
            <a:extLst>
              <a:ext uri="{FF2B5EF4-FFF2-40B4-BE49-F238E27FC236}">
                <a16:creationId xmlns:a16="http://schemas.microsoft.com/office/drawing/2014/main" id="{216D6F43-951E-4762-AB28-E9E9A36CEB7A}"/>
              </a:ext>
            </a:extLst>
          </p:cNvPr>
          <p:cNvSpPr txBox="1"/>
          <p:nvPr/>
        </p:nvSpPr>
        <p:spPr>
          <a:xfrm>
            <a:off x="8240544" y="2491698"/>
            <a:ext cx="312906" cy="369332"/>
          </a:xfrm>
          <a:prstGeom prst="rect">
            <a:avLst/>
          </a:prstGeom>
          <a:noFill/>
        </p:spPr>
        <p:txBody>
          <a:bodyPr wrap="none" rtlCol="0">
            <a:spAutoFit/>
          </a:bodyPr>
          <a:lstStyle/>
          <a:p>
            <a:r>
              <a:rPr lang="en-US" b="1" dirty="0"/>
              <a:t>5</a:t>
            </a:r>
          </a:p>
        </p:txBody>
      </p:sp>
    </p:spTree>
    <p:extLst>
      <p:ext uri="{BB962C8B-B14F-4D97-AF65-F5344CB8AC3E}">
        <p14:creationId xmlns:p14="http://schemas.microsoft.com/office/powerpoint/2010/main" val="4195290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0A718-A23D-43A9-B63F-8E5BA2A65E62}"/>
              </a:ext>
            </a:extLst>
          </p:cNvPr>
          <p:cNvSpPr>
            <a:spLocks noGrp="1"/>
          </p:cNvSpPr>
          <p:nvPr>
            <p:ph type="title"/>
          </p:nvPr>
        </p:nvSpPr>
        <p:spPr/>
        <p:txBody>
          <a:bodyPr/>
          <a:lstStyle/>
          <a:p>
            <a:r>
              <a:rPr lang="en-US" sz="3200" b="1" dirty="0"/>
              <a:t>Partial correlations</a:t>
            </a:r>
            <a:br>
              <a:rPr lang="en-US" sz="3200" b="1" dirty="0"/>
            </a:br>
            <a:r>
              <a:rPr lang="en-US" sz="3200" b="1" dirty="0"/>
              <a:t>“must be numeric”</a:t>
            </a:r>
          </a:p>
        </p:txBody>
      </p:sp>
      <p:sp>
        <p:nvSpPr>
          <p:cNvPr id="3" name="Slide Number Placeholder 2">
            <a:extLst>
              <a:ext uri="{FF2B5EF4-FFF2-40B4-BE49-F238E27FC236}">
                <a16:creationId xmlns:a16="http://schemas.microsoft.com/office/drawing/2014/main" id="{335E97D8-FBAD-40C5-BB13-2E2686E9DCA8}"/>
              </a:ext>
            </a:extLst>
          </p:cNvPr>
          <p:cNvSpPr>
            <a:spLocks noGrp="1"/>
          </p:cNvSpPr>
          <p:nvPr>
            <p:ph type="sldNum" sz="quarter" idx="12"/>
          </p:nvPr>
        </p:nvSpPr>
        <p:spPr/>
        <p:txBody>
          <a:bodyPr/>
          <a:lstStyle/>
          <a:p>
            <a:pPr>
              <a:defRPr/>
            </a:pPr>
            <a:fld id="{7EB2A704-26EA-4033-8F24-7ED56464CB4B}" type="slidenum">
              <a:rPr lang="en-US" altLang="en-US" smtClean="0"/>
              <a:pPr>
                <a:defRPr/>
              </a:pPr>
              <a:t>11</a:t>
            </a:fld>
            <a:endParaRPr lang="en-US" altLang="en-US"/>
          </a:p>
        </p:txBody>
      </p:sp>
      <p:pic>
        <p:nvPicPr>
          <p:cNvPr id="4" name="Picture 3">
            <a:extLst>
              <a:ext uri="{FF2B5EF4-FFF2-40B4-BE49-F238E27FC236}">
                <a16:creationId xmlns:a16="http://schemas.microsoft.com/office/drawing/2014/main" id="{CC0D1CB6-238B-4A16-BE36-5AB117DFF0C9}"/>
              </a:ext>
            </a:extLst>
          </p:cNvPr>
          <p:cNvPicPr>
            <a:picLocks noChangeAspect="1"/>
          </p:cNvPicPr>
          <p:nvPr/>
        </p:nvPicPr>
        <p:blipFill>
          <a:blip r:embed="rId3"/>
          <a:stretch>
            <a:fillRect/>
          </a:stretch>
        </p:blipFill>
        <p:spPr>
          <a:xfrm>
            <a:off x="381000" y="1600200"/>
            <a:ext cx="6344535" cy="1943371"/>
          </a:xfrm>
          <a:prstGeom prst="rect">
            <a:avLst/>
          </a:prstGeom>
        </p:spPr>
      </p:pic>
      <p:pic>
        <p:nvPicPr>
          <p:cNvPr id="5" name="Picture 4">
            <a:extLst>
              <a:ext uri="{FF2B5EF4-FFF2-40B4-BE49-F238E27FC236}">
                <a16:creationId xmlns:a16="http://schemas.microsoft.com/office/drawing/2014/main" id="{46255D8D-AA4B-494C-9CA9-57920D9DCD1A}"/>
              </a:ext>
            </a:extLst>
          </p:cNvPr>
          <p:cNvPicPr>
            <a:picLocks noChangeAspect="1"/>
          </p:cNvPicPr>
          <p:nvPr/>
        </p:nvPicPr>
        <p:blipFill>
          <a:blip r:embed="rId4"/>
          <a:stretch>
            <a:fillRect/>
          </a:stretch>
        </p:blipFill>
        <p:spPr>
          <a:xfrm>
            <a:off x="2485128" y="3761985"/>
            <a:ext cx="6430272" cy="2791215"/>
          </a:xfrm>
          <a:prstGeom prst="rect">
            <a:avLst/>
          </a:prstGeom>
        </p:spPr>
      </p:pic>
      <p:cxnSp>
        <p:nvCxnSpPr>
          <p:cNvPr id="6" name="Straight Arrow Connector 5">
            <a:extLst>
              <a:ext uri="{FF2B5EF4-FFF2-40B4-BE49-F238E27FC236}">
                <a16:creationId xmlns:a16="http://schemas.microsoft.com/office/drawing/2014/main" id="{D0A8A8CD-D14D-4C5A-AD01-611863A2FAA5}"/>
              </a:ext>
            </a:extLst>
          </p:cNvPr>
          <p:cNvCxnSpPr>
            <a:cxnSpLocks/>
          </p:cNvCxnSpPr>
          <p:nvPr/>
        </p:nvCxnSpPr>
        <p:spPr>
          <a:xfrm>
            <a:off x="1600200" y="4876800"/>
            <a:ext cx="1931990" cy="1089819"/>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7218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A4A23-FCB3-4D0D-B25F-20C5657B2662}"/>
              </a:ext>
            </a:extLst>
          </p:cNvPr>
          <p:cNvSpPr>
            <a:spLocks noGrp="1"/>
          </p:cNvSpPr>
          <p:nvPr>
            <p:ph type="title"/>
          </p:nvPr>
        </p:nvSpPr>
        <p:spPr/>
        <p:txBody>
          <a:bodyPr/>
          <a:lstStyle/>
          <a:p>
            <a:r>
              <a:rPr lang="en-US" b="1" dirty="0"/>
              <a:t>Reset </a:t>
            </a:r>
            <a:r>
              <a:rPr lang="en-US" b="1" dirty="0" err="1"/>
              <a:t>Dataframe</a:t>
            </a:r>
            <a:endParaRPr lang="en-US" b="1" dirty="0"/>
          </a:p>
        </p:txBody>
      </p:sp>
      <p:sp>
        <p:nvSpPr>
          <p:cNvPr id="3" name="Slide Number Placeholder 2">
            <a:extLst>
              <a:ext uri="{FF2B5EF4-FFF2-40B4-BE49-F238E27FC236}">
                <a16:creationId xmlns:a16="http://schemas.microsoft.com/office/drawing/2014/main" id="{020F8630-81A1-4C2E-88E5-5A697CE39075}"/>
              </a:ext>
            </a:extLst>
          </p:cNvPr>
          <p:cNvSpPr>
            <a:spLocks noGrp="1"/>
          </p:cNvSpPr>
          <p:nvPr>
            <p:ph type="sldNum" sz="quarter" idx="12"/>
          </p:nvPr>
        </p:nvSpPr>
        <p:spPr/>
        <p:txBody>
          <a:bodyPr/>
          <a:lstStyle/>
          <a:p>
            <a:pPr>
              <a:defRPr/>
            </a:pPr>
            <a:fld id="{7EB2A704-26EA-4033-8F24-7ED56464CB4B}" type="slidenum">
              <a:rPr lang="en-US" altLang="en-US" smtClean="0"/>
              <a:pPr>
                <a:defRPr/>
              </a:pPr>
              <a:t>12</a:t>
            </a:fld>
            <a:endParaRPr lang="en-US" altLang="en-US"/>
          </a:p>
        </p:txBody>
      </p:sp>
      <p:pic>
        <p:nvPicPr>
          <p:cNvPr id="4" name="Picture 3">
            <a:extLst>
              <a:ext uri="{FF2B5EF4-FFF2-40B4-BE49-F238E27FC236}">
                <a16:creationId xmlns:a16="http://schemas.microsoft.com/office/drawing/2014/main" id="{E38EBAA4-7B2B-43E8-939D-A139D6CB768E}"/>
              </a:ext>
            </a:extLst>
          </p:cNvPr>
          <p:cNvPicPr>
            <a:picLocks noChangeAspect="1"/>
          </p:cNvPicPr>
          <p:nvPr/>
        </p:nvPicPr>
        <p:blipFill>
          <a:blip r:embed="rId2"/>
          <a:stretch>
            <a:fillRect/>
          </a:stretch>
        </p:blipFill>
        <p:spPr>
          <a:xfrm>
            <a:off x="495300" y="1524000"/>
            <a:ext cx="8153400" cy="4495800"/>
          </a:xfrm>
          <a:prstGeom prst="rect">
            <a:avLst/>
          </a:prstGeom>
        </p:spPr>
      </p:pic>
    </p:spTree>
    <p:extLst>
      <p:ext uri="{BB962C8B-B14F-4D97-AF65-F5344CB8AC3E}">
        <p14:creationId xmlns:p14="http://schemas.microsoft.com/office/powerpoint/2010/main" val="1653010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B6D83-6C8A-43F0-A55B-6FD3A97F0505}"/>
              </a:ext>
            </a:extLst>
          </p:cNvPr>
          <p:cNvSpPr>
            <a:spLocks noGrp="1"/>
          </p:cNvSpPr>
          <p:nvPr>
            <p:ph type="title"/>
          </p:nvPr>
        </p:nvSpPr>
        <p:spPr/>
        <p:txBody>
          <a:bodyPr/>
          <a:lstStyle/>
          <a:p>
            <a:r>
              <a:rPr lang="en-US" b="1" dirty="0"/>
              <a:t>2</a:t>
            </a:r>
            <a:r>
              <a:rPr lang="en-US" b="1" baseline="30000" dirty="0"/>
              <a:t>nd</a:t>
            </a:r>
            <a:r>
              <a:rPr lang="en-US" b="1" dirty="0"/>
              <a:t> TRY</a:t>
            </a:r>
          </a:p>
        </p:txBody>
      </p:sp>
      <p:sp>
        <p:nvSpPr>
          <p:cNvPr id="3" name="Slide Number Placeholder 2">
            <a:extLst>
              <a:ext uri="{FF2B5EF4-FFF2-40B4-BE49-F238E27FC236}">
                <a16:creationId xmlns:a16="http://schemas.microsoft.com/office/drawing/2014/main" id="{765DAA2A-DB6E-4BF8-A31C-0137137C02C2}"/>
              </a:ext>
            </a:extLst>
          </p:cNvPr>
          <p:cNvSpPr>
            <a:spLocks noGrp="1"/>
          </p:cNvSpPr>
          <p:nvPr>
            <p:ph type="sldNum" sz="quarter" idx="12"/>
          </p:nvPr>
        </p:nvSpPr>
        <p:spPr/>
        <p:txBody>
          <a:bodyPr/>
          <a:lstStyle/>
          <a:p>
            <a:pPr>
              <a:defRPr/>
            </a:pPr>
            <a:fld id="{7EB2A704-26EA-4033-8F24-7ED56464CB4B}" type="slidenum">
              <a:rPr lang="en-US" altLang="en-US" smtClean="0"/>
              <a:pPr>
                <a:defRPr/>
              </a:pPr>
              <a:t>13</a:t>
            </a:fld>
            <a:endParaRPr lang="en-US" altLang="en-US"/>
          </a:p>
        </p:txBody>
      </p:sp>
      <p:pic>
        <p:nvPicPr>
          <p:cNvPr id="4" name="Picture 3">
            <a:extLst>
              <a:ext uri="{FF2B5EF4-FFF2-40B4-BE49-F238E27FC236}">
                <a16:creationId xmlns:a16="http://schemas.microsoft.com/office/drawing/2014/main" id="{D2F4B0A2-DEBF-4C6C-8B68-4D0925DE4D05}"/>
              </a:ext>
            </a:extLst>
          </p:cNvPr>
          <p:cNvPicPr>
            <a:picLocks noChangeAspect="1"/>
          </p:cNvPicPr>
          <p:nvPr/>
        </p:nvPicPr>
        <p:blipFill>
          <a:blip r:embed="rId3"/>
          <a:stretch>
            <a:fillRect/>
          </a:stretch>
        </p:blipFill>
        <p:spPr>
          <a:xfrm>
            <a:off x="838200" y="3527897"/>
            <a:ext cx="8135485" cy="2613496"/>
          </a:xfrm>
          <a:prstGeom prst="rect">
            <a:avLst/>
          </a:prstGeom>
        </p:spPr>
      </p:pic>
      <p:pic>
        <p:nvPicPr>
          <p:cNvPr id="5" name="Picture 4">
            <a:extLst>
              <a:ext uri="{FF2B5EF4-FFF2-40B4-BE49-F238E27FC236}">
                <a16:creationId xmlns:a16="http://schemas.microsoft.com/office/drawing/2014/main" id="{D620398A-70A0-4D9B-93E1-CF698046C187}"/>
              </a:ext>
            </a:extLst>
          </p:cNvPr>
          <p:cNvPicPr>
            <a:picLocks noChangeAspect="1"/>
          </p:cNvPicPr>
          <p:nvPr/>
        </p:nvPicPr>
        <p:blipFill>
          <a:blip r:embed="rId4"/>
          <a:stretch>
            <a:fillRect/>
          </a:stretch>
        </p:blipFill>
        <p:spPr>
          <a:xfrm>
            <a:off x="228600" y="1436693"/>
            <a:ext cx="7573432" cy="1893411"/>
          </a:xfrm>
          <a:prstGeom prst="rect">
            <a:avLst/>
          </a:prstGeom>
        </p:spPr>
      </p:pic>
    </p:spTree>
    <p:extLst>
      <p:ext uri="{BB962C8B-B14F-4D97-AF65-F5344CB8AC3E}">
        <p14:creationId xmlns:p14="http://schemas.microsoft.com/office/powerpoint/2010/main" val="598441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5AF17-5AC5-4851-A7AE-3303960347E6}"/>
              </a:ext>
            </a:extLst>
          </p:cNvPr>
          <p:cNvSpPr>
            <a:spLocks noGrp="1"/>
          </p:cNvSpPr>
          <p:nvPr>
            <p:ph type="title"/>
          </p:nvPr>
        </p:nvSpPr>
        <p:spPr/>
        <p:txBody>
          <a:bodyPr/>
          <a:lstStyle/>
          <a:p>
            <a:r>
              <a:rPr lang="en-US" sz="3200" b="1" dirty="0"/>
              <a:t>Testing correlation for significance</a:t>
            </a:r>
          </a:p>
        </p:txBody>
      </p:sp>
      <p:sp>
        <p:nvSpPr>
          <p:cNvPr id="3" name="Slide Number Placeholder 2">
            <a:extLst>
              <a:ext uri="{FF2B5EF4-FFF2-40B4-BE49-F238E27FC236}">
                <a16:creationId xmlns:a16="http://schemas.microsoft.com/office/drawing/2014/main" id="{9F7F81E4-2215-4793-8AFC-4BA6D91F84A3}"/>
              </a:ext>
            </a:extLst>
          </p:cNvPr>
          <p:cNvSpPr>
            <a:spLocks noGrp="1"/>
          </p:cNvSpPr>
          <p:nvPr>
            <p:ph type="sldNum" sz="quarter" idx="12"/>
          </p:nvPr>
        </p:nvSpPr>
        <p:spPr/>
        <p:txBody>
          <a:bodyPr/>
          <a:lstStyle/>
          <a:p>
            <a:pPr>
              <a:defRPr/>
            </a:pPr>
            <a:fld id="{7EB2A704-26EA-4033-8F24-7ED56464CB4B}" type="slidenum">
              <a:rPr lang="en-US" altLang="en-US" smtClean="0"/>
              <a:pPr>
                <a:defRPr/>
              </a:pPr>
              <a:t>14</a:t>
            </a:fld>
            <a:endParaRPr lang="en-US" altLang="en-US"/>
          </a:p>
        </p:txBody>
      </p:sp>
      <p:pic>
        <p:nvPicPr>
          <p:cNvPr id="4" name="Picture 3">
            <a:extLst>
              <a:ext uri="{FF2B5EF4-FFF2-40B4-BE49-F238E27FC236}">
                <a16:creationId xmlns:a16="http://schemas.microsoft.com/office/drawing/2014/main" id="{2E7D7AFD-ED76-445A-BCEE-67F939E7908E}"/>
              </a:ext>
            </a:extLst>
          </p:cNvPr>
          <p:cNvPicPr>
            <a:picLocks noChangeAspect="1"/>
          </p:cNvPicPr>
          <p:nvPr/>
        </p:nvPicPr>
        <p:blipFill>
          <a:blip r:embed="rId3"/>
          <a:stretch>
            <a:fillRect/>
          </a:stretch>
        </p:blipFill>
        <p:spPr>
          <a:xfrm>
            <a:off x="348669" y="1524000"/>
            <a:ext cx="8032221" cy="4179332"/>
          </a:xfrm>
          <a:prstGeom prst="rect">
            <a:avLst/>
          </a:prstGeom>
        </p:spPr>
      </p:pic>
    </p:spTree>
    <p:extLst>
      <p:ext uri="{BB962C8B-B14F-4D97-AF65-F5344CB8AC3E}">
        <p14:creationId xmlns:p14="http://schemas.microsoft.com/office/powerpoint/2010/main" val="3338788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3CB93-FE67-4A6F-A086-7D1B5168D165}"/>
              </a:ext>
            </a:extLst>
          </p:cNvPr>
          <p:cNvSpPr>
            <a:spLocks noGrp="1"/>
          </p:cNvSpPr>
          <p:nvPr>
            <p:ph type="title"/>
          </p:nvPr>
        </p:nvSpPr>
        <p:spPr/>
        <p:txBody>
          <a:bodyPr/>
          <a:lstStyle/>
          <a:p>
            <a:r>
              <a:rPr lang="en-US" sz="3200" b="1" dirty="0"/>
              <a:t>Independent t-test</a:t>
            </a:r>
          </a:p>
        </p:txBody>
      </p:sp>
      <p:sp>
        <p:nvSpPr>
          <p:cNvPr id="3" name="Slide Number Placeholder 2">
            <a:extLst>
              <a:ext uri="{FF2B5EF4-FFF2-40B4-BE49-F238E27FC236}">
                <a16:creationId xmlns:a16="http://schemas.microsoft.com/office/drawing/2014/main" id="{95311D46-66F1-4FD7-9589-E71846E74FA4}"/>
              </a:ext>
            </a:extLst>
          </p:cNvPr>
          <p:cNvSpPr>
            <a:spLocks noGrp="1"/>
          </p:cNvSpPr>
          <p:nvPr>
            <p:ph type="sldNum" sz="quarter" idx="12"/>
          </p:nvPr>
        </p:nvSpPr>
        <p:spPr/>
        <p:txBody>
          <a:bodyPr/>
          <a:lstStyle/>
          <a:p>
            <a:pPr>
              <a:defRPr/>
            </a:pPr>
            <a:fld id="{7EB2A704-26EA-4033-8F24-7ED56464CB4B}" type="slidenum">
              <a:rPr lang="en-US" altLang="en-US" smtClean="0"/>
              <a:pPr>
                <a:defRPr/>
              </a:pPr>
              <a:t>15</a:t>
            </a:fld>
            <a:endParaRPr lang="en-US" altLang="en-US"/>
          </a:p>
        </p:txBody>
      </p:sp>
      <p:pic>
        <p:nvPicPr>
          <p:cNvPr id="4" name="Picture 3">
            <a:extLst>
              <a:ext uri="{FF2B5EF4-FFF2-40B4-BE49-F238E27FC236}">
                <a16:creationId xmlns:a16="http://schemas.microsoft.com/office/drawing/2014/main" id="{7BA334ED-9EDA-4225-A9D7-879728B12866}"/>
              </a:ext>
            </a:extLst>
          </p:cNvPr>
          <p:cNvPicPr>
            <a:picLocks noChangeAspect="1"/>
          </p:cNvPicPr>
          <p:nvPr/>
        </p:nvPicPr>
        <p:blipFill>
          <a:blip r:embed="rId3"/>
          <a:stretch>
            <a:fillRect/>
          </a:stretch>
        </p:blipFill>
        <p:spPr>
          <a:xfrm>
            <a:off x="381000" y="1447800"/>
            <a:ext cx="8305800" cy="4876800"/>
          </a:xfrm>
          <a:prstGeom prst="rect">
            <a:avLst/>
          </a:prstGeom>
        </p:spPr>
      </p:pic>
    </p:spTree>
    <p:extLst>
      <p:ext uri="{BB962C8B-B14F-4D97-AF65-F5344CB8AC3E}">
        <p14:creationId xmlns:p14="http://schemas.microsoft.com/office/powerpoint/2010/main" val="6649413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06F87-E8B2-4676-BCF6-3A3F25A95096}"/>
              </a:ext>
            </a:extLst>
          </p:cNvPr>
          <p:cNvSpPr>
            <a:spLocks noGrp="1"/>
          </p:cNvSpPr>
          <p:nvPr>
            <p:ph type="title"/>
          </p:nvPr>
        </p:nvSpPr>
        <p:spPr/>
        <p:txBody>
          <a:bodyPr/>
          <a:lstStyle/>
          <a:p>
            <a:r>
              <a:rPr lang="en-US" sz="3200" b="1" dirty="0"/>
              <a:t>Non-parametric</a:t>
            </a:r>
            <a:br>
              <a:rPr lang="en-US" sz="3200" b="1" dirty="0"/>
            </a:br>
            <a:r>
              <a:rPr lang="en-US" sz="3200" b="1" dirty="0"/>
              <a:t>(compares 2 groups)</a:t>
            </a:r>
          </a:p>
        </p:txBody>
      </p:sp>
      <p:sp>
        <p:nvSpPr>
          <p:cNvPr id="3" name="Slide Number Placeholder 2">
            <a:extLst>
              <a:ext uri="{FF2B5EF4-FFF2-40B4-BE49-F238E27FC236}">
                <a16:creationId xmlns:a16="http://schemas.microsoft.com/office/drawing/2014/main" id="{C4B52136-EC52-46DA-AB82-861840A578E5}"/>
              </a:ext>
            </a:extLst>
          </p:cNvPr>
          <p:cNvSpPr>
            <a:spLocks noGrp="1"/>
          </p:cNvSpPr>
          <p:nvPr>
            <p:ph type="sldNum" sz="quarter" idx="12"/>
          </p:nvPr>
        </p:nvSpPr>
        <p:spPr/>
        <p:txBody>
          <a:bodyPr/>
          <a:lstStyle/>
          <a:p>
            <a:pPr>
              <a:defRPr/>
            </a:pPr>
            <a:fld id="{7EB2A704-26EA-4033-8F24-7ED56464CB4B}" type="slidenum">
              <a:rPr lang="en-US" altLang="en-US" smtClean="0"/>
              <a:pPr>
                <a:defRPr/>
              </a:pPr>
              <a:t>16</a:t>
            </a:fld>
            <a:endParaRPr lang="en-US" altLang="en-US"/>
          </a:p>
        </p:txBody>
      </p:sp>
      <p:pic>
        <p:nvPicPr>
          <p:cNvPr id="4" name="Picture 3">
            <a:extLst>
              <a:ext uri="{FF2B5EF4-FFF2-40B4-BE49-F238E27FC236}">
                <a16:creationId xmlns:a16="http://schemas.microsoft.com/office/drawing/2014/main" id="{73849CE9-1CB1-4E86-B1F0-B0C35EAF47A5}"/>
              </a:ext>
            </a:extLst>
          </p:cNvPr>
          <p:cNvPicPr>
            <a:picLocks noChangeAspect="1"/>
          </p:cNvPicPr>
          <p:nvPr/>
        </p:nvPicPr>
        <p:blipFill>
          <a:blip r:embed="rId3"/>
          <a:stretch>
            <a:fillRect/>
          </a:stretch>
        </p:blipFill>
        <p:spPr>
          <a:xfrm>
            <a:off x="405318" y="1524000"/>
            <a:ext cx="8052881" cy="4800600"/>
          </a:xfrm>
          <a:prstGeom prst="rect">
            <a:avLst/>
          </a:prstGeom>
        </p:spPr>
      </p:pic>
    </p:spTree>
    <p:extLst>
      <p:ext uri="{BB962C8B-B14F-4D97-AF65-F5344CB8AC3E}">
        <p14:creationId xmlns:p14="http://schemas.microsoft.com/office/powerpoint/2010/main" val="3215102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25C18-73E6-44D8-AF30-D8918F649DC0}"/>
              </a:ext>
            </a:extLst>
          </p:cNvPr>
          <p:cNvSpPr>
            <a:spLocks noGrp="1"/>
          </p:cNvSpPr>
          <p:nvPr>
            <p:ph type="title"/>
          </p:nvPr>
        </p:nvSpPr>
        <p:spPr/>
        <p:txBody>
          <a:bodyPr/>
          <a:lstStyle/>
          <a:p>
            <a:r>
              <a:rPr lang="en-US" dirty="0"/>
              <a:t>Coastal ~ GDP</a:t>
            </a:r>
          </a:p>
        </p:txBody>
      </p:sp>
      <p:sp>
        <p:nvSpPr>
          <p:cNvPr id="3" name="Slide Number Placeholder 2">
            <a:extLst>
              <a:ext uri="{FF2B5EF4-FFF2-40B4-BE49-F238E27FC236}">
                <a16:creationId xmlns:a16="http://schemas.microsoft.com/office/drawing/2014/main" id="{D2604CCF-319A-45B4-9120-256D69A1CC69}"/>
              </a:ext>
            </a:extLst>
          </p:cNvPr>
          <p:cNvSpPr>
            <a:spLocks noGrp="1"/>
          </p:cNvSpPr>
          <p:nvPr>
            <p:ph type="sldNum" sz="quarter" idx="12"/>
          </p:nvPr>
        </p:nvSpPr>
        <p:spPr/>
        <p:txBody>
          <a:bodyPr/>
          <a:lstStyle/>
          <a:p>
            <a:pPr>
              <a:defRPr/>
            </a:pPr>
            <a:fld id="{7EB2A704-26EA-4033-8F24-7ED56464CB4B}" type="slidenum">
              <a:rPr lang="en-US" altLang="en-US" smtClean="0"/>
              <a:pPr>
                <a:defRPr/>
              </a:pPr>
              <a:t>17</a:t>
            </a:fld>
            <a:endParaRPr lang="en-US" altLang="en-US"/>
          </a:p>
        </p:txBody>
      </p:sp>
      <p:pic>
        <p:nvPicPr>
          <p:cNvPr id="2050" name="Picture 2" descr="Image result for map china">
            <a:extLst>
              <a:ext uri="{FF2B5EF4-FFF2-40B4-BE49-F238E27FC236}">
                <a16:creationId xmlns:a16="http://schemas.microsoft.com/office/drawing/2014/main" id="{9F17C95C-FDE2-4F19-8FA4-FEB1E36905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2543783"/>
            <a:ext cx="5174197" cy="388620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E22AEC52-3B4B-4771-B704-83718AA6EDA5}"/>
              </a:ext>
            </a:extLst>
          </p:cNvPr>
          <p:cNvCxnSpPr>
            <a:cxnSpLocks/>
          </p:cNvCxnSpPr>
          <p:nvPr/>
        </p:nvCxnSpPr>
        <p:spPr>
          <a:xfrm>
            <a:off x="6248400" y="3235996"/>
            <a:ext cx="304800" cy="726404"/>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B978B768-4B3E-48C1-A082-EBD455AEB27A}"/>
              </a:ext>
            </a:extLst>
          </p:cNvPr>
          <p:cNvPicPr>
            <a:picLocks noChangeAspect="1"/>
          </p:cNvPicPr>
          <p:nvPr/>
        </p:nvPicPr>
        <p:blipFill>
          <a:blip r:embed="rId4"/>
          <a:stretch>
            <a:fillRect/>
          </a:stretch>
        </p:blipFill>
        <p:spPr>
          <a:xfrm>
            <a:off x="964204" y="4713334"/>
            <a:ext cx="4354745" cy="1969566"/>
          </a:xfrm>
          <a:prstGeom prst="rect">
            <a:avLst/>
          </a:prstGeom>
        </p:spPr>
      </p:pic>
      <p:pic>
        <p:nvPicPr>
          <p:cNvPr id="14" name="Picture 13">
            <a:extLst>
              <a:ext uri="{FF2B5EF4-FFF2-40B4-BE49-F238E27FC236}">
                <a16:creationId xmlns:a16="http://schemas.microsoft.com/office/drawing/2014/main" id="{28D42AFB-C9FB-4E05-BB20-9848C79F511B}"/>
              </a:ext>
            </a:extLst>
          </p:cNvPr>
          <p:cNvPicPr>
            <a:picLocks noChangeAspect="1"/>
          </p:cNvPicPr>
          <p:nvPr/>
        </p:nvPicPr>
        <p:blipFill>
          <a:blip r:embed="rId5"/>
          <a:stretch>
            <a:fillRect/>
          </a:stretch>
        </p:blipFill>
        <p:spPr>
          <a:xfrm>
            <a:off x="304800" y="1447800"/>
            <a:ext cx="5174197" cy="2778172"/>
          </a:xfrm>
          <a:prstGeom prst="rect">
            <a:avLst/>
          </a:prstGeom>
        </p:spPr>
      </p:pic>
      <p:cxnSp>
        <p:nvCxnSpPr>
          <p:cNvPr id="17" name="Straight Arrow Connector 16">
            <a:extLst>
              <a:ext uri="{FF2B5EF4-FFF2-40B4-BE49-F238E27FC236}">
                <a16:creationId xmlns:a16="http://schemas.microsoft.com/office/drawing/2014/main" id="{BF0994E5-F956-4487-9E6A-C68AAB14A156}"/>
              </a:ext>
            </a:extLst>
          </p:cNvPr>
          <p:cNvCxnSpPr/>
          <p:nvPr/>
        </p:nvCxnSpPr>
        <p:spPr>
          <a:xfrm flipV="1">
            <a:off x="5257800" y="6096000"/>
            <a:ext cx="1219200" cy="304800"/>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AB16BF2-D96D-4350-BA9F-89148BFB664A}"/>
              </a:ext>
            </a:extLst>
          </p:cNvPr>
          <p:cNvCxnSpPr>
            <a:cxnSpLocks/>
          </p:cNvCxnSpPr>
          <p:nvPr/>
        </p:nvCxnSpPr>
        <p:spPr>
          <a:xfrm>
            <a:off x="5251315" y="5626755"/>
            <a:ext cx="1133678" cy="177753"/>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42A63D3-EF57-4C31-876D-FF34C572D858}"/>
              </a:ext>
            </a:extLst>
          </p:cNvPr>
          <p:cNvCxnSpPr>
            <a:cxnSpLocks/>
          </p:cNvCxnSpPr>
          <p:nvPr/>
        </p:nvCxnSpPr>
        <p:spPr>
          <a:xfrm>
            <a:off x="5193760" y="5256587"/>
            <a:ext cx="1740440" cy="340985"/>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381021A-2C1F-4E8E-BF57-91C8E977B656}"/>
              </a:ext>
            </a:extLst>
          </p:cNvPr>
          <p:cNvCxnSpPr>
            <a:cxnSpLocks/>
          </p:cNvCxnSpPr>
          <p:nvPr/>
        </p:nvCxnSpPr>
        <p:spPr>
          <a:xfrm>
            <a:off x="5378180" y="4130700"/>
            <a:ext cx="1251220" cy="136500"/>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72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53DC0-82D8-4871-B660-8F46121B8DF6}"/>
              </a:ext>
            </a:extLst>
          </p:cNvPr>
          <p:cNvSpPr>
            <a:spLocks noGrp="1"/>
          </p:cNvSpPr>
          <p:nvPr>
            <p:ph type="title"/>
          </p:nvPr>
        </p:nvSpPr>
        <p:spPr/>
        <p:txBody>
          <a:bodyPr/>
          <a:lstStyle/>
          <a:p>
            <a:r>
              <a:rPr lang="en-US" sz="3200" b="1" dirty="0"/>
              <a:t>R Lessons Learned</a:t>
            </a:r>
          </a:p>
        </p:txBody>
      </p:sp>
      <p:sp>
        <p:nvSpPr>
          <p:cNvPr id="3" name="Slide Number Placeholder 2">
            <a:extLst>
              <a:ext uri="{FF2B5EF4-FFF2-40B4-BE49-F238E27FC236}">
                <a16:creationId xmlns:a16="http://schemas.microsoft.com/office/drawing/2014/main" id="{FED80A66-0345-4F4C-8962-821598D567C7}"/>
              </a:ext>
            </a:extLst>
          </p:cNvPr>
          <p:cNvSpPr>
            <a:spLocks noGrp="1"/>
          </p:cNvSpPr>
          <p:nvPr>
            <p:ph type="sldNum" sz="quarter" idx="12"/>
          </p:nvPr>
        </p:nvSpPr>
        <p:spPr/>
        <p:txBody>
          <a:bodyPr/>
          <a:lstStyle/>
          <a:p>
            <a:pPr>
              <a:defRPr/>
            </a:pPr>
            <a:fld id="{7EB2A704-26EA-4033-8F24-7ED56464CB4B}" type="slidenum">
              <a:rPr lang="en-US" altLang="en-US" smtClean="0"/>
              <a:pPr>
                <a:defRPr/>
              </a:pPr>
              <a:t>18</a:t>
            </a:fld>
            <a:endParaRPr lang="en-US" altLang="en-US"/>
          </a:p>
        </p:txBody>
      </p:sp>
      <p:sp>
        <p:nvSpPr>
          <p:cNvPr id="4" name="TextBox 3">
            <a:extLst>
              <a:ext uri="{FF2B5EF4-FFF2-40B4-BE49-F238E27FC236}">
                <a16:creationId xmlns:a16="http://schemas.microsoft.com/office/drawing/2014/main" id="{D9C228C5-3520-4ECB-A021-4241B040DC98}"/>
              </a:ext>
            </a:extLst>
          </p:cNvPr>
          <p:cNvSpPr txBox="1"/>
          <p:nvPr/>
        </p:nvSpPr>
        <p:spPr>
          <a:xfrm>
            <a:off x="914400" y="1828800"/>
            <a:ext cx="7086600" cy="259782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800" b="1" dirty="0"/>
              <a:t>A lot of powerful statistics packages </a:t>
            </a:r>
          </a:p>
          <a:p>
            <a:pPr marL="285750" indent="-285750">
              <a:lnSpc>
                <a:spcPct val="150000"/>
              </a:lnSpc>
              <a:buFont typeface="Arial" panose="020B0604020202020204" pitchFamily="34" charset="0"/>
              <a:buChar char="•"/>
            </a:pPr>
            <a:r>
              <a:rPr lang="en-US" sz="2800" b="1" dirty="0"/>
              <a:t>Sometimes dataset conversions vital</a:t>
            </a:r>
          </a:p>
          <a:p>
            <a:pPr marL="285750" indent="-285750">
              <a:lnSpc>
                <a:spcPct val="150000"/>
              </a:lnSpc>
              <a:buFont typeface="Arial" panose="020B0604020202020204" pitchFamily="34" charset="0"/>
              <a:buChar char="•"/>
            </a:pPr>
            <a:r>
              <a:rPr lang="en-US" sz="2800" b="1" dirty="0"/>
              <a:t>Descriptive Statistics </a:t>
            </a:r>
            <a:r>
              <a:rPr lang="en-US" sz="2800" b="1" dirty="0">
                <a:sym typeface="Wingdings" panose="05000000000000000000" pitchFamily="2" charset="2"/>
              </a:rPr>
              <a:t> Interest is Predictive Statistics/Analytics</a:t>
            </a:r>
            <a:endParaRPr lang="en-US" sz="2800" b="1" dirty="0"/>
          </a:p>
        </p:txBody>
      </p:sp>
    </p:spTree>
    <p:extLst>
      <p:ext uri="{BB962C8B-B14F-4D97-AF65-F5344CB8AC3E}">
        <p14:creationId xmlns:p14="http://schemas.microsoft.com/office/powerpoint/2010/main" val="3584956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3528103-7DDC-41AC-A020-EC1F7AAA6C80}"/>
              </a:ext>
            </a:extLst>
          </p:cNvPr>
          <p:cNvSpPr>
            <a:spLocks noGrp="1"/>
          </p:cNvSpPr>
          <p:nvPr>
            <p:ph type="sldNum" sz="quarter" idx="12"/>
          </p:nvPr>
        </p:nvSpPr>
        <p:spPr/>
        <p:txBody>
          <a:bodyPr/>
          <a:lstStyle/>
          <a:p>
            <a:pPr>
              <a:defRPr/>
            </a:pPr>
            <a:fld id="{7EB2A704-26EA-4033-8F24-7ED56464CB4B}" type="slidenum">
              <a:rPr lang="en-US" altLang="en-US" smtClean="0"/>
              <a:pPr>
                <a:defRPr/>
              </a:pPr>
              <a:t>2</a:t>
            </a:fld>
            <a:endParaRPr lang="en-US" altLang="en-US"/>
          </a:p>
        </p:txBody>
      </p:sp>
      <p:sp>
        <p:nvSpPr>
          <p:cNvPr id="4" name="Rectangle 3">
            <a:extLst>
              <a:ext uri="{FF2B5EF4-FFF2-40B4-BE49-F238E27FC236}">
                <a16:creationId xmlns:a16="http://schemas.microsoft.com/office/drawing/2014/main" id="{4C46DF4E-D1B3-4094-A0FA-C5C0AEA66A4D}"/>
              </a:ext>
            </a:extLst>
          </p:cNvPr>
          <p:cNvSpPr/>
          <p:nvPr/>
        </p:nvSpPr>
        <p:spPr>
          <a:xfrm>
            <a:off x="609600" y="1548647"/>
            <a:ext cx="7467600" cy="4154984"/>
          </a:xfrm>
          <a:prstGeom prst="rect">
            <a:avLst/>
          </a:prstGeom>
        </p:spPr>
        <p:txBody>
          <a:bodyPr wrap="square">
            <a:spAutoFit/>
          </a:bodyPr>
          <a:lstStyle/>
          <a:p>
            <a:pPr>
              <a:buFont typeface="Arial" panose="020B0604020202020204" pitchFamily="34" charset="0"/>
              <a:buChar char="•"/>
            </a:pPr>
            <a:r>
              <a:rPr lang="en-US" sz="2400" dirty="0">
                <a:solidFill>
                  <a:srgbClr val="2D3B45"/>
                </a:solidFill>
                <a:latin typeface="Lato"/>
              </a:rPr>
              <a:t>  </a:t>
            </a:r>
            <a:r>
              <a:rPr lang="en-US" sz="2400" b="1" dirty="0">
                <a:solidFill>
                  <a:srgbClr val="2D3B45"/>
                </a:solidFill>
                <a:latin typeface="Lato"/>
              </a:rPr>
              <a:t>How the dataset apply to a specific business decision?</a:t>
            </a:r>
          </a:p>
          <a:p>
            <a:pPr lvl="1">
              <a:buFont typeface="Arial" panose="020B0604020202020204" pitchFamily="34" charset="0"/>
              <a:buChar char="•"/>
            </a:pPr>
            <a:r>
              <a:rPr lang="en-US" sz="2400" b="1" dirty="0">
                <a:solidFill>
                  <a:srgbClr val="2D3B45"/>
                </a:solidFill>
                <a:latin typeface="Lato"/>
              </a:rPr>
              <a:t> </a:t>
            </a:r>
            <a:r>
              <a:rPr lang="en-US" sz="2400" dirty="0">
                <a:solidFill>
                  <a:srgbClr val="2D3B45"/>
                </a:solidFill>
                <a:latin typeface="Lato"/>
              </a:rPr>
              <a:t>Determining optimal locations for building a factory in China with good access to resources/labor (GDP) and quality of life (AQI)</a:t>
            </a:r>
          </a:p>
          <a:p>
            <a:pPr lvl="1">
              <a:buFont typeface="Arial" panose="020B0604020202020204" pitchFamily="34" charset="0"/>
              <a:buChar char="•"/>
            </a:pPr>
            <a:r>
              <a:rPr lang="en-US" sz="2400" dirty="0">
                <a:solidFill>
                  <a:srgbClr val="2D3B45"/>
                </a:solidFill>
                <a:latin typeface="Lato"/>
              </a:rPr>
              <a:t> Creating metrics/statistics</a:t>
            </a:r>
            <a:br>
              <a:rPr lang="en-US" sz="2400" dirty="0">
                <a:solidFill>
                  <a:srgbClr val="2D3B45"/>
                </a:solidFill>
                <a:latin typeface="Lato"/>
              </a:rPr>
            </a:br>
            <a:endParaRPr lang="en-US" sz="2400" dirty="0">
              <a:solidFill>
                <a:srgbClr val="2D3B45"/>
              </a:solidFill>
              <a:latin typeface="Lato"/>
            </a:endParaRPr>
          </a:p>
          <a:p>
            <a:pPr>
              <a:buFont typeface="Arial" panose="020B0604020202020204" pitchFamily="34" charset="0"/>
              <a:buChar char="•"/>
            </a:pPr>
            <a:r>
              <a:rPr lang="en-US" sz="2400" dirty="0">
                <a:solidFill>
                  <a:srgbClr val="2D3B45"/>
                </a:solidFill>
                <a:latin typeface="Lato"/>
              </a:rPr>
              <a:t>  </a:t>
            </a:r>
            <a:r>
              <a:rPr lang="en-US" sz="2400" b="1" dirty="0">
                <a:solidFill>
                  <a:srgbClr val="2D3B45"/>
                </a:solidFill>
                <a:latin typeface="Lato"/>
              </a:rPr>
              <a:t>Why your analysis would be important and/or how it closes gaps in knowledge?</a:t>
            </a:r>
          </a:p>
          <a:p>
            <a:pPr lvl="1">
              <a:buFont typeface="Arial" panose="020B0604020202020204" pitchFamily="34" charset="0"/>
              <a:buChar char="•"/>
            </a:pPr>
            <a:r>
              <a:rPr lang="en-US" sz="2400" b="1" dirty="0">
                <a:solidFill>
                  <a:srgbClr val="2D3B45"/>
                </a:solidFill>
                <a:latin typeface="Lato"/>
              </a:rPr>
              <a:t> </a:t>
            </a:r>
            <a:r>
              <a:rPr lang="en-US" sz="2400" dirty="0">
                <a:solidFill>
                  <a:srgbClr val="2D3B45"/>
                </a:solidFill>
                <a:latin typeface="Lato"/>
              </a:rPr>
              <a:t>Can use as a model for other businesses venturing into China</a:t>
            </a:r>
          </a:p>
        </p:txBody>
      </p:sp>
      <p:sp>
        <p:nvSpPr>
          <p:cNvPr id="5" name="Title 1">
            <a:extLst>
              <a:ext uri="{FF2B5EF4-FFF2-40B4-BE49-F238E27FC236}">
                <a16:creationId xmlns:a16="http://schemas.microsoft.com/office/drawing/2014/main" id="{A8AD9837-3976-49A1-A9C3-C6AECE87B35B}"/>
              </a:ext>
            </a:extLst>
          </p:cNvPr>
          <p:cNvSpPr txBox="1">
            <a:spLocks/>
          </p:cNvSpPr>
          <p:nvPr/>
        </p:nvSpPr>
        <p:spPr bwMode="auto">
          <a:xfrm>
            <a:off x="2895600" y="228600"/>
            <a:ext cx="6019800"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600">
                <a:solidFill>
                  <a:schemeClr val="tx1"/>
                </a:solidFill>
                <a:latin typeface="+mj-lt"/>
                <a:ea typeface="MS PGothic" pitchFamily="34" charset="-128"/>
                <a:cs typeface="+mj-cs"/>
              </a:defRPr>
            </a:lvl1pPr>
            <a:lvl2pPr algn="ctr" rtl="0" eaLnBrk="0" fontAlgn="base" hangingPunct="0">
              <a:spcBef>
                <a:spcPct val="0"/>
              </a:spcBef>
              <a:spcAft>
                <a:spcPct val="0"/>
              </a:spcAft>
              <a:defRPr sz="3600">
                <a:solidFill>
                  <a:schemeClr val="tx1"/>
                </a:solidFill>
                <a:latin typeface="Arial" charset="0"/>
                <a:ea typeface="MS PGothic" pitchFamily="34" charset="-128"/>
              </a:defRPr>
            </a:lvl2pPr>
            <a:lvl3pPr algn="ctr" rtl="0" eaLnBrk="0" fontAlgn="base" hangingPunct="0">
              <a:spcBef>
                <a:spcPct val="0"/>
              </a:spcBef>
              <a:spcAft>
                <a:spcPct val="0"/>
              </a:spcAft>
              <a:defRPr sz="3600">
                <a:solidFill>
                  <a:schemeClr val="tx1"/>
                </a:solidFill>
                <a:latin typeface="Arial" charset="0"/>
                <a:ea typeface="MS PGothic" pitchFamily="34" charset="-128"/>
              </a:defRPr>
            </a:lvl3pPr>
            <a:lvl4pPr algn="ctr" rtl="0" eaLnBrk="0" fontAlgn="base" hangingPunct="0">
              <a:spcBef>
                <a:spcPct val="0"/>
              </a:spcBef>
              <a:spcAft>
                <a:spcPct val="0"/>
              </a:spcAft>
              <a:defRPr sz="3600">
                <a:solidFill>
                  <a:schemeClr val="tx1"/>
                </a:solidFill>
                <a:latin typeface="Arial" charset="0"/>
                <a:ea typeface="MS PGothic" pitchFamily="34" charset="-128"/>
              </a:defRPr>
            </a:lvl4pPr>
            <a:lvl5pPr algn="ctr" rtl="0" eaLnBrk="0" fontAlgn="base" hangingPunct="0">
              <a:spcBef>
                <a:spcPct val="0"/>
              </a:spcBef>
              <a:spcAft>
                <a:spcPct val="0"/>
              </a:spcAft>
              <a:defRPr sz="3600">
                <a:solidFill>
                  <a:schemeClr val="tx1"/>
                </a:solidFill>
                <a:latin typeface="Arial" charset="0"/>
                <a:ea typeface="MS PGothic" pitchFamily="34" charset="-128"/>
              </a:defRPr>
            </a:lvl5pPr>
            <a:lvl6pPr marL="457200" algn="ctr" rtl="0" fontAlgn="base">
              <a:spcBef>
                <a:spcPct val="0"/>
              </a:spcBef>
              <a:spcAft>
                <a:spcPct val="0"/>
              </a:spcAft>
              <a:defRPr sz="3600">
                <a:solidFill>
                  <a:srgbClr val="CA0824"/>
                </a:solidFill>
                <a:latin typeface="Arial" charset="0"/>
              </a:defRPr>
            </a:lvl6pPr>
            <a:lvl7pPr marL="914400" algn="ctr" rtl="0" fontAlgn="base">
              <a:spcBef>
                <a:spcPct val="0"/>
              </a:spcBef>
              <a:spcAft>
                <a:spcPct val="0"/>
              </a:spcAft>
              <a:defRPr sz="3600">
                <a:solidFill>
                  <a:srgbClr val="CA0824"/>
                </a:solidFill>
                <a:latin typeface="Arial" charset="0"/>
              </a:defRPr>
            </a:lvl7pPr>
            <a:lvl8pPr marL="1371600" algn="ctr" rtl="0" fontAlgn="base">
              <a:spcBef>
                <a:spcPct val="0"/>
              </a:spcBef>
              <a:spcAft>
                <a:spcPct val="0"/>
              </a:spcAft>
              <a:defRPr sz="3600">
                <a:solidFill>
                  <a:srgbClr val="CA0824"/>
                </a:solidFill>
                <a:latin typeface="Arial" charset="0"/>
              </a:defRPr>
            </a:lvl8pPr>
            <a:lvl9pPr marL="1828800" algn="ctr" rtl="0" fontAlgn="base">
              <a:spcBef>
                <a:spcPct val="0"/>
              </a:spcBef>
              <a:spcAft>
                <a:spcPct val="0"/>
              </a:spcAft>
              <a:defRPr sz="3600">
                <a:solidFill>
                  <a:srgbClr val="CA0824"/>
                </a:solidFill>
                <a:latin typeface="Arial" charset="0"/>
              </a:defRPr>
            </a:lvl9pPr>
          </a:lstStyle>
          <a:p>
            <a:r>
              <a:rPr lang="en-US" sz="3200" b="1" kern="0" dirty="0"/>
              <a:t>The Dataset (cont.)</a:t>
            </a:r>
          </a:p>
        </p:txBody>
      </p:sp>
    </p:spTree>
    <p:extLst>
      <p:ext uri="{BB962C8B-B14F-4D97-AF65-F5344CB8AC3E}">
        <p14:creationId xmlns:p14="http://schemas.microsoft.com/office/powerpoint/2010/main" val="706940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83B5C-240F-40BD-9E6C-0D60CE7ABB78}"/>
              </a:ext>
            </a:extLst>
          </p:cNvPr>
          <p:cNvSpPr>
            <a:spLocks noGrp="1"/>
          </p:cNvSpPr>
          <p:nvPr>
            <p:ph type="title"/>
          </p:nvPr>
        </p:nvSpPr>
        <p:spPr/>
        <p:txBody>
          <a:bodyPr/>
          <a:lstStyle/>
          <a:p>
            <a:r>
              <a:rPr lang="en-US" b="1" dirty="0"/>
              <a:t>Summary( )</a:t>
            </a:r>
          </a:p>
        </p:txBody>
      </p:sp>
      <p:sp>
        <p:nvSpPr>
          <p:cNvPr id="3" name="Slide Number Placeholder 2">
            <a:extLst>
              <a:ext uri="{FF2B5EF4-FFF2-40B4-BE49-F238E27FC236}">
                <a16:creationId xmlns:a16="http://schemas.microsoft.com/office/drawing/2014/main" id="{91EF3914-1C42-4FA0-94CE-6251E64EC84C}"/>
              </a:ext>
            </a:extLst>
          </p:cNvPr>
          <p:cNvSpPr>
            <a:spLocks noGrp="1"/>
          </p:cNvSpPr>
          <p:nvPr>
            <p:ph type="sldNum" sz="quarter" idx="12"/>
          </p:nvPr>
        </p:nvSpPr>
        <p:spPr/>
        <p:txBody>
          <a:bodyPr/>
          <a:lstStyle/>
          <a:p>
            <a:pPr>
              <a:defRPr/>
            </a:pPr>
            <a:fld id="{7EB2A704-26EA-4033-8F24-7ED56464CB4B}" type="slidenum">
              <a:rPr lang="en-US" altLang="en-US" smtClean="0"/>
              <a:pPr>
                <a:defRPr/>
              </a:pPr>
              <a:t>3</a:t>
            </a:fld>
            <a:endParaRPr lang="en-US" altLang="en-US"/>
          </a:p>
        </p:txBody>
      </p:sp>
      <p:pic>
        <p:nvPicPr>
          <p:cNvPr id="4" name="Picture 3">
            <a:extLst>
              <a:ext uri="{FF2B5EF4-FFF2-40B4-BE49-F238E27FC236}">
                <a16:creationId xmlns:a16="http://schemas.microsoft.com/office/drawing/2014/main" id="{3ED958A7-E70B-4EC0-B627-DEF0E992B9A9}"/>
              </a:ext>
            </a:extLst>
          </p:cNvPr>
          <p:cNvPicPr>
            <a:picLocks noChangeAspect="1"/>
          </p:cNvPicPr>
          <p:nvPr/>
        </p:nvPicPr>
        <p:blipFill>
          <a:blip r:embed="rId3"/>
          <a:stretch>
            <a:fillRect/>
          </a:stretch>
        </p:blipFill>
        <p:spPr>
          <a:xfrm>
            <a:off x="762000" y="1752600"/>
            <a:ext cx="7696200" cy="4419600"/>
          </a:xfrm>
          <a:prstGeom prst="rect">
            <a:avLst/>
          </a:prstGeom>
        </p:spPr>
      </p:pic>
    </p:spTree>
    <p:extLst>
      <p:ext uri="{BB962C8B-B14F-4D97-AF65-F5344CB8AC3E}">
        <p14:creationId xmlns:p14="http://schemas.microsoft.com/office/powerpoint/2010/main" val="2965208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04A26-15AB-4E59-8D89-2A5CE95D922C}"/>
              </a:ext>
            </a:extLst>
          </p:cNvPr>
          <p:cNvSpPr>
            <a:spLocks noGrp="1"/>
          </p:cNvSpPr>
          <p:nvPr>
            <p:ph type="title"/>
          </p:nvPr>
        </p:nvSpPr>
        <p:spPr/>
        <p:txBody>
          <a:bodyPr/>
          <a:lstStyle/>
          <a:p>
            <a:r>
              <a:rPr lang="en-US" sz="3200" b="1" dirty="0"/>
              <a:t>Descriptive statistics </a:t>
            </a:r>
            <a:br>
              <a:rPr lang="en-US" sz="3200" b="1" dirty="0"/>
            </a:br>
            <a:r>
              <a:rPr lang="en-US" sz="3200" b="1" dirty="0"/>
              <a:t>using </a:t>
            </a:r>
            <a:r>
              <a:rPr lang="en-US" sz="3200" b="1" i="1" u="sng" dirty="0" err="1"/>
              <a:t>sapply</a:t>
            </a:r>
            <a:endParaRPr lang="en-US" sz="3200" b="1" i="1" u="sng" dirty="0"/>
          </a:p>
        </p:txBody>
      </p:sp>
      <p:sp>
        <p:nvSpPr>
          <p:cNvPr id="3" name="Slide Number Placeholder 2">
            <a:extLst>
              <a:ext uri="{FF2B5EF4-FFF2-40B4-BE49-F238E27FC236}">
                <a16:creationId xmlns:a16="http://schemas.microsoft.com/office/drawing/2014/main" id="{47B058AE-BCB2-4EA9-BCF0-9C002BEA411E}"/>
              </a:ext>
            </a:extLst>
          </p:cNvPr>
          <p:cNvSpPr>
            <a:spLocks noGrp="1"/>
          </p:cNvSpPr>
          <p:nvPr>
            <p:ph type="sldNum" sz="quarter" idx="12"/>
          </p:nvPr>
        </p:nvSpPr>
        <p:spPr/>
        <p:txBody>
          <a:bodyPr/>
          <a:lstStyle/>
          <a:p>
            <a:pPr>
              <a:defRPr/>
            </a:pPr>
            <a:fld id="{7EB2A704-26EA-4033-8F24-7ED56464CB4B}" type="slidenum">
              <a:rPr lang="en-US" altLang="en-US" smtClean="0"/>
              <a:pPr>
                <a:defRPr/>
              </a:pPr>
              <a:t>4</a:t>
            </a:fld>
            <a:endParaRPr lang="en-US" altLang="en-US"/>
          </a:p>
        </p:txBody>
      </p:sp>
      <p:pic>
        <p:nvPicPr>
          <p:cNvPr id="4" name="Picture 3">
            <a:extLst>
              <a:ext uri="{FF2B5EF4-FFF2-40B4-BE49-F238E27FC236}">
                <a16:creationId xmlns:a16="http://schemas.microsoft.com/office/drawing/2014/main" id="{C75E42DF-A491-4822-9965-8E4B9F3FA958}"/>
              </a:ext>
            </a:extLst>
          </p:cNvPr>
          <p:cNvPicPr>
            <a:picLocks noChangeAspect="1"/>
          </p:cNvPicPr>
          <p:nvPr/>
        </p:nvPicPr>
        <p:blipFill>
          <a:blip r:embed="rId3"/>
          <a:stretch>
            <a:fillRect/>
          </a:stretch>
        </p:blipFill>
        <p:spPr>
          <a:xfrm>
            <a:off x="685800" y="1752600"/>
            <a:ext cx="7459116" cy="4315427"/>
          </a:xfrm>
          <a:prstGeom prst="rect">
            <a:avLst/>
          </a:prstGeom>
        </p:spPr>
      </p:pic>
    </p:spTree>
    <p:extLst>
      <p:ext uri="{BB962C8B-B14F-4D97-AF65-F5344CB8AC3E}">
        <p14:creationId xmlns:p14="http://schemas.microsoft.com/office/powerpoint/2010/main" val="175670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2C105-32FB-46C5-A3F1-DBC10862DBA1}"/>
              </a:ext>
            </a:extLst>
          </p:cNvPr>
          <p:cNvSpPr>
            <a:spLocks noGrp="1"/>
          </p:cNvSpPr>
          <p:nvPr>
            <p:ph type="title"/>
          </p:nvPr>
        </p:nvSpPr>
        <p:spPr/>
        <p:txBody>
          <a:bodyPr/>
          <a:lstStyle/>
          <a:p>
            <a:r>
              <a:rPr lang="en-US" sz="4000" b="1" dirty="0" err="1"/>
              <a:t>Hmisc</a:t>
            </a:r>
            <a:endParaRPr lang="en-US" sz="4000" b="1" dirty="0"/>
          </a:p>
        </p:txBody>
      </p:sp>
      <p:sp>
        <p:nvSpPr>
          <p:cNvPr id="3" name="Slide Number Placeholder 2">
            <a:extLst>
              <a:ext uri="{FF2B5EF4-FFF2-40B4-BE49-F238E27FC236}">
                <a16:creationId xmlns:a16="http://schemas.microsoft.com/office/drawing/2014/main" id="{20299B05-B7BA-4855-8448-AF5F6AE89D45}"/>
              </a:ext>
            </a:extLst>
          </p:cNvPr>
          <p:cNvSpPr>
            <a:spLocks noGrp="1"/>
          </p:cNvSpPr>
          <p:nvPr>
            <p:ph type="sldNum" sz="quarter" idx="12"/>
          </p:nvPr>
        </p:nvSpPr>
        <p:spPr/>
        <p:txBody>
          <a:bodyPr/>
          <a:lstStyle/>
          <a:p>
            <a:pPr>
              <a:defRPr/>
            </a:pPr>
            <a:fld id="{7EB2A704-26EA-4033-8F24-7ED56464CB4B}" type="slidenum">
              <a:rPr lang="en-US" altLang="en-US" smtClean="0"/>
              <a:pPr>
                <a:defRPr/>
              </a:pPr>
              <a:t>5</a:t>
            </a:fld>
            <a:endParaRPr lang="en-US" altLang="en-US"/>
          </a:p>
        </p:txBody>
      </p:sp>
      <p:pic>
        <p:nvPicPr>
          <p:cNvPr id="4" name="Picture 3">
            <a:extLst>
              <a:ext uri="{FF2B5EF4-FFF2-40B4-BE49-F238E27FC236}">
                <a16:creationId xmlns:a16="http://schemas.microsoft.com/office/drawing/2014/main" id="{E3ED6F31-4AC8-4156-9351-056472E61A74}"/>
              </a:ext>
            </a:extLst>
          </p:cNvPr>
          <p:cNvPicPr>
            <a:picLocks noChangeAspect="1"/>
          </p:cNvPicPr>
          <p:nvPr/>
        </p:nvPicPr>
        <p:blipFill>
          <a:blip r:embed="rId3"/>
          <a:stretch>
            <a:fillRect/>
          </a:stretch>
        </p:blipFill>
        <p:spPr>
          <a:xfrm>
            <a:off x="1143000" y="1469314"/>
            <a:ext cx="6934200" cy="4931486"/>
          </a:xfrm>
          <a:prstGeom prst="rect">
            <a:avLst/>
          </a:prstGeom>
        </p:spPr>
      </p:pic>
    </p:spTree>
    <p:extLst>
      <p:ext uri="{BB962C8B-B14F-4D97-AF65-F5344CB8AC3E}">
        <p14:creationId xmlns:p14="http://schemas.microsoft.com/office/powerpoint/2010/main" val="1097296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FF6F1-F351-432C-BDB2-7965D21DCD6A}"/>
              </a:ext>
            </a:extLst>
          </p:cNvPr>
          <p:cNvSpPr>
            <a:spLocks noGrp="1"/>
          </p:cNvSpPr>
          <p:nvPr>
            <p:ph type="title"/>
          </p:nvPr>
        </p:nvSpPr>
        <p:spPr/>
        <p:txBody>
          <a:bodyPr/>
          <a:lstStyle/>
          <a:p>
            <a:r>
              <a:rPr lang="en-US" b="1" dirty="0" err="1"/>
              <a:t>Stat.desc</a:t>
            </a:r>
            <a:r>
              <a:rPr lang="en-US" b="1" dirty="0"/>
              <a:t>( )</a:t>
            </a:r>
          </a:p>
        </p:txBody>
      </p:sp>
      <p:sp>
        <p:nvSpPr>
          <p:cNvPr id="3" name="Slide Number Placeholder 2">
            <a:extLst>
              <a:ext uri="{FF2B5EF4-FFF2-40B4-BE49-F238E27FC236}">
                <a16:creationId xmlns:a16="http://schemas.microsoft.com/office/drawing/2014/main" id="{06AAB10E-BBA7-4553-BCC6-238A5F0CB726}"/>
              </a:ext>
            </a:extLst>
          </p:cNvPr>
          <p:cNvSpPr>
            <a:spLocks noGrp="1"/>
          </p:cNvSpPr>
          <p:nvPr>
            <p:ph type="sldNum" sz="quarter" idx="12"/>
          </p:nvPr>
        </p:nvSpPr>
        <p:spPr/>
        <p:txBody>
          <a:bodyPr/>
          <a:lstStyle/>
          <a:p>
            <a:pPr>
              <a:defRPr/>
            </a:pPr>
            <a:fld id="{7EB2A704-26EA-4033-8F24-7ED56464CB4B}" type="slidenum">
              <a:rPr lang="en-US" altLang="en-US" smtClean="0"/>
              <a:pPr>
                <a:defRPr/>
              </a:pPr>
              <a:t>6</a:t>
            </a:fld>
            <a:endParaRPr lang="en-US" altLang="en-US"/>
          </a:p>
        </p:txBody>
      </p:sp>
      <p:pic>
        <p:nvPicPr>
          <p:cNvPr id="4" name="Picture 3">
            <a:extLst>
              <a:ext uri="{FF2B5EF4-FFF2-40B4-BE49-F238E27FC236}">
                <a16:creationId xmlns:a16="http://schemas.microsoft.com/office/drawing/2014/main" id="{218C2BF8-36EB-493B-AA33-1582CEFE4246}"/>
              </a:ext>
            </a:extLst>
          </p:cNvPr>
          <p:cNvPicPr>
            <a:picLocks noChangeAspect="1"/>
          </p:cNvPicPr>
          <p:nvPr/>
        </p:nvPicPr>
        <p:blipFill>
          <a:blip r:embed="rId3"/>
          <a:stretch>
            <a:fillRect/>
          </a:stretch>
        </p:blipFill>
        <p:spPr>
          <a:xfrm>
            <a:off x="838200" y="1515370"/>
            <a:ext cx="7162800" cy="4656829"/>
          </a:xfrm>
          <a:prstGeom prst="rect">
            <a:avLst/>
          </a:prstGeom>
        </p:spPr>
      </p:pic>
    </p:spTree>
    <p:extLst>
      <p:ext uri="{BB962C8B-B14F-4D97-AF65-F5344CB8AC3E}">
        <p14:creationId xmlns:p14="http://schemas.microsoft.com/office/powerpoint/2010/main" val="2768956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07D8E-183C-4D8B-9410-4777A551A787}"/>
              </a:ext>
            </a:extLst>
          </p:cNvPr>
          <p:cNvSpPr>
            <a:spLocks noGrp="1"/>
          </p:cNvSpPr>
          <p:nvPr>
            <p:ph type="title"/>
          </p:nvPr>
        </p:nvSpPr>
        <p:spPr/>
        <p:txBody>
          <a:bodyPr/>
          <a:lstStyle/>
          <a:p>
            <a:r>
              <a:rPr lang="en-US" sz="3200" b="1" dirty="0"/>
              <a:t>Describe( ) in psych</a:t>
            </a:r>
          </a:p>
        </p:txBody>
      </p:sp>
      <p:sp>
        <p:nvSpPr>
          <p:cNvPr id="3" name="Slide Number Placeholder 2">
            <a:extLst>
              <a:ext uri="{FF2B5EF4-FFF2-40B4-BE49-F238E27FC236}">
                <a16:creationId xmlns:a16="http://schemas.microsoft.com/office/drawing/2014/main" id="{8D47E569-BA22-46DF-8A7E-BDFF0EAF4DD3}"/>
              </a:ext>
            </a:extLst>
          </p:cNvPr>
          <p:cNvSpPr>
            <a:spLocks noGrp="1"/>
          </p:cNvSpPr>
          <p:nvPr>
            <p:ph type="sldNum" sz="quarter" idx="12"/>
          </p:nvPr>
        </p:nvSpPr>
        <p:spPr/>
        <p:txBody>
          <a:bodyPr/>
          <a:lstStyle/>
          <a:p>
            <a:pPr>
              <a:defRPr/>
            </a:pPr>
            <a:fld id="{7EB2A704-26EA-4033-8F24-7ED56464CB4B}" type="slidenum">
              <a:rPr lang="en-US" altLang="en-US" smtClean="0"/>
              <a:pPr>
                <a:defRPr/>
              </a:pPr>
              <a:t>7</a:t>
            </a:fld>
            <a:endParaRPr lang="en-US" altLang="en-US"/>
          </a:p>
        </p:txBody>
      </p:sp>
      <p:pic>
        <p:nvPicPr>
          <p:cNvPr id="4" name="Picture 3">
            <a:extLst>
              <a:ext uri="{FF2B5EF4-FFF2-40B4-BE49-F238E27FC236}">
                <a16:creationId xmlns:a16="http://schemas.microsoft.com/office/drawing/2014/main" id="{D1EBA834-9964-476C-A363-BB551FAD3E0C}"/>
              </a:ext>
            </a:extLst>
          </p:cNvPr>
          <p:cNvPicPr>
            <a:picLocks noChangeAspect="1"/>
          </p:cNvPicPr>
          <p:nvPr/>
        </p:nvPicPr>
        <p:blipFill>
          <a:blip r:embed="rId3"/>
          <a:stretch>
            <a:fillRect/>
          </a:stretch>
        </p:blipFill>
        <p:spPr>
          <a:xfrm>
            <a:off x="647153" y="1597034"/>
            <a:ext cx="7658647" cy="4654515"/>
          </a:xfrm>
          <a:prstGeom prst="rect">
            <a:avLst/>
          </a:prstGeom>
        </p:spPr>
      </p:pic>
    </p:spTree>
    <p:extLst>
      <p:ext uri="{BB962C8B-B14F-4D97-AF65-F5344CB8AC3E}">
        <p14:creationId xmlns:p14="http://schemas.microsoft.com/office/powerpoint/2010/main" val="4088134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A723B-50F6-4F32-94DD-16B6872BBF65}"/>
              </a:ext>
            </a:extLst>
          </p:cNvPr>
          <p:cNvSpPr>
            <a:spLocks noGrp="1"/>
          </p:cNvSpPr>
          <p:nvPr>
            <p:ph type="title"/>
          </p:nvPr>
        </p:nvSpPr>
        <p:spPr/>
        <p:txBody>
          <a:bodyPr/>
          <a:lstStyle/>
          <a:p>
            <a:r>
              <a:rPr lang="en-US" sz="2800" b="1" dirty="0"/>
              <a:t>Three-way Contingency Table </a:t>
            </a:r>
            <a:br>
              <a:rPr lang="en-US" sz="2800" b="1" dirty="0"/>
            </a:br>
            <a:r>
              <a:rPr lang="en-US" sz="2800" b="1" dirty="0"/>
              <a:t>(not so good)</a:t>
            </a:r>
            <a:endParaRPr lang="en-US" sz="2800" dirty="0"/>
          </a:p>
        </p:txBody>
      </p:sp>
      <p:sp>
        <p:nvSpPr>
          <p:cNvPr id="3" name="Slide Number Placeholder 2">
            <a:extLst>
              <a:ext uri="{FF2B5EF4-FFF2-40B4-BE49-F238E27FC236}">
                <a16:creationId xmlns:a16="http://schemas.microsoft.com/office/drawing/2014/main" id="{39F3979E-16F2-4CBE-BEAE-3300CF3D173E}"/>
              </a:ext>
            </a:extLst>
          </p:cNvPr>
          <p:cNvSpPr>
            <a:spLocks noGrp="1"/>
          </p:cNvSpPr>
          <p:nvPr>
            <p:ph type="sldNum" sz="quarter" idx="12"/>
          </p:nvPr>
        </p:nvSpPr>
        <p:spPr/>
        <p:txBody>
          <a:bodyPr/>
          <a:lstStyle/>
          <a:p>
            <a:pPr>
              <a:defRPr/>
            </a:pPr>
            <a:fld id="{7EB2A704-26EA-4033-8F24-7ED56464CB4B}" type="slidenum">
              <a:rPr lang="en-US" altLang="en-US" smtClean="0"/>
              <a:pPr>
                <a:defRPr/>
              </a:pPr>
              <a:t>8</a:t>
            </a:fld>
            <a:endParaRPr lang="en-US" altLang="en-US"/>
          </a:p>
        </p:txBody>
      </p:sp>
      <p:pic>
        <p:nvPicPr>
          <p:cNvPr id="4" name="Picture 3">
            <a:extLst>
              <a:ext uri="{FF2B5EF4-FFF2-40B4-BE49-F238E27FC236}">
                <a16:creationId xmlns:a16="http://schemas.microsoft.com/office/drawing/2014/main" id="{7217FFB3-7F4D-490A-8FBC-D58702B29837}"/>
              </a:ext>
            </a:extLst>
          </p:cNvPr>
          <p:cNvPicPr>
            <a:picLocks noChangeAspect="1"/>
          </p:cNvPicPr>
          <p:nvPr/>
        </p:nvPicPr>
        <p:blipFill>
          <a:blip r:embed="rId3"/>
          <a:stretch>
            <a:fillRect/>
          </a:stretch>
        </p:blipFill>
        <p:spPr>
          <a:xfrm>
            <a:off x="342900" y="1828800"/>
            <a:ext cx="8458200" cy="3926239"/>
          </a:xfrm>
          <a:prstGeom prst="rect">
            <a:avLst/>
          </a:prstGeom>
        </p:spPr>
      </p:pic>
    </p:spTree>
    <p:extLst>
      <p:ext uri="{BB962C8B-B14F-4D97-AF65-F5344CB8AC3E}">
        <p14:creationId xmlns:p14="http://schemas.microsoft.com/office/powerpoint/2010/main" val="2933981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F6AF0-D151-4D6F-A1B6-BA368C2C41A8}"/>
              </a:ext>
            </a:extLst>
          </p:cNvPr>
          <p:cNvSpPr>
            <a:spLocks noGrp="1"/>
          </p:cNvSpPr>
          <p:nvPr>
            <p:ph type="title"/>
          </p:nvPr>
        </p:nvSpPr>
        <p:spPr/>
        <p:txBody>
          <a:bodyPr/>
          <a:lstStyle/>
          <a:p>
            <a:r>
              <a:rPr lang="en-US" sz="3200" b="1" dirty="0" err="1"/>
              <a:t>Corr</a:t>
            </a:r>
            <a:r>
              <a:rPr lang="en-US" sz="3200" b="1" dirty="0"/>
              <a:t> ( ) -- Negative</a:t>
            </a:r>
          </a:p>
        </p:txBody>
      </p:sp>
      <p:sp>
        <p:nvSpPr>
          <p:cNvPr id="3" name="Slide Number Placeholder 2">
            <a:extLst>
              <a:ext uri="{FF2B5EF4-FFF2-40B4-BE49-F238E27FC236}">
                <a16:creationId xmlns:a16="http://schemas.microsoft.com/office/drawing/2014/main" id="{A27130C5-3133-483B-901B-54608268F23A}"/>
              </a:ext>
            </a:extLst>
          </p:cNvPr>
          <p:cNvSpPr>
            <a:spLocks noGrp="1"/>
          </p:cNvSpPr>
          <p:nvPr>
            <p:ph type="sldNum" sz="quarter" idx="12"/>
          </p:nvPr>
        </p:nvSpPr>
        <p:spPr/>
        <p:txBody>
          <a:bodyPr/>
          <a:lstStyle/>
          <a:p>
            <a:pPr>
              <a:defRPr/>
            </a:pPr>
            <a:fld id="{7EB2A704-26EA-4033-8F24-7ED56464CB4B}" type="slidenum">
              <a:rPr lang="en-US" altLang="en-US" smtClean="0"/>
              <a:pPr>
                <a:defRPr/>
              </a:pPr>
              <a:t>9</a:t>
            </a:fld>
            <a:endParaRPr lang="en-US" altLang="en-US"/>
          </a:p>
        </p:txBody>
      </p:sp>
      <p:pic>
        <p:nvPicPr>
          <p:cNvPr id="4" name="Picture 3">
            <a:extLst>
              <a:ext uri="{FF2B5EF4-FFF2-40B4-BE49-F238E27FC236}">
                <a16:creationId xmlns:a16="http://schemas.microsoft.com/office/drawing/2014/main" id="{B6A1C39A-2AE5-4476-83E9-7B2C148395A1}"/>
              </a:ext>
            </a:extLst>
          </p:cNvPr>
          <p:cNvPicPr>
            <a:picLocks noChangeAspect="1"/>
          </p:cNvPicPr>
          <p:nvPr/>
        </p:nvPicPr>
        <p:blipFill>
          <a:blip r:embed="rId2"/>
          <a:stretch>
            <a:fillRect/>
          </a:stretch>
        </p:blipFill>
        <p:spPr>
          <a:xfrm>
            <a:off x="389917" y="2056505"/>
            <a:ext cx="8001000" cy="3238500"/>
          </a:xfrm>
          <a:prstGeom prst="rect">
            <a:avLst/>
          </a:prstGeom>
        </p:spPr>
      </p:pic>
    </p:spTree>
    <p:extLst>
      <p:ext uri="{BB962C8B-B14F-4D97-AF65-F5344CB8AC3E}">
        <p14:creationId xmlns:p14="http://schemas.microsoft.com/office/powerpoint/2010/main" val="1570696348"/>
      </p:ext>
    </p:extLst>
  </p:cSld>
  <p:clrMapOvr>
    <a:masterClrMapping/>
  </p:clrMapOvr>
</p:sld>
</file>

<file path=ppt/theme/theme1.xml><?xml version="1.0" encoding="utf-8"?>
<a:theme xmlns:a="http://schemas.openxmlformats.org/drawingml/2006/main" name="1_CapitolCollege">
  <a:themeElements>
    <a:clrScheme name="CapitolColle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apitolColleg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apitolColle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apitolColleg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apitolColleg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apitolColleg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apitolColleg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apitolColleg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apitolColleg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apitolColleg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apitolColleg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apitolColleg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apitolColleg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apitolColleg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Dissertation Powerpoint Template_April2013_GP</Template>
  <TotalTime>11228</TotalTime>
  <Words>538</Words>
  <Application>Microsoft Office PowerPoint</Application>
  <PresentationFormat>On-screen Show (4:3)</PresentationFormat>
  <Paragraphs>81</Paragraphs>
  <Slides>18</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Lato</vt:lpstr>
      <vt:lpstr>1_CapitolCollege</vt:lpstr>
      <vt:lpstr>The Dataset</vt:lpstr>
      <vt:lpstr>PowerPoint Presentation</vt:lpstr>
      <vt:lpstr>Summary( )</vt:lpstr>
      <vt:lpstr>Descriptive statistics  using sapply</vt:lpstr>
      <vt:lpstr>Hmisc</vt:lpstr>
      <vt:lpstr>Stat.desc( )</vt:lpstr>
      <vt:lpstr>Describe( ) in psych</vt:lpstr>
      <vt:lpstr>Three-way Contingency Table  (not so good)</vt:lpstr>
      <vt:lpstr>Corr ( ) -- Negative</vt:lpstr>
      <vt:lpstr>Correlations “Pearson”</vt:lpstr>
      <vt:lpstr>Partial correlations “must be numeric”</vt:lpstr>
      <vt:lpstr>Reset Dataframe</vt:lpstr>
      <vt:lpstr>2nd TRY</vt:lpstr>
      <vt:lpstr>Testing correlation for significance</vt:lpstr>
      <vt:lpstr>Independent t-test</vt:lpstr>
      <vt:lpstr>Non-parametric (compares 2 groups)</vt:lpstr>
      <vt:lpstr>Coastal ~ GDP</vt:lpstr>
      <vt:lpstr>R Lessons Learned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Homework Presentation</dc:title>
  <dc:creator>Gale Pomper</dc:creator>
  <cp:lastModifiedBy>Mark Russo</cp:lastModifiedBy>
  <cp:revision>164</cp:revision>
  <dcterms:created xsi:type="dcterms:W3CDTF">2019-05-10T02:29:57Z</dcterms:created>
  <dcterms:modified xsi:type="dcterms:W3CDTF">2020-01-06T01:44:07Z</dcterms:modified>
</cp:coreProperties>
</file>