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93" r:id="rId2"/>
    <p:sldId id="294" r:id="rId3"/>
    <p:sldId id="309" r:id="rId4"/>
    <p:sldId id="297" r:id="rId5"/>
    <p:sldId id="295" r:id="rId6"/>
    <p:sldId id="296" r:id="rId7"/>
    <p:sldId id="273" r:id="rId8"/>
    <p:sldId id="298" r:id="rId9"/>
    <p:sldId id="299" r:id="rId10"/>
    <p:sldId id="300" r:id="rId11"/>
    <p:sldId id="310" r:id="rId12"/>
    <p:sldId id="311" r:id="rId13"/>
    <p:sldId id="312" r:id="rId14"/>
    <p:sldId id="304" r:id="rId15"/>
    <p:sldId id="306" r:id="rId16"/>
    <p:sldId id="307" r:id="rId17"/>
    <p:sldId id="308" r:id="rId18"/>
    <p:sldId id="28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>
      <p:cViewPr varScale="1">
        <p:scale>
          <a:sx n="115" d="100"/>
          <a:sy n="115" d="100"/>
        </p:scale>
        <p:origin x="127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7B06E-E2AA-4B04-A289-675B9581FDF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FA1D7-3222-4CFF-9F2B-4DCCF376E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5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3505200"/>
            <a:ext cx="9144000" cy="3352800"/>
          </a:xfrm>
          <a:prstGeom prst="rect">
            <a:avLst/>
          </a:pr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 flipV="1">
            <a:off x="0" y="3429000"/>
            <a:ext cx="9144000" cy="76200"/>
          </a:xfrm>
          <a:prstGeom prst="rect">
            <a:avLst/>
          </a:prstGeom>
          <a:solidFill>
            <a:srgbClr val="CE08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381000"/>
            <a:ext cx="2955925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CC tagline 1color K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048000"/>
            <a:ext cx="259080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191000"/>
            <a:ext cx="7772400" cy="838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81600"/>
            <a:ext cx="6400800" cy="6858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2174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B2A704-26EA-4033-8F24-7ED56464CB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196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3505200"/>
            <a:ext cx="9144000" cy="3352800"/>
          </a:xfrm>
          <a:prstGeom prst="rect">
            <a:avLst/>
          </a:pr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 flipV="1">
            <a:off x="0" y="3429000"/>
            <a:ext cx="9144000" cy="76200"/>
          </a:xfrm>
          <a:prstGeom prst="rect">
            <a:avLst/>
          </a:prstGeom>
          <a:solidFill>
            <a:srgbClr val="CE08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381000"/>
            <a:ext cx="2955925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CC tagline 1color K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048000"/>
            <a:ext cx="259080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191000"/>
            <a:ext cx="7772400" cy="838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81600"/>
            <a:ext cx="6400800" cy="6858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9080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90132-CC37-4B24-8956-579F0E88D0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882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38300"/>
            <a:ext cx="72390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6400800"/>
            <a:ext cx="16002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400800"/>
            <a:ext cx="990600" cy="32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7490E3-111E-4C7B-ABAC-50C5099A2EFB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  <p:sp>
        <p:nvSpPr>
          <p:cNvPr id="1033" name="Rectangle 7"/>
          <p:cNvSpPr>
            <a:spLocks noChangeArrowheads="1"/>
          </p:cNvSpPr>
          <p:nvPr userDrawn="1"/>
        </p:nvSpPr>
        <p:spPr bwMode="auto">
          <a:xfrm>
            <a:off x="2590800" y="-33338"/>
            <a:ext cx="6553200" cy="1219201"/>
          </a:xfrm>
          <a:prstGeom prst="rect">
            <a:avLst/>
          </a:pr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3025"/>
            <a:ext cx="147955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10"/>
          <p:cNvSpPr>
            <a:spLocks noChangeArrowheads="1"/>
          </p:cNvSpPr>
          <p:nvPr userDrawn="1"/>
        </p:nvSpPr>
        <p:spPr bwMode="auto">
          <a:xfrm flipV="1">
            <a:off x="0" y="1219200"/>
            <a:ext cx="9144000" cy="76200"/>
          </a:xfrm>
          <a:prstGeom prst="rect">
            <a:avLst/>
          </a:prstGeom>
          <a:solidFill>
            <a:srgbClr val="CE08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2895600" y="304800"/>
            <a:ext cx="60198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" name="AutoShape 11"/>
          <p:cNvSpPr>
            <a:spLocks noChangeAspect="1" noChangeArrowheads="1"/>
          </p:cNvSpPr>
          <p:nvPr/>
        </p:nvSpPr>
        <p:spPr bwMode="auto">
          <a:xfrm>
            <a:off x="668338" y="133350"/>
            <a:ext cx="12541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98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CA0824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CA0824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CA0824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CA0824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What should you include?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4294967295"/>
          </p:nvPr>
        </p:nvSpPr>
        <p:spPr>
          <a:xfrm>
            <a:off x="213360" y="1447800"/>
            <a:ext cx="8686800" cy="2667000"/>
          </a:xfrm>
        </p:spPr>
        <p:txBody>
          <a:bodyPr/>
          <a:lstStyle/>
          <a:p>
            <a:pPr eaLnBrk="1" hangingPunct="1"/>
            <a:r>
              <a:rPr lang="en-US" altLang="en-US" sz="2000" b="1" dirty="0"/>
              <a:t>Which dataset you chose to analyze? </a:t>
            </a:r>
            <a:r>
              <a:rPr lang="en-US" altLang="en-US" sz="2000" b="1" dirty="0">
                <a:highlight>
                  <a:srgbClr val="FFFF00"/>
                </a:highlight>
              </a:rPr>
              <a:t>Air Quality Index (AQI) for China </a:t>
            </a:r>
            <a:r>
              <a:rPr lang="en-US" altLang="en-US" sz="1600" b="1" dirty="0">
                <a:highlight>
                  <a:srgbClr val="FFFF00"/>
                </a:highlight>
              </a:rPr>
              <a:t>(from Week 3)</a:t>
            </a:r>
            <a:br>
              <a:rPr lang="en-US" altLang="en-US" sz="2000" b="1" dirty="0">
                <a:highlight>
                  <a:srgbClr val="FFFF00"/>
                </a:highlight>
              </a:rPr>
            </a:br>
            <a:endParaRPr lang="en-US" altLang="en-US" sz="2000" b="1" dirty="0"/>
          </a:p>
          <a:p>
            <a:pPr eaLnBrk="1" hangingPunct="1"/>
            <a:r>
              <a:rPr lang="en-US" altLang="en-US" sz="2000" b="1" dirty="0"/>
              <a:t>What makes this dataset important?</a:t>
            </a:r>
          </a:p>
          <a:p>
            <a:pPr lvl="1" eaLnBrk="1" hangingPunct="1"/>
            <a:r>
              <a:rPr lang="en-US" altLang="en-US" sz="1600" b="1" dirty="0"/>
              <a:t>Provides numerical data that can be used for analysis</a:t>
            </a:r>
            <a:br>
              <a:rPr lang="en-US" altLang="en-US" sz="1600" b="1" dirty="0"/>
            </a:br>
            <a:endParaRPr lang="en-US" altLang="en-US" sz="1600" dirty="0"/>
          </a:p>
          <a:p>
            <a:pPr eaLnBrk="1" hangingPunct="1"/>
            <a:r>
              <a:rPr lang="en-US" altLang="en-US" sz="2000" b="1" dirty="0"/>
              <a:t>What (potential) research questions you are asking?</a:t>
            </a:r>
          </a:p>
          <a:p>
            <a:pPr lvl="1" eaLnBrk="1" hangingPunct="1"/>
            <a:r>
              <a:rPr lang="en-US" altLang="en-US" sz="1600" b="1" dirty="0"/>
              <a:t>What are the top ¼ (quantile) locations for building a factory in China?</a:t>
            </a:r>
          </a:p>
          <a:p>
            <a:pPr lvl="2" eaLnBrk="1" hangingPunct="1"/>
            <a:r>
              <a:rPr lang="en-US" altLang="en-US" sz="1050" b="1" dirty="0"/>
              <a:t>With best access to labor and resources?</a:t>
            </a:r>
          </a:p>
          <a:p>
            <a:pPr lvl="2" eaLnBrk="1" hangingPunct="1"/>
            <a:r>
              <a:rPr lang="en-US" altLang="en-US" sz="1050" b="1" dirty="0"/>
              <a:t>“Quality of life” locations?</a:t>
            </a:r>
            <a:br>
              <a:rPr lang="en-US" altLang="en-US" sz="1050" b="1" dirty="0"/>
            </a:br>
            <a:endParaRPr lang="en-US" altLang="en-US" sz="1050" b="1" dirty="0"/>
          </a:p>
          <a:p>
            <a:pPr eaLnBrk="1" hangingPunct="1"/>
            <a:r>
              <a:rPr lang="en-US" altLang="en-US" sz="2000" b="1" dirty="0"/>
              <a:t>How the dataset applies to a specific business decision?</a:t>
            </a:r>
          </a:p>
          <a:p>
            <a:pPr lvl="1" eaLnBrk="1" hangingPunct="1"/>
            <a:r>
              <a:rPr lang="en-US" altLang="en-US" sz="1600" b="1" dirty="0"/>
              <a:t>Provides Courses of Action (COA) for a business establishing a factory in China</a:t>
            </a:r>
            <a:br>
              <a:rPr lang="en-US" altLang="en-US" sz="1600" b="1" dirty="0"/>
            </a:br>
            <a:endParaRPr lang="en-US" altLang="en-US" sz="1600" b="1" dirty="0"/>
          </a:p>
          <a:p>
            <a:pPr eaLnBrk="1" hangingPunct="1"/>
            <a:r>
              <a:rPr lang="en-US" altLang="en-US" sz="2000" b="1" dirty="0"/>
              <a:t>Why your analysis would be important and/or how it closes gaps in knowledge?</a:t>
            </a:r>
          </a:p>
          <a:p>
            <a:pPr lvl="1" eaLnBrk="1" hangingPunct="1"/>
            <a:r>
              <a:rPr lang="en-US" altLang="en-US" sz="1600" b="1" dirty="0"/>
              <a:t>Provides a “roadmap” for other businesses attempting the same</a:t>
            </a:r>
          </a:p>
          <a:p>
            <a:pPr lvl="1" eaLnBrk="1" hangingPunct="1"/>
            <a:endParaRPr lang="en-US" altLang="en-US" sz="1600" b="1" dirty="0"/>
          </a:p>
          <a:p>
            <a:pPr eaLnBrk="1" hangingPunct="1"/>
            <a:endParaRPr lang="en-US" altLang="en-US" sz="2000" b="1" dirty="0"/>
          </a:p>
          <a:p>
            <a:pPr eaLnBrk="1" hangingPunct="1"/>
            <a:endParaRPr lang="en-US" altLang="en-US" sz="20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D93105-B32D-44DB-9920-F5536F4E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0786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8F899-8D8D-47FF-ACEA-EA0D8D61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Initial: </a:t>
            </a:r>
            <a:br>
              <a:rPr lang="en-US" dirty="0"/>
            </a:br>
            <a:r>
              <a:rPr lang="en-US" sz="2400" i="1" dirty="0"/>
              <a:t>Backwards - Lower AQI better</a:t>
            </a:r>
            <a:endParaRPr lang="en-US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8B2E91-A21B-4E52-855D-23706288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F7DA1-D188-4597-B831-59237C09B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64019"/>
            <a:ext cx="7010400" cy="481461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F66D62-DA51-478E-B711-6DC12B3470BF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4419600" y="4785211"/>
            <a:ext cx="3657600" cy="153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A3C01E-8A5A-48AC-8ADE-F2B021D73578}"/>
              </a:ext>
            </a:extLst>
          </p:cNvPr>
          <p:cNvSpPr txBox="1"/>
          <p:nvPr/>
        </p:nvSpPr>
        <p:spPr>
          <a:xfrm>
            <a:off x="6191596" y="4646711"/>
            <a:ext cx="1885604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     Originally “Yikes”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91D179-9512-40A5-B5EE-F750C9D89DBA}"/>
              </a:ext>
            </a:extLst>
          </p:cNvPr>
          <p:cNvCxnSpPr>
            <a:cxnSpLocks/>
            <a:stCxn id="11" idx="3"/>
          </p:cNvCxnSpPr>
          <p:nvPr/>
        </p:nvCxnSpPr>
        <p:spPr>
          <a:xfrm flipH="1" flipV="1">
            <a:off x="3581400" y="5029202"/>
            <a:ext cx="4495800" cy="13080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27D5AB-6C1A-4890-B61F-D024E0B48349}"/>
              </a:ext>
            </a:extLst>
          </p:cNvPr>
          <p:cNvSpPr txBox="1"/>
          <p:nvPr/>
        </p:nvSpPr>
        <p:spPr>
          <a:xfrm>
            <a:off x="6343996" y="5029200"/>
            <a:ext cx="1733204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050" b="1" dirty="0"/>
              <a:t>Ordered by Location</a:t>
            </a:r>
          </a:p>
        </p:txBody>
      </p:sp>
    </p:spTree>
    <p:extLst>
      <p:ext uri="{BB962C8B-B14F-4D97-AF65-F5344CB8AC3E}">
        <p14:creationId xmlns:p14="http://schemas.microsoft.com/office/powerpoint/2010/main" val="375915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4347-CD14-4477-9BF1-00177797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AQI Order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6EEF27-9AD7-45BF-AA29-4189794F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0CAAD-9EF5-4D9F-9A4E-99959F874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28800"/>
            <a:ext cx="7387200" cy="454442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DD10CE-01A2-4B11-97EC-22BF74F05B7E}"/>
              </a:ext>
            </a:extLst>
          </p:cNvPr>
          <p:cNvCxnSpPr>
            <a:cxnSpLocks/>
            <a:stCxn id="6" idx="3"/>
          </p:cNvCxnSpPr>
          <p:nvPr/>
        </p:nvCxnSpPr>
        <p:spPr>
          <a:xfrm flipH="1" flipV="1">
            <a:off x="3581400" y="5029202"/>
            <a:ext cx="4495800" cy="13080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E40A9A7-BBE6-4490-B250-73133BAE5BD4}"/>
              </a:ext>
            </a:extLst>
          </p:cNvPr>
          <p:cNvSpPr txBox="1"/>
          <p:nvPr/>
        </p:nvSpPr>
        <p:spPr>
          <a:xfrm>
            <a:off x="6343996" y="5029200"/>
            <a:ext cx="1733204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050" b="1" dirty="0"/>
              <a:t>Ordered by AQI1</a:t>
            </a:r>
          </a:p>
        </p:txBody>
      </p:sp>
    </p:spTree>
    <p:extLst>
      <p:ext uri="{BB962C8B-B14F-4D97-AF65-F5344CB8AC3E}">
        <p14:creationId xmlns:p14="http://schemas.microsoft.com/office/powerpoint/2010/main" val="4025734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8C0EB-2AE0-4B2F-A050-CBA70CD1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Chasing brackets [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04196C-C8A0-4DF8-87ED-78AC7E0C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197ACD-D06E-4F05-92CE-E5E722DBC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24000"/>
            <a:ext cx="6629400" cy="457177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B2FFC5A-7770-4A6A-91F4-446E47590F6A}"/>
              </a:ext>
            </a:extLst>
          </p:cNvPr>
          <p:cNvCxnSpPr>
            <a:cxnSpLocks/>
          </p:cNvCxnSpPr>
          <p:nvPr/>
        </p:nvCxnSpPr>
        <p:spPr>
          <a:xfrm flipH="1">
            <a:off x="3429000" y="2819400"/>
            <a:ext cx="4191000" cy="8382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9B0C983-5250-42DB-B120-26F1A5C20608}"/>
              </a:ext>
            </a:extLst>
          </p:cNvPr>
          <p:cNvSpPr txBox="1"/>
          <p:nvPr/>
        </p:nvSpPr>
        <p:spPr>
          <a:xfrm>
            <a:off x="6880859" y="2612283"/>
            <a:ext cx="1733204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050" b="1" dirty="0"/>
              <a:t>Missing something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47DE5-FD1D-4906-9560-8B60974E04BD}"/>
              </a:ext>
            </a:extLst>
          </p:cNvPr>
          <p:cNvSpPr txBox="1"/>
          <p:nvPr/>
        </p:nvSpPr>
        <p:spPr>
          <a:xfrm>
            <a:off x="6324600" y="3907683"/>
            <a:ext cx="1295400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050" b="1" dirty="0"/>
              <a:t>Problems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21ECC8-2473-4154-B725-884CDF12E1C6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334000" y="3919210"/>
            <a:ext cx="990600" cy="1192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B56346-EFA4-4940-B17E-A198651A0071}"/>
              </a:ext>
            </a:extLst>
          </p:cNvPr>
          <p:cNvCxnSpPr>
            <a:cxnSpLocks/>
          </p:cNvCxnSpPr>
          <p:nvPr/>
        </p:nvCxnSpPr>
        <p:spPr>
          <a:xfrm flipH="1">
            <a:off x="5334000" y="4169293"/>
            <a:ext cx="1447800" cy="124090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939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21FD499-140D-40C4-B066-2744FAE50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7086600" cy="46090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0EEBCD-9292-4C83-94EF-F22EE65A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It!!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CACE88-FBBF-4CC9-AFF8-29AAEB2B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BC38F-F575-4C9E-9E93-FE1251DA6BA3}"/>
              </a:ext>
            </a:extLst>
          </p:cNvPr>
          <p:cNvSpPr txBox="1"/>
          <p:nvPr/>
        </p:nvSpPr>
        <p:spPr>
          <a:xfrm>
            <a:off x="5031874" y="2582751"/>
            <a:ext cx="3388226" cy="116955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u="sng" dirty="0">
                <a:highlight>
                  <a:srgbClr val="FFFF00"/>
                </a:highlight>
              </a:rPr>
              <a:t>Attention to details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>
                <a:highlight>
                  <a:srgbClr val="FFFF00"/>
                </a:highlight>
              </a:rPr>
              <a:t>Missing y[#]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highlight>
                  <a:srgbClr val="FFFF00"/>
                </a:highlight>
              </a:rPr>
              <a:t>AQI =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highlight>
                  <a:srgbClr val="FFFF00"/>
                </a:highlight>
              </a:rPr>
              <a:t>AQI1 = new variable passing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highlight>
                  <a:srgbClr val="FFFF00"/>
                </a:highlight>
              </a:rPr>
              <a:t>Order() –Damn comma at end </a:t>
            </a:r>
          </a:p>
        </p:txBody>
      </p:sp>
    </p:spTree>
    <p:extLst>
      <p:ext uri="{BB962C8B-B14F-4D97-AF65-F5344CB8AC3E}">
        <p14:creationId xmlns:p14="http://schemas.microsoft.com/office/powerpoint/2010/main" val="163946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D19E-743B-46AF-934C-04009F6C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Aggregation Methods:</a:t>
            </a:r>
            <a:br>
              <a:rPr lang="en-US" sz="2800" dirty="0"/>
            </a:br>
            <a:r>
              <a:rPr lang="en-US" sz="2800" dirty="0"/>
              <a:t> </a:t>
            </a:r>
            <a:r>
              <a:rPr lang="en-US" sz="2000" i="1" dirty="0"/>
              <a:t>Transpose</a:t>
            </a:r>
            <a:endParaRPr lang="en-US" sz="2800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B863C7-49F3-491A-9CDD-FDFD039D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74D01C-672D-48C0-A1EB-4E8E6B0FA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80733"/>
            <a:ext cx="6640059" cy="22105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9E9136-620C-4C79-B7D6-83ECFBFB72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457" b="83799"/>
          <a:stretch/>
        </p:blipFill>
        <p:spPr>
          <a:xfrm>
            <a:off x="969372" y="3962400"/>
            <a:ext cx="7205256" cy="173200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9FF2F0-A0C3-4763-9C6C-E44EF08F1A13}"/>
              </a:ext>
            </a:extLst>
          </p:cNvPr>
          <p:cNvCxnSpPr/>
          <p:nvPr/>
        </p:nvCxnSpPr>
        <p:spPr>
          <a:xfrm flipH="1">
            <a:off x="1676400" y="2514600"/>
            <a:ext cx="152400" cy="19812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569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0C1D0-0E66-4338-86B6-7797BAD60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Aggregation Methods: </a:t>
            </a:r>
            <a:br>
              <a:rPr lang="en-US" sz="2800" dirty="0"/>
            </a:br>
            <a:r>
              <a:rPr lang="en-US" sz="2000" i="1" dirty="0"/>
              <a:t>Aggregate</a:t>
            </a:r>
            <a:endParaRPr lang="en-US" sz="2800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A2647F-1951-4F91-9A33-B85B773E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73499F-99A8-4A9B-B722-79371F48CB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295" b="89694"/>
          <a:stretch/>
        </p:blipFill>
        <p:spPr>
          <a:xfrm>
            <a:off x="228600" y="1295400"/>
            <a:ext cx="3505200" cy="5935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651BDF-E6BD-4550-A17A-AD91375A3C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53" r="1666" b="31476"/>
          <a:stretch/>
        </p:blipFill>
        <p:spPr>
          <a:xfrm>
            <a:off x="1330036" y="1925077"/>
            <a:ext cx="7848600" cy="19288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FA3713-6CCF-40F9-ABA1-018C2AB6C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953000"/>
            <a:ext cx="6584464" cy="152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49893E-4D9D-480B-A540-B5DE32DAE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102605"/>
            <a:ext cx="2896004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8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73D0-DA58-4C70-A2E4-B64C3B92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Aggregation Methods: </a:t>
            </a:r>
            <a:br>
              <a:rPr lang="en-US" sz="2800" dirty="0"/>
            </a:br>
            <a:r>
              <a:rPr lang="en-US" sz="2000" i="1" dirty="0"/>
              <a:t>Reshape2 Package</a:t>
            </a:r>
            <a:endParaRPr lang="en-US" sz="2800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EF779F-00A4-405D-A47C-E550B93B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599026-5D49-4237-920D-71B00AFB3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76400"/>
            <a:ext cx="6705600" cy="441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CB8EB7-DFFF-459A-AB46-1109D67A373E}"/>
              </a:ext>
            </a:extLst>
          </p:cNvPr>
          <p:cNvSpPr txBox="1"/>
          <p:nvPr/>
        </p:nvSpPr>
        <p:spPr>
          <a:xfrm>
            <a:off x="4835412" y="5334000"/>
            <a:ext cx="300210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i="1" dirty="0"/>
              <a:t>“Melted” GDP and AQI to Front</a:t>
            </a:r>
          </a:p>
        </p:txBody>
      </p:sp>
    </p:spTree>
    <p:extLst>
      <p:ext uri="{BB962C8B-B14F-4D97-AF65-F5344CB8AC3E}">
        <p14:creationId xmlns:p14="http://schemas.microsoft.com/office/powerpoint/2010/main" val="2319753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3912-7F8F-4849-A9AB-5768CC4B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304800"/>
            <a:ext cx="6019800" cy="655638"/>
          </a:xfrm>
        </p:spPr>
        <p:txBody>
          <a:bodyPr/>
          <a:lstStyle/>
          <a:p>
            <a:r>
              <a:rPr lang="en-US" dirty="0"/>
              <a:t>Aggregation Methods: </a:t>
            </a:r>
            <a:br>
              <a:rPr lang="en-US" dirty="0"/>
            </a:br>
            <a:r>
              <a:rPr lang="en-US" sz="2000" i="1" dirty="0"/>
              <a:t>Reshape2 Package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E04EEF-E0BF-4904-A96F-577F97E9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48F8FD-2C18-428B-94A5-3D9F31011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600200"/>
            <a:ext cx="6019800" cy="45439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ADD668-7C4C-4F35-8C24-8DC65FA4A4DD}"/>
              </a:ext>
            </a:extLst>
          </p:cNvPr>
          <p:cNvSpPr txBox="1"/>
          <p:nvPr/>
        </p:nvSpPr>
        <p:spPr>
          <a:xfrm>
            <a:off x="3542974" y="5266113"/>
            <a:ext cx="4038926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i="1" dirty="0"/>
              <a:t>“Melted” Altitude and Temperature to Front</a:t>
            </a:r>
          </a:p>
        </p:txBody>
      </p:sp>
    </p:spTree>
    <p:extLst>
      <p:ext uri="{BB962C8B-B14F-4D97-AF65-F5344CB8AC3E}">
        <p14:creationId xmlns:p14="http://schemas.microsoft.com/office/powerpoint/2010/main" val="2307608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9AEE-6CFE-4428-A2C9-EAF26D710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 Lessons Learned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753F6-DBE7-4704-8A77-CB18F3337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8FA84-F4A2-4D43-A4A2-E21C1A7F9C10}"/>
              </a:ext>
            </a:extLst>
          </p:cNvPr>
          <p:cNvSpPr txBox="1"/>
          <p:nvPr/>
        </p:nvSpPr>
        <p:spPr>
          <a:xfrm rot="20765272">
            <a:off x="1480179" y="3449053"/>
            <a:ext cx="5857694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/>
              <a:t>“Attention to details”!!!</a:t>
            </a:r>
          </a:p>
        </p:txBody>
      </p:sp>
    </p:spTree>
    <p:extLst>
      <p:ext uri="{BB962C8B-B14F-4D97-AF65-F5344CB8AC3E}">
        <p14:creationId xmlns:p14="http://schemas.microsoft.com/office/powerpoint/2010/main" val="200419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2FC1-9BF5-458E-BF5A-03B18131B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0058" y="304800"/>
            <a:ext cx="6019800" cy="655638"/>
          </a:xfrm>
        </p:spPr>
        <p:txBody>
          <a:bodyPr/>
          <a:lstStyle/>
          <a:p>
            <a:r>
              <a:rPr lang="en-US" dirty="0"/>
              <a:t>Dataset </a:t>
            </a:r>
            <a:r>
              <a:rPr lang="en-US" sz="1800" i="1" dirty="0"/>
              <a:t>(AQI_CHINA_MAR_2)</a:t>
            </a:r>
            <a:br>
              <a:rPr lang="en-US" sz="1800" i="1" dirty="0"/>
            </a:br>
            <a:r>
              <a:rPr lang="en-US" sz="1400" b="1" i="1" dirty="0"/>
              <a:t>variables=12 observations=323</a:t>
            </a:r>
            <a:endParaRPr lang="en-US" b="1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01803-8CE5-435A-880C-56CC2222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D0E567-8A7E-4A8B-AFE7-EDF426FCE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47800"/>
            <a:ext cx="7668491" cy="461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9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990E-7B61-4D81-8BDE-845D08E1D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Ceiling(GDP)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D9AD20-4ADC-4DFB-BDE1-B98D3D03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6B309B-0661-400C-9533-A5D56A73E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76400"/>
            <a:ext cx="7924800" cy="18660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5BFEEE-8A9F-4C5D-9B25-86B4F8707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29" y="3890226"/>
            <a:ext cx="6520071" cy="216276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530662-0360-40E0-9D23-B8CA7CC53EBE}"/>
              </a:ext>
            </a:extLst>
          </p:cNvPr>
          <p:cNvCxnSpPr/>
          <p:nvPr/>
        </p:nvCxnSpPr>
        <p:spPr>
          <a:xfrm flipH="1" flipV="1">
            <a:off x="1828800" y="2133600"/>
            <a:ext cx="4876800" cy="1981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4AC981-85D4-4727-9596-D8F42B41A734}"/>
              </a:ext>
            </a:extLst>
          </p:cNvPr>
          <p:cNvCxnSpPr>
            <a:cxnSpLocks/>
          </p:cNvCxnSpPr>
          <p:nvPr/>
        </p:nvCxnSpPr>
        <p:spPr>
          <a:xfrm flipH="1" flipV="1">
            <a:off x="2286000" y="2133600"/>
            <a:ext cx="4506351" cy="2286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93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80AF1-CD66-4A0A-8214-F71CE099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9579FC-0179-44EB-90DF-26F4FE50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0E390-E404-44CA-A01D-F71D3AC63A90}"/>
              </a:ext>
            </a:extLst>
          </p:cNvPr>
          <p:cNvSpPr txBox="1"/>
          <p:nvPr/>
        </p:nvSpPr>
        <p:spPr>
          <a:xfrm>
            <a:off x="1143000" y="2286000"/>
            <a:ext cx="6400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i="1" dirty="0"/>
              <a:t>Find a city/region that can provide needed labor and resources</a:t>
            </a:r>
            <a:br>
              <a:rPr lang="en-US" sz="2800" b="1" i="1" dirty="0"/>
            </a:br>
            <a:endParaRPr lang="en-US" sz="2800" b="1" i="1" dirty="0"/>
          </a:p>
          <a:p>
            <a:pPr marL="342900" indent="-342900">
              <a:buAutoNum type="arabicPeriod"/>
            </a:pPr>
            <a:r>
              <a:rPr lang="en-US" sz="2800" b="1" i="1" dirty="0"/>
              <a:t>Locate a good “quality of life” area with low pollution concerns</a:t>
            </a:r>
          </a:p>
        </p:txBody>
      </p:sp>
    </p:spTree>
    <p:extLst>
      <p:ext uri="{BB962C8B-B14F-4D97-AF65-F5344CB8AC3E}">
        <p14:creationId xmlns:p14="http://schemas.microsoft.com/office/powerpoint/2010/main" val="2865875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E599-65AC-425D-B002-9828F4E7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AQI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8707E-4C65-452E-B9EA-E08F6072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13B2D-2D2C-43A3-BD92-E0B1B7B1F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46" y="1905000"/>
            <a:ext cx="7558707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B29FAA-F4BB-4763-81DB-E2C31452090F}"/>
              </a:ext>
            </a:extLst>
          </p:cNvPr>
          <p:cNvSpPr txBox="1"/>
          <p:nvPr/>
        </p:nvSpPr>
        <p:spPr>
          <a:xfrm>
            <a:off x="1714499" y="5797034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Best and worst AQI numbers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D07DE5C-6171-4A5E-9083-06529C211567}"/>
              </a:ext>
            </a:extLst>
          </p:cNvPr>
          <p:cNvSpPr/>
          <p:nvPr/>
        </p:nvSpPr>
        <p:spPr>
          <a:xfrm>
            <a:off x="685800" y="2819400"/>
            <a:ext cx="152400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8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E506A-6ED3-4509-B3E4-65F174D6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GDP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54A3C4-F404-4CDD-9372-652B9796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C79901-7D4C-49FB-84CE-EF1F30C74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20" y="1676400"/>
            <a:ext cx="7777780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2C8AAE-25B2-40AA-924E-DCA17A29B266}"/>
              </a:ext>
            </a:extLst>
          </p:cNvPr>
          <p:cNvSpPr txBox="1"/>
          <p:nvPr/>
        </p:nvSpPr>
        <p:spPr>
          <a:xfrm>
            <a:off x="1676400" y="5105400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Assumption: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Higher the GDP, the greater the access to resources and needed labor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E06E93-6011-4F2A-A110-148F6614DE7E}"/>
              </a:ext>
            </a:extLst>
          </p:cNvPr>
          <p:cNvSpPr/>
          <p:nvPr/>
        </p:nvSpPr>
        <p:spPr>
          <a:xfrm>
            <a:off x="457200" y="2438400"/>
            <a:ext cx="152400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42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0D8DD-A200-4F50-BC27-505C03F80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 Factor that may improve “quality of life” locations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994AC9-B5C1-4E4C-93C4-F0C728865F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3" t="35498" r="34166" b="17372"/>
          <a:stretch/>
        </p:blipFill>
        <p:spPr>
          <a:xfrm>
            <a:off x="571500" y="1664248"/>
            <a:ext cx="8001000" cy="45841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363D56-1E8B-426C-8C22-2F9DF8678E01}"/>
              </a:ext>
            </a:extLst>
          </p:cNvPr>
          <p:cNvSpPr txBox="1"/>
          <p:nvPr/>
        </p:nvSpPr>
        <p:spPr>
          <a:xfrm>
            <a:off x="2573109" y="3942546"/>
            <a:ext cx="2133600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Altitude is better for lower AQI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Sea Level [coastal] worse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A567FA-64BC-4E2B-94B5-AFD4BC3AC53B}"/>
              </a:ext>
            </a:extLst>
          </p:cNvPr>
          <p:cNvSpPr/>
          <p:nvPr/>
        </p:nvSpPr>
        <p:spPr>
          <a:xfrm>
            <a:off x="6629400" y="4482332"/>
            <a:ext cx="1661746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7BC24-12BF-43D8-B6F1-C2E42897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B8AAE2-4740-47FD-8DC7-1FB788E26726}"/>
              </a:ext>
            </a:extLst>
          </p:cNvPr>
          <p:cNvSpPr txBox="1"/>
          <p:nvPr/>
        </p:nvSpPr>
        <p:spPr>
          <a:xfrm>
            <a:off x="1963509" y="5628662"/>
            <a:ext cx="27432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From Week 3 Observation</a:t>
            </a:r>
          </a:p>
        </p:txBody>
      </p:sp>
    </p:spTree>
    <p:extLst>
      <p:ext uri="{BB962C8B-B14F-4D97-AF65-F5344CB8AC3E}">
        <p14:creationId xmlns:p14="http://schemas.microsoft.com/office/powerpoint/2010/main" val="131481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C7C95-75F8-4465-9040-5836BAF2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Criteria</a:t>
            </a:r>
            <a:br>
              <a:rPr lang="en-US" dirty="0"/>
            </a:br>
            <a:r>
              <a:rPr lang="en-US" sz="2400" i="1" dirty="0"/>
              <a:t>Create quantiles</a:t>
            </a:r>
            <a:endParaRPr lang="en-US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990792-BBBA-4C0D-88C6-64E4A910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E1A346-D221-45F1-B912-271931FF1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6722"/>
            <a:ext cx="8305800" cy="456547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9B2DC7-3F5E-42B8-9C91-944DD5AE912E}"/>
              </a:ext>
            </a:extLst>
          </p:cNvPr>
          <p:cNvSpPr/>
          <p:nvPr/>
        </p:nvSpPr>
        <p:spPr>
          <a:xfrm>
            <a:off x="762000" y="3241964"/>
            <a:ext cx="914400" cy="339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2189DB-3C6C-42C3-9076-6C8A091C2C43}"/>
              </a:ext>
            </a:extLst>
          </p:cNvPr>
          <p:cNvSpPr/>
          <p:nvPr/>
        </p:nvSpPr>
        <p:spPr>
          <a:xfrm>
            <a:off x="3848100" y="4343400"/>
            <a:ext cx="2171700" cy="339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C64A2A-804F-43DF-9BA0-FF9291A9CF89}"/>
              </a:ext>
            </a:extLst>
          </p:cNvPr>
          <p:cNvSpPr/>
          <p:nvPr/>
        </p:nvSpPr>
        <p:spPr>
          <a:xfrm>
            <a:off x="2286000" y="5486400"/>
            <a:ext cx="2171700" cy="339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erge 16">
            <a:extLst>
              <a:ext uri="{FF2B5EF4-FFF2-40B4-BE49-F238E27FC236}">
                <a16:creationId xmlns:a16="http://schemas.microsoft.com/office/drawing/2014/main" id="{0AE1312F-8FAA-4A5B-A7C0-A54A15D05F17}"/>
              </a:ext>
            </a:extLst>
          </p:cNvPr>
          <p:cNvSpPr/>
          <p:nvPr/>
        </p:nvSpPr>
        <p:spPr>
          <a:xfrm rot="5600103">
            <a:off x="526944" y="3276388"/>
            <a:ext cx="228600" cy="228600"/>
          </a:xfrm>
          <a:prstGeom prst="flowChartMerg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Merge 17">
            <a:extLst>
              <a:ext uri="{FF2B5EF4-FFF2-40B4-BE49-F238E27FC236}">
                <a16:creationId xmlns:a16="http://schemas.microsoft.com/office/drawing/2014/main" id="{14207A8C-2320-41FE-91AB-B67588010509}"/>
              </a:ext>
            </a:extLst>
          </p:cNvPr>
          <p:cNvSpPr/>
          <p:nvPr/>
        </p:nvSpPr>
        <p:spPr>
          <a:xfrm rot="5600103" flipV="1">
            <a:off x="6025869" y="4441758"/>
            <a:ext cx="228600" cy="227824"/>
          </a:xfrm>
          <a:prstGeom prst="flowChartMerg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Merge 18">
            <a:extLst>
              <a:ext uri="{FF2B5EF4-FFF2-40B4-BE49-F238E27FC236}">
                <a16:creationId xmlns:a16="http://schemas.microsoft.com/office/drawing/2014/main" id="{B964FEE1-F69C-4B14-BE8C-A7A1028F5B7F}"/>
              </a:ext>
            </a:extLst>
          </p:cNvPr>
          <p:cNvSpPr/>
          <p:nvPr/>
        </p:nvSpPr>
        <p:spPr>
          <a:xfrm rot="9128490">
            <a:off x="4428770" y="5528992"/>
            <a:ext cx="228600" cy="217906"/>
          </a:xfrm>
          <a:prstGeom prst="flowChartMerg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59DDCF-167A-43B3-AB41-63D1E8AF0E17}"/>
              </a:ext>
            </a:extLst>
          </p:cNvPr>
          <p:cNvSpPr txBox="1"/>
          <p:nvPr/>
        </p:nvSpPr>
        <p:spPr>
          <a:xfrm>
            <a:off x="3374621" y="3099840"/>
            <a:ext cx="1479831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AQI &lt;= 45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82EB82-D848-4772-A024-9DBD3CC4A76F}"/>
              </a:ext>
            </a:extLst>
          </p:cNvPr>
          <p:cNvSpPr txBox="1"/>
          <p:nvPr/>
        </p:nvSpPr>
        <p:spPr>
          <a:xfrm>
            <a:off x="6414655" y="4401781"/>
            <a:ext cx="21336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GDP &gt;= 2722.18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FE473E-5519-4B51-B4D9-B71EEAE2F11C}"/>
              </a:ext>
            </a:extLst>
          </p:cNvPr>
          <p:cNvSpPr txBox="1"/>
          <p:nvPr/>
        </p:nvSpPr>
        <p:spPr>
          <a:xfrm>
            <a:off x="4838700" y="5502229"/>
            <a:ext cx="21336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Altitude &gt;= 62</a:t>
            </a:r>
          </a:p>
        </p:txBody>
      </p:sp>
    </p:spTree>
    <p:extLst>
      <p:ext uri="{BB962C8B-B14F-4D97-AF65-F5344CB8AC3E}">
        <p14:creationId xmlns:p14="http://schemas.microsoft.com/office/powerpoint/2010/main" val="76093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7F1E-53F1-4FC1-B975-86128C74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Dataframe</a:t>
            </a:r>
            <a:r>
              <a:rPr lang="en-US" dirty="0"/>
              <a:t> – COA1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100989-0083-4A82-A132-D39292B38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80F110-C83D-4B50-BAF5-16AF7F8AF1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612"/>
          <a:stretch/>
        </p:blipFill>
        <p:spPr>
          <a:xfrm>
            <a:off x="533400" y="1555948"/>
            <a:ext cx="7635702" cy="37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63581"/>
      </p:ext>
    </p:extLst>
  </p:cSld>
  <p:clrMapOvr>
    <a:masterClrMapping/>
  </p:clrMapOvr>
</p:sld>
</file>

<file path=ppt/theme/theme1.xml><?xml version="1.0" encoding="utf-8"?>
<a:theme xmlns:a="http://schemas.openxmlformats.org/drawingml/2006/main" name="1_CapitolCollege">
  <a:themeElements>
    <a:clrScheme name="CapitolColle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pitolColle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itolColle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itolColle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itolColle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itolColle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itolColle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itolColle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itolColle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itolColle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itolColle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itolColle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itolColle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itolColle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Dissertation Powerpoint Template_April2013_GP</Template>
  <TotalTime>9620</TotalTime>
  <Words>372</Words>
  <Application>Microsoft Office PowerPoint</Application>
  <PresentationFormat>On-screen Show (4:3)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1_CapitolCollege</vt:lpstr>
      <vt:lpstr>What should you include?</vt:lpstr>
      <vt:lpstr>Dataset (AQI_CHINA_MAR_2) variables=12 observations=323</vt:lpstr>
      <vt:lpstr>Ceiling(GDP)</vt:lpstr>
      <vt:lpstr>The Challenge</vt:lpstr>
      <vt:lpstr>AQI Analysis</vt:lpstr>
      <vt:lpstr>GDP Analysis</vt:lpstr>
      <vt:lpstr>A Factor that may improve “quality of life” locations</vt:lpstr>
      <vt:lpstr>Select Criteria Create quantiles</vt:lpstr>
      <vt:lpstr>Sample Dataframe – COA1</vt:lpstr>
      <vt:lpstr>Initial:  Backwards - Lower AQI better</vt:lpstr>
      <vt:lpstr>AQI Order </vt:lpstr>
      <vt:lpstr>Chasing brackets [</vt:lpstr>
      <vt:lpstr>Fixed It!!</vt:lpstr>
      <vt:lpstr>Aggregation Methods:  Transpose</vt:lpstr>
      <vt:lpstr>Aggregation Methods:  Aggregate</vt:lpstr>
      <vt:lpstr>Aggregation Methods:  Reshape2 Package</vt:lpstr>
      <vt:lpstr>Aggregation Methods:  Reshape2 Package</vt:lpstr>
      <vt:lpstr>R 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Presentation</dc:title>
  <dc:creator>Gale Pomper</dc:creator>
  <cp:lastModifiedBy>Mark Russo</cp:lastModifiedBy>
  <cp:revision>110</cp:revision>
  <dcterms:created xsi:type="dcterms:W3CDTF">2019-05-10T02:29:57Z</dcterms:created>
  <dcterms:modified xsi:type="dcterms:W3CDTF">2020-01-06T01:40:04Z</dcterms:modified>
</cp:coreProperties>
</file>