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7" r:id="rId2"/>
    <p:sldId id="275" r:id="rId3"/>
    <p:sldId id="267" r:id="rId4"/>
    <p:sldId id="272" r:id="rId5"/>
    <p:sldId id="278" r:id="rId6"/>
    <p:sldId id="279" r:id="rId7"/>
    <p:sldId id="280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919" autoAdjust="0"/>
  </p:normalViewPr>
  <p:slideViewPr>
    <p:cSldViewPr snapToGrid="0">
      <p:cViewPr varScale="1">
        <p:scale>
          <a:sx n="56" d="100"/>
          <a:sy n="56" d="100"/>
        </p:scale>
        <p:origin x="324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</a:t>
            </a:r>
            <a:r>
              <a:rPr lang="en-US" baseline="0"/>
              <a:t> </a:t>
            </a:r>
            <a:r>
              <a:rPr lang="en-US"/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Sheet1!$H$6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Sheet1!$G$7:$G$10</c:f>
              <c:strCache>
                <c:ptCount val="4"/>
                <c:pt idx="0">
                  <c:v>1 Neighbor</c:v>
                </c:pt>
                <c:pt idx="1">
                  <c:v>2 Neighbor</c:v>
                </c:pt>
                <c:pt idx="2">
                  <c:v>16 Neighbor</c:v>
                </c:pt>
                <c:pt idx="3">
                  <c:v>Null</c:v>
                </c:pt>
              </c:strCache>
            </c:strRef>
          </c:cat>
          <c:val>
            <c:numRef>
              <c:f>Sheet1!$H$7:$H$10</c:f>
              <c:numCache>
                <c:formatCode>General</c:formatCode>
                <c:ptCount val="4"/>
                <c:pt idx="0">
                  <c:v>0.68459999999999999</c:v>
                </c:pt>
                <c:pt idx="1">
                  <c:v>0.70720000000000005</c:v>
                </c:pt>
                <c:pt idx="2">
                  <c:v>0.76129999999999998</c:v>
                </c:pt>
                <c:pt idx="3">
                  <c:v>0.74770000000000003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D4-4A64-848E-E6200D16C6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1311080"/>
        <c:axId val="351309768"/>
      </c:barChart>
      <c:catAx>
        <c:axId val="351311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309768"/>
        <c:crosses val="autoZero"/>
        <c:auto val="1"/>
        <c:lblAlgn val="ctr"/>
        <c:lblOffset val="100"/>
        <c:noMultiLvlLbl val="0"/>
      </c:catAx>
      <c:valAx>
        <c:axId val="351309768"/>
        <c:scaling>
          <c:orientation val="minMax"/>
          <c:max val="0.8"/>
          <c:min val="0.60000000000000009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311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E69E4B-BD03-4F61-A36C-640EAD02DDE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62096A-7C45-4476-A858-D2BD8EF279D4}">
      <dgm:prSet phldrT="[Text]" custT="1"/>
      <dgm:spPr/>
      <dgm:t>
        <a:bodyPr/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rgbClr val="514A4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+mn-cs"/>
            </a:rPr>
            <a:t>A few key statistics can be used to predict if a team will make the playoffs.</a:t>
          </a:r>
        </a:p>
      </dgm:t>
    </dgm:pt>
    <dgm:pt modelId="{678E1FEB-3056-452D-BC10-33A98B5E08B8}" type="sibTrans" cxnId="{03A79C31-FB10-46CF-8BEB-C59295EE9178}">
      <dgm:prSet/>
      <dgm:spPr/>
      <dgm:t>
        <a:bodyPr/>
        <a:lstStyle/>
        <a:p>
          <a:endParaRPr lang="en-US"/>
        </a:p>
      </dgm:t>
    </dgm:pt>
    <dgm:pt modelId="{766EA73B-D654-42F3-9EF1-17C7ED48F01D}" type="parTrans" cxnId="{03A79C31-FB10-46CF-8BEB-C59295EE9178}">
      <dgm:prSet/>
      <dgm:spPr/>
      <dgm:t>
        <a:bodyPr/>
        <a:lstStyle/>
        <a:p>
          <a:endParaRPr lang="en-US"/>
        </a:p>
      </dgm:t>
    </dgm:pt>
    <dgm:pt modelId="{A6F3003D-FC7F-49A0-BC06-D4DAD076D75D}">
      <dgm:prSet phldrT="[Text]" custT="1"/>
      <dgm:spPr/>
      <dgm:t>
        <a:bodyPr/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prstClr val="white"/>
              </a:solidFill>
              <a:latin typeface="Calibri" panose="020F0502020204030204" pitchFamily="34" charset="0"/>
              <a:ea typeface="+mn-ea"/>
              <a:cs typeface="+mn-cs"/>
            </a:rPr>
            <a:t>Hypothesis</a:t>
          </a:r>
        </a:p>
      </dgm:t>
    </dgm:pt>
    <dgm:pt modelId="{FE5F6797-D5BB-4E4D-95A8-377A630E942F}" type="sibTrans" cxnId="{B7DBF9C3-3783-4EE1-B9F5-4DB081F529B7}">
      <dgm:prSet/>
      <dgm:spPr/>
      <dgm:t>
        <a:bodyPr/>
        <a:lstStyle/>
        <a:p>
          <a:endParaRPr lang="en-US"/>
        </a:p>
      </dgm:t>
    </dgm:pt>
    <dgm:pt modelId="{7C929AB7-D87E-4E52-A202-2905AAFD6E2E}" type="parTrans" cxnId="{B7DBF9C3-3783-4EE1-B9F5-4DB081F529B7}">
      <dgm:prSet/>
      <dgm:spPr/>
      <dgm:t>
        <a:bodyPr/>
        <a:lstStyle/>
        <a:p>
          <a:endParaRPr lang="en-US"/>
        </a:p>
      </dgm:t>
    </dgm:pt>
    <dgm:pt modelId="{D9C51ED1-6B4B-4D1E-BD40-40FFB6D9D738}">
      <dgm:prSet phldrT="[Text]" custT="1"/>
      <dgm:spPr/>
      <dgm:t>
        <a:bodyPr/>
        <a:lstStyle/>
        <a:p>
          <a:r>
            <a:rPr lang="en-US" sz="2600" dirty="0">
              <a:latin typeface="Calibri" panose="020F0502020204030204" pitchFamily="34" charset="0"/>
            </a:rPr>
            <a:t>Problem Statement</a:t>
          </a:r>
        </a:p>
      </dgm:t>
    </dgm:pt>
    <dgm:pt modelId="{A0CDE7E9-58DC-453C-A66A-B0D64DD3EA50}" type="sibTrans" cxnId="{A156B2E9-84CB-4329-AC1A-48961D79CC04}">
      <dgm:prSet/>
      <dgm:spPr/>
      <dgm:t>
        <a:bodyPr/>
        <a:lstStyle/>
        <a:p>
          <a:endParaRPr lang="en-US"/>
        </a:p>
      </dgm:t>
    </dgm:pt>
    <dgm:pt modelId="{3EA0803E-6C9D-4215-B6D9-BDEF7CF43407}" type="parTrans" cxnId="{A156B2E9-84CB-4329-AC1A-48961D79CC04}">
      <dgm:prSet/>
      <dgm:spPr/>
      <dgm:t>
        <a:bodyPr/>
        <a:lstStyle/>
        <a:p>
          <a:endParaRPr lang="en-US"/>
        </a:p>
      </dgm:t>
    </dgm:pt>
    <dgm:pt modelId="{A4F4E994-9603-4509-97E5-49C110F1D0F8}">
      <dgm:prSet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</a:rPr>
            <a:t>Can standard pitching, hitting, fielding, and baserunning statistics predict how many wins a team will have and if a team will make the playoffs? </a:t>
          </a:r>
        </a:p>
      </dgm:t>
    </dgm:pt>
    <dgm:pt modelId="{A9B99515-F721-4897-B605-2822C4B4A01D}" type="parTrans" cxnId="{50BF527F-E955-4364-B855-4686DFFF1021}">
      <dgm:prSet/>
      <dgm:spPr/>
      <dgm:t>
        <a:bodyPr/>
        <a:lstStyle/>
        <a:p>
          <a:endParaRPr lang="en-US"/>
        </a:p>
      </dgm:t>
    </dgm:pt>
    <dgm:pt modelId="{2B83C33D-4C41-4A25-9BF9-0C2CFFAB6111}" type="sibTrans" cxnId="{50BF527F-E955-4364-B855-4686DFFF1021}">
      <dgm:prSet/>
      <dgm:spPr/>
      <dgm:t>
        <a:bodyPr/>
        <a:lstStyle/>
        <a:p>
          <a:endParaRPr lang="en-US"/>
        </a:p>
      </dgm:t>
    </dgm:pt>
    <dgm:pt modelId="{F1D797DB-8F9D-4458-8BA5-F891D430E448}">
      <dgm:prSet phldrT="[Text]" custT="1"/>
      <dgm:spPr/>
      <dgm:t>
        <a:bodyPr/>
        <a:lstStyle/>
        <a:p>
          <a:r>
            <a:rPr lang="en-US" sz="2600" kern="1200" dirty="0">
              <a:solidFill>
                <a:prstClr val="white"/>
              </a:solidFill>
              <a:latin typeface="Calibri" panose="020F0502020204030204" pitchFamily="34" charset="0"/>
              <a:ea typeface="+mn-ea"/>
              <a:cs typeface="+mn-cs"/>
            </a:rPr>
            <a:t>Process</a:t>
          </a:r>
        </a:p>
      </dgm:t>
    </dgm:pt>
    <dgm:pt modelId="{F898F20A-E821-443F-BDCC-732936D8796D}" type="parTrans" cxnId="{ABC7808E-9C62-4AD2-A6C6-8470CB2DD19B}">
      <dgm:prSet/>
      <dgm:spPr/>
      <dgm:t>
        <a:bodyPr/>
        <a:lstStyle/>
        <a:p>
          <a:endParaRPr lang="en-US"/>
        </a:p>
      </dgm:t>
    </dgm:pt>
    <dgm:pt modelId="{3F0D74E2-E585-4412-B3EB-A9DF538D2570}" type="sibTrans" cxnId="{ABC7808E-9C62-4AD2-A6C6-8470CB2DD19B}">
      <dgm:prSet/>
      <dgm:spPr/>
      <dgm:t>
        <a:bodyPr/>
        <a:lstStyle/>
        <a:p>
          <a:endParaRPr lang="en-US"/>
        </a:p>
      </dgm:t>
    </dgm:pt>
    <dgm:pt modelId="{615E47BB-2625-44A4-87D0-3379B1F94CC9}">
      <dgm:prSet phldrT="[Text]" custT="1"/>
      <dgm:spPr/>
      <dgm:t>
        <a:bodyPr/>
        <a:lstStyle/>
        <a:p>
          <a:r>
            <a:rPr lang="en-US" sz="2400" kern="1200" dirty="0">
              <a:solidFill>
                <a:srgbClr val="514A4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+mn-cs"/>
            </a:rPr>
            <a:t>Obtain dataset from </a:t>
          </a:r>
          <a:r>
            <a:rPr lang="en-US" sz="2400" kern="1200" dirty="0" err="1">
              <a:solidFill>
                <a:srgbClr val="514A4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+mn-cs"/>
            </a:rPr>
            <a:t>Kaggle</a:t>
          </a:r>
          <a:r>
            <a:rPr lang="en-US" sz="2400" kern="1200" dirty="0">
              <a:solidFill>
                <a:srgbClr val="514A4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+mn-cs"/>
            </a:rPr>
            <a:t>.</a:t>
          </a:r>
        </a:p>
      </dgm:t>
    </dgm:pt>
    <dgm:pt modelId="{0D7882AD-9D7D-4FD4-A72A-19947F3409F9}" type="parTrans" cxnId="{771033E4-8C27-44DA-A947-66ABA15B5000}">
      <dgm:prSet/>
      <dgm:spPr/>
      <dgm:t>
        <a:bodyPr/>
        <a:lstStyle/>
        <a:p>
          <a:endParaRPr lang="en-US"/>
        </a:p>
      </dgm:t>
    </dgm:pt>
    <dgm:pt modelId="{3DA72EA1-9EF1-420A-AE5E-33517F7FBD7C}" type="sibTrans" cxnId="{771033E4-8C27-44DA-A947-66ABA15B5000}">
      <dgm:prSet/>
      <dgm:spPr/>
      <dgm:t>
        <a:bodyPr/>
        <a:lstStyle/>
        <a:p>
          <a:endParaRPr lang="en-US"/>
        </a:p>
      </dgm:t>
    </dgm:pt>
    <dgm:pt modelId="{D5D57B4F-67A0-49FD-897C-EED8D94F2E9D}">
      <dgm:prSet phldrT="[Text]" custT="1"/>
      <dgm:spPr/>
      <dgm:t>
        <a:bodyPr/>
        <a:lstStyle/>
        <a:p>
          <a:r>
            <a:rPr lang="en-US" sz="2400" kern="1200" dirty="0">
              <a:solidFill>
                <a:srgbClr val="514A4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+mn-cs"/>
            </a:rPr>
            <a:t>Clean and combine data, create additional statistics. </a:t>
          </a:r>
        </a:p>
      </dgm:t>
    </dgm:pt>
    <dgm:pt modelId="{839CA58B-3CB8-4513-A636-53B66391FDF4}" type="parTrans" cxnId="{A8369390-1FEB-4B37-88B5-1D78E7A0B0BF}">
      <dgm:prSet/>
      <dgm:spPr/>
      <dgm:t>
        <a:bodyPr/>
        <a:lstStyle/>
        <a:p>
          <a:endParaRPr lang="en-US"/>
        </a:p>
      </dgm:t>
    </dgm:pt>
    <dgm:pt modelId="{07F47F72-1243-4ABB-836D-3488FFB570C0}" type="sibTrans" cxnId="{A8369390-1FEB-4B37-88B5-1D78E7A0B0BF}">
      <dgm:prSet/>
      <dgm:spPr/>
      <dgm:t>
        <a:bodyPr/>
        <a:lstStyle/>
        <a:p>
          <a:endParaRPr lang="en-US"/>
        </a:p>
      </dgm:t>
    </dgm:pt>
    <dgm:pt modelId="{FCC58470-6C13-4512-A1C4-7BE585FAA2A1}">
      <dgm:prSet phldrT="[Text]" custT="1"/>
      <dgm:spPr/>
      <dgm:t>
        <a:bodyPr/>
        <a:lstStyle/>
        <a:p>
          <a:r>
            <a:rPr lang="en-US" sz="2400" kern="1200" dirty="0">
              <a:solidFill>
                <a:srgbClr val="514A4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+mn-cs"/>
            </a:rPr>
            <a:t>Build predictive model. </a:t>
          </a:r>
        </a:p>
      </dgm:t>
    </dgm:pt>
    <dgm:pt modelId="{808A35FB-720F-4571-8791-A76B653F1441}" type="parTrans" cxnId="{F8D6DED1-A49A-4F7C-86B4-60CCFA5C97CB}">
      <dgm:prSet/>
      <dgm:spPr/>
      <dgm:t>
        <a:bodyPr/>
        <a:lstStyle/>
        <a:p>
          <a:endParaRPr lang="en-US"/>
        </a:p>
      </dgm:t>
    </dgm:pt>
    <dgm:pt modelId="{8940A3F7-85BA-4595-923D-3C5EBA6B7260}" type="sibTrans" cxnId="{F8D6DED1-A49A-4F7C-86B4-60CCFA5C97CB}">
      <dgm:prSet/>
      <dgm:spPr/>
      <dgm:t>
        <a:bodyPr/>
        <a:lstStyle/>
        <a:p>
          <a:endParaRPr lang="en-US"/>
        </a:p>
      </dgm:t>
    </dgm:pt>
    <dgm:pt modelId="{21458C7A-764C-45FE-B371-23EF64F6E959}" type="pres">
      <dgm:prSet presAssocID="{88E69E4B-BD03-4F61-A36C-640EAD02DDE5}" presName="linear" presStyleCnt="0">
        <dgm:presLayoutVars>
          <dgm:dir/>
          <dgm:animLvl val="lvl"/>
          <dgm:resizeHandles val="exact"/>
        </dgm:presLayoutVars>
      </dgm:prSet>
      <dgm:spPr/>
    </dgm:pt>
    <dgm:pt modelId="{FF0D4E9D-E3F3-4437-AE30-6D5F2E51E1EC}" type="pres">
      <dgm:prSet presAssocID="{D9C51ED1-6B4B-4D1E-BD40-40FFB6D9D738}" presName="parentLin" presStyleCnt="0"/>
      <dgm:spPr/>
    </dgm:pt>
    <dgm:pt modelId="{FC2A9A77-B6B0-484D-9AC0-A6EEB87113A4}" type="pres">
      <dgm:prSet presAssocID="{D9C51ED1-6B4B-4D1E-BD40-40FFB6D9D738}" presName="parentLeftMargin" presStyleLbl="node1" presStyleIdx="0" presStyleCnt="3"/>
      <dgm:spPr/>
    </dgm:pt>
    <dgm:pt modelId="{A16EB13F-03FA-443D-A9A9-51749ADCBEB7}" type="pres">
      <dgm:prSet presAssocID="{D9C51ED1-6B4B-4D1E-BD40-40FFB6D9D73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736A5C-C2C5-4530-910E-A2F80775C277}" type="pres">
      <dgm:prSet presAssocID="{D9C51ED1-6B4B-4D1E-BD40-40FFB6D9D738}" presName="negativeSpace" presStyleCnt="0"/>
      <dgm:spPr/>
    </dgm:pt>
    <dgm:pt modelId="{9B69227D-FC90-445A-8503-0CAD1F2A5977}" type="pres">
      <dgm:prSet presAssocID="{D9C51ED1-6B4B-4D1E-BD40-40FFB6D9D738}" presName="childText" presStyleLbl="conFgAcc1" presStyleIdx="0" presStyleCnt="3">
        <dgm:presLayoutVars>
          <dgm:bulletEnabled val="1"/>
        </dgm:presLayoutVars>
      </dgm:prSet>
      <dgm:spPr/>
    </dgm:pt>
    <dgm:pt modelId="{C9865934-E31D-432D-92E4-DC67865B0ED5}" type="pres">
      <dgm:prSet presAssocID="{A0CDE7E9-58DC-453C-A66A-B0D64DD3EA50}" presName="spaceBetweenRectangles" presStyleCnt="0"/>
      <dgm:spPr/>
    </dgm:pt>
    <dgm:pt modelId="{21B58254-5719-4B3B-B96B-DB54BC846B47}" type="pres">
      <dgm:prSet presAssocID="{A6F3003D-FC7F-49A0-BC06-D4DAD076D75D}" presName="parentLin" presStyleCnt="0"/>
      <dgm:spPr/>
    </dgm:pt>
    <dgm:pt modelId="{CC6016C8-8C80-42CE-9EAD-188E962282CC}" type="pres">
      <dgm:prSet presAssocID="{A6F3003D-FC7F-49A0-BC06-D4DAD076D75D}" presName="parentLeftMargin" presStyleLbl="node1" presStyleIdx="0" presStyleCnt="3"/>
      <dgm:spPr/>
    </dgm:pt>
    <dgm:pt modelId="{B98F0DB3-B270-41BE-A75D-0BC69BCC9027}" type="pres">
      <dgm:prSet presAssocID="{A6F3003D-FC7F-49A0-BC06-D4DAD076D75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32E0D95-96DE-4A6B-973C-6D221437CCBA}" type="pres">
      <dgm:prSet presAssocID="{A6F3003D-FC7F-49A0-BC06-D4DAD076D75D}" presName="negativeSpace" presStyleCnt="0"/>
      <dgm:spPr/>
    </dgm:pt>
    <dgm:pt modelId="{709D458E-742A-4650-8DD5-243ABBE95D32}" type="pres">
      <dgm:prSet presAssocID="{A6F3003D-FC7F-49A0-BC06-D4DAD076D75D}" presName="childText" presStyleLbl="conFgAcc1" presStyleIdx="1" presStyleCnt="3">
        <dgm:presLayoutVars>
          <dgm:bulletEnabled val="1"/>
        </dgm:presLayoutVars>
      </dgm:prSet>
      <dgm:spPr/>
    </dgm:pt>
    <dgm:pt modelId="{BB369628-38BE-49EF-BBDF-7CC35F7CEEDA}" type="pres">
      <dgm:prSet presAssocID="{FE5F6797-D5BB-4E4D-95A8-377A630E942F}" presName="spaceBetweenRectangles" presStyleCnt="0"/>
      <dgm:spPr/>
    </dgm:pt>
    <dgm:pt modelId="{F14BB6B8-B5BF-4BE4-A103-248A0A06EA57}" type="pres">
      <dgm:prSet presAssocID="{F1D797DB-8F9D-4458-8BA5-F891D430E448}" presName="parentLin" presStyleCnt="0"/>
      <dgm:spPr/>
    </dgm:pt>
    <dgm:pt modelId="{7283EEE7-C53D-4B50-9E5D-0B39F2B64ED2}" type="pres">
      <dgm:prSet presAssocID="{F1D797DB-8F9D-4458-8BA5-F891D430E448}" presName="parentLeftMargin" presStyleLbl="node1" presStyleIdx="1" presStyleCnt="3"/>
      <dgm:spPr/>
    </dgm:pt>
    <dgm:pt modelId="{FCD1C452-9B7E-4DFB-9B52-33939EAA7C8D}" type="pres">
      <dgm:prSet presAssocID="{F1D797DB-8F9D-4458-8BA5-F891D430E44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B13671E-0409-4681-B308-4CE93DA7AA66}" type="pres">
      <dgm:prSet presAssocID="{F1D797DB-8F9D-4458-8BA5-F891D430E448}" presName="negativeSpace" presStyleCnt="0"/>
      <dgm:spPr/>
    </dgm:pt>
    <dgm:pt modelId="{2770EA6D-5DA6-49BC-A4C5-C8DEBD366A23}" type="pres">
      <dgm:prSet presAssocID="{F1D797DB-8F9D-4458-8BA5-F891D430E44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278DC19-93C1-4B96-AB09-52992CE6C9F1}" type="presOf" srcId="{D9C51ED1-6B4B-4D1E-BD40-40FFB6D9D738}" destId="{A16EB13F-03FA-443D-A9A9-51749ADCBEB7}" srcOrd="1" destOrd="0" presId="urn:microsoft.com/office/officeart/2005/8/layout/list1"/>
    <dgm:cxn modelId="{B1122529-A511-48B7-9DC9-A40B04774634}" type="presOf" srcId="{D5D57B4F-67A0-49FD-897C-EED8D94F2E9D}" destId="{2770EA6D-5DA6-49BC-A4C5-C8DEBD366A23}" srcOrd="0" destOrd="1" presId="urn:microsoft.com/office/officeart/2005/8/layout/list1"/>
    <dgm:cxn modelId="{03A79C31-FB10-46CF-8BEB-C59295EE9178}" srcId="{A6F3003D-FC7F-49A0-BC06-D4DAD076D75D}" destId="{6962096A-7C45-4476-A858-D2BD8EF279D4}" srcOrd="0" destOrd="0" parTransId="{766EA73B-D654-42F3-9EF1-17C7ED48F01D}" sibTransId="{678E1FEB-3056-452D-BC10-33A98B5E08B8}"/>
    <dgm:cxn modelId="{7721FE31-BCE2-401A-9635-F2FD26009776}" type="presOf" srcId="{FCC58470-6C13-4512-A1C4-7BE585FAA2A1}" destId="{2770EA6D-5DA6-49BC-A4C5-C8DEBD366A23}" srcOrd="0" destOrd="2" presId="urn:microsoft.com/office/officeart/2005/8/layout/list1"/>
    <dgm:cxn modelId="{84009B3F-BDBB-48EF-A38E-E321ECB55733}" type="presOf" srcId="{88E69E4B-BD03-4F61-A36C-640EAD02DDE5}" destId="{21458C7A-764C-45FE-B371-23EF64F6E959}" srcOrd="0" destOrd="0" presId="urn:microsoft.com/office/officeart/2005/8/layout/list1"/>
    <dgm:cxn modelId="{241A2A66-7C07-4AB5-B137-3B94644777E6}" type="presOf" srcId="{A4F4E994-9603-4509-97E5-49C110F1D0F8}" destId="{9B69227D-FC90-445A-8503-0CAD1F2A5977}" srcOrd="0" destOrd="0" presId="urn:microsoft.com/office/officeart/2005/8/layout/list1"/>
    <dgm:cxn modelId="{07114D78-EF39-4880-91A7-0E0C09F4AD3A}" type="presOf" srcId="{F1D797DB-8F9D-4458-8BA5-F891D430E448}" destId="{FCD1C452-9B7E-4DFB-9B52-33939EAA7C8D}" srcOrd="1" destOrd="0" presId="urn:microsoft.com/office/officeart/2005/8/layout/list1"/>
    <dgm:cxn modelId="{50BF527F-E955-4364-B855-4686DFFF1021}" srcId="{D9C51ED1-6B4B-4D1E-BD40-40FFB6D9D738}" destId="{A4F4E994-9603-4509-97E5-49C110F1D0F8}" srcOrd="0" destOrd="0" parTransId="{A9B99515-F721-4897-B605-2822C4B4A01D}" sibTransId="{2B83C33D-4C41-4A25-9BF9-0C2CFFAB6111}"/>
    <dgm:cxn modelId="{ABC7808E-9C62-4AD2-A6C6-8470CB2DD19B}" srcId="{88E69E4B-BD03-4F61-A36C-640EAD02DDE5}" destId="{F1D797DB-8F9D-4458-8BA5-F891D430E448}" srcOrd="2" destOrd="0" parTransId="{F898F20A-E821-443F-BDCC-732936D8796D}" sibTransId="{3F0D74E2-E585-4412-B3EB-A9DF538D2570}"/>
    <dgm:cxn modelId="{A8369390-1FEB-4B37-88B5-1D78E7A0B0BF}" srcId="{F1D797DB-8F9D-4458-8BA5-F891D430E448}" destId="{D5D57B4F-67A0-49FD-897C-EED8D94F2E9D}" srcOrd="1" destOrd="0" parTransId="{839CA58B-3CB8-4513-A636-53B66391FDF4}" sibTransId="{07F47F72-1243-4ABB-836D-3488FFB570C0}"/>
    <dgm:cxn modelId="{D2DA9FAC-1A0F-41F8-88A5-8207B61DE528}" type="presOf" srcId="{A6F3003D-FC7F-49A0-BC06-D4DAD076D75D}" destId="{CC6016C8-8C80-42CE-9EAD-188E962282CC}" srcOrd="0" destOrd="0" presId="urn:microsoft.com/office/officeart/2005/8/layout/list1"/>
    <dgm:cxn modelId="{9E2EFBB1-7629-4E7E-B6D8-15350A0B4F10}" type="presOf" srcId="{A6F3003D-FC7F-49A0-BC06-D4DAD076D75D}" destId="{B98F0DB3-B270-41BE-A75D-0BC69BCC9027}" srcOrd="1" destOrd="0" presId="urn:microsoft.com/office/officeart/2005/8/layout/list1"/>
    <dgm:cxn modelId="{A33F13B3-DFB7-4075-9BDF-882F9A576DAF}" type="presOf" srcId="{6962096A-7C45-4476-A858-D2BD8EF279D4}" destId="{709D458E-742A-4650-8DD5-243ABBE95D32}" srcOrd="0" destOrd="0" presId="urn:microsoft.com/office/officeart/2005/8/layout/list1"/>
    <dgm:cxn modelId="{464640B6-AFD8-4E0B-8FB4-FDCBC4968142}" type="presOf" srcId="{D9C51ED1-6B4B-4D1E-BD40-40FFB6D9D738}" destId="{FC2A9A77-B6B0-484D-9AC0-A6EEB87113A4}" srcOrd="0" destOrd="0" presId="urn:microsoft.com/office/officeart/2005/8/layout/list1"/>
    <dgm:cxn modelId="{B7DBF9C3-3783-4EE1-B9F5-4DB081F529B7}" srcId="{88E69E4B-BD03-4F61-A36C-640EAD02DDE5}" destId="{A6F3003D-FC7F-49A0-BC06-D4DAD076D75D}" srcOrd="1" destOrd="0" parTransId="{7C929AB7-D87E-4E52-A202-2905AAFD6E2E}" sibTransId="{FE5F6797-D5BB-4E4D-95A8-377A630E942F}"/>
    <dgm:cxn modelId="{F8D6DED1-A49A-4F7C-86B4-60CCFA5C97CB}" srcId="{F1D797DB-8F9D-4458-8BA5-F891D430E448}" destId="{FCC58470-6C13-4512-A1C4-7BE585FAA2A1}" srcOrd="2" destOrd="0" parTransId="{808A35FB-720F-4571-8791-A76B653F1441}" sibTransId="{8940A3F7-85BA-4595-923D-3C5EBA6B7260}"/>
    <dgm:cxn modelId="{E48836DA-6D00-4C40-9228-6E01EF2E1ABE}" type="presOf" srcId="{F1D797DB-8F9D-4458-8BA5-F891D430E448}" destId="{7283EEE7-C53D-4B50-9E5D-0B39F2B64ED2}" srcOrd="0" destOrd="0" presId="urn:microsoft.com/office/officeart/2005/8/layout/list1"/>
    <dgm:cxn modelId="{771033E4-8C27-44DA-A947-66ABA15B5000}" srcId="{F1D797DB-8F9D-4458-8BA5-F891D430E448}" destId="{615E47BB-2625-44A4-87D0-3379B1F94CC9}" srcOrd="0" destOrd="0" parTransId="{0D7882AD-9D7D-4FD4-A72A-19947F3409F9}" sibTransId="{3DA72EA1-9EF1-420A-AE5E-33517F7FBD7C}"/>
    <dgm:cxn modelId="{A156B2E9-84CB-4329-AC1A-48961D79CC04}" srcId="{88E69E4B-BD03-4F61-A36C-640EAD02DDE5}" destId="{D9C51ED1-6B4B-4D1E-BD40-40FFB6D9D738}" srcOrd="0" destOrd="0" parTransId="{3EA0803E-6C9D-4215-B6D9-BDEF7CF43407}" sibTransId="{A0CDE7E9-58DC-453C-A66A-B0D64DD3EA50}"/>
    <dgm:cxn modelId="{0411A8F1-8265-45AF-A4EC-23AE15917FD7}" type="presOf" srcId="{615E47BB-2625-44A4-87D0-3379B1F94CC9}" destId="{2770EA6D-5DA6-49BC-A4C5-C8DEBD366A23}" srcOrd="0" destOrd="0" presId="urn:microsoft.com/office/officeart/2005/8/layout/list1"/>
    <dgm:cxn modelId="{18C1DF89-9EED-4DBC-B5D9-8F7596320D32}" type="presParOf" srcId="{21458C7A-764C-45FE-B371-23EF64F6E959}" destId="{FF0D4E9D-E3F3-4437-AE30-6D5F2E51E1EC}" srcOrd="0" destOrd="0" presId="urn:microsoft.com/office/officeart/2005/8/layout/list1"/>
    <dgm:cxn modelId="{7296791A-6DAA-4A49-853E-DBCC18C6ED45}" type="presParOf" srcId="{FF0D4E9D-E3F3-4437-AE30-6D5F2E51E1EC}" destId="{FC2A9A77-B6B0-484D-9AC0-A6EEB87113A4}" srcOrd="0" destOrd="0" presId="urn:microsoft.com/office/officeart/2005/8/layout/list1"/>
    <dgm:cxn modelId="{67FB73EA-47D2-45EC-A871-FF2358539C76}" type="presParOf" srcId="{FF0D4E9D-E3F3-4437-AE30-6D5F2E51E1EC}" destId="{A16EB13F-03FA-443D-A9A9-51749ADCBEB7}" srcOrd="1" destOrd="0" presId="urn:microsoft.com/office/officeart/2005/8/layout/list1"/>
    <dgm:cxn modelId="{0DDF72C9-7C1D-42FE-A708-7B4F8FF81E3C}" type="presParOf" srcId="{21458C7A-764C-45FE-B371-23EF64F6E959}" destId="{5D736A5C-C2C5-4530-910E-A2F80775C277}" srcOrd="1" destOrd="0" presId="urn:microsoft.com/office/officeart/2005/8/layout/list1"/>
    <dgm:cxn modelId="{CCCE6B9B-F6F5-4BE5-92B3-B97099B47069}" type="presParOf" srcId="{21458C7A-764C-45FE-B371-23EF64F6E959}" destId="{9B69227D-FC90-445A-8503-0CAD1F2A5977}" srcOrd="2" destOrd="0" presId="urn:microsoft.com/office/officeart/2005/8/layout/list1"/>
    <dgm:cxn modelId="{E5F02CF5-0BFE-44AF-AE59-7B05FBF0F42F}" type="presParOf" srcId="{21458C7A-764C-45FE-B371-23EF64F6E959}" destId="{C9865934-E31D-432D-92E4-DC67865B0ED5}" srcOrd="3" destOrd="0" presId="urn:microsoft.com/office/officeart/2005/8/layout/list1"/>
    <dgm:cxn modelId="{E087B64F-FE70-457B-AFE5-4C38CCEEBBB8}" type="presParOf" srcId="{21458C7A-764C-45FE-B371-23EF64F6E959}" destId="{21B58254-5719-4B3B-B96B-DB54BC846B47}" srcOrd="4" destOrd="0" presId="urn:microsoft.com/office/officeart/2005/8/layout/list1"/>
    <dgm:cxn modelId="{769EFA31-CDC8-409E-8427-FD5A172A4FB6}" type="presParOf" srcId="{21B58254-5719-4B3B-B96B-DB54BC846B47}" destId="{CC6016C8-8C80-42CE-9EAD-188E962282CC}" srcOrd="0" destOrd="0" presId="urn:microsoft.com/office/officeart/2005/8/layout/list1"/>
    <dgm:cxn modelId="{595D3194-C276-4371-8EF8-DEEA4F1B7834}" type="presParOf" srcId="{21B58254-5719-4B3B-B96B-DB54BC846B47}" destId="{B98F0DB3-B270-41BE-A75D-0BC69BCC9027}" srcOrd="1" destOrd="0" presId="urn:microsoft.com/office/officeart/2005/8/layout/list1"/>
    <dgm:cxn modelId="{44AF7F3A-1716-436D-93CE-2A92C489EA93}" type="presParOf" srcId="{21458C7A-764C-45FE-B371-23EF64F6E959}" destId="{032E0D95-96DE-4A6B-973C-6D221437CCBA}" srcOrd="5" destOrd="0" presId="urn:microsoft.com/office/officeart/2005/8/layout/list1"/>
    <dgm:cxn modelId="{89921B7A-33F7-4F10-9EBC-3AA0E038C6C8}" type="presParOf" srcId="{21458C7A-764C-45FE-B371-23EF64F6E959}" destId="{709D458E-742A-4650-8DD5-243ABBE95D32}" srcOrd="6" destOrd="0" presId="urn:microsoft.com/office/officeart/2005/8/layout/list1"/>
    <dgm:cxn modelId="{840E50D4-0AA9-48E6-9561-A936936B2288}" type="presParOf" srcId="{21458C7A-764C-45FE-B371-23EF64F6E959}" destId="{BB369628-38BE-49EF-BBDF-7CC35F7CEEDA}" srcOrd="7" destOrd="0" presId="urn:microsoft.com/office/officeart/2005/8/layout/list1"/>
    <dgm:cxn modelId="{FC2A7F99-B4C5-4634-A6BB-1CA5172676C1}" type="presParOf" srcId="{21458C7A-764C-45FE-B371-23EF64F6E959}" destId="{F14BB6B8-B5BF-4BE4-A103-248A0A06EA57}" srcOrd="8" destOrd="0" presId="urn:microsoft.com/office/officeart/2005/8/layout/list1"/>
    <dgm:cxn modelId="{96D4B25B-39C5-47E6-B810-91F22850B731}" type="presParOf" srcId="{F14BB6B8-B5BF-4BE4-A103-248A0A06EA57}" destId="{7283EEE7-C53D-4B50-9E5D-0B39F2B64ED2}" srcOrd="0" destOrd="0" presId="urn:microsoft.com/office/officeart/2005/8/layout/list1"/>
    <dgm:cxn modelId="{8BEE10A2-80CE-4C80-8D18-43DE604FF0FF}" type="presParOf" srcId="{F14BB6B8-B5BF-4BE4-A103-248A0A06EA57}" destId="{FCD1C452-9B7E-4DFB-9B52-33939EAA7C8D}" srcOrd="1" destOrd="0" presId="urn:microsoft.com/office/officeart/2005/8/layout/list1"/>
    <dgm:cxn modelId="{98E1A350-117C-42C7-A4CA-AD4841E75105}" type="presParOf" srcId="{21458C7A-764C-45FE-B371-23EF64F6E959}" destId="{1B13671E-0409-4681-B308-4CE93DA7AA66}" srcOrd="9" destOrd="0" presId="urn:microsoft.com/office/officeart/2005/8/layout/list1"/>
    <dgm:cxn modelId="{BC6691CC-6C22-456A-91BC-CD04420D735D}" type="presParOf" srcId="{21458C7A-764C-45FE-B371-23EF64F6E959}" destId="{2770EA6D-5DA6-49BC-A4C5-C8DEBD366A2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9227D-FC90-445A-8503-0CAD1F2A5977}">
      <dsp:nvSpPr>
        <dsp:cNvPr id="0" name=""/>
        <dsp:cNvSpPr/>
      </dsp:nvSpPr>
      <dsp:spPr>
        <a:xfrm>
          <a:off x="0" y="266902"/>
          <a:ext cx="9880600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844" tIns="374904" rIns="76684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Calibri" panose="020F0502020204030204" pitchFamily="34" charset="0"/>
            </a:rPr>
            <a:t>Can standard pitching, hitting, fielding, and baserunning statistics predict how many wins a team will have and if a team will make the playoffs? </a:t>
          </a:r>
        </a:p>
      </dsp:txBody>
      <dsp:txXfrm>
        <a:off x="0" y="266902"/>
        <a:ext cx="9880600" cy="1559250"/>
      </dsp:txXfrm>
    </dsp:sp>
    <dsp:sp modelId="{A16EB13F-03FA-443D-A9A9-51749ADCBEB7}">
      <dsp:nvSpPr>
        <dsp:cNvPr id="0" name=""/>
        <dsp:cNvSpPr/>
      </dsp:nvSpPr>
      <dsp:spPr>
        <a:xfrm>
          <a:off x="494030" y="1222"/>
          <a:ext cx="69164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424" tIns="0" rIns="261424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</a:rPr>
            <a:t>Problem Statement</a:t>
          </a:r>
        </a:p>
      </dsp:txBody>
      <dsp:txXfrm>
        <a:off x="519969" y="27161"/>
        <a:ext cx="6864542" cy="479482"/>
      </dsp:txXfrm>
    </dsp:sp>
    <dsp:sp modelId="{709D458E-742A-4650-8DD5-243ABBE95D32}">
      <dsp:nvSpPr>
        <dsp:cNvPr id="0" name=""/>
        <dsp:cNvSpPr/>
      </dsp:nvSpPr>
      <dsp:spPr>
        <a:xfrm>
          <a:off x="0" y="2189033"/>
          <a:ext cx="9880600" cy="1219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844" tIns="374904" rIns="76684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rgbClr val="514A4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+mn-cs"/>
            </a:rPr>
            <a:t>A few key statistics can be used to predict if a team will make the playoffs.</a:t>
          </a:r>
        </a:p>
      </dsp:txBody>
      <dsp:txXfrm>
        <a:off x="0" y="2189033"/>
        <a:ext cx="9880600" cy="1219050"/>
      </dsp:txXfrm>
    </dsp:sp>
    <dsp:sp modelId="{B98F0DB3-B270-41BE-A75D-0BC69BCC9027}">
      <dsp:nvSpPr>
        <dsp:cNvPr id="0" name=""/>
        <dsp:cNvSpPr/>
      </dsp:nvSpPr>
      <dsp:spPr>
        <a:xfrm>
          <a:off x="494030" y="1923353"/>
          <a:ext cx="69164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424" tIns="0" rIns="261424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prstClr val="white"/>
              </a:solidFill>
              <a:latin typeface="Calibri" panose="020F0502020204030204" pitchFamily="34" charset="0"/>
              <a:ea typeface="+mn-ea"/>
              <a:cs typeface="+mn-cs"/>
            </a:rPr>
            <a:t>Hypothesis</a:t>
          </a:r>
        </a:p>
      </dsp:txBody>
      <dsp:txXfrm>
        <a:off x="519969" y="1949292"/>
        <a:ext cx="6864542" cy="479482"/>
      </dsp:txXfrm>
    </dsp:sp>
    <dsp:sp modelId="{2770EA6D-5DA6-49BC-A4C5-C8DEBD366A23}">
      <dsp:nvSpPr>
        <dsp:cNvPr id="0" name=""/>
        <dsp:cNvSpPr/>
      </dsp:nvSpPr>
      <dsp:spPr>
        <a:xfrm>
          <a:off x="0" y="3770963"/>
          <a:ext cx="9880600" cy="1672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844" tIns="374904" rIns="76684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rgbClr val="514A4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+mn-cs"/>
            </a:rPr>
            <a:t>Obtain dataset from </a:t>
          </a:r>
          <a:r>
            <a:rPr lang="en-US" sz="2400" kern="1200" dirty="0" err="1">
              <a:solidFill>
                <a:srgbClr val="514A4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+mn-cs"/>
            </a:rPr>
            <a:t>Kaggle</a:t>
          </a:r>
          <a:r>
            <a:rPr lang="en-US" sz="2400" kern="1200" dirty="0">
              <a:solidFill>
                <a:srgbClr val="514A4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+mn-cs"/>
            </a:rPr>
            <a:t>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rgbClr val="514A4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+mn-cs"/>
            </a:rPr>
            <a:t>Clean and combine data, create additional statistics.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rgbClr val="514A4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+mn-cs"/>
            </a:rPr>
            <a:t>Build predictive model. </a:t>
          </a:r>
        </a:p>
      </dsp:txBody>
      <dsp:txXfrm>
        <a:off x="0" y="3770963"/>
        <a:ext cx="9880600" cy="1672650"/>
      </dsp:txXfrm>
    </dsp:sp>
    <dsp:sp modelId="{FCD1C452-9B7E-4DFB-9B52-33939EAA7C8D}">
      <dsp:nvSpPr>
        <dsp:cNvPr id="0" name=""/>
        <dsp:cNvSpPr/>
      </dsp:nvSpPr>
      <dsp:spPr>
        <a:xfrm>
          <a:off x="494030" y="3505283"/>
          <a:ext cx="69164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424" tIns="0" rIns="261424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prstClr val="white"/>
              </a:solidFill>
              <a:latin typeface="Calibri" panose="020F0502020204030204" pitchFamily="34" charset="0"/>
              <a:ea typeface="+mn-ea"/>
              <a:cs typeface="+mn-cs"/>
            </a:rPr>
            <a:t>Process</a:t>
          </a:r>
        </a:p>
      </dsp:txBody>
      <dsp:txXfrm>
        <a:off x="519969" y="3531222"/>
        <a:ext cx="686454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464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set seemed to be the most comprehensive. It had 24 different tables with data dating back to 1871.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35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Additional, more complex metrics are needed to predict what type of players should be targeted to build </a:t>
            </a:r>
            <a:r>
              <a:rPr lang="en-US"/>
              <a:t>a winning team.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2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EE9-AF66-483C-961F-59B9F002993E}" type="datetime1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AFD5-7FA3-40FB-875B-457FB46B25A4}" type="datetime1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63E2-E931-4653-BB33-A910E07D11B2}" type="datetime1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1F43-559A-4B47-A959-EFB6142CA3A9}" type="datetime1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1AED-24AE-4AC7-940D-F7106D2788A3}" type="datetime1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5771-5E10-4A19-AB0E-909293152332}" type="datetime1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6FD5-B03F-45D5-A178-114C548C0032}" type="datetime1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12C0-B102-441D-AA86-2C80DFA84E68}" type="datetime1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0B12-F9DE-47EF-A076-CF602073F1B2}" type="datetime1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8B93266-8FB4-430B-8AE3-3A53F50E1A0B}" type="datetime1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Using Statistics To predict playoff appearances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PREDICTIVE MODELING for Data Science 5K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27B2C-5FED-4F0E-AA98-8582DB0A9788}"/>
              </a:ext>
            </a:extLst>
          </p:cNvPr>
          <p:cNvSpPr txBox="1"/>
          <p:nvPr/>
        </p:nvSpPr>
        <p:spPr>
          <a:xfrm>
            <a:off x="9268327" y="6138294"/>
            <a:ext cx="2923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Dan Russo</a:t>
            </a:r>
          </a:p>
          <a:p>
            <a:pPr algn="r"/>
            <a:r>
              <a:rPr lang="en-US" dirty="0"/>
              <a:t>October 5, 2017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AEFF8B-A432-48D9-8B97-8BEE34FA4EB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326" y="1089660"/>
            <a:ext cx="3838575" cy="2362200"/>
          </a:xfrm>
          <a:prstGeom prst="rect">
            <a:avLst/>
          </a:prstGeom>
        </p:spPr>
      </p:pic>
      <p:pic>
        <p:nvPicPr>
          <p:cNvPr id="1028" name="Picture 4" descr="Image result for MLB championship trophy no background">
            <a:extLst>
              <a:ext uri="{FF2B5EF4-FFF2-40B4-BE49-F238E27FC236}">
                <a16:creationId xmlns:a16="http://schemas.microsoft.com/office/drawing/2014/main" id="{B804DA5F-CB79-4D7A-B98E-1B2DD9CA5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0502"/>
            <a:ext cx="284797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547250"/>
            <a:ext cx="3474720" cy="16002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A History of Statistics in Baseball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Arial" panose="020B0604020202020204" pitchFamily="34" charset="0"/>
              </a:rPr>
              <a:t>America’s pastime was first played in 1839. Data was kept starting in 1859.</a:t>
            </a:r>
          </a:p>
          <a:p>
            <a:r>
              <a:rPr lang="en-US" sz="2200" dirty="0">
                <a:latin typeface="Calibri" panose="020F0502020204030204" pitchFamily="34" charset="0"/>
                <a:cs typeface="Arial" panose="020B0604020202020204" pitchFamily="34" charset="0"/>
              </a:rPr>
              <a:t>For the first century or so after statistics were kept, only simple analysis was conducted. But starting in the 1970s and coinciding with the advent of computers, Sabermetrics – the analysis of baseball statistics – has grown at an exponential rate. </a:t>
            </a:r>
          </a:p>
          <a:p>
            <a:r>
              <a:rPr lang="en-US" sz="2200" dirty="0">
                <a:latin typeface="Calibri" panose="020F0502020204030204" pitchFamily="34" charset="0"/>
                <a:cs typeface="Arial" panose="020B0604020202020204" pitchFamily="34" charset="0"/>
              </a:rPr>
              <a:t>Now all 30 teams and hundreds of websites and businesses employ data scientists to analyze baseball statistics.</a:t>
            </a:r>
          </a:p>
          <a:p>
            <a:endParaRPr lang="en-US" sz="22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AutoShape 2" descr="Image result for moneyball">
            <a:extLst>
              <a:ext uri="{FF2B5EF4-FFF2-40B4-BE49-F238E27FC236}">
                <a16:creationId xmlns:a16="http://schemas.microsoft.com/office/drawing/2014/main" id="{89FCF951-DA5B-4E73-B443-0CE5D2B6B7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6" descr="Image result for moneyball">
            <a:extLst>
              <a:ext uri="{FF2B5EF4-FFF2-40B4-BE49-F238E27FC236}">
                <a16:creationId xmlns:a16="http://schemas.microsoft.com/office/drawing/2014/main" id="{58F793A7-5681-4B8F-920B-C1BC92A130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475403-1437-42D1-BDE1-3B1EBF7DF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00" y="2409948"/>
            <a:ext cx="2542686" cy="381074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8505A7-9F0A-4C3F-9FA5-C86D126F31F5}"/>
              </a:ext>
            </a:extLst>
          </p:cNvPr>
          <p:cNvSpPr txBox="1">
            <a:spLocks/>
          </p:cNvSpPr>
          <p:nvPr/>
        </p:nvSpPr>
        <p:spPr>
          <a:xfrm>
            <a:off x="207817" y="4710022"/>
            <a:ext cx="7384473" cy="161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45720" indent="0">
              <a:buFont typeface="Arial" pitchFamily="34" charset="0"/>
              <a:buNone/>
            </a:pPr>
            <a:r>
              <a:rPr lang="en-US" i="1" dirty="0">
                <a:latin typeface="Calibri" panose="020F0502020204030204" pitchFamily="34" charset="0"/>
              </a:rPr>
              <a:t>“[Players] are overlooked for a variety of biased reasons and perceived flaws. Age, appearance, personality…mathematics cut straight through that.” </a:t>
            </a:r>
            <a:endParaRPr lang="en-US" i="1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5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ACBD771-67A5-4EB1-B183-309DEA961F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598743"/>
              </p:ext>
            </p:extLst>
          </p:nvPr>
        </p:nvGraphicFramePr>
        <p:xfrm>
          <a:off x="1295400" y="498764"/>
          <a:ext cx="9880600" cy="5444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056" y="381000"/>
            <a:ext cx="10170544" cy="11430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Statistics Analyzed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6056" y="1676519"/>
            <a:ext cx="4727448" cy="3473450"/>
          </a:xfrm>
        </p:spPr>
        <p:txBody>
          <a:bodyPr/>
          <a:lstStyle/>
          <a:p>
            <a:r>
              <a:rPr lang="en-US" sz="2200" dirty="0">
                <a:latin typeface="Calibri" panose="020F0502020204030204" pitchFamily="34" charset="0"/>
                <a:cs typeface="Arial" panose="020B0604020202020204" pitchFamily="34" charset="0"/>
              </a:rPr>
              <a:t>After preparing the data and reducing the dataset to teams from 1985 – 2015 (888 records) I selected statistics that represented all aspects of the game and I thought would be good predictors of wins.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DF8BD8F-AF3B-4215-9098-9EB92C1134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3692210"/>
              </p:ext>
            </p:extLst>
          </p:nvPr>
        </p:nvGraphicFramePr>
        <p:xfrm>
          <a:off x="6096000" y="174158"/>
          <a:ext cx="5552440" cy="5760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402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0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433">
                <a:tc>
                  <a:txBody>
                    <a:bodyPr/>
                    <a:lstStyle/>
                    <a:p>
                      <a:r>
                        <a:rPr lang="en-US" dirty="0"/>
                        <a:t>Statistic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33">
                <a:tc>
                  <a:txBody>
                    <a:bodyPr/>
                    <a:lstStyle/>
                    <a:p>
                      <a:r>
                        <a:rPr lang="en-US" dirty="0"/>
                        <a:t>Wins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33">
                <a:tc>
                  <a:txBody>
                    <a:bodyPr/>
                    <a:lstStyle/>
                    <a:p>
                      <a:r>
                        <a:rPr lang="en-US" dirty="0"/>
                        <a:t>Home Runs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Offense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33">
                <a:tc>
                  <a:txBody>
                    <a:bodyPr/>
                    <a:lstStyle/>
                    <a:p>
                      <a:r>
                        <a:rPr lang="en-US" dirty="0"/>
                        <a:t>Earned Run Average (ERA)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Pitching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33">
                <a:tc>
                  <a:txBody>
                    <a:bodyPr/>
                    <a:lstStyle/>
                    <a:p>
                      <a:r>
                        <a:rPr lang="en-US" dirty="0"/>
                        <a:t>Strike Outs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Offense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109036"/>
                  </a:ext>
                </a:extLst>
              </a:tr>
              <a:tr h="305433">
                <a:tc>
                  <a:txBody>
                    <a:bodyPr/>
                    <a:lstStyle/>
                    <a:p>
                      <a:r>
                        <a:rPr lang="en-US" dirty="0"/>
                        <a:t>Stolen Bases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 Running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479826"/>
                  </a:ext>
                </a:extLst>
              </a:tr>
              <a:tr h="305433">
                <a:tc>
                  <a:txBody>
                    <a:bodyPr/>
                    <a:lstStyle/>
                    <a:p>
                      <a:r>
                        <a:rPr lang="en-US" dirty="0"/>
                        <a:t>Home Runs Allowed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Pitching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912943"/>
                  </a:ext>
                </a:extLst>
              </a:tr>
              <a:tr h="305433">
                <a:tc>
                  <a:txBody>
                    <a:bodyPr/>
                    <a:lstStyle/>
                    <a:p>
                      <a:r>
                        <a:rPr lang="en-US" dirty="0"/>
                        <a:t>Strike Outs Against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Pitching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904036"/>
                  </a:ext>
                </a:extLst>
              </a:tr>
              <a:tr h="5345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Walk and Hits plus Innings Pitched (WHIP)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Pitching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8890415"/>
                  </a:ext>
                </a:extLst>
              </a:tr>
              <a:tr h="305433">
                <a:tc>
                  <a:txBody>
                    <a:bodyPr/>
                    <a:lstStyle/>
                    <a:p>
                      <a:r>
                        <a:rPr lang="en-US" dirty="0"/>
                        <a:t>Errors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Fielding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293829"/>
                  </a:ext>
                </a:extLst>
              </a:tr>
              <a:tr h="30543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On Base Percentage (OBP)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Offense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0807687"/>
                  </a:ext>
                </a:extLst>
              </a:tr>
              <a:tr h="30543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Slugging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Offense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6959749"/>
                  </a:ext>
                </a:extLst>
              </a:tr>
              <a:tr h="30543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On Base Plus Slugging (OPS)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Offense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701785"/>
                  </a:ext>
                </a:extLst>
              </a:tr>
              <a:tr h="305433"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131720"/>
                  </a:ext>
                </a:extLst>
              </a:tr>
              <a:tr h="305433">
                <a:tc>
                  <a:txBody>
                    <a:bodyPr/>
                    <a:lstStyle/>
                    <a:p>
                      <a:r>
                        <a:rPr lang="en-US" dirty="0"/>
                        <a:t>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439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7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547250"/>
            <a:ext cx="3474720" cy="16002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Data Correlation</a:t>
            </a:r>
          </a:p>
        </p:txBody>
      </p:sp>
      <p:sp>
        <p:nvSpPr>
          <p:cNvPr id="5" name="AutoShape 2" descr="Image result for moneyball">
            <a:extLst>
              <a:ext uri="{FF2B5EF4-FFF2-40B4-BE49-F238E27FC236}">
                <a16:creationId xmlns:a16="http://schemas.microsoft.com/office/drawing/2014/main" id="{89FCF951-DA5B-4E73-B443-0CE5D2B6B7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moneyball">
            <a:extLst>
              <a:ext uri="{FF2B5EF4-FFF2-40B4-BE49-F238E27FC236}">
                <a16:creationId xmlns:a16="http://schemas.microsoft.com/office/drawing/2014/main" id="{58F793A7-5681-4B8F-920B-C1BC92A130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data:image/png;base64,iVBORw0KGgoAAAANSUhEUgAAAYkAAAEgCAYAAABBzo+bAAAABHNCSVQICAgIfAhkiAAAAAlwSFlzAAALEgAACxIB0t1+/AAAIABJREFUeJzt3XtY1GXeP/D3DMNpOCmCYCigi2DgAV3CPOVx1Urd1ss1Fcl6+q2ZpontI+WhSIKyMk+hrtn6eC7NclMLFZB6VNxVUTEVFVQMkJOAyGEc5vD7g4dJhMlh5paZgffruua6hu98+cxnvPD7mfvwvW+JVqvVgoiIqAlScydARESWi0WCiIj0YpEgIiK9WCSIiEgvFgkiItJLZu4EzG2WxF9YrM++eUNYrMi7Q4TF2vUXP2GxpFV3hMW6KusiLJb/TwnCYk0qGyosFgB8+kJPYbF8k1cJiyVr7ykslqbqnrBYdgG9hcUqOvgvYbEA4Ikl602O0ZxrzgbtTZPfz1RsSRARkV5tviVBRNSSbCTmzqB5WCSIiFqQjcS6qgSLBBFRC7KTWleRsPoxiWXLliErKwsAoFKpMGPGDHz//fe612NiYnDz5k0zZUdE1JCNxPCHJbD6ItG7d29cvnwZAHD58mX06dMHZ8+eBQAolUoUFxfDz0/c7B4iIlPYSCQGPyxBqyoSZ8+exciRI1FVVYXq6mpcvXoVwcHBkFjIPzYREVsSLczf3x/5+fnQarW4fPkygoOD0atXL2RkZODSpUsIDQ01d4pERDpsSbQwqVQKPz8/nDt3Dm5ubrC1tUXfvn1x5coVZGZmok+fPuZOkYhIx1YiMfhhCay+SAB1XU7fffcd+vbtCwDo0aMHbty4Aa1WC2dnZzNnR0T0G3Y3mUHv3r2RmZmpKxIymQxyuRxPPvmkmTMjImrI2rqbWsV9Ep6enti9e3eDYwsXLjRTNkRE+llKC8FQraJIEBFZC0tpIRiKRYKIqAWxJUFERHpZ27IcLBJERC2ILQkrI3KjoAWTPhcWa9fPnYXF0p65JCzWfwImCIvl+8VbwmLZjhsvLNaBDnbCYgFAtsBvjlV5xcJiJc//SlgsTw9HYbGeSfAWFqvDwAHCYonCMQkiItKLLQkiItJLVEtCo9Fg06ZNyMnJga2tLWbNmgVv799aYf/7v/+LAwcOQCqVYvjw4Rg9erRR79MqbqYjIrIWou64PnXqFGpraxEXF4dp06Zh69atDV7ftm0bli5ditjYWOzfvx+VlZVG5Wt1LYmLFy/iyJEjmD9/vu7Yjh074OPjg82bN6Nr164AgNraWjg4OCAqKopLcxCRxRA1uykzM1O3gGlgYCCys7MbvO7n54fq6mpIpXVtAWNXw7a6IvF7OnfujJiYGN3PO3fuREpKCiZMEDfYSkRkClHdTTU1NZDL5bqfpVIp1Go1bGxsAABdunRBdHQ0HBwcEB4eDicnJ6Pep9V2N2m1WpSUlLAVQUQWRSqRGPz4PY6OjqipqdH9rNVqdQUiJycH6enpSEhIQEJCAu7evYu0tDSj8rXKlsQvv/zSoMVQWFiIF198Ebm5uYiJiUFlZSWUSiUGDx6MoUOHmi9RIqKHSARNbwoKCsKZM2cwcOBAXL16Fb6+vrrX5HI57OzsYGdnB6lUCjc3N1RVVRn1PlZZJHr27NloTAL4rbtJqVRi+fLlaNeuna6yEhFZAqmgIhEeHo6MjAwsWbIEWq0Ws2fPxrFjx6BQKDBq1CiMGjUKS5cuhUwmg5eXF4YNG2bU+1hlkXgUOzs7zJ07FwsXLkRgYCD8/f3NnRIREQBAaifmi6tUKsXMmTMbHPPx8dE9Hz16tNHTXhu8j8kRLFS7du0QGRmJL774AhqNxtzpEBEBqGtJGPqwBFbXkggJCUFISEiDYxEREQDQqDk1ZMgQDBkypKVSIyJ6JInUur6bW12RICKyZpbSQjAUiwQRUQsSNbuppbBIEBG1IIkNu5usSuRdcWMWIpf3nvfM28JirazJFBbLpey+sFg3Dotbwjz9xVhhsS70FDuO9d/5x8UFGyQutz938RIWSyITt7x6RdgkYbHy7imFxQKAUAExbGxZJIiISA8pWxJERKQPxySIiEgvFgkiItKL3U0CXLx4EStXrkTnzr8NBLu6usLe3h43btyAs7MztFotKisrMW7cOAwfPlx33vLly6HVavH22+IGfomIRGFLQpCHF/EDgISEBEyfPl230UZlZSUWLFiAYcOGQSKRoKSkBAqFAmq1GoWFhfDyEjd7g4hIBBtb61p01LraPQ8pLy+Hra2tbsellJQUPPXUU3jmmWdw6NAhM2dHRNQY124S5OE9I/r16wcA2L59O7799lsUFxejc+fOWLBgAYC6TcGPHz+OuLg4SKVSvPXWW5gyZQrs7MTN3yYiMhW7mwR5VHdTeno6duzYoetSOn/+PGpqarB69WoAdUXj2LFjGDFiRIvnTkSkD++4biH9+vXD1atXsXHjRixYsADJycmYNWuWrsWRmZmJzZs3s0gQkUWxlG4kQ1lskXi4uwkA3NzcGvw8adIkLFy4EKmpqcjKykJUVJTutR49ekCpVOLKlSsICgpqiZSJiB7J2gauLbJIhISEYNOmTY88TyaT4bPPPgPQeC8JAFi5cqXo1IiITMIxCSIi0otjEkREpBd3piMiIr24LIeV2fUXP2GxtGfE7Y8gcg+IKMcewmItLL4gLFaPVf8tLFZm7H8Ji/VU/jlhsQAgT6URFquky5+ExerV93lhse6pxPWz2+/9SFiskHH/T1isOu1MjsDuJiIi0ktqa12XXevKlojIyklsOAWWiIj0YHfTY7Zv3z5cuHABKpUKUqkUkZGR6NatG9LS0pCYmAiJRAK1Wo1Ro0Zh6NCh5k6XiKgBKWc3PT65ubk4ffo0YmNjIZFIcPPmTSQkJCAiIgJHjhxBdHQ05HI5lEolVqxYATs7OwwYMMDcaRMR6VhbS8KqspXL5SgpKcHRo0dRWloKf39/xMfHIzExEREREZDL5QAAOzs7REZGIjEx0cwZExE1JLWVGfywBJaRhYHc3d2xcOFCJCYmYs+ePbC3t8eUKVOa3GDIy8sLJSUlZsqUiKhp1taSsKoiUVBQALlcjtmzZwMAsrOzER8fD39/fxQXF8PZ2Vl37u3bt+Hh4WGuVImImmRtRcKqss3JycGXX34JlUoFAOjUqROcnJwwduxYbN++HdXV1QAAhUKB7du3Y8yYMeZMl4ioEamN1OCHJbCqlkT//v2Rl5eHd955Bw4ODtBoNJg+fTqeeuopKBQKxMfHQyKRQKPRYOTIkRg4cKC5UyYiaoBrNz1mEydOxMSJExsdHzJkCIYMGWKGjIiIDGdt3U1WVySIiKyZpcxaMpR1ZUtEZOWkXJaDiIj0sbbuJolWq9WaOwlzUuVeFBbrPypvYbFc7MXVbydbcX+UH3v2Ehbr70Xilh23lYpbqlqpFvtfouvtNGGxKroNFhbrVoVSWCxHgX9jRZW1wmL19pILiwUAbk6OJse4++USw9/v1Q/0vqbRaLBp0ybk5OTA1tYWs2bNgrd342vQP/7xDzg7OyMiIsKofK2rpBERWTmJVGrw4/ecOnUKtbW1iIuLw7Rp07B169ZG5xw5cgS3bt0yKV8WCSKiFiSxkRr8+D2ZmZkIDQ0FAAQGBiI7O7vB61euXMG1a9fwpz+ZtlEViwQRUQsStXZTTU2Nbr06oG51WbVaDQAoKyvDN998g1dffdXkfDlwTUTUgiRSMbObHB0dUVNTo/tZq9XC5v9mTqWlpaGiogIffvghysvLcf/+ffj4+GDYsGHNfh+rLBJN7Snx448/4saNG3B2dkZtbS06duyIOXPmQCazyo9IRK2VoCIRFBSEM2fOYODAgbh69Sp8fX11rz333HN47rnnAACpqanIy8szqkAAVlgk9O0p4e/vj+nTp+v66FavXo3Tp0/j6aefNnPGREQPELQsR3h4ODIyMrBkyRJotVrMnj0bx44dg0KhwKhRo4S8B2CFReLBPSVCQ0N1e0ps3LhRd45Go0FNTQ1cXV3NmCkRUWOi9riWSqWYOXNmg2M+Pj6NzjO2BVHP6oqEvj0lAGD79u3Yt28fysrKYGdnB39/f/MmS0T0MJmduTNoFqsrEvr2lAgMDGzQ3fT1119j69atmDVrljnTJSJqwNpWgbWubKF/T4mHNxfv0KGD7hwiIoshtTH8YQGsriWhb0+JU6dO6bqbpFIpNBoNXn/9dXOnS0TUkIVc/A1ldUUCaHpPifDwcDNlQ0RkOGvrbrLKIkFEZLXYkiAiIn0ktpzdRERE+rC7ybpclXURFsv3i7eExbpx+JKwWD1W/bewWCL3gPi0o7i9KdYWpgqLdXvl+8JiAUDJ258Li9Xh0mFhsbqcOi4slp2rk7BYAUMmCIt1XxosLJYw7G4iIiJ9RC3w11JYJIiIWhK7m4iISB+2JAS4ePEijhw5gvnz5+uO7dixAz4+Pti8eTO6du0KAKitrYWDgwOioqLg7OwMAMjKysLSpUsRGxuLgIAAs+RPRKSXzNbcGTSLRRaJ39O5c2fExMToft65cydSUlIwYULdYFdSUhLGjx+PQ4cOsUgQkcURtQpsS7GuzrGHaLValJSU6FoRCoUCFy9exKRJk3DlyhVUVFSYOUMioodw7SYxfvnllwYthsLCQrz44ovIzc1FTEwMKisroVQqMXjwYAwdOhQAcPz4cYSHh8POzg4DBw5ESkoKXnjhBTN9AiKiJljIxd9QFlskevbs2WhMAvitu0mpVGL58uVo166dbl/XlJQUSKVSxMXFQalU4s6dO5gwYUKjFWKJiMyFaze1EDs7O8ydOxcLFy5EYGCgbuXXuLg43TmxsbFIT09HWFiYGTMlInqAjXUNXFtXSXtIu3btEBkZiS+++AJJSUkYMmRIg9dHjhyJxMREM2VHRNQEidTwhwWwyJZESEgIQkJCGhyLiIgA0Hi/1iFDhjQqDvUGDhyIgQMHPpYciYiMobWQi7+hLLJIEBG1WiwSRESkl0Ri7gyahUWCiKglWdnsJolWq9WaOwlzqv76Q2GxbLuFPPokA/3oJG471q6x/yUsluvnu4XFekJdIizWXK9hwmI9eSxFWCwA6OXlIixWHy9xS3K73C8VFktr7ywsVvacSGGxuk4cISwWADi+EGVyDFXeZYPPlfk8afL7mYotCSKilsQxCSIi0otFgoiI9OEUWCIi0o9FQox9+/bhwoULUKlUkEqliIyMRLdu3ZCWlobExERIJBKo1WqMGjVKt8AfAJSWlmLevHmYM2cOBgwYYMZPQETUBE6BNV1ubi5Onz6N2NhYSCQS3Lx5EwkJCYiIiMCRI0cQHR0NuVwOpVKJFStWwM7OTlcQUlNT8eyzz+LQoUMsEkRkcbRSi7zs6mWR7R65XI6SkhIcPXoUpaWl8Pf3R3x8PBITExEREQG5XA6gbpG/yMhI3fpMWq0WP//8M8aPHw+VSoVbt26Z82MQETUmlRr+sACWkcVD3N3dsXDhQmRmZmLx4sWYP38+zpw5g8LCQnh5eTU418vLCyUldfPtL1y4AF9fX7i6umL48OE4dOiQOdInItKPC/yZrqCgAHK5HLNnzwYAZGdnIz4+Hv7+/iguLtbtRAcAt2/fhoeHBwAgOTkZRUVFiIuLg0qlQk5OToOWBxGR2VnIxd9QFpltTk4OvvzyS6hUKgBAp06d4OTkhLFjx2L79u2orq4GULdd6fbt2zFmzBhUVFTg2rVriI+Px+LFi/Hee+8hPDwcqampZvwkREQPYUvCdP3790deXh7eeecdODg4QKPRYPr06XjqqaegUCgQHx8PiUQCjUaDkSNHYuDAgThw4AD69+/fYBe6UaNG4fPPP8ezzz4LiZXNKCCi1snaBq4tNtuJEydi4sSJjY7r2z9i3LhxjY4FBARg1apVjyU/IiKjCPrCqtFosGnTJuTk5MDW1hazZs2Ct7e37vXTp09j7969kEqlGD58OEaNGmXU+1hGe4aIqK0Q1N106tQp1NbWIi4uDtOmTcPWrVt1r6lUKmzZsgWLFy/G+++/j+TkZJSXlxuVLosEEVEL0kqkBj9+T2ZmJkJDQwEAgYGByM7O1r2Wl5cHb29vODs7QyaTISgoCJcvG7767IMstruJiKhVEjQgXVNT02DmplQqhVqtho2NTaPXHB0ddRN+mqvNF4lJZUMffZKBDnSwExbrQs+m9+02xlP554TFqlRqhMW6vfJ9YbFE7gFxebDYPQjmZonbg0OTJW4PCE2lcd0PTRE5LaQmbpuwWGn3a4XFAgARfxlaQWMSjo6OqKmp+S2uVgsbGxvdawqFQvdaTU0NnJyM24uE3U1ERC1IrdEa/Pg9QUFBOHv2LADg6tWr8PX11b3m4+OD27dvo7KyEiqVCpcvX0ZgYKBR+bb5lgQRUUsStRVoeHg4MjIysGTJEmi1WsyePRvHjh2DQqHAqFGj8NJLLyEuLg4ajQbDhw+Hu7u7Ue/DIkFE1IIe0UAwmFQqxcyZMxsc8/Hx0T0PCwtDWFiY6e9jcgQTLFu2DFlZWQDqpmzNmDED33//ve71mJgYvPzyy8jLy9MdUyqVmDNnDgBg9+7dOHz4MABg6tSpiImJwfvvv4+lS5diw4YNUKvVLfhpiIgeTavVGvywBGYtEr1799ZNy7p8+TL69Omj62NTKpUoLi6Gn5+fQbGcnZ0RExOD9957D7GxsaipqdHFIiKyFBqt4Q9LYDFF4uzZsxg5ciSqqqpQXV2Nq1evIjg42KjlNFQqFRQKBRwcHESnTERkErXW8IclMOuYhL+/P/Lz86HVanH58mVMnToVvXr1QkZGBm7duoXQ0FAcOXIEn3/+Oezt7QFAbxOssrISMTExuqLSt29f9OzZs8U+CxGRISylG8lQZi0SUqkUfn5+OHfuHNzc3GBra4u+ffvizJkzyMnJwXPPPYcjR47gjTfe0A3IKJVKREVFNYpV391ERGTJxN1p1DLMfp9E79698d1336Fv374AgB49euDGjRvQarUN9o0gImoNtFrDH5bAIopEZmamrkjIZDLI5XI8+eSTZs6MiEg8axu4Nvt9Ep6enti9u+GyBQsXLtQ9f7gLyc7ODgkJCQCAyZMn645/8cUXjy9JIiJBOCZBRER6WcqsJUOxSBARtSANWxJERKSPdZUIQKK1tg4ywS4VVAiLZSsVt2Cyn13No08yUJ7KUVisLnlpwmKV+A8SFutSsXFr5TdlmOSGsFgAMDtg8qNPMtC82xnCYlXcVwmLJdK/fikQFmtYgIewWAAwJqijyTGyiu8ZfG6Ap4vJ72cqtiSIiFqQtX0tZ5EgImpBGivrcGKRICJqQWoru+WaRYKIqAWxu8mMLl68iJUrV6Jz5866Y66urliwYIEZsyIi+g27m8ysZ8+emD9/vrnTICJqElsSRESkF2+mM7NffvmlwXpP/fr1w4QJE8yXEBHRA2qtbF2OVlck2N1ERJZMzZYEERHpw+4mM3u4uwkAFi1aBDs7O/MkRET0AN4nYUYhISHYtGmTudMgItKLLQkiItKLYxJERKQXZzcREZFe7G6yMr7Jq4TFqsorFhYLg4YIC1XS5U/CYrl1GywsVodLh4XF6hM8WlgsTVapsFiA2D0g1nTqLSzWn/3chMW6fEfc/ifLrv0oLJYm84iwWACAoAiTQ1hZQ4JFgoioJbElQUREeqk1LBJERKQHWxKCFBUVYevWraisrIRarYafnx8iIiKwf/9+HD9+HO3bt4darYZcLse8efPg5OSEOXPmwMPDA1KpFBqNBi4uLpgzZw4cHcXt8UxEZIpatiRMp1QqsXz5csyaNQvdu3cHAKSmpmL16tXo1q0bnn/+eYweXTdQuXPnTiQnJ+sW8Vu8eLHu7urt27fj6NGjeO6558zzQYiIHqKxsiIhNXcCTUlPT0dwcLCuQADAsGHDcO/ePRQVFTU4t6qqCm5ujWdpaLVaVFdXw8HB4bHnS0RkKLXW8IclsMiWRGFhIby8vBod9/T0RElJCa5du4YTJ06gsrISlZWVmDhxou6cuLg4SKV1tS8gIABDhw5tsbyJiB6FYxICuLu7Iysrq9HxwsJC+Pj4YODAgbruppSUFKxbtw5Lly4F0LC7iYjI0nBZDgGeeuopfPvtt8jKykJAQAAAIDk5GS4uLujYsWODcz08PKBSqcyRJhFRsz3OZTmUSiXWrFmDiooKODo6Ys6cOXB1dW10nkajwUcffYSwsDDdF259LLJIODg4IDo6Glu2bNHNbvL19cWbb76JgwcP4uDBgzhx4gRsbGxw//59vPzyy+ZOmYjIII+zu+nw4cPw9fXF5MmTcfz4cezduxevvPJKo/O++uorVFVVGRTTIosEAHh7eyM6OrrR8cmTJ2Py5MlN/k5CQsLjTouIyCSPs7spMzNTN9Ozb9++2Lt3b6NzTp48CalUij59+hgU02KLBBFRayTqjuuUlBQcPHiwwTE3NzfI5XIAdT0y1dXVDV6/desWjh07hgULFuCbb74x6H1YJIiIWpCoIjFixAiMGDGiwbFPP/0UCoUCAKBQKODk5NTg9Z9//hmlpaVYtmwZiouLIZPJ0LFjR4SGhup9HxYJIqIW9DjXbgoKCkJ6ejoCAgJw9uxZ9OjRo8Hr06dP1z3fvXs32rVr97sFAmCRgKy9p7BYyfO/Ehbrz10a3ydirF59nxcWK7NMKSxWl1PHhcVy+UOYsFiaynJhsQCg4r642Xcil/f+V85dYbEcbSTCYkluXxMWCxq1uFiCKFWPb5Pr0aNHIyEhAUuXLoVMJsObb74JADhw4AC8vb0RFtb8/ydtvkgQEbWkx9mSsLe3x4IFCxodHzduXKNj+iYAPYxFgoioBXGpcCIi0otFgoiI9GKREGjfvn24cOECVCoVpFIpIiMj8eOPP2LQoEGNRuQrKiqwbds25OXlwd7eHlKpFJMmTcKTTz5ppuyJiBpjkRAkNzcXp0+fRmxsLCQSCW7evImEhAT4+/s3Oler1eLjjz/GhAkTMGfOHAB1iwGuWLEC8fHxkMks9mMSURtz/zHObnocLHI/CQCQy+UoKSnB0aNHUVpaCn9/f8THxzd5blZWFlxcXBAeHq475uXlheXLl7NAEJFFUWu0Bj8sgcVeQd3d3bFw4UIkJiZiz549sLe3x5QpU5o8t6ioCN7e3rqfN27ciPz8fFRUVGDWrFkIDAxsqbSJiH4XlwoXpKCgAHK5HLNnzwYAZGdnIz4+vskLfocOHXDixAndzzNnzgQArFq1CrW1tS2TMBGRASylhWAoi+1uysnJwZdffqnbK6JTp05wcnLS7Tr3oMDAQJSXl+P06dO6Y+Xl5cjLy4NEIu5OUCIiU7G7SZD+/fsjLy8P77zzDhwcHKDRaDB9+nScOnUKmzdvhqOjIwDgiSeewLx58xAdHY2dO3fi+++/BwCo1WqMGTOm0dolRETmpFRZ3lIhv8diiwQATJw4scH+1QAaDE4/yNXVFbNmzWqJtIiIjGYpLQRDWXSRICJqbVgkiIhILxWLBBER6cOWhJXRVN0TFsvTw1FYLInMTliseypxM7wcbcVNiLNzdXr0SQbS2jsLi2XJ8+Eu36kRFkvkHhA1anEXPqmTi7BYquI8YbFEYZEgIiK9HuemQ48DiwQRUQtiS4KIiPTSskiIUVRUhK1bt6KyshJqtRp+fn6IiIjA/v37cfz4cbRv3x4SiQS1tbWYOnUqQkJCkJWVha+++gparRY1NTUYMGAAxo8fb+6PQkSko2GRMJ1SqcTy5csxa9YsdO/eHQCQmpqK1atXo1u3bnj++ecxevRoAHVLiq9duxbLly/Hl19+iTfeeAM+Pj5QqVRYunQpevbsia5du5rz4xAR6WitbIE/i1y7KT09HcHBwboCAQDDhg3DvXv3UFRU1ODcyspKODg4AADc3NyQmJiI69evQyqVIjY2lgWCiCyKVqM1+GEJLLIlUVhYCC8vr0bHPT09UVJSgmvXruHEiROQSqWQy+V47bXXAADz5s3DDz/8gC+++AKFhYUYPHgwIiMjYWtr29IfgYioSWqVZVz8DWWRRcLd3R1ZWVmNjhcWFsLHxwcDBw7UdTfVUyqVuHHjBiZNmoRJkyahsrIS69atQ1JSEp599tmWSp2I6Hexu0mAp556ChkZGQ0KRXJyMlxcXNCxY8cmf0cqlWLt2rXIz88HADg7O8PDw4OtCCKyKBqN1uCHJbDIloSDgwOio6OxZcsW3ewmX19fvPnmmzh48GCTvyOTyRAVFYX169dDrVZDIpHgD3/4A4YPH97C2RMR6WcpYw2GssgiAQDe3t6Ijo5udHzy5Ml6fycoKAixsbGPMy0iIpOwSBARkV5qNZflICIiPdiSICIivSxlQNpQbb5I2AX0FhbrmQRvYbEqwiYJi2W/9yNhsYqGviksVsCQCcJiXZkTKSxWTdw2YbEA4F8Z+cJiLbv2o7BYktvXhMUSubz37KAIYbHemhUmLBYAdB/9qskxrG0KbJsvEkRELUlrXUMSLBJERC2J3U1ERKSXhpsOERGRPhqOSRhm3759uHDhAlQqFaRSKSIjI9GtW7dG5xUVFWH16tWIi4szQ5ZERGJxCqwBcnNzcfr0acTGxkIikeDmzZtISEjAJ598Yo50iIhazOMsEkqlEmvWrEFFRQUcHR0xZ84cuLq6Njhn//79OHbsGKRSKf7yl78gPDz8d2OapUjI5XKUlJTg6NGjCA0Nhb+/P+Lj43Hp0iXs2bMHWq0WCoUC8+bNg0z2W4onT57EoUOHoFKpIJFI8Pe//x2//vorduzYAZlMhl69eiE9PR0ffvghAGDlypUYP348AgICzPExiYgaeZwD14cPH4avry8mT56M48ePY+/evXjllVd0r1dVVeGHH37A2rVroVAosHDhQsssEu7u7li4cCESExOxZ88e2NvbY8qUKbh79y7mzp0Ld3d3fPvttzh58iQGDx6s+738/Hy8/fbbsLe3x8aNG3H+/Hm4u7ujtrYW8fHxAIBffvkFubm5aNeuHYqKilggiMiiaB7jshyZmZmYMKHu/qO+ffti7969DV63t7eHp6cnFAoF7t9LTv4KAAAX/UlEQVS/D4lE8siYZikSBQUFkMvlmD17NgAgOzsb8fHxiIyMxObNm+Hg4IDS0lIEBQU1+D03NzckJCTAwcEBeXl5CAwMBAB06tRJd87IkSORmpoKDw8PDBkypOU+FBGRAUS1JFJSUhqtiu3m5ga5XA6gbjXt6urqRr/XoUMHLFiwABqNBi+88MIj38csRSInJwdJSUmIjo6GTCZDp06d4OTkhC1btmDdunVwdHTE559/3uB3qqursXv3bqxfvx4AEBsbq7tzUSr9bVuMp59+Gvv374eLiwsWLFjQch+KiMgAWo1aSJwRI0ZgxIgRDY59+umnUCgUAACFQgEnJ6cGr587dw7l5eW662tcXBx69Ojxuz0uZikS/fv3R15eHt555x04ODhAo9Fg+vTpuHz5Mt599104ODjAzc0NpaWlut9xdHREUFAQFi9eDBsbGzg5OaGsrKzRJkR2dnZ48sknUVFRAWdn55b+aEREv0tUkWhKUFAQ0tPTERAQgLNnz6JHjx4NXndycoKdnR1sbW0hkUjg5OSEqqqq341ptimwEydOxMSJExsc0zeAUj/9VV/LICQkpMHPGo0Go0aNEpAlEZFYj7NIjB49GgkJCVi6dClkMhnefLNurbUDBw7A29sbYWFhuHDhAhYvXgyJRIIePXqgd+/fX7+u1d1M98EHH8DFxQU9e/Y0dypERI1o1Y+vSNjb2zf5ZXrcuHG655MnT/7dzdse1uqKxJIlS8ydAhGRXhqV0twpNEurKxJERJbscXY3PQ5tvkgUHfyXsFgdBg4QFivvnrhvGyHj/p+wWL3/b3qdCPelwcJidZ044tEnGSjtfq2wWAAwLMBDWCxN5hFhsSDwYqUqzhMWS+QeECs2nBYWCwA2rDc9BosEERHpxSJBRER6aVgkiIhIH2trSUgffUpjt27dwqVLlwAAly5dQk5OjklJ7NixA6mpqSbFICKyBppapcEPS2BUkTh58iRyc3MBAEePHkVZWZnQpIiIWiutRm3wwxI8srupuroaGzZsQHV1NcrKyjBo0CD89NNPkMlk6Nq1K86dO4cbN26gc+fOuHbtGg4cOACpVIoePXogIiICu3fvRlFRESoqKlBcXIwZM2YgNDQUJ0+exLfffgtXV1eoVCr4+PhAo9Fg48aNuHPnDsrKyhAWFoYpU6YgISEBtra2KC4uRllZGWbPno1u3bohJSUFhw8fhkajQVhYGCZPnoy0tLRGORARWQpLufgb6pFFoqCgAIMGDUL//v1RWlqKmJgYDB06FO3atUP37t0RGhqKQYMGwcHBAbt378ZHH30Ee3t7rF27FhkZGQAAW1tbLFq0CBkZGdi/fz969uyJrVu3Yvny5XB2dsZHH30EACgpKUH37t0xa9YsKJVKvP7665gyZQoAwMPDAzNnzkRSUhKSkpLw4osvYt++ffj0009ha2uLnTt3oqSkpMkcHnXbORFRS2l1RaJdu3b44Ycf8O9//xtyuRxqPbeUFxQUoKKiQrfhT01NDQoKCgAAXbt2BVC3RG1tba1u8T0XFxcA0C357ezsjOzsbFy8eBGOjo6orf1tvnp9DA8PD1y5cgWFhYXo0qUL7OzsAAARERHIyspqMgcWCSKyFFrN49tP4nF4ZJHYv38/AgMDMXr0aPzyyy9IT0+HVCrVLdMtkUig0WjQsWNHeHh4YMmSJZDJZEhNTYW/vz/+85//NIrp5uaGqqoqVFRUwNXVFdnZ2ejQoQNSU1Mhl8sxc+ZMFBQUICkpqcH7PMjb2xv5+fmora2Fra0tVqxYgZdeeqnJHIiILEWrW5bjj3/8IzZv3ozjx4/DyckJNjY28PPzw86dO+Hj44Pu3btj586dmD9/Pp5//nnExMRAo9HA09MTAwY0fQeyjY0NXn31VcTFxcHZ2Rk2NjYAgF69emHNmjW4du2abp8JfYPirq6u+POf/4yYmBhdnp6engbnQERkDtZ2n4REW/9VvY3K/+B1YbFELstxOWiCsFghdhXCYlXLPYXFspU+eutEQ0kOCVgv4f+k9ZwuLBYA1KrF/Rcbdtsyl+XQqsQtZfLrdz8KiyV8WQ7tTZNjyAfMM/jc6rQ1Jr+fqXgzHRFRC2p1A9dERCQOiwQREellbUWizY9JEBGRfkYty0FERG0DiwQREenFIkFERHqxSBARkV4sEkREpBeLBBER6cUiQUREerFIPMTUrViJTPHg8vhEloBF4iH/8z//g7lz52LdunU4ceIEqqqqzJ3SI129etXcKVAzrVy5Uvd8//79uufx8fHmSMdqZGdnmzuFNofLcjzkvffeQ21tLa5evYqLFy8iOTkZWq0WwcHBmDRpUrPjVVdXIyUlBU5OThg6dCikUilu3bqFjRs34oMPPjA6z9raWhw7dgyJiYlQqVRYsWJFs2OcPHkSiYmJKCkpgYeHB8aMGWPU0uoajQanTp2Cm5sb/Pz8sGXLFqjVavz1r39Fx44dmx2vKadPn8ahQ4ewePFio2PU1NQgNTUVhw8fbnCRNoRGo8HZs2fh4OCAkJAQo3OoV1Hx28q86enpGD9+vNGxFAoFUlNT4eDggGeeeQZSqWnf/TQaDaRSKbKysqBUKiGRSPDkk08aFevmzZvw9/eHSqVCUlISbG1tMXz4cKNz3L9/P4qLizFkyBAMGTIETk5ORsWpd+HCBRQWFqJ79+7o1KmTbhMz+g2LRBNsbW3RrVs3VFZWQqFQ4MaNG7h586ZRsT777DN069YNN27cwJ07d+Dm5oZvvvkGkZGRRsUrKirCoUOHcOLECQDA/PnzERQU1Ow4P//8M06cOIG//e1v8PLyQn5+Pnbs2IH79+9j2LBhzYr1+eefA6griKWlpQgLC0OHDh2wfv16vPfee83OrV5lZSWSk5ORlJQEb29vjBgxwqg4ubm5SExMRFpaGvr37485c+Y0O8amTZtQXV0NhUKB69evm3RRFy0hIQHe3t6oqqpCfn4+pk2bZnSszMxMbN68GcuXL8f69evRpUsX5OfnY+zYsc3+9z9w4ABOnDiB2NhYbNu2DcXFxfD09MSWLVvwyiuvGJXf/PnzUVlZiWPHjuGzzz6Dm5sbRo4caVTh3rlzJ0pLS5GXlweZTIbvvvsO8+fPNyqv1oxF4iH79+/H2bNnUVVVhV69eqFfv36YNm0aZDLj/qlqamowbdo0aLVazJ8/H56envj444/h5ubW7FjLly9HdXU1nnnmGaxYsQKrVq0yqkAAQHJyMpYsWQJbW1sAgK+vL6KiohAXF9fsIlFUVIQPPvgAGo0GUVFRmDx5MgDoCllzXb9+HYmJibhy5QoGDBiADh06GNWCOHnyJA4dOgSVSoXhw4cjPz8fM2fONCqn3NxcLFu2DCqVCh9++KFFFYl79+7hrbfeglarNal1CgB79+7FW2+9BaBuY6/58+ejvLwcn376abOLRFpami6fY8eOYc2aNXBycsKSJUtMyvHu3bsoKSnBvXv30LlzZ5w8eRLJycmYN8/wfRoA4MqVK3j//ffx/vvvY9iwYThyROBeHa0Ii8RD9u7di9DQULzwwgsIDg42ujjUq2++SiQS2NnZYeHChSY1aW1sbKBUKqHVahtt6docUqlUVyDqOTg4GNUNUB9HKpXC3d1dd1xj5F6+S5Yswfjx47FixQrIZDLdnuXNlZCQgGeffRbjx4+Hi4sL/v3vfxsVB4Bu90SZTGb053pQbm4uVq9eDa1W2+h5c9X/HdRvJWwKlUql6yLs1KkTgLp97us/f3M4OjpCKpXi+vXr8PLy0nUNmbKm6KJFi2Bvb4+RI0fixRdf1P3txcXFNTuWWq2GUlm3lWh9Fxs1xiLxkE2bNiEzMxPp6enYtWsX2rdvj9DQUPTr1w8eHh4mxXZ2djapQERHR6OkpARHjx7FokWLoFAocO7cOfTu3bvZf+AajQYKhQIODg66YzU1NUZdZCorK3H+/HlotdpGz42xbNkyJCcnY8GCBQgPD4dCoTAqzpo1a3D06FG8++678PX1bTAOYG5RUVG656NHj27yuaG0Wi1UKhW0Wq3ueb3mfsmpv2gCMLrVVU8ikSA/Px+pqakICwsDANy+fduoglOvX79+TY4NGtPSfP755/H222+joqICixYtwvPPP290Xq0Zlwp/hHPnzuG7775DZmYmvv7662b//owZM9ClSxcAwK+//qp7DsCkrgGtVovz588jOTkZWVlZWL++edt3pqWlISkpCREREfD29kZRURG2bduG4cOHY/Dgwc2KtW7dugY/V1ZWQiqVQi6XY/bs2c2K9SCFQoETJ07oJg8888wzGDt2rFGxMjIykJKSgmvXrqF///546aWXmvX7U6dOhaurq674ubi46Fpz//jHP4zKSZQ5c+ZAIpE0+oYukUh040WGWrduHcLDw3UXdQA4c+YMTp8+jddee61ZsbKysvDPf/4T7dq1w7x583D9+nWsXbsWUVFRCAwMbFaseu+99x7ef/99o363KSUlJSgvL0e7du1M/hLYWrFIPCQ7OxuXL19GZmYm8vLy4Ofnh969e6N3795G/RGlpqY2eVwikWDo0KEmZlvnp59+MirW+fPn8eOPP6K4uBju7u4YM2ZMg4uDoa5fv47169fjww8/xJkzZ/DFF1/AyckJkZGRRsVryq1bt5CSkoKXX37ZpDj37t3DTz/9hHHjxgnJq7WpqKjAJ598AhcXF92Xh7t37yI6OhrOzs4mxa6trYVEIjGpC3fx4sWora3FE088oetme/PNN42KtWfPHtTW1mLatGm6CSYvvPCC0bm1VuxuesjOnTvRu3dvTJw4EV27djWp3x8A8vPzdc+PHz+OQYMGGR0rNTUVu3btgp2dHaKiouDt7Y0NGzYgLy+v2UXi+vXr2LFjB+Lj43UX9m3btgFAsy/s27dvxxtvvAGZTIavvvoKixYtgre3Nz788EOjikRT04aBum+mzfXwNN+xY8caVSCSkpL0vjZq1KhmxxOp/t/L1dUVPXv2REJCAtRqNV566SV069atWbFcXV0RGxuLrKwsFBUVoX///ggMDDTq/8GlS5ewZcsWODo64rXXXtONcZgiIiLC5Bj1Tp8+jeXLlwMAFixYgKVLl7JINIFF4iFLly4VGu/B6YjXrl0zaXrigQMHsGLFCpSXl2Pr1q0oKytDWFhYs2d1AHUX9jlz5gi5sGs0Gvj5+aG0tBT3799v9oXpYaKmDeub5qtQKJo9g6usrKxZ57ekNWvWwM/PDwUFBdi1axcmT56MDh06YPPmzYiNjTUqZkBAAAICAnQ/r127FnPnzm1WjF27dmHevHm4d+8edu3ahQULFhiVy4N8fX1x7tw5qNVqaLValJWVITg42KhYUqkUKpUKMpkMKpVKyISE1ohFwoo4OzvrHrm5ufjb3/6Gvn37GhVL34XdmG+M9QOR586dQ69evQDUzZIxdsBZ1LRhkdN8//rXvzbr/JZUXV2NqVOnAqib1jl8+HAAwL/+9S9h7/Fgi9hQMpkMPj4+AOq6dkT45JNP4OPjg19//RW2trYmTQT505/+hLfeekt3L8iECROE5NjasEhYkQcv4J6enkYXCED/hb2mpqbZsXr16oWlS5eipKQE0dHRKCgowD//+U8MHDjQqNxETRsWOc23fnD4QfUD180dHBbtwdlCD44bWNI3Y5G5zJw5E+vWrcOsWbNMullzxIgRCAsLQ2FhIby8vODq6iosx9aEReIxW7VqlW7mSf18+HrNHXCrrKxERkYGNBoNqqurcf78ed1rffr0aVYskRf2F154AWFhYZDL5XB3d0dBQQFGjRqF8PDwZsd6mCnThkVO8121ahWAusIQFxdn8g1hIpWWliIpKUnX/fLg8+Z68G+qnlarNerLQ1N51TN2HEcqlUKpVOL+/fuQSCRQq9VGxQHqlgxJSkpqMO3XlNl4rRWLxGNm6hz4B3Xt2hXHjh3TPT9+/DiAurntzS0Soi/snTt31j339vaGt7e3UXGAukH1+ovwr7/+2uCC3Jxpw2PHjsUnn3zSaJrvmDFjmp3Tgy2Sploo5jR48GCUl5ejqKgI7du3x5UrV+Dl5WXUJIn6v6l69dOZjZmyqi8vUyZUjhkzBgcPHkSfPn3w+uuvo0ePHkbHSkhIwNixY9GhQwejY7QFLBKPmbGDak25f/++7ias/fv365aGMHbeuMgLu0j61vVp7njJgAEDIJfLsXv3bt0032effVbYtFxLMX78eKxatQr37t1Dx44dkZubi4qKCqOmho4dO1bvdGZz5lXv6aefbvBcLpcbHatdu3YYOXKk0b/fVrBIWBGRK4daMlHThkVO830wJ6VSidu3b+u+ET/xxBNG5SfKjh07MGDAgAbToFNSUrB9+/Zm3zUtcjqzyLwWL16s90uCsTelenp6Yt++ffD399fFbm6LvC1gkSCLI2rasMhpvosXL4a/vz+AuoH1jRs36l4zZfBUhJycHLz66qsNjo0YMQLJycnNjiVyOrPIvB7H6qwqlQr5+fkNvgCwSDTGIkGtlshpvn5+figuLkZwcDBCQ0PRp08fk/cyEEXfWkjGrJEkcjqzyLw8PT0BAAUFBUhLS2twn4Sxa0w9PEhtyffCmBOLhBURuXJoWyBymm9MTIzQzahEcnZ2RnZ2Nv7whz/ojmVnZxu1jIbIWW8i86q3evVqhIeHIzMzE+3btzf6XhwA+Prrr3H48GGoVCoolUp06tQJn332mdHxWisWCSsicuVQSyZq2rDo+zdEbkYlUmRkJD7++GMEBwfrZnFduHAB0dHRzY4lctabyLzqOTg44C9/+Qtu376N2bNn49133zU61unTp7FhwwZs2bIF48aNw6ZNm4yO1ZqxSFgRkTOlLJmoAijygid6MyqROnbsiPj4eKSnp6OoqAgBAQGYMmVKg/tDmkPUrDfReQF1XYXl5eVQKBS6h7Hat28PW1tb1NTUwNvbu8ES6/QbrgJLZICXX34ZoaGhGDFihJDNqMg4ly5dQm5uLuzt7bFlyxYMGzas2cu+19uwYQMCAwORlZUFZ2dnnD17Fp988ongjK0fiwSRAVQqlW4zqsuXLwvdjIoe7fr169iwYUOD6cymLkev0Whw584dODs7IzU1Fb169WrQiqI6LBJERjB1MypqnmXLlmHGjBnw8/NDVFQU5s6dq5vO3NyVbn/66Se9r4na46U1YZuZyABNbUY1dOjQZi+fTcYROZ05Ly8PQN09OHZ2dggKCkJWVhbUajWLRBNYJIgMIHozKmoekdOZ62/OjIuLwzvvvKM7bsp2wq0ZiwSRAURvRkXNI3o6M1C3zE1VVRWcnJxw79493Lt3T2DGrQfHJIjIKuTm5jaYznzr1i2TlqM/efIktm3bBmdnZ1RXV+OVV15Bv379BGbcOrBIEFGbpVarUVFRATc3N6M2o2oL2N1ERG1SRkYGDh482GDTIXMv1miJWCSIqE3asmULZsyYwftcHoFFgojaJA8PD/Tu3dvcaVg8jkkQUZuUkJAAW1vbBlOajd17uzVjS4KI2qSOHTsCAMrLy82ciWVjS4KI2qyMjAwUFRWhe/fu6NSpE+zs7MydksVhS4KI2qSdO3eitLQUeXl5kMlk+O677x7LNqnWjhODiahNunLlCt544w04ODhg2LBhKC4uNndKFolFgojaJLVarbtHQqPR8GY6PTgmQURtUlpaGvbs2YOKigp4eHhg3LhxGDx4sLnTsjgsEkTUJt25cwf29vYoKChAx44dUVlZiSeeeMLcaVkctq+IqE25desWzp07h48++gjZ2dmoqqrC9evXsXLlSnOnZpE4u4mI2pSqqiqcOHECd+/exfHjxwHUbV40ZswYM2dmmdjdRERtUlZWFgICAnQ/X7p0CcHBwWbMyDKxJUFEbUpmZiZyc3Nx4MABjBs3DkDd7KZDhw5hxYoVZs7O8rBIEFGbIpfLUVZWhtraWt2SHBKJBFOnTjVzZpaJRYKI2hRfX1/4+vrCxsYGP/30E9RqNbRaLWxsbBAWFmbu9CwOZzcRUZt04sQJxMTEIDQ0FLNnz0bnzp3NnZJFYpEgojapffv2aN++PRQKBUJCQlBTU2PulCwSiwQRtUlyuRz/+c9/AABHjhxBRUWFmTOyTJwCS0RtUk1NDQoKCuDm5oYDBw7gj3/8I0JCQsydlsVhkSAiIr3Y3URERHqxSBARkV4sEkREpBeLBBER6fX/AbfFJziyXzcMAAAAAElFTkSuQmCC">
            <a:extLst>
              <a:ext uri="{FF2B5EF4-FFF2-40B4-BE49-F238E27FC236}">
                <a16:creationId xmlns:a16="http://schemas.microsoft.com/office/drawing/2014/main" id="{EDC92EAC-DE3F-41B8-A86E-3F7320A5B7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A30D88-BD93-44E9-AD4C-1816AFF97C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67" y="755322"/>
            <a:ext cx="6880988" cy="504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7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547250"/>
            <a:ext cx="3474720" cy="160020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Linear 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922034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Ran two linear regression models with slightly different statistics to predict Wins.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Model 1: OPS, Home Runs, Strike Outs Against, Salary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Model 2: WHIP, OPS, SB, Strike Outs Against, Errors</a:t>
            </a:r>
          </a:p>
          <a:p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Ran </a:t>
            </a:r>
            <a:r>
              <a:rPr lang="en-US" dirty="0" err="1">
                <a:latin typeface="Calibri" panose="020F0502020204030204" pitchFamily="34" charset="0"/>
                <a:cs typeface="Arial" panose="020B0604020202020204" pitchFamily="34" charset="0"/>
              </a:rPr>
              <a:t>sklearn</a:t>
            </a: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 linear regression model with five fold cross-validation.</a:t>
            </a:r>
          </a:p>
          <a:p>
            <a:endParaRPr lang="en-US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US" b="1" dirty="0">
                <a:latin typeface="Calibri" panose="020F0502020204030204" pitchFamily="34" charset="0"/>
                <a:cs typeface="Arial" panose="020B0604020202020204" pitchFamily="34" charset="0"/>
              </a:rPr>
              <a:t>Takeaway: I could develop a model that explained 70% of wins. Not bad, but not good enough to be useful for a team.</a:t>
            </a:r>
          </a:p>
        </p:txBody>
      </p:sp>
      <p:sp>
        <p:nvSpPr>
          <p:cNvPr id="5" name="AutoShape 2" descr="Image result for moneyball">
            <a:extLst>
              <a:ext uri="{FF2B5EF4-FFF2-40B4-BE49-F238E27FC236}">
                <a16:creationId xmlns:a16="http://schemas.microsoft.com/office/drawing/2014/main" id="{89FCF951-DA5B-4E73-B443-0CE5D2B6B7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moneyball">
            <a:extLst>
              <a:ext uri="{FF2B5EF4-FFF2-40B4-BE49-F238E27FC236}">
                <a16:creationId xmlns:a16="http://schemas.microsoft.com/office/drawing/2014/main" id="{58F793A7-5681-4B8F-920B-C1BC92A130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AAFC9A61-99C0-4C5C-A263-B36012F094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6230978"/>
              </p:ext>
            </p:extLst>
          </p:nvPr>
        </p:nvGraphicFramePr>
        <p:xfrm>
          <a:off x="1371600" y="3477882"/>
          <a:ext cx="4724400" cy="16108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6965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R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965">
                <a:tc>
                  <a:txBody>
                    <a:bodyPr/>
                    <a:lstStyle/>
                    <a:p>
                      <a:r>
                        <a:rPr lang="en-US" dirty="0"/>
                        <a:t>Model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43,44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965">
                <a:tc>
                  <a:txBody>
                    <a:bodyPr/>
                    <a:lstStyle/>
                    <a:p>
                      <a:r>
                        <a:rPr lang="en-US" dirty="0"/>
                        <a:t>Model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.697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5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056" y="381000"/>
            <a:ext cx="10170544" cy="11430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Predicting Playoff Teams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6056" y="1676519"/>
            <a:ext cx="5398699" cy="4154938"/>
          </a:xfrm>
        </p:spPr>
        <p:txBody>
          <a:bodyPr>
            <a:normAutofit lnSpcReduction="10000"/>
          </a:bodyPr>
          <a:lstStyle/>
          <a:p>
            <a:r>
              <a:rPr lang="en-US" sz="2100" dirty="0">
                <a:latin typeface="Calibri" panose="020F0502020204030204" pitchFamily="34" charset="0"/>
                <a:cs typeface="Arial" panose="020B0604020202020204" pitchFamily="34" charset="0"/>
              </a:rPr>
              <a:t>Next I used a K-nearest neighbor model to see if I could predict which teams would make the playoffs.</a:t>
            </a:r>
          </a:p>
          <a:p>
            <a:r>
              <a:rPr lang="en-US" sz="2100" dirty="0">
                <a:latin typeface="Calibri" panose="020F0502020204030204" pitchFamily="34" charset="0"/>
                <a:cs typeface="Arial" panose="020B0604020202020204" pitchFamily="34" charset="0"/>
              </a:rPr>
              <a:t>I created a new data field to capture if the team made the playoffs. Then using, the variables from model 2, predicted if a team would make the playoffs using the </a:t>
            </a:r>
            <a:r>
              <a:rPr lang="en-US" sz="2100" dirty="0" err="1">
                <a:latin typeface="Calibri" panose="020F0502020204030204" pitchFamily="34" charset="0"/>
                <a:cs typeface="Arial" panose="020B0604020202020204" pitchFamily="34" charset="0"/>
              </a:rPr>
              <a:t>sklearn</a:t>
            </a:r>
            <a:r>
              <a:rPr lang="en-US" sz="21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Calibri" panose="020F0502020204030204" pitchFamily="34" charset="0"/>
                <a:cs typeface="Arial" panose="020B0604020202020204" pitchFamily="34" charset="0"/>
              </a:rPr>
              <a:t>knneighbors</a:t>
            </a:r>
            <a:r>
              <a:rPr lang="en-US" sz="2100" dirty="0">
                <a:latin typeface="Calibri" panose="020F0502020204030204" pitchFamily="34" charset="0"/>
                <a:cs typeface="Arial" panose="020B0604020202020204" pitchFamily="34" charset="0"/>
              </a:rPr>
              <a:t> classifier model.</a:t>
            </a:r>
          </a:p>
          <a:p>
            <a:endParaRPr lang="en-US" sz="21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US" sz="2100" b="1" dirty="0">
                <a:latin typeface="Calibri" panose="020F0502020204030204" pitchFamily="34" charset="0"/>
                <a:cs typeface="Arial" panose="020B0604020202020204" pitchFamily="34" charset="0"/>
              </a:rPr>
              <a:t>Takeaway: The optimum model complexity barely outperformed the null prediction (every team misses the playoffs). </a:t>
            </a:r>
          </a:p>
          <a:p>
            <a:endParaRPr lang="en-US" b="1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6FEA325-4A73-406E-9667-54229EBDE9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5754020"/>
              </p:ext>
            </p:extLst>
          </p:nvPr>
        </p:nvGraphicFramePr>
        <p:xfrm>
          <a:off x="6280030" y="1676518"/>
          <a:ext cx="5613910" cy="3896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7591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F04D4-4D5F-4F7A-BC77-AFE460D798B0}"/>
              </a:ext>
            </a:extLst>
          </p:cNvPr>
          <p:cNvSpPr txBox="1">
            <a:spLocks/>
          </p:cNvSpPr>
          <p:nvPr/>
        </p:nvSpPr>
        <p:spPr>
          <a:xfrm>
            <a:off x="0" y="2330570"/>
            <a:ext cx="12192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alibri" panose="020F0502020204030204" pitchFamily="34" charset="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90881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red line presentation (widescreen).potx" id="{8018D45A-0B59-4186-B046-1FF8092889B6}" vid="{86C2525B-C90B-4FD6-8D61-5E85FA833A06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</Template>
  <TotalTime>169</TotalTime>
  <Words>524</Words>
  <Application>Microsoft Office PowerPoint</Application>
  <PresentationFormat>Widescreen</PresentationFormat>
  <Paragraphs>82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</vt:lpstr>
      <vt:lpstr>Red Line Business 16x9</vt:lpstr>
      <vt:lpstr>Using Statistics To predict playoff appearances</vt:lpstr>
      <vt:lpstr>A History of Statistics in Baseball </vt:lpstr>
      <vt:lpstr>PowerPoint Presentation</vt:lpstr>
      <vt:lpstr>Statistics Analyzed</vt:lpstr>
      <vt:lpstr>Data Correlation</vt:lpstr>
      <vt:lpstr>Linear Regression Model</vt:lpstr>
      <vt:lpstr>Predicting Playoff Teams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most informative</dc:title>
  <dc:creator>Russo, Dan [USA]</dc:creator>
  <cp:lastModifiedBy>Russo, Dan [USA]</cp:lastModifiedBy>
  <cp:revision>20</cp:revision>
  <dcterms:created xsi:type="dcterms:W3CDTF">2017-09-30T16:44:20Z</dcterms:created>
  <dcterms:modified xsi:type="dcterms:W3CDTF">2017-10-05T22:50:16Z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