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3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65C4CED-F045-4839-B5FC-C378CD20AAEE}" type="datetimeFigureOut">
              <a:rPr lang="en-US" smtClean="0"/>
              <a:pPr/>
              <a:t>4/9/2010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231865D-2074-415C-9FD9-7784AF29B3F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5C4CED-F045-4839-B5FC-C378CD20AAEE}" type="datetimeFigureOut">
              <a:rPr lang="en-US" smtClean="0"/>
              <a:pPr/>
              <a:t>4/9/2010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1865D-2074-415C-9FD9-7784AF29B3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65C4CED-F045-4839-B5FC-C378CD20AAEE}" type="datetimeFigureOut">
              <a:rPr lang="en-US" smtClean="0"/>
              <a:pPr/>
              <a:t>4/9/2010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231865D-2074-415C-9FD9-7784AF29B3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65C4CED-F045-4839-B5FC-C378CD20AAEE}" type="datetimeFigureOut">
              <a:rPr lang="en-US" smtClean="0"/>
              <a:pPr/>
              <a:t>4/9/2010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231865D-2074-415C-9FD9-7784AF29B3FC}"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65C4CED-F045-4839-B5FC-C378CD20AAEE}" type="datetimeFigureOut">
              <a:rPr lang="en-US" smtClean="0"/>
              <a:pPr/>
              <a:t>4/9/2010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231865D-2074-415C-9FD9-7784AF29B3FC}"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65C4CED-F045-4839-B5FC-C378CD20AAEE}" type="datetimeFigureOut">
              <a:rPr lang="en-US" smtClean="0"/>
              <a:pPr/>
              <a:t>4/9/2010</a:t>
            </a:fld>
            <a:endParaRPr lang="en-US"/>
          </a:p>
        </p:txBody>
      </p:sp>
      <p:sp>
        <p:nvSpPr>
          <p:cNvPr id="10" name="Slide Number Placeholder 9"/>
          <p:cNvSpPr>
            <a:spLocks noGrp="1"/>
          </p:cNvSpPr>
          <p:nvPr>
            <p:ph type="sldNum" sz="quarter" idx="16"/>
          </p:nvPr>
        </p:nvSpPr>
        <p:spPr/>
        <p:txBody>
          <a:bodyPr rtlCol="0"/>
          <a:lstStyle/>
          <a:p>
            <a:fld id="{0231865D-2074-415C-9FD9-7784AF29B3FC}"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65C4CED-F045-4839-B5FC-C378CD20AAEE}" type="datetimeFigureOut">
              <a:rPr lang="en-US" smtClean="0"/>
              <a:pPr/>
              <a:t>4/9/2010</a:t>
            </a:fld>
            <a:endParaRPr lang="en-US"/>
          </a:p>
        </p:txBody>
      </p:sp>
      <p:sp>
        <p:nvSpPr>
          <p:cNvPr id="12" name="Slide Number Placeholder 11"/>
          <p:cNvSpPr>
            <a:spLocks noGrp="1"/>
          </p:cNvSpPr>
          <p:nvPr>
            <p:ph type="sldNum" sz="quarter" idx="16"/>
          </p:nvPr>
        </p:nvSpPr>
        <p:spPr/>
        <p:txBody>
          <a:bodyPr rtlCol="0"/>
          <a:lstStyle/>
          <a:p>
            <a:fld id="{0231865D-2074-415C-9FD9-7784AF29B3FC}"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65C4CED-F045-4839-B5FC-C378CD20AAEE}" type="datetimeFigureOut">
              <a:rPr lang="en-US" smtClean="0"/>
              <a:pPr/>
              <a:t>4/9/2010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231865D-2074-415C-9FD9-7784AF29B3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5C4CED-F045-4839-B5FC-C378CD20AAEE}" type="datetimeFigureOut">
              <a:rPr lang="en-US" smtClean="0"/>
              <a:pPr/>
              <a:t>4/9/2010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231865D-2074-415C-9FD9-7784AF29B3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65C4CED-F045-4839-B5FC-C378CD20AAEE}" type="datetimeFigureOut">
              <a:rPr lang="en-US" smtClean="0"/>
              <a:pPr/>
              <a:t>4/9/2010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231865D-2074-415C-9FD9-7784AF29B3F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65C4CED-F045-4839-B5FC-C378CD20AAEE}" type="datetimeFigureOut">
              <a:rPr lang="en-US" smtClean="0"/>
              <a:pPr/>
              <a:t>4/9/2010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231865D-2074-415C-9FD9-7784AF29B3F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65C4CED-F045-4839-B5FC-C378CD20AAEE}" type="datetimeFigureOut">
              <a:rPr lang="en-US" smtClean="0"/>
              <a:pPr/>
              <a:t>4/9/2010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231865D-2074-415C-9FD9-7784AF29B3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0"/>
            <a:ext cx="7696200" cy="1828800"/>
          </a:xfrm>
        </p:spPr>
        <p:txBody>
          <a:bodyPr>
            <a:normAutofit/>
          </a:bodyPr>
          <a:lstStyle/>
          <a:p>
            <a:r>
              <a:rPr lang="es-AR" dirty="0" smtClean="0"/>
              <a:t>Sistema</a:t>
            </a:r>
            <a:r>
              <a:rPr lang="en-US" dirty="0" smtClean="0"/>
              <a:t> de </a:t>
            </a:r>
            <a:r>
              <a:rPr lang="es-AR" dirty="0" smtClean="0"/>
              <a:t>administración</a:t>
            </a:r>
            <a:r>
              <a:rPr lang="en-US" dirty="0" smtClean="0"/>
              <a:t> de </a:t>
            </a:r>
            <a:r>
              <a:rPr lang="es-AR" dirty="0" smtClean="0"/>
              <a:t>una</a:t>
            </a:r>
            <a:r>
              <a:rPr lang="en-US" dirty="0" smtClean="0"/>
              <a:t> </a:t>
            </a:r>
            <a:r>
              <a:rPr lang="es-AR" dirty="0" smtClean="0"/>
              <a:t>biblioteca</a:t>
            </a:r>
            <a:endParaRPr lang="es-AR" dirty="0"/>
          </a:p>
        </p:txBody>
      </p:sp>
      <p:sp>
        <p:nvSpPr>
          <p:cNvPr id="3" name="Subtitle 2"/>
          <p:cNvSpPr>
            <a:spLocks noGrp="1"/>
          </p:cNvSpPr>
          <p:nvPr>
            <p:ph type="subTitle" idx="1"/>
          </p:nvPr>
        </p:nvSpPr>
        <p:spPr/>
        <p:txBody>
          <a:bodyPr/>
          <a:lstStyle/>
          <a:p>
            <a:r>
              <a:rPr lang="en-US" dirty="0" smtClean="0"/>
              <a:t>Fundamentos </a:t>
            </a:r>
            <a:r>
              <a:rPr lang="en-US" smtClean="0"/>
              <a:t>de </a:t>
            </a:r>
            <a:r>
              <a:rPr lang="es-AR" i="1" smtClean="0"/>
              <a:t>Ingenieria</a:t>
            </a:r>
            <a:r>
              <a:rPr lang="en-US" smtClean="0"/>
              <a:t> </a:t>
            </a:r>
            <a:r>
              <a:rPr lang="en-US" dirty="0" smtClean="0"/>
              <a:t>de Software</a:t>
            </a:r>
            <a:endParaRPr lang="en-US" dirty="0"/>
          </a:p>
        </p:txBody>
      </p:sp>
      <p:sp>
        <p:nvSpPr>
          <p:cNvPr id="4" name="TextBox 3"/>
          <p:cNvSpPr txBox="1"/>
          <p:nvPr/>
        </p:nvSpPr>
        <p:spPr>
          <a:xfrm>
            <a:off x="2819400" y="2590801"/>
            <a:ext cx="2819400" cy="2862322"/>
          </a:xfrm>
          <a:prstGeom prst="rect">
            <a:avLst/>
          </a:prstGeom>
          <a:noFill/>
        </p:spPr>
        <p:txBody>
          <a:bodyPr wrap="square" rtlCol="0">
            <a:spAutoFit/>
          </a:bodyPr>
          <a:lstStyle/>
          <a:p>
            <a:r>
              <a:rPr lang="es-ES" b="1" dirty="0"/>
              <a:t>Antonella Díaz</a:t>
            </a:r>
            <a:endParaRPr lang="en-US" dirty="0"/>
          </a:p>
          <a:p>
            <a:r>
              <a:rPr lang="es-ES" b="1" dirty="0"/>
              <a:t> </a:t>
            </a:r>
            <a:endParaRPr lang="en-US" dirty="0"/>
          </a:p>
          <a:p>
            <a:r>
              <a:rPr lang="es-ES" b="1" dirty="0"/>
              <a:t>Emiliano Fiore</a:t>
            </a:r>
            <a:endParaRPr lang="en-US" dirty="0"/>
          </a:p>
          <a:p>
            <a:r>
              <a:rPr lang="es-ES" b="1" dirty="0"/>
              <a:t> </a:t>
            </a:r>
            <a:endParaRPr lang="en-US" dirty="0"/>
          </a:p>
          <a:p>
            <a:r>
              <a:rPr lang="es-ES" b="1" dirty="0"/>
              <a:t>Joaquín Gutiérrez</a:t>
            </a:r>
            <a:endParaRPr lang="en-US" dirty="0"/>
          </a:p>
          <a:p>
            <a:r>
              <a:rPr lang="es-ES" b="1" dirty="0"/>
              <a:t> </a:t>
            </a:r>
            <a:endParaRPr lang="en-US" dirty="0"/>
          </a:p>
          <a:p>
            <a:r>
              <a:rPr lang="es-ES" b="1" dirty="0"/>
              <a:t>Soledad Justo</a:t>
            </a:r>
            <a:endParaRPr lang="en-US" dirty="0"/>
          </a:p>
          <a:p>
            <a:r>
              <a:rPr lang="es-ES" b="1" dirty="0"/>
              <a:t> </a:t>
            </a:r>
            <a:endParaRPr lang="en-US" dirty="0"/>
          </a:p>
          <a:p>
            <a:r>
              <a:rPr lang="es-ES" b="1" dirty="0"/>
              <a:t>Santiago Russo</a:t>
            </a:r>
            <a:endParaRPr lang="en-US" dirty="0"/>
          </a:p>
          <a:p>
            <a:endParaRPr lang="es-A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s-AR" dirty="0" smtClean="0"/>
              <a:t>Administración de Socios</a:t>
            </a:r>
            <a:br>
              <a:rPr lang="es-AR" dirty="0" smtClean="0"/>
            </a:br>
            <a:r>
              <a:rPr lang="es-AR" dirty="0" smtClean="0"/>
              <a:t>Egreso de </a:t>
            </a:r>
            <a:r>
              <a:rPr lang="es-AR" dirty="0" smtClean="0"/>
              <a:t>Socios</a:t>
            </a:r>
            <a:endParaRPr lang="es-AR" dirty="0"/>
          </a:p>
        </p:txBody>
      </p:sp>
      <p:sp>
        <p:nvSpPr>
          <p:cNvPr id="3" name="Content Placeholder 2"/>
          <p:cNvSpPr>
            <a:spLocks noGrp="1"/>
          </p:cNvSpPr>
          <p:nvPr>
            <p:ph sz="quarter" idx="1"/>
          </p:nvPr>
        </p:nvSpPr>
        <p:spPr/>
        <p:txBody>
          <a:bodyPr/>
          <a:lstStyle/>
          <a:p>
            <a:r>
              <a:rPr lang="es-AR" dirty="0" smtClean="0"/>
              <a:t>Sistema </a:t>
            </a:r>
            <a:r>
              <a:rPr lang="es-AR" dirty="0" smtClean="0"/>
              <a:t>para egreso de </a:t>
            </a:r>
            <a:r>
              <a:rPr lang="es-AR" dirty="0" smtClean="0"/>
              <a:t>socios</a:t>
            </a:r>
          </a:p>
          <a:p>
            <a:pPr lvl="1"/>
            <a:endParaRPr lang="es-AR" dirty="0" smtClean="0"/>
          </a:p>
          <a:p>
            <a:pPr lvl="1"/>
            <a:r>
              <a:rPr lang="es-AR" dirty="0" smtClean="0"/>
              <a:t>Se </a:t>
            </a:r>
            <a:r>
              <a:rPr lang="es-AR" dirty="0" smtClean="0"/>
              <a:t>busca al Socio por su DNI </a:t>
            </a:r>
            <a:endParaRPr lang="es-AR" dirty="0" smtClean="0"/>
          </a:p>
          <a:p>
            <a:pPr lvl="1"/>
            <a:endParaRPr lang="es-AR" dirty="0" smtClean="0"/>
          </a:p>
          <a:p>
            <a:pPr lvl="1"/>
            <a:r>
              <a:rPr lang="es-AR" dirty="0" smtClean="0"/>
              <a:t>Se </a:t>
            </a:r>
            <a:r>
              <a:rPr lang="es-AR" dirty="0" smtClean="0"/>
              <a:t>adjudica la fecha del día como fecha de </a:t>
            </a:r>
            <a:r>
              <a:rPr lang="es-AR" dirty="0" smtClean="0"/>
              <a:t>egreso</a:t>
            </a:r>
          </a:p>
          <a:p>
            <a:pPr lvl="1"/>
            <a:endParaRPr lang="es-AR" dirty="0" smtClean="0"/>
          </a:p>
          <a:p>
            <a:pPr lvl="1"/>
            <a:r>
              <a:rPr lang="es-AR" dirty="0" smtClean="0"/>
              <a:t>Datos </a:t>
            </a:r>
            <a:r>
              <a:rPr lang="es-AR" dirty="0" smtClean="0"/>
              <a:t>permanecerán en el sistema para que quede constatada su fecha de egreso y el motivo del </a:t>
            </a:r>
            <a:r>
              <a:rPr lang="es-AR" dirty="0" smtClean="0"/>
              <a:t>mismo</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s-AR" dirty="0" smtClean="0"/>
              <a:t>Administración de Socios</a:t>
            </a:r>
            <a:br>
              <a:rPr lang="es-AR" dirty="0" smtClean="0"/>
            </a:br>
            <a:r>
              <a:rPr lang="es-AR" dirty="0" smtClean="0"/>
              <a:t>Modificación de Datos del </a:t>
            </a:r>
            <a:r>
              <a:rPr lang="es-AR" dirty="0" smtClean="0"/>
              <a:t>Socio</a:t>
            </a:r>
            <a:endParaRPr lang="es-AR" dirty="0"/>
          </a:p>
        </p:txBody>
      </p:sp>
      <p:sp>
        <p:nvSpPr>
          <p:cNvPr id="3" name="Content Placeholder 2"/>
          <p:cNvSpPr>
            <a:spLocks noGrp="1"/>
          </p:cNvSpPr>
          <p:nvPr>
            <p:ph sz="quarter" idx="1"/>
          </p:nvPr>
        </p:nvSpPr>
        <p:spPr>
          <a:xfrm>
            <a:off x="612648" y="1600200"/>
            <a:ext cx="8153400" cy="1676400"/>
          </a:xfrm>
        </p:spPr>
        <p:txBody>
          <a:bodyPr/>
          <a:lstStyle/>
          <a:p>
            <a:r>
              <a:rPr lang="es-AR" dirty="0" smtClean="0"/>
              <a:t>Se realiza por búsqueda </a:t>
            </a:r>
            <a:r>
              <a:rPr lang="es-AR" dirty="0" smtClean="0"/>
              <a:t>del </a:t>
            </a:r>
            <a:r>
              <a:rPr lang="es-AR" dirty="0" smtClean="0"/>
              <a:t>DNI (</a:t>
            </a:r>
            <a:r>
              <a:rPr lang="es-AR" dirty="0" smtClean="0"/>
              <a:t>clave) </a:t>
            </a:r>
          </a:p>
          <a:p>
            <a:r>
              <a:rPr lang="es-AR" dirty="0" smtClean="0"/>
              <a:t>Muestra un formulario </a:t>
            </a:r>
            <a:r>
              <a:rPr lang="es-AR" dirty="0" smtClean="0"/>
              <a:t>igual al superior en el cual se podrá modificar los datos deseados por el </a:t>
            </a:r>
            <a:r>
              <a:rPr lang="es-AR" dirty="0" smtClean="0"/>
              <a:t>usuario</a:t>
            </a:r>
            <a:endParaRPr lang="en-US" dirty="0" smtClean="0"/>
          </a:p>
        </p:txBody>
      </p:sp>
      <p:pic>
        <p:nvPicPr>
          <p:cNvPr id="2050" name="Picture 2"/>
          <p:cNvPicPr>
            <a:picLocks noChangeAspect="1" noChangeArrowheads="1"/>
          </p:cNvPicPr>
          <p:nvPr/>
        </p:nvPicPr>
        <p:blipFill>
          <a:blip r:embed="rId2" cstate="print"/>
          <a:srcRect/>
          <a:stretch>
            <a:fillRect/>
          </a:stretch>
        </p:blipFill>
        <p:spPr bwMode="auto">
          <a:xfrm>
            <a:off x="2057400" y="3352800"/>
            <a:ext cx="4996603" cy="2819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s-AR" dirty="0" smtClean="0"/>
              <a:t>Administración de Socios</a:t>
            </a:r>
            <a:br>
              <a:rPr lang="es-AR" dirty="0" smtClean="0"/>
            </a:br>
            <a:r>
              <a:rPr lang="es-AR" dirty="0" smtClean="0"/>
              <a:t>Pago de la Cuota </a:t>
            </a:r>
            <a:r>
              <a:rPr lang="es-AR" dirty="0" smtClean="0"/>
              <a:t>Societaria</a:t>
            </a:r>
            <a:endParaRPr lang="es-AR" dirty="0"/>
          </a:p>
        </p:txBody>
      </p:sp>
      <p:sp>
        <p:nvSpPr>
          <p:cNvPr id="3" name="Content Placeholder 2"/>
          <p:cNvSpPr>
            <a:spLocks noGrp="1"/>
          </p:cNvSpPr>
          <p:nvPr>
            <p:ph sz="quarter" idx="1"/>
          </p:nvPr>
        </p:nvSpPr>
        <p:spPr>
          <a:xfrm>
            <a:off x="612648" y="1600200"/>
            <a:ext cx="8153400" cy="1143000"/>
          </a:xfrm>
        </p:spPr>
        <p:txBody>
          <a:bodyPr/>
          <a:lstStyle/>
          <a:p>
            <a:r>
              <a:rPr lang="es-AR" dirty="0" smtClean="0"/>
              <a:t>Búsqueda </a:t>
            </a:r>
            <a:r>
              <a:rPr lang="es-AR" dirty="0" smtClean="0"/>
              <a:t>por DNI del </a:t>
            </a:r>
            <a:r>
              <a:rPr lang="es-AR" dirty="0" smtClean="0"/>
              <a:t>socio</a:t>
            </a:r>
          </a:p>
          <a:p>
            <a:r>
              <a:rPr lang="es-AR" dirty="0" smtClean="0"/>
              <a:t>Ingreso de </a:t>
            </a:r>
            <a:r>
              <a:rPr lang="es-AR" dirty="0" smtClean="0"/>
              <a:t>la fecha del último </a:t>
            </a:r>
            <a:r>
              <a:rPr lang="es-AR" dirty="0" smtClean="0"/>
              <a:t>pago</a:t>
            </a:r>
            <a:endParaRPr lang="en-US" dirty="0" smtClean="0"/>
          </a:p>
          <a:p>
            <a:endParaRPr lang="es-AR" dirty="0"/>
          </a:p>
        </p:txBody>
      </p:sp>
      <p:pic>
        <p:nvPicPr>
          <p:cNvPr id="3074" name="Picture 2"/>
          <p:cNvPicPr>
            <a:picLocks noChangeAspect="1" noChangeArrowheads="1"/>
          </p:cNvPicPr>
          <p:nvPr/>
        </p:nvPicPr>
        <p:blipFill>
          <a:blip r:embed="rId2" cstate="print"/>
          <a:srcRect/>
          <a:stretch>
            <a:fillRect/>
          </a:stretch>
        </p:blipFill>
        <p:spPr bwMode="auto">
          <a:xfrm>
            <a:off x="2286000" y="2743200"/>
            <a:ext cx="4419600" cy="392041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s-AR" dirty="0" smtClean="0"/>
              <a:t>Administración de </a:t>
            </a:r>
            <a:r>
              <a:rPr lang="es-AR" dirty="0" smtClean="0"/>
              <a:t>Libros</a:t>
            </a:r>
            <a:br>
              <a:rPr lang="es-AR" dirty="0" smtClean="0"/>
            </a:br>
            <a:r>
              <a:rPr lang="es-AR" dirty="0" smtClean="0"/>
              <a:t>Alta de Nuevos Libros</a:t>
            </a:r>
            <a:endParaRPr lang="es-AR" dirty="0"/>
          </a:p>
        </p:txBody>
      </p:sp>
      <p:sp>
        <p:nvSpPr>
          <p:cNvPr id="3" name="Content Placeholder 2"/>
          <p:cNvSpPr>
            <a:spLocks noGrp="1"/>
          </p:cNvSpPr>
          <p:nvPr>
            <p:ph sz="quarter" idx="1"/>
          </p:nvPr>
        </p:nvSpPr>
        <p:spPr>
          <a:xfrm>
            <a:off x="612648" y="1600200"/>
            <a:ext cx="8153400" cy="1143000"/>
          </a:xfrm>
        </p:spPr>
        <p:txBody>
          <a:bodyPr/>
          <a:lstStyle/>
          <a:p>
            <a:r>
              <a:rPr lang="es-AR" dirty="0" smtClean="0"/>
              <a:t>Similar </a:t>
            </a:r>
            <a:r>
              <a:rPr lang="es-AR" dirty="0" smtClean="0"/>
              <a:t>al Alta de Socios pero con </a:t>
            </a:r>
            <a:r>
              <a:rPr lang="es-AR" dirty="0" smtClean="0"/>
              <a:t>diferentes </a:t>
            </a:r>
            <a:r>
              <a:rPr lang="es-AR" dirty="0" smtClean="0"/>
              <a:t>campos de </a:t>
            </a:r>
            <a:r>
              <a:rPr lang="es-AR" dirty="0" smtClean="0"/>
              <a:t>datos</a:t>
            </a:r>
            <a:endParaRPr lang="es-AR" dirty="0"/>
          </a:p>
        </p:txBody>
      </p:sp>
      <p:pic>
        <p:nvPicPr>
          <p:cNvPr id="4098" name="Picture 2"/>
          <p:cNvPicPr>
            <a:picLocks noChangeAspect="1" noChangeArrowheads="1"/>
          </p:cNvPicPr>
          <p:nvPr/>
        </p:nvPicPr>
        <p:blipFill>
          <a:blip r:embed="rId2" cstate="print"/>
          <a:srcRect/>
          <a:stretch>
            <a:fillRect/>
          </a:stretch>
        </p:blipFill>
        <p:spPr bwMode="auto">
          <a:xfrm>
            <a:off x="685800" y="2895600"/>
            <a:ext cx="7808205" cy="3429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s-AR" dirty="0" smtClean="0"/>
              <a:t>Administración de Libros</a:t>
            </a:r>
            <a:br>
              <a:rPr lang="es-AR" dirty="0" smtClean="0"/>
            </a:br>
            <a:r>
              <a:rPr lang="es-AR" dirty="0" smtClean="0"/>
              <a:t>Baja de Libros</a:t>
            </a:r>
            <a:endParaRPr lang="es-AR" dirty="0"/>
          </a:p>
        </p:txBody>
      </p:sp>
      <p:sp>
        <p:nvSpPr>
          <p:cNvPr id="3" name="Content Placeholder 2"/>
          <p:cNvSpPr>
            <a:spLocks noGrp="1"/>
          </p:cNvSpPr>
          <p:nvPr>
            <p:ph sz="quarter" idx="1"/>
          </p:nvPr>
        </p:nvSpPr>
        <p:spPr/>
        <p:txBody>
          <a:bodyPr>
            <a:normAutofit/>
          </a:bodyPr>
          <a:lstStyle/>
          <a:p>
            <a:r>
              <a:rPr lang="es-AR" sz="3000" dirty="0" smtClean="0"/>
              <a:t>Al dar de baja un libro puede ser </a:t>
            </a:r>
            <a:r>
              <a:rPr lang="es-AR" sz="3000" dirty="0" smtClean="0"/>
              <a:t>que:</a:t>
            </a:r>
          </a:p>
          <a:p>
            <a:pPr lvl="1"/>
            <a:r>
              <a:rPr lang="es-AR" sz="2700" dirty="0" smtClean="0"/>
              <a:t>se </a:t>
            </a:r>
            <a:r>
              <a:rPr lang="es-AR" sz="2700" dirty="0" smtClean="0"/>
              <a:t>disminuya su stock o bien </a:t>
            </a:r>
            <a:endParaRPr lang="es-AR" sz="2700" dirty="0" smtClean="0"/>
          </a:p>
          <a:p>
            <a:pPr lvl="1"/>
            <a:r>
              <a:rPr lang="es-AR" sz="2700" dirty="0" smtClean="0"/>
              <a:t>se </a:t>
            </a:r>
            <a:r>
              <a:rPr lang="es-AR" sz="2700" dirty="0" smtClean="0"/>
              <a:t>quiera eliminar en su totalidad el registro del </a:t>
            </a:r>
            <a:r>
              <a:rPr lang="es-AR" sz="2700" dirty="0" smtClean="0"/>
              <a:t>mismo</a:t>
            </a:r>
          </a:p>
          <a:p>
            <a:pPr lvl="1"/>
            <a:r>
              <a:rPr lang="es-AR" sz="2500" dirty="0" smtClean="0"/>
              <a:t>Realizar </a:t>
            </a:r>
            <a:r>
              <a:rPr lang="es-AR" sz="2500" dirty="0" smtClean="0"/>
              <a:t>en el campo de </a:t>
            </a:r>
            <a:r>
              <a:rPr lang="es-AR" sz="2500" dirty="0" smtClean="0"/>
              <a:t>modificaciones</a:t>
            </a:r>
          </a:p>
          <a:p>
            <a:pPr lvl="1"/>
            <a:r>
              <a:rPr lang="es-AR" sz="2500" dirty="0" smtClean="0"/>
              <a:t>Modificándole </a:t>
            </a:r>
            <a:r>
              <a:rPr lang="es-AR" sz="2500" dirty="0" smtClean="0"/>
              <a:t>el stock </a:t>
            </a:r>
            <a:endParaRPr lang="es-AR" sz="2500" dirty="0" smtClean="0"/>
          </a:p>
          <a:p>
            <a:pPr lvl="1"/>
            <a:r>
              <a:rPr lang="es-AR" sz="2500" dirty="0" smtClean="0"/>
              <a:t>Borrando </a:t>
            </a:r>
            <a:r>
              <a:rPr lang="es-AR" sz="2500" dirty="0" smtClean="0"/>
              <a:t>por completo el registro del libro deseado.</a:t>
            </a:r>
            <a:endParaRPr lang="en-US" sz="2500" dirty="0" smtClean="0"/>
          </a:p>
          <a:p>
            <a:endParaRPr lang="es-A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s-AR" dirty="0" smtClean="0"/>
              <a:t>Administración de Libros</a:t>
            </a:r>
            <a:br>
              <a:rPr lang="es-AR" dirty="0" smtClean="0"/>
            </a:br>
            <a:r>
              <a:rPr lang="es-AR" dirty="0" smtClean="0"/>
              <a:t>Baja de Libros</a:t>
            </a:r>
            <a:endParaRPr lang="es-AR" dirty="0"/>
          </a:p>
        </p:txBody>
      </p:sp>
      <p:pic>
        <p:nvPicPr>
          <p:cNvPr id="6146" name="Picture 2"/>
          <p:cNvPicPr>
            <a:picLocks noChangeAspect="1" noChangeArrowheads="1"/>
          </p:cNvPicPr>
          <p:nvPr/>
        </p:nvPicPr>
        <p:blipFill>
          <a:blip r:embed="rId2" cstate="print"/>
          <a:srcRect/>
          <a:stretch>
            <a:fillRect/>
          </a:stretch>
        </p:blipFill>
        <p:spPr bwMode="auto">
          <a:xfrm>
            <a:off x="533400" y="1828800"/>
            <a:ext cx="8153400" cy="4419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s-AR" dirty="0" smtClean="0"/>
              <a:t>Administración de Libros</a:t>
            </a:r>
            <a:br>
              <a:rPr lang="es-AR" dirty="0" smtClean="0"/>
            </a:br>
            <a:r>
              <a:rPr lang="es-AR" dirty="0" smtClean="0"/>
              <a:t>Modificación de Datos del Libro</a:t>
            </a:r>
            <a:endParaRPr lang="es-AR" dirty="0"/>
          </a:p>
        </p:txBody>
      </p:sp>
      <p:sp>
        <p:nvSpPr>
          <p:cNvPr id="3" name="Content Placeholder 2"/>
          <p:cNvSpPr>
            <a:spLocks noGrp="1"/>
          </p:cNvSpPr>
          <p:nvPr>
            <p:ph sz="quarter" idx="1"/>
          </p:nvPr>
        </p:nvSpPr>
        <p:spPr/>
        <p:txBody>
          <a:bodyPr/>
          <a:lstStyle/>
          <a:p>
            <a:endParaRPr lang="es-AR" dirty="0" smtClean="0"/>
          </a:p>
          <a:p>
            <a:r>
              <a:rPr lang="es-AR" dirty="0" smtClean="0"/>
              <a:t>De </a:t>
            </a:r>
            <a:r>
              <a:rPr lang="es-AR" dirty="0" smtClean="0"/>
              <a:t>la misma forma descripta para dar de baja los libros, se puede realizar la modificación de los datos del mismo.</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s-AR" dirty="0" smtClean="0"/>
              <a:t>Administración de Libros</a:t>
            </a:r>
            <a:br>
              <a:rPr lang="es-AR" dirty="0" smtClean="0"/>
            </a:br>
            <a:r>
              <a:rPr lang="es-ES" dirty="0" smtClean="0"/>
              <a:t>Administración de la Temática del </a:t>
            </a:r>
            <a:r>
              <a:rPr lang="es-ES" dirty="0" smtClean="0"/>
              <a:t>Libro</a:t>
            </a:r>
            <a:endParaRPr lang="es-AR" dirty="0"/>
          </a:p>
        </p:txBody>
      </p:sp>
      <p:sp>
        <p:nvSpPr>
          <p:cNvPr id="3" name="Content Placeholder 2"/>
          <p:cNvSpPr>
            <a:spLocks noGrp="1"/>
          </p:cNvSpPr>
          <p:nvPr>
            <p:ph sz="quarter" idx="1"/>
          </p:nvPr>
        </p:nvSpPr>
        <p:spPr/>
        <p:txBody>
          <a:bodyPr/>
          <a:lstStyle/>
          <a:p>
            <a:r>
              <a:rPr lang="es-AR" dirty="0" smtClean="0"/>
              <a:t>Los </a:t>
            </a:r>
            <a:r>
              <a:rPr lang="es-AR" dirty="0" smtClean="0"/>
              <a:t>libros </a:t>
            </a:r>
            <a:r>
              <a:rPr lang="es-AR" dirty="0" smtClean="0"/>
              <a:t>son </a:t>
            </a:r>
            <a:r>
              <a:rPr lang="es-AR" dirty="0" smtClean="0"/>
              <a:t>clasificados por “Tema</a:t>
            </a:r>
            <a:r>
              <a:rPr lang="es-AR" dirty="0" smtClean="0"/>
              <a:t>”:</a:t>
            </a:r>
          </a:p>
          <a:p>
            <a:pPr lvl="1"/>
            <a:endParaRPr lang="es-AR" dirty="0" smtClean="0"/>
          </a:p>
          <a:p>
            <a:pPr lvl="1"/>
            <a:r>
              <a:rPr lang="es-AR" dirty="0" smtClean="0"/>
              <a:t>Creados </a:t>
            </a:r>
          </a:p>
          <a:p>
            <a:pPr lvl="1"/>
            <a:r>
              <a:rPr lang="es-AR" dirty="0" smtClean="0"/>
              <a:t>Eliminados </a:t>
            </a:r>
          </a:p>
          <a:p>
            <a:pPr lvl="1"/>
            <a:r>
              <a:rPr lang="es-AR" dirty="0" smtClean="0"/>
              <a:t>Modificados</a:t>
            </a:r>
          </a:p>
          <a:p>
            <a:pPr lvl="1"/>
            <a:r>
              <a:rPr lang="es-AR" dirty="0" smtClean="0"/>
              <a:t>Algunos temas </a:t>
            </a:r>
            <a:r>
              <a:rPr lang="es-AR" dirty="0" smtClean="0"/>
              <a:t>incluidos por default en el sistema.</a:t>
            </a:r>
            <a:endParaRPr lang="en-US" dirty="0" smtClean="0"/>
          </a:p>
          <a:p>
            <a:pPr lvl="1"/>
            <a:r>
              <a:rPr lang="es-AR" dirty="0" smtClean="0"/>
              <a:t>Código </a:t>
            </a:r>
            <a:r>
              <a:rPr lang="es-AR" dirty="0" smtClean="0"/>
              <a:t>de cuatro letras para hacer su uso más sencillo (Biología, </a:t>
            </a:r>
            <a:r>
              <a:rPr lang="es-AR" dirty="0" err="1" smtClean="0"/>
              <a:t>Biol</a:t>
            </a:r>
            <a:r>
              <a:rPr lang="es-AR" dirty="0" smtClean="0"/>
              <a:t>).</a:t>
            </a:r>
            <a:endParaRPr lang="en-US" dirty="0" smtClean="0"/>
          </a:p>
          <a:p>
            <a:endParaRPr lang="es-A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s-AR" dirty="0" smtClean="0"/>
              <a:t>Administración de Libros</a:t>
            </a:r>
            <a:br>
              <a:rPr lang="es-AR" dirty="0" smtClean="0"/>
            </a:br>
            <a:r>
              <a:rPr lang="es-ES" dirty="0" smtClean="0"/>
              <a:t>Administración de la Temática del Libro</a:t>
            </a:r>
            <a:endParaRPr lang="es-AR" dirty="0"/>
          </a:p>
        </p:txBody>
      </p:sp>
      <p:pic>
        <p:nvPicPr>
          <p:cNvPr id="7170" name="Picture 2"/>
          <p:cNvPicPr>
            <a:picLocks noChangeAspect="1" noChangeArrowheads="1"/>
          </p:cNvPicPr>
          <p:nvPr/>
        </p:nvPicPr>
        <p:blipFill>
          <a:blip r:embed="rId2" cstate="print"/>
          <a:srcRect/>
          <a:stretch>
            <a:fillRect/>
          </a:stretch>
        </p:blipFill>
        <p:spPr bwMode="auto">
          <a:xfrm>
            <a:off x="685800" y="2133600"/>
            <a:ext cx="7835957" cy="3962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s-AR" dirty="0" smtClean="0"/>
              <a:t>Préstamo de Libros</a:t>
            </a:r>
            <a:br>
              <a:rPr lang="es-AR" dirty="0" smtClean="0"/>
            </a:br>
            <a:r>
              <a:rPr lang="es-AR" dirty="0" smtClean="0"/>
              <a:t>Búsqueda de Libros y su Stock</a:t>
            </a:r>
            <a:endParaRPr lang="es-AR" dirty="0"/>
          </a:p>
        </p:txBody>
      </p:sp>
      <p:sp>
        <p:nvSpPr>
          <p:cNvPr id="3" name="Content Placeholder 2"/>
          <p:cNvSpPr>
            <a:spLocks noGrp="1"/>
          </p:cNvSpPr>
          <p:nvPr>
            <p:ph sz="quarter" idx="1"/>
          </p:nvPr>
        </p:nvSpPr>
        <p:spPr/>
        <p:txBody>
          <a:bodyPr/>
          <a:lstStyle/>
          <a:p>
            <a:r>
              <a:rPr lang="es-AR" dirty="0" smtClean="0"/>
              <a:t>Cuenta </a:t>
            </a:r>
            <a:r>
              <a:rPr lang="es-AR" dirty="0" smtClean="0"/>
              <a:t>con búsqueda de libros </a:t>
            </a:r>
            <a:r>
              <a:rPr lang="es-AR" dirty="0" smtClean="0"/>
              <a:t>por:</a:t>
            </a:r>
          </a:p>
          <a:p>
            <a:pPr lvl="1"/>
            <a:r>
              <a:rPr lang="es-AR" dirty="0" smtClean="0"/>
              <a:t>Autor</a:t>
            </a:r>
          </a:p>
          <a:p>
            <a:pPr lvl="1"/>
            <a:r>
              <a:rPr lang="es-AR" dirty="0" smtClean="0"/>
              <a:t>Titulo</a:t>
            </a:r>
          </a:p>
          <a:p>
            <a:pPr lvl="1"/>
            <a:r>
              <a:rPr lang="es-AR" dirty="0" smtClean="0"/>
              <a:t>Tema </a:t>
            </a:r>
          </a:p>
          <a:p>
            <a:pPr lvl="1"/>
            <a:r>
              <a:rPr lang="es-AR" dirty="0" smtClean="0"/>
              <a:t>Se </a:t>
            </a:r>
            <a:r>
              <a:rPr lang="es-AR" dirty="0" smtClean="0"/>
              <a:t>muestra la </a:t>
            </a:r>
            <a:r>
              <a:rPr lang="es-AR" dirty="0" smtClean="0"/>
              <a:t>ficha </a:t>
            </a:r>
            <a:r>
              <a:rPr lang="es-AR" dirty="0" smtClean="0"/>
              <a:t>del libro con su stock correspondiente.</a:t>
            </a:r>
            <a:endParaRPr lang="en-US" dirty="0" smtClean="0"/>
          </a:p>
          <a:p>
            <a:endParaRPr lang="es-A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AR" dirty="0" smtClean="0"/>
              <a:t>Objetivos</a:t>
            </a:r>
            <a:endParaRPr lang="es-AR" dirty="0"/>
          </a:p>
        </p:txBody>
      </p:sp>
      <p:sp>
        <p:nvSpPr>
          <p:cNvPr id="3" name="Content Placeholder 2"/>
          <p:cNvSpPr>
            <a:spLocks noGrp="1"/>
          </p:cNvSpPr>
          <p:nvPr>
            <p:ph sz="quarter" idx="1"/>
          </p:nvPr>
        </p:nvSpPr>
        <p:spPr/>
        <p:txBody>
          <a:bodyPr/>
          <a:lstStyle/>
          <a:p>
            <a:r>
              <a:rPr lang="es-AR" dirty="0" smtClean="0"/>
              <a:t>Administrar </a:t>
            </a:r>
            <a:r>
              <a:rPr lang="es-AR" dirty="0" smtClean="0"/>
              <a:t>la cartera de socios de una </a:t>
            </a:r>
            <a:r>
              <a:rPr lang="es-AR" dirty="0" smtClean="0"/>
              <a:t>biblioteca</a:t>
            </a:r>
          </a:p>
          <a:p>
            <a:r>
              <a:rPr lang="es-AR" dirty="0" smtClean="0"/>
              <a:t>S</a:t>
            </a:r>
            <a:r>
              <a:rPr lang="es-AR" dirty="0" smtClean="0"/>
              <a:t>u morosidad</a:t>
            </a:r>
          </a:p>
          <a:p>
            <a:r>
              <a:rPr lang="es-AR" dirty="0" smtClean="0"/>
              <a:t>Libros </a:t>
            </a:r>
            <a:r>
              <a:rPr lang="es-AR" dirty="0" smtClean="0"/>
              <a:t>disponibles de </a:t>
            </a:r>
            <a:r>
              <a:rPr lang="es-AR" dirty="0" smtClean="0"/>
              <a:t>manera rápida</a:t>
            </a:r>
            <a:r>
              <a:rPr lang="es-AR" dirty="0" smtClean="0"/>
              <a:t>, eficiente y segura.</a:t>
            </a:r>
            <a:endParaRPr lang="en-US" dirty="0" smtClean="0"/>
          </a:p>
          <a:p>
            <a:endParaRPr lang="es-A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s-AR" dirty="0" smtClean="0"/>
              <a:t>Préstamo de Libros</a:t>
            </a:r>
            <a:br>
              <a:rPr lang="es-AR" dirty="0" smtClean="0"/>
            </a:br>
            <a:r>
              <a:rPr lang="es-AR" dirty="0" smtClean="0"/>
              <a:t>Búsqueda de Libros y su Stock</a:t>
            </a:r>
            <a:endParaRPr lang="es-AR" dirty="0"/>
          </a:p>
        </p:txBody>
      </p:sp>
      <p:pic>
        <p:nvPicPr>
          <p:cNvPr id="8194" name="Picture 2"/>
          <p:cNvPicPr>
            <a:picLocks noChangeAspect="1" noChangeArrowheads="1"/>
          </p:cNvPicPr>
          <p:nvPr/>
        </p:nvPicPr>
        <p:blipFill>
          <a:blip r:embed="rId2" cstate="print"/>
          <a:srcRect/>
          <a:stretch>
            <a:fillRect/>
          </a:stretch>
        </p:blipFill>
        <p:spPr bwMode="auto">
          <a:xfrm>
            <a:off x="2209800" y="1600200"/>
            <a:ext cx="4924120" cy="4953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s-AR" dirty="0" smtClean="0"/>
              <a:t>Préstamo de Libros</a:t>
            </a:r>
            <a:br>
              <a:rPr lang="es-AR" dirty="0" smtClean="0"/>
            </a:br>
            <a:r>
              <a:rPr lang="es-AR" dirty="0" smtClean="0"/>
              <a:t>Búsqueda de Libros y su Stock</a:t>
            </a:r>
            <a:endParaRPr lang="es-AR" dirty="0"/>
          </a:p>
        </p:txBody>
      </p:sp>
      <p:pic>
        <p:nvPicPr>
          <p:cNvPr id="9218" name="Picture 2"/>
          <p:cNvPicPr>
            <a:picLocks noChangeAspect="1" noChangeArrowheads="1"/>
          </p:cNvPicPr>
          <p:nvPr/>
        </p:nvPicPr>
        <p:blipFill>
          <a:blip r:embed="rId2" cstate="print"/>
          <a:srcRect/>
          <a:stretch>
            <a:fillRect/>
          </a:stretch>
        </p:blipFill>
        <p:spPr bwMode="auto">
          <a:xfrm>
            <a:off x="990600" y="1981200"/>
            <a:ext cx="7051095" cy="4572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s-AR" dirty="0" smtClean="0"/>
              <a:t>Préstamo de Libros</a:t>
            </a:r>
            <a:br>
              <a:rPr lang="es-AR" dirty="0" smtClean="0"/>
            </a:br>
            <a:r>
              <a:rPr lang="es-ES" dirty="0" smtClean="0"/>
              <a:t>Asignación del libro al </a:t>
            </a:r>
            <a:r>
              <a:rPr lang="es-ES" dirty="0" smtClean="0"/>
              <a:t>Socio</a:t>
            </a:r>
            <a:endParaRPr lang="es-AR" dirty="0"/>
          </a:p>
        </p:txBody>
      </p:sp>
      <p:sp>
        <p:nvSpPr>
          <p:cNvPr id="3" name="Content Placeholder 2"/>
          <p:cNvSpPr>
            <a:spLocks noGrp="1"/>
          </p:cNvSpPr>
          <p:nvPr>
            <p:ph sz="quarter" idx="1"/>
          </p:nvPr>
        </p:nvSpPr>
        <p:spPr>
          <a:xfrm>
            <a:off x="612648" y="1600200"/>
            <a:ext cx="8153400" cy="2286000"/>
          </a:xfrm>
        </p:spPr>
        <p:txBody>
          <a:bodyPr>
            <a:normAutofit/>
          </a:bodyPr>
          <a:lstStyle/>
          <a:p>
            <a:pPr lvl="1"/>
            <a:r>
              <a:rPr lang="es-AR" dirty="0" smtClean="0"/>
              <a:t>Del </a:t>
            </a:r>
            <a:r>
              <a:rPr lang="es-AR" dirty="0" smtClean="0"/>
              <a:t>menú Altas de </a:t>
            </a:r>
            <a:r>
              <a:rPr lang="es-AR" dirty="0" smtClean="0"/>
              <a:t>Préstamos </a:t>
            </a:r>
          </a:p>
          <a:p>
            <a:pPr lvl="1"/>
            <a:r>
              <a:rPr lang="es-AR" dirty="0" smtClean="0"/>
              <a:t>M</a:t>
            </a:r>
            <a:r>
              <a:rPr lang="es-AR" dirty="0" smtClean="0"/>
              <a:t>ostrara </a:t>
            </a:r>
            <a:r>
              <a:rPr lang="es-AR" dirty="0" smtClean="0"/>
              <a:t>un formulario con el Número de </a:t>
            </a:r>
            <a:r>
              <a:rPr lang="es-AR" dirty="0" smtClean="0"/>
              <a:t>consulta, debiéndose </a:t>
            </a:r>
            <a:r>
              <a:rPr lang="es-AR" dirty="0" smtClean="0"/>
              <a:t>llenar los datos </a:t>
            </a:r>
            <a:r>
              <a:rPr lang="es-AR" dirty="0" smtClean="0"/>
              <a:t>correspondientes</a:t>
            </a:r>
          </a:p>
          <a:p>
            <a:pPr lvl="1"/>
            <a:r>
              <a:rPr lang="es-AR" dirty="0" smtClean="0"/>
              <a:t>Número </a:t>
            </a:r>
            <a:r>
              <a:rPr lang="es-AR" dirty="0" smtClean="0"/>
              <a:t>de libros en stock se reducirá automáticamente al efectuar el préstamo.</a:t>
            </a:r>
            <a:endParaRPr lang="en-US" dirty="0" smtClean="0"/>
          </a:p>
          <a:p>
            <a:endParaRPr lang="es-AR" dirty="0"/>
          </a:p>
        </p:txBody>
      </p:sp>
      <p:pic>
        <p:nvPicPr>
          <p:cNvPr id="10242" name="Picture 2"/>
          <p:cNvPicPr>
            <a:picLocks noChangeAspect="1" noChangeArrowheads="1"/>
          </p:cNvPicPr>
          <p:nvPr/>
        </p:nvPicPr>
        <p:blipFill>
          <a:blip r:embed="rId2" cstate="print"/>
          <a:srcRect/>
          <a:stretch>
            <a:fillRect/>
          </a:stretch>
        </p:blipFill>
        <p:spPr bwMode="auto">
          <a:xfrm>
            <a:off x="533400" y="4114800"/>
            <a:ext cx="8215086" cy="2133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s-AR" dirty="0" smtClean="0"/>
              <a:t/>
            </a:r>
            <a:br>
              <a:rPr lang="es-AR" dirty="0" smtClean="0"/>
            </a:br>
            <a:r>
              <a:rPr lang="es-AR" dirty="0" smtClean="0"/>
              <a:t>Préstamo </a:t>
            </a:r>
            <a:r>
              <a:rPr lang="es-AR" dirty="0" smtClean="0"/>
              <a:t>de Libros</a:t>
            </a:r>
            <a:br>
              <a:rPr lang="es-AR" dirty="0" smtClean="0"/>
            </a:br>
            <a:r>
              <a:rPr lang="es-AR" dirty="0" smtClean="0"/>
              <a:t>Devolución </a:t>
            </a:r>
            <a:r>
              <a:rPr lang="es-AR" dirty="0" smtClean="0"/>
              <a:t>del L</a:t>
            </a:r>
            <a:r>
              <a:rPr lang="es-AR" dirty="0" smtClean="0"/>
              <a:t>ibro</a:t>
            </a:r>
            <a:r>
              <a:rPr lang="en-US" b="1" i="1" dirty="0" smtClean="0"/>
              <a:t/>
            </a:r>
            <a:br>
              <a:rPr lang="en-US" b="1" i="1" dirty="0" smtClean="0"/>
            </a:br>
            <a:endParaRPr lang="es-AR" dirty="0"/>
          </a:p>
        </p:txBody>
      </p:sp>
      <p:sp>
        <p:nvSpPr>
          <p:cNvPr id="3" name="Content Placeholder 2"/>
          <p:cNvSpPr>
            <a:spLocks noGrp="1"/>
          </p:cNvSpPr>
          <p:nvPr>
            <p:ph sz="quarter" idx="1"/>
          </p:nvPr>
        </p:nvSpPr>
        <p:spPr/>
        <p:txBody>
          <a:bodyPr>
            <a:normAutofit/>
          </a:bodyPr>
          <a:lstStyle/>
          <a:p>
            <a:pPr lvl="1"/>
            <a:endParaRPr lang="es-AR" dirty="0" smtClean="0"/>
          </a:p>
          <a:p>
            <a:pPr lvl="1"/>
            <a:r>
              <a:rPr lang="es-AR" dirty="0" smtClean="0"/>
              <a:t>Ingresa </a:t>
            </a:r>
            <a:r>
              <a:rPr lang="es-AR" dirty="0" smtClean="0"/>
              <a:t>la fecha de devolución </a:t>
            </a:r>
            <a:r>
              <a:rPr lang="es-AR" dirty="0" smtClean="0"/>
              <a:t>de </a:t>
            </a:r>
            <a:r>
              <a:rPr lang="es-AR" dirty="0" smtClean="0"/>
              <a:t>ese </a:t>
            </a:r>
            <a:r>
              <a:rPr lang="es-AR" dirty="0" smtClean="0"/>
              <a:t>día (indicador </a:t>
            </a:r>
            <a:r>
              <a:rPr lang="es-AR" dirty="0" smtClean="0"/>
              <a:t>de devolución del </a:t>
            </a:r>
            <a:r>
              <a:rPr lang="es-AR" dirty="0" smtClean="0"/>
              <a:t>libro)</a:t>
            </a:r>
            <a:endParaRPr lang="en-US" dirty="0" smtClean="0"/>
          </a:p>
          <a:p>
            <a:pPr lvl="1"/>
            <a:r>
              <a:rPr lang="es-AR" dirty="0" smtClean="0"/>
              <a:t>De ser moroso se le aplicara un recargo en su factura final e inhabilitara para retirar libros por un periodo de tiempo.</a:t>
            </a:r>
            <a:endParaRPr lang="en-US" dirty="0" smtClean="0"/>
          </a:p>
          <a:p>
            <a:pPr lvl="1"/>
            <a:r>
              <a:rPr lang="es-AR" dirty="0" smtClean="0"/>
              <a:t>El stock del </a:t>
            </a:r>
            <a:r>
              <a:rPr lang="es-AR" dirty="0" smtClean="0"/>
              <a:t>libro </a:t>
            </a:r>
            <a:r>
              <a:rPr lang="es-AR" dirty="0" smtClean="0"/>
              <a:t>incrementara inmediatamente después de haber realizado la devolución</a:t>
            </a:r>
            <a:endParaRPr lang="es-A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s-AR" dirty="0" smtClean="0"/>
              <a:t>Préstamo de Libros</a:t>
            </a:r>
            <a:br>
              <a:rPr lang="es-AR" dirty="0" smtClean="0"/>
            </a:br>
            <a:r>
              <a:rPr lang="es-AR" dirty="0" smtClean="0"/>
              <a:t>Devolución del Libro</a:t>
            </a:r>
            <a:endParaRPr lang="es-AR" dirty="0"/>
          </a:p>
        </p:txBody>
      </p:sp>
      <p:pic>
        <p:nvPicPr>
          <p:cNvPr id="11266" name="Picture 2"/>
          <p:cNvPicPr>
            <a:picLocks noChangeAspect="1" noChangeArrowheads="1"/>
          </p:cNvPicPr>
          <p:nvPr/>
        </p:nvPicPr>
        <p:blipFill>
          <a:blip r:embed="rId2" cstate="print"/>
          <a:srcRect/>
          <a:stretch>
            <a:fillRect/>
          </a:stretch>
        </p:blipFill>
        <p:spPr bwMode="auto">
          <a:xfrm>
            <a:off x="1143000" y="1752600"/>
            <a:ext cx="6705600" cy="4766061"/>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s-AR" dirty="0" smtClean="0"/>
              <a:t>Préstamo de Libros</a:t>
            </a:r>
            <a:br>
              <a:rPr lang="es-AR" dirty="0" smtClean="0"/>
            </a:br>
            <a:r>
              <a:rPr lang="es-ES" dirty="0" smtClean="0"/>
              <a:t>Libros no devueltos en fecha</a:t>
            </a:r>
            <a:endParaRPr lang="es-AR" dirty="0"/>
          </a:p>
        </p:txBody>
      </p:sp>
      <p:sp>
        <p:nvSpPr>
          <p:cNvPr id="3" name="Content Placeholder 2"/>
          <p:cNvSpPr>
            <a:spLocks noGrp="1"/>
          </p:cNvSpPr>
          <p:nvPr>
            <p:ph sz="quarter" idx="1"/>
          </p:nvPr>
        </p:nvSpPr>
        <p:spPr/>
        <p:txBody>
          <a:bodyPr>
            <a:normAutofit fontScale="92500" lnSpcReduction="10000"/>
          </a:bodyPr>
          <a:lstStyle/>
          <a:p>
            <a:r>
              <a:rPr lang="es-AR" dirty="0" smtClean="0"/>
              <a:t>El </a:t>
            </a:r>
            <a:r>
              <a:rPr lang="es-AR" dirty="0" smtClean="0"/>
              <a:t>programa en su inicio automáticamente listara tanto a los morosos en devoluciones como a los morosos en pagos.</a:t>
            </a:r>
            <a:endParaRPr lang="en-US" dirty="0" smtClean="0"/>
          </a:p>
          <a:p>
            <a:r>
              <a:rPr lang="es-AR" dirty="0" smtClean="0"/>
              <a:t>Consulta </a:t>
            </a:r>
            <a:r>
              <a:rPr lang="es-AR" dirty="0" smtClean="0"/>
              <a:t>de Morosos en Devolución y Consulta de Morosos En Pagos hasta el día actual.</a:t>
            </a:r>
            <a:endParaRPr lang="en-US" dirty="0" smtClean="0"/>
          </a:p>
          <a:p>
            <a:r>
              <a:rPr lang="es-AR" dirty="0" smtClean="0"/>
              <a:t>Por </a:t>
            </a:r>
            <a:r>
              <a:rPr lang="es-AR" dirty="0" smtClean="0"/>
              <a:t>devolución </a:t>
            </a:r>
            <a:r>
              <a:rPr lang="es-AR" dirty="0" smtClean="0"/>
              <a:t>tardía, </a:t>
            </a:r>
            <a:r>
              <a:rPr lang="es-AR" dirty="0" smtClean="0"/>
              <a:t>el Socio quedara inhabilitado para retirar libros por un periodo de tiempo definido según las normas de cada </a:t>
            </a:r>
            <a:r>
              <a:rPr lang="es-AR" dirty="0" smtClean="0"/>
              <a:t>biblioteca.</a:t>
            </a:r>
            <a:endParaRPr lang="en-US" dirty="0" smtClean="0"/>
          </a:p>
          <a:p>
            <a:r>
              <a:rPr lang="es-AR" dirty="0" smtClean="0"/>
              <a:t>En el </a:t>
            </a:r>
            <a:r>
              <a:rPr lang="es-AR" dirty="0" smtClean="0"/>
              <a:t>vencimiento de la fecha de pagos habrá un recargo en </a:t>
            </a:r>
            <a:r>
              <a:rPr lang="es-AR" dirty="0" smtClean="0"/>
              <a:t>la </a:t>
            </a:r>
            <a:r>
              <a:rPr lang="es-AR" dirty="0" smtClean="0"/>
              <a:t>factura </a:t>
            </a:r>
            <a:r>
              <a:rPr lang="es-AR" dirty="0" smtClean="0"/>
              <a:t>siguiendo las normas </a:t>
            </a:r>
            <a:r>
              <a:rPr lang="es-AR" dirty="0" smtClean="0"/>
              <a:t>de la biblioteca que utiliza el software.</a:t>
            </a:r>
            <a:endParaRPr lang="en-US" dirty="0" smtClean="0"/>
          </a:p>
          <a:p>
            <a:pPr lvl="1"/>
            <a:endParaRPr lang="es-A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s-AR" dirty="0" smtClean="0"/>
              <a:t>Préstamo de </a:t>
            </a:r>
            <a:r>
              <a:rPr lang="es-AR" dirty="0" smtClean="0"/>
              <a:t>Libros</a:t>
            </a:r>
            <a:br>
              <a:rPr lang="es-AR" dirty="0" smtClean="0"/>
            </a:br>
            <a:r>
              <a:rPr lang="es-ES" dirty="0" smtClean="0"/>
              <a:t> Baja de libros por perdida</a:t>
            </a:r>
            <a:endParaRPr lang="es-AR" dirty="0"/>
          </a:p>
        </p:txBody>
      </p:sp>
      <p:sp>
        <p:nvSpPr>
          <p:cNvPr id="3" name="Content Placeholder 2"/>
          <p:cNvSpPr>
            <a:spLocks noGrp="1"/>
          </p:cNvSpPr>
          <p:nvPr>
            <p:ph sz="quarter" idx="1"/>
          </p:nvPr>
        </p:nvSpPr>
        <p:spPr/>
        <p:txBody>
          <a:bodyPr/>
          <a:lstStyle/>
          <a:p>
            <a:r>
              <a:rPr lang="es-AR" dirty="0" smtClean="0"/>
              <a:t>El </a:t>
            </a:r>
            <a:r>
              <a:rPr lang="es-AR" dirty="0" smtClean="0"/>
              <a:t>libro es dado de baja (disminuirá su </a:t>
            </a:r>
            <a:r>
              <a:rPr lang="es-AR" dirty="0" smtClean="0"/>
              <a:t>stock)</a:t>
            </a:r>
          </a:p>
          <a:p>
            <a:r>
              <a:rPr lang="es-AR" dirty="0" smtClean="0"/>
              <a:t>Añadirá </a:t>
            </a:r>
            <a:r>
              <a:rPr lang="es-AR" dirty="0" smtClean="0"/>
              <a:t>al socio una recarga en su cuota </a:t>
            </a:r>
            <a:r>
              <a:rPr lang="es-AR" dirty="0" smtClean="0"/>
              <a:t>mensual</a:t>
            </a:r>
          </a:p>
          <a:p>
            <a:pPr lvl="1"/>
            <a:r>
              <a:rPr lang="es-AR" dirty="0" smtClean="0"/>
              <a:t>Se adicionara </a:t>
            </a:r>
            <a:r>
              <a:rPr lang="es-AR" dirty="0" smtClean="0"/>
              <a:t>como descripción el motivo del recargo </a:t>
            </a:r>
          </a:p>
          <a:p>
            <a:pPr lvl="1"/>
            <a:endParaRPr lang="es-AR" dirty="0" smtClean="0"/>
          </a:p>
          <a:p>
            <a:r>
              <a:rPr lang="es-AR" dirty="0" smtClean="0"/>
              <a:t>Los datos del libro </a:t>
            </a:r>
            <a:r>
              <a:rPr lang="es-AR" dirty="0" smtClean="0"/>
              <a:t>no </a:t>
            </a:r>
            <a:r>
              <a:rPr lang="es-AR" dirty="0" smtClean="0"/>
              <a:t>serán eliminados</a:t>
            </a:r>
          </a:p>
          <a:p>
            <a:pPr lvl="1"/>
            <a:r>
              <a:rPr lang="es-AR" dirty="0" smtClean="0"/>
              <a:t>S</a:t>
            </a:r>
            <a:r>
              <a:rPr lang="es-AR" dirty="0" smtClean="0"/>
              <a:t>e </a:t>
            </a:r>
            <a:r>
              <a:rPr lang="es-AR" dirty="0" smtClean="0"/>
              <a:t>repondrá el </a:t>
            </a:r>
            <a:r>
              <a:rPr lang="es-AR" dirty="0" smtClean="0"/>
              <a:t>mismo</a:t>
            </a:r>
          </a:p>
          <a:p>
            <a:pPr lvl="1"/>
            <a:r>
              <a:rPr lang="es-AR" dirty="0" smtClean="0"/>
              <a:t>Más </a:t>
            </a:r>
            <a:r>
              <a:rPr lang="es-AR" dirty="0" smtClean="0"/>
              <a:t>de uno en </a:t>
            </a:r>
            <a:r>
              <a:rPr lang="es-AR" dirty="0" smtClean="0"/>
              <a:t>stock</a:t>
            </a:r>
            <a:endParaRPr lang="en-US" dirty="0" smtClean="0"/>
          </a:p>
          <a:p>
            <a:endParaRPr lang="es-A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s-AR" dirty="0" smtClean="0"/>
              <a:t>Préstamo de Libros</a:t>
            </a:r>
            <a:br>
              <a:rPr lang="es-AR" dirty="0" smtClean="0"/>
            </a:br>
            <a:r>
              <a:rPr lang="es-AR" dirty="0" smtClean="0"/>
              <a:t> Reclamos a Socios</a:t>
            </a:r>
            <a:endParaRPr lang="es-AR" dirty="0"/>
          </a:p>
        </p:txBody>
      </p:sp>
      <p:sp>
        <p:nvSpPr>
          <p:cNvPr id="3" name="Content Placeholder 2"/>
          <p:cNvSpPr>
            <a:spLocks noGrp="1"/>
          </p:cNvSpPr>
          <p:nvPr>
            <p:ph sz="quarter" idx="1"/>
          </p:nvPr>
        </p:nvSpPr>
        <p:spPr/>
        <p:txBody>
          <a:bodyPr/>
          <a:lstStyle/>
          <a:p>
            <a:r>
              <a:rPr lang="es-AR" dirty="0" smtClean="0"/>
              <a:t>Al </a:t>
            </a:r>
            <a:r>
              <a:rPr lang="es-AR" dirty="0" smtClean="0"/>
              <a:t>inicio </a:t>
            </a:r>
            <a:r>
              <a:rPr lang="es-AR" dirty="0" smtClean="0"/>
              <a:t>se </a:t>
            </a:r>
            <a:r>
              <a:rPr lang="es-AR" dirty="0" smtClean="0"/>
              <a:t>mostrara una lista de los </a:t>
            </a:r>
            <a:r>
              <a:rPr lang="es-AR" dirty="0" smtClean="0"/>
              <a:t>morosos </a:t>
            </a:r>
          </a:p>
          <a:p>
            <a:r>
              <a:rPr lang="es-AR" dirty="0" smtClean="0"/>
              <a:t>En paralelo se cuenta con un área de consultas </a:t>
            </a:r>
            <a:r>
              <a:rPr lang="es-AR" dirty="0" smtClean="0"/>
              <a:t>de </a:t>
            </a:r>
            <a:r>
              <a:rPr lang="es-AR" dirty="0" smtClean="0"/>
              <a:t>morosos.</a:t>
            </a:r>
            <a:endParaRPr lang="es-AR" dirty="0"/>
          </a:p>
        </p:txBody>
      </p:sp>
      <p:pic>
        <p:nvPicPr>
          <p:cNvPr id="12290" name="Picture 2"/>
          <p:cNvPicPr>
            <a:picLocks noChangeAspect="1" noChangeArrowheads="1"/>
          </p:cNvPicPr>
          <p:nvPr/>
        </p:nvPicPr>
        <p:blipFill>
          <a:blip r:embed="rId2" cstate="print"/>
          <a:srcRect/>
          <a:stretch>
            <a:fillRect/>
          </a:stretch>
        </p:blipFill>
        <p:spPr bwMode="auto">
          <a:xfrm>
            <a:off x="838200" y="3124200"/>
            <a:ext cx="7109209" cy="3429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AR" dirty="0" smtClean="0"/>
              <a:t>Conclusión</a:t>
            </a:r>
            <a:endParaRPr lang="es-AR" dirty="0"/>
          </a:p>
        </p:txBody>
      </p:sp>
      <p:sp>
        <p:nvSpPr>
          <p:cNvPr id="3" name="Content Placeholder 2"/>
          <p:cNvSpPr>
            <a:spLocks noGrp="1"/>
          </p:cNvSpPr>
          <p:nvPr>
            <p:ph sz="quarter" idx="1"/>
          </p:nvPr>
        </p:nvSpPr>
        <p:spPr/>
        <p:txBody>
          <a:bodyPr/>
          <a:lstStyle/>
          <a:p>
            <a:pPr lvl="1">
              <a:buNone/>
            </a:pPr>
            <a:endParaRPr lang="es-AR" dirty="0" smtClean="0"/>
          </a:p>
          <a:p>
            <a:pPr lvl="1"/>
            <a:r>
              <a:rPr lang="es-AR" dirty="0" smtClean="0"/>
              <a:t>Nuestro software busca </a:t>
            </a:r>
          </a:p>
          <a:p>
            <a:pPr lvl="1"/>
            <a:r>
              <a:rPr lang="es-AR" dirty="0" smtClean="0"/>
              <a:t>Eficiente</a:t>
            </a:r>
          </a:p>
          <a:p>
            <a:pPr lvl="1"/>
            <a:r>
              <a:rPr lang="es-AR" dirty="0" smtClean="0"/>
              <a:t>Práctico</a:t>
            </a:r>
          </a:p>
          <a:p>
            <a:pPr lvl="1"/>
            <a:r>
              <a:rPr lang="es-AR" dirty="0" smtClean="0"/>
              <a:t>F</a:t>
            </a:r>
            <a:r>
              <a:rPr lang="es-AR" dirty="0" smtClean="0"/>
              <a:t>ácil </a:t>
            </a:r>
            <a:r>
              <a:rPr lang="es-AR" dirty="0" smtClean="0"/>
              <a:t>de </a:t>
            </a:r>
            <a:r>
              <a:rPr lang="es-AR" dirty="0" smtClean="0"/>
              <a:t>usar</a:t>
            </a:r>
          </a:p>
          <a:p>
            <a:pPr lvl="1"/>
            <a:r>
              <a:rPr lang="es-AR" dirty="0" smtClean="0"/>
              <a:t>Perdurable </a:t>
            </a:r>
            <a:r>
              <a:rPr lang="es-AR" dirty="0" smtClean="0"/>
              <a:t>en el </a:t>
            </a:r>
            <a:r>
              <a:rPr lang="es-AR" dirty="0" smtClean="0"/>
              <a:t>tiempo</a:t>
            </a:r>
          </a:p>
          <a:p>
            <a:pPr lvl="1"/>
            <a:r>
              <a:rPr lang="es-AR" dirty="0" smtClean="0"/>
              <a:t>B</a:t>
            </a:r>
            <a:r>
              <a:rPr lang="es-AR" dirty="0" smtClean="0"/>
              <a:t>ajo </a:t>
            </a:r>
            <a:r>
              <a:rPr lang="es-AR" dirty="0" smtClean="0"/>
              <a:t>consto de </a:t>
            </a:r>
            <a:r>
              <a:rPr lang="es-AR" dirty="0" smtClean="0"/>
              <a:t>mantenimiento</a:t>
            </a:r>
          </a:p>
          <a:p>
            <a:pPr lvl="1"/>
            <a:r>
              <a:rPr lang="es-AR" dirty="0" smtClean="0"/>
              <a:t>Sin </a:t>
            </a:r>
            <a:r>
              <a:rPr lang="es-AR" dirty="0" smtClean="0"/>
              <a:t>dejar de ser agradable </a:t>
            </a:r>
            <a:endParaRPr lang="es-AR" dirty="0" smtClean="0"/>
          </a:p>
          <a:p>
            <a:pPr lvl="1">
              <a:buNone/>
            </a:pPr>
            <a:r>
              <a:rPr lang="es-AR" dirty="0" smtClean="0"/>
              <a:t>de usar (</a:t>
            </a:r>
            <a:r>
              <a:rPr lang="es-AR" dirty="0" err="1" smtClean="0"/>
              <a:t>friendly-user</a:t>
            </a:r>
            <a:r>
              <a:rPr lang="es-AR" dirty="0" smtClean="0"/>
              <a:t>)</a:t>
            </a:r>
            <a:endParaRPr lang="en-US" dirty="0" smtClean="0"/>
          </a:p>
          <a:p>
            <a:endParaRPr lang="es-AR" dirty="0"/>
          </a:p>
        </p:txBody>
      </p:sp>
      <p:pic>
        <p:nvPicPr>
          <p:cNvPr id="14338" name="Picture 2"/>
          <p:cNvPicPr>
            <a:picLocks noChangeAspect="1" noChangeArrowheads="1"/>
          </p:cNvPicPr>
          <p:nvPr/>
        </p:nvPicPr>
        <p:blipFill>
          <a:blip r:embed="rId2" cstate="print"/>
          <a:srcRect/>
          <a:stretch>
            <a:fillRect/>
          </a:stretch>
        </p:blipFill>
        <p:spPr bwMode="auto">
          <a:xfrm>
            <a:off x="5410200" y="1828800"/>
            <a:ext cx="3200400" cy="3962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AR" b="1" dirty="0" smtClean="0"/>
              <a:t>Alcance</a:t>
            </a:r>
            <a:endParaRPr lang="es-AR" dirty="0"/>
          </a:p>
        </p:txBody>
      </p:sp>
      <p:sp>
        <p:nvSpPr>
          <p:cNvPr id="3" name="Content Placeholder 2"/>
          <p:cNvSpPr>
            <a:spLocks noGrp="1"/>
          </p:cNvSpPr>
          <p:nvPr>
            <p:ph sz="quarter" idx="1"/>
          </p:nvPr>
        </p:nvSpPr>
        <p:spPr/>
        <p:txBody>
          <a:bodyPr/>
          <a:lstStyle/>
          <a:p>
            <a:r>
              <a:rPr lang="es-AR" dirty="0" smtClean="0"/>
              <a:t>Administrar </a:t>
            </a:r>
            <a:r>
              <a:rPr lang="es-AR" dirty="0" smtClean="0"/>
              <a:t>la cartera de </a:t>
            </a:r>
            <a:r>
              <a:rPr lang="es-AR" dirty="0" smtClean="0"/>
              <a:t>socios y el stock presente </a:t>
            </a:r>
          </a:p>
          <a:p>
            <a:pPr lvl="1"/>
            <a:r>
              <a:rPr lang="es-AR" dirty="0" smtClean="0"/>
              <a:t>Altas </a:t>
            </a:r>
            <a:r>
              <a:rPr lang="es-AR" dirty="0" smtClean="0"/>
              <a:t>y </a:t>
            </a:r>
            <a:r>
              <a:rPr lang="es-AR" dirty="0" smtClean="0"/>
              <a:t>Bajas correspondientes</a:t>
            </a:r>
          </a:p>
          <a:p>
            <a:pPr lvl="1"/>
            <a:r>
              <a:rPr lang="es-AR" dirty="0" smtClean="0"/>
              <a:t>Identificar socios </a:t>
            </a:r>
            <a:r>
              <a:rPr lang="es-AR" dirty="0" smtClean="0"/>
              <a:t>morosos para </a:t>
            </a:r>
            <a:r>
              <a:rPr lang="es-AR" dirty="0" smtClean="0"/>
              <a:t>recuperar </a:t>
            </a:r>
            <a:r>
              <a:rPr lang="es-AR" dirty="0" smtClean="0"/>
              <a:t>rápidamente los libros prestados </a:t>
            </a:r>
            <a:r>
              <a:rPr lang="es-AR" dirty="0" smtClean="0"/>
              <a:t>o pagos en deudas</a:t>
            </a:r>
          </a:p>
          <a:p>
            <a:r>
              <a:rPr lang="es-AR" dirty="0" smtClean="0"/>
              <a:t>Consultas </a:t>
            </a:r>
            <a:r>
              <a:rPr lang="es-AR" dirty="0" smtClean="0"/>
              <a:t>de </a:t>
            </a:r>
            <a:r>
              <a:rPr lang="es-AR" dirty="0" smtClean="0"/>
              <a:t>libros </a:t>
            </a:r>
            <a:r>
              <a:rPr lang="es-AR" dirty="0" smtClean="0"/>
              <a:t>a partir </a:t>
            </a:r>
            <a:endParaRPr lang="es-AR" dirty="0" smtClean="0"/>
          </a:p>
          <a:p>
            <a:pPr lvl="1"/>
            <a:r>
              <a:rPr lang="es-AR" dirty="0" smtClean="0"/>
              <a:t>Por Autor</a:t>
            </a:r>
          </a:p>
          <a:p>
            <a:pPr lvl="1"/>
            <a:r>
              <a:rPr lang="es-AR" dirty="0" smtClean="0"/>
              <a:t>Titulo</a:t>
            </a:r>
          </a:p>
          <a:p>
            <a:pPr lvl="1"/>
            <a:r>
              <a:rPr lang="es-AR" dirty="0" smtClean="0"/>
              <a:t>Palabras claves</a:t>
            </a:r>
          </a:p>
          <a:p>
            <a:pPr lvl="1"/>
            <a:r>
              <a:rPr lang="es-AR" dirty="0" smtClean="0"/>
              <a:t>Categoría</a:t>
            </a:r>
            <a:endParaRPr lang="en-US" dirty="0" smtClean="0"/>
          </a:p>
          <a:p>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AR" b="1" dirty="0" smtClean="0"/>
              <a:t>Antecedentes</a:t>
            </a:r>
            <a:endParaRPr lang="es-AR" dirty="0"/>
          </a:p>
        </p:txBody>
      </p:sp>
      <p:sp>
        <p:nvSpPr>
          <p:cNvPr id="3" name="Content Placeholder 2"/>
          <p:cNvSpPr>
            <a:spLocks noGrp="1"/>
          </p:cNvSpPr>
          <p:nvPr>
            <p:ph sz="quarter" idx="1"/>
          </p:nvPr>
        </p:nvSpPr>
        <p:spPr/>
        <p:txBody>
          <a:bodyPr>
            <a:normAutofit fontScale="40000" lnSpcReduction="20000"/>
          </a:bodyPr>
          <a:lstStyle/>
          <a:p>
            <a:r>
              <a:rPr lang="es-AR" dirty="0" smtClean="0"/>
              <a:t>“Biblioteca </a:t>
            </a:r>
            <a:r>
              <a:rPr lang="es-AR" dirty="0" smtClean="0"/>
              <a:t>Faustino Sarmiento” </a:t>
            </a:r>
            <a:r>
              <a:rPr lang="es-AR" dirty="0" smtClean="0"/>
              <a:t>posee </a:t>
            </a:r>
            <a:r>
              <a:rPr lang="es-AR" dirty="0" smtClean="0"/>
              <a:t>32.554 </a:t>
            </a:r>
            <a:r>
              <a:rPr lang="es-AR" dirty="0" smtClean="0"/>
              <a:t>ejemplares prestados </a:t>
            </a:r>
            <a:r>
              <a:rPr lang="es-AR" dirty="0" smtClean="0"/>
              <a:t>a </a:t>
            </a:r>
            <a:r>
              <a:rPr lang="es-AR" dirty="0" smtClean="0"/>
              <a:t>asociados a la </a:t>
            </a:r>
            <a:r>
              <a:rPr lang="es-AR" dirty="0" smtClean="0"/>
              <a:t>misma. </a:t>
            </a:r>
            <a:endParaRPr lang="en-US" dirty="0" smtClean="0"/>
          </a:p>
          <a:p>
            <a:r>
              <a:rPr lang="es-AR" dirty="0" smtClean="0"/>
              <a:t>El objetivo </a:t>
            </a:r>
            <a:endParaRPr lang="es-AR" dirty="0" smtClean="0"/>
          </a:p>
          <a:p>
            <a:pPr lvl="1"/>
            <a:r>
              <a:rPr lang="es-AR" dirty="0" smtClean="0"/>
              <a:t>Facilitar </a:t>
            </a:r>
            <a:r>
              <a:rPr lang="es-AR" dirty="0" smtClean="0"/>
              <a:t>la </a:t>
            </a:r>
            <a:r>
              <a:rPr lang="es-AR" dirty="0" smtClean="0"/>
              <a:t>administración la </a:t>
            </a:r>
            <a:r>
              <a:rPr lang="es-AR" dirty="0" smtClean="0"/>
              <a:t>identificación de la condición en que se encuentra cada ejemplar y la oportunidad, dada su antigüedad, para ser prestado o no, el seguimiento de los ejemplares entregados a los asociados y el momento en que los mismos deben ser devueltos, y la gestión del pago de la cuota mensual por parte de los socios que hacen uso de la Biblioteca.</a:t>
            </a:r>
            <a:endParaRPr lang="en-US" dirty="0" smtClean="0"/>
          </a:p>
          <a:p>
            <a:r>
              <a:rPr lang="es-AR" dirty="0" smtClean="0"/>
              <a:t>información </a:t>
            </a:r>
            <a:r>
              <a:rPr lang="es-AR" dirty="0" smtClean="0"/>
              <a:t>que se posee de cada Libro consiste en el nombre del libro, el autor, la editorial, la fecha de edición, el tema en el cual se inscribe, la ubicación en los estantes de la Biblioteca, la cantidad de ejemplares en existencia, la condición en que se encuentra (Bueno, Regular, o Malo), y un código ISSN que identifica al libro. La Biblioteca tiene por norma actualmente, no prestar libros cuya fecha de edición es menor a 1930, pero esta política es revisada cada dos años, y además tiene en cuenta el estado de los libros. Esta información debe señalar si un libro puede o no ser prestado.</a:t>
            </a:r>
            <a:endParaRPr lang="en-US" dirty="0" smtClean="0"/>
          </a:p>
          <a:p>
            <a:r>
              <a:rPr lang="es-AR" dirty="0" smtClean="0"/>
              <a:t>Dado que es muy común que un socio solicite información o bibliografía de un tema específico, la Biblioteca posee un fichero ordenado por tema con todos los libros correspondientes a cada uno. De esta forma se procede a buscar rápidamente un libro en particular. Existe también la necesidad de poder seleccionar un libro conociendo el nombre del autor, por lo que es deseable que el sistema a implementar contemple dicha consulta.</a:t>
            </a:r>
            <a:endParaRPr lang="en-US" dirty="0" smtClean="0"/>
          </a:p>
          <a:p>
            <a:r>
              <a:rPr lang="es-AR" dirty="0" smtClean="0"/>
              <a:t>Por otro lado la Biblioteca registra en una ficha identificada por el DNI del socio, el nombre y apellido de los asociados, su teléfono y dirección, la fecha en que ingresó y la fecha en que se le dio de baja. Además, si el socio incumple con la entrega o con el pago mensual, se separa al socio de la lista de beneficiados para retirar un libro. Por otro lado se registra en una ficha la última fecha en que el asociado pago la cuota mensual, y si devolvió o no el libro. Esta información permite registrar si puede o no retirar un libro. </a:t>
            </a:r>
            <a:endParaRPr lang="en-US" dirty="0" smtClean="0"/>
          </a:p>
          <a:p>
            <a:r>
              <a:rPr lang="es-AR" dirty="0" smtClean="0"/>
              <a:t>Para efectuar el retiro de un libro, se registra en una ficha el número de préstamo, que es un número correlativo y secuencial, el código del libro retirado, el DNI del socio que retira el libro, la fecha en que lo retira y la fecha en que debe devolverlo, y la condición en que se encuentra el libro entregado. </a:t>
            </a:r>
            <a:endParaRPr lang="en-US" dirty="0" smtClean="0"/>
          </a:p>
          <a:p>
            <a:r>
              <a:rPr lang="es-AR" dirty="0" smtClean="0"/>
              <a:t>La información anterior, le permite a la Biblioteca efectuar una correcta gestión de la misma, al contar diariamente con un listado de todos los asociados que debieron devolver libros y no lo hicieron, e identificar quienes se encuentran en mora con su cuota social.</a:t>
            </a:r>
            <a:endParaRPr lang="en-US" dirty="0" smtClean="0"/>
          </a:p>
          <a:p>
            <a:endParaRPr lang="es-A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AR" dirty="0" smtClean="0"/>
              <a:t>Diseño Conceptual</a:t>
            </a:r>
            <a:endParaRPr lang="es-AR" dirty="0"/>
          </a:p>
        </p:txBody>
      </p:sp>
      <p:sp>
        <p:nvSpPr>
          <p:cNvPr id="3" name="Content Placeholder 2"/>
          <p:cNvSpPr>
            <a:spLocks noGrp="1"/>
          </p:cNvSpPr>
          <p:nvPr>
            <p:ph sz="quarter" idx="1"/>
          </p:nvPr>
        </p:nvSpPr>
        <p:spPr/>
        <p:txBody>
          <a:bodyPr>
            <a:normAutofit/>
          </a:bodyPr>
          <a:lstStyle/>
          <a:p>
            <a:r>
              <a:rPr lang="es-AR" dirty="0" smtClean="0"/>
              <a:t>Administración </a:t>
            </a:r>
            <a:r>
              <a:rPr lang="es-AR" dirty="0" smtClean="0"/>
              <a:t>de </a:t>
            </a:r>
            <a:r>
              <a:rPr lang="es-AR" dirty="0" smtClean="0"/>
              <a:t>Socios</a:t>
            </a:r>
          </a:p>
          <a:p>
            <a:pPr lvl="1"/>
            <a:r>
              <a:rPr lang="es-AR" dirty="0" smtClean="0"/>
              <a:t>Ingreso de Socios Nuevos</a:t>
            </a:r>
            <a:endParaRPr lang="en-US" dirty="0" smtClean="0"/>
          </a:p>
          <a:p>
            <a:pPr lvl="1"/>
            <a:endParaRPr lang="es-AR" dirty="0" smtClean="0"/>
          </a:p>
          <a:p>
            <a:pPr lvl="1"/>
            <a:r>
              <a:rPr lang="es-AR" dirty="0" smtClean="0"/>
              <a:t>Egreso </a:t>
            </a:r>
            <a:r>
              <a:rPr lang="es-AR" dirty="0" smtClean="0"/>
              <a:t>de Socios</a:t>
            </a:r>
            <a:endParaRPr lang="en-US" dirty="0" smtClean="0"/>
          </a:p>
          <a:p>
            <a:pPr lvl="1"/>
            <a:endParaRPr lang="es-AR" dirty="0" smtClean="0"/>
          </a:p>
          <a:p>
            <a:pPr lvl="1"/>
            <a:r>
              <a:rPr lang="es-AR" dirty="0" smtClean="0"/>
              <a:t>Modificación </a:t>
            </a:r>
            <a:r>
              <a:rPr lang="es-AR" dirty="0" smtClean="0"/>
              <a:t>de Datos del Socio</a:t>
            </a:r>
            <a:endParaRPr lang="en-US" dirty="0" smtClean="0"/>
          </a:p>
          <a:p>
            <a:pPr lvl="1"/>
            <a:endParaRPr lang="es-AR" dirty="0" smtClean="0"/>
          </a:p>
          <a:p>
            <a:pPr lvl="1"/>
            <a:r>
              <a:rPr lang="es-AR" dirty="0" smtClean="0"/>
              <a:t>Pago </a:t>
            </a:r>
            <a:r>
              <a:rPr lang="es-AR" dirty="0" smtClean="0"/>
              <a:t>de la Cuota </a:t>
            </a:r>
            <a:r>
              <a:rPr lang="es-AR" dirty="0" smtClean="0"/>
              <a:t>Societaria</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AR" dirty="0" smtClean="0"/>
              <a:t>Diseño Conceptual</a:t>
            </a:r>
            <a:endParaRPr lang="es-AR" dirty="0"/>
          </a:p>
        </p:txBody>
      </p:sp>
      <p:sp>
        <p:nvSpPr>
          <p:cNvPr id="3" name="Content Placeholder 2"/>
          <p:cNvSpPr>
            <a:spLocks noGrp="1"/>
          </p:cNvSpPr>
          <p:nvPr>
            <p:ph sz="quarter" idx="1"/>
          </p:nvPr>
        </p:nvSpPr>
        <p:spPr/>
        <p:txBody>
          <a:bodyPr/>
          <a:lstStyle/>
          <a:p>
            <a:pPr lvl="0"/>
            <a:r>
              <a:rPr lang="es-AR" sz="3200" dirty="0" smtClean="0"/>
              <a:t>Administración de Libros:</a:t>
            </a:r>
            <a:endParaRPr lang="en-US" sz="2800" dirty="0" smtClean="0"/>
          </a:p>
          <a:p>
            <a:pPr lvl="1"/>
            <a:r>
              <a:rPr lang="es-AR" sz="2800" dirty="0" smtClean="0"/>
              <a:t>Alta de Nuevos </a:t>
            </a:r>
            <a:r>
              <a:rPr lang="es-AR" sz="2800" dirty="0" smtClean="0"/>
              <a:t>Libros</a:t>
            </a:r>
          </a:p>
          <a:p>
            <a:pPr lvl="1"/>
            <a:endParaRPr lang="en-US" sz="2400" dirty="0" smtClean="0"/>
          </a:p>
          <a:p>
            <a:pPr lvl="1"/>
            <a:r>
              <a:rPr lang="es-AR" sz="2800" dirty="0" smtClean="0"/>
              <a:t>Baja de Libros</a:t>
            </a:r>
            <a:endParaRPr lang="en-US" sz="2400" dirty="0" smtClean="0"/>
          </a:p>
          <a:p>
            <a:pPr lvl="1"/>
            <a:endParaRPr lang="es-AR" sz="2800" dirty="0" smtClean="0"/>
          </a:p>
          <a:p>
            <a:pPr lvl="1"/>
            <a:r>
              <a:rPr lang="es-AR" sz="2800" dirty="0" smtClean="0"/>
              <a:t>Modificación </a:t>
            </a:r>
            <a:r>
              <a:rPr lang="es-AR" sz="2800" dirty="0" smtClean="0"/>
              <a:t>de Datos del Libro (Comentario)</a:t>
            </a:r>
            <a:endParaRPr lang="en-US" sz="2400" dirty="0" smtClean="0"/>
          </a:p>
          <a:p>
            <a:pPr lvl="1"/>
            <a:endParaRPr lang="es-AR" sz="2800" dirty="0" smtClean="0"/>
          </a:p>
          <a:p>
            <a:pPr lvl="1"/>
            <a:r>
              <a:rPr lang="es-AR" sz="2800" dirty="0" smtClean="0"/>
              <a:t>Administración </a:t>
            </a:r>
            <a:r>
              <a:rPr lang="es-AR" sz="2800" dirty="0" smtClean="0"/>
              <a:t>de la Temática del Libro</a:t>
            </a:r>
            <a:endParaRPr lang="en-US" sz="2400" dirty="0" smtClean="0"/>
          </a:p>
          <a:p>
            <a:endParaRPr lang="es-A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AR" dirty="0" smtClean="0"/>
              <a:t>Diseño Conceptual</a:t>
            </a:r>
            <a:endParaRPr lang="es-AR" dirty="0"/>
          </a:p>
        </p:txBody>
      </p:sp>
      <p:sp>
        <p:nvSpPr>
          <p:cNvPr id="3" name="Content Placeholder 2"/>
          <p:cNvSpPr>
            <a:spLocks noGrp="1"/>
          </p:cNvSpPr>
          <p:nvPr>
            <p:ph sz="quarter" idx="1"/>
          </p:nvPr>
        </p:nvSpPr>
        <p:spPr/>
        <p:txBody>
          <a:bodyPr/>
          <a:lstStyle/>
          <a:p>
            <a:pPr lvl="0"/>
            <a:r>
              <a:rPr lang="es-AR" sz="3200" dirty="0" smtClean="0"/>
              <a:t>Préstamo de Libros:</a:t>
            </a:r>
            <a:endParaRPr lang="en-US" sz="2800" dirty="0" smtClean="0"/>
          </a:p>
          <a:p>
            <a:pPr lvl="1"/>
            <a:r>
              <a:rPr lang="es-AR" sz="2800" dirty="0" smtClean="0"/>
              <a:t>Búsqueda de libros y su stock</a:t>
            </a:r>
            <a:endParaRPr lang="en-US" sz="2400" dirty="0" smtClean="0"/>
          </a:p>
          <a:p>
            <a:pPr lvl="1"/>
            <a:r>
              <a:rPr lang="es-AR" sz="2800" dirty="0" smtClean="0"/>
              <a:t>Asignación del libro al Socio</a:t>
            </a:r>
            <a:endParaRPr lang="en-US" sz="2400" dirty="0" smtClean="0"/>
          </a:p>
          <a:p>
            <a:pPr lvl="1"/>
            <a:r>
              <a:rPr lang="es-AR" sz="2800" dirty="0" smtClean="0"/>
              <a:t>Devolución del libro por parte del socio</a:t>
            </a:r>
            <a:endParaRPr lang="en-US" sz="2400" dirty="0" smtClean="0"/>
          </a:p>
          <a:p>
            <a:pPr lvl="1"/>
            <a:r>
              <a:rPr lang="es-AR" sz="2800" dirty="0" smtClean="0"/>
              <a:t>Libros no devueltos en fecha</a:t>
            </a:r>
            <a:endParaRPr lang="en-US" sz="2400" dirty="0" smtClean="0"/>
          </a:p>
          <a:p>
            <a:pPr lvl="1"/>
            <a:r>
              <a:rPr lang="es-AR" sz="2800" dirty="0" smtClean="0"/>
              <a:t>Baja de libros por perdida por parte del Socio</a:t>
            </a:r>
            <a:endParaRPr lang="en-US" sz="2400" dirty="0" smtClean="0"/>
          </a:p>
          <a:p>
            <a:pPr lvl="1"/>
            <a:r>
              <a:rPr lang="es-AR" sz="2800" dirty="0" smtClean="0"/>
              <a:t>Reclamos a Socios Morosos en Devolución</a:t>
            </a:r>
            <a:endParaRPr lang="en-US" sz="2400" dirty="0" smtClean="0"/>
          </a:p>
          <a:p>
            <a:endParaRPr lang="es-A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s-AR" dirty="0" smtClean="0"/>
              <a:t>Administración de Socios</a:t>
            </a:r>
            <a:br>
              <a:rPr lang="es-AR" dirty="0" smtClean="0"/>
            </a:br>
            <a:r>
              <a:rPr lang="es-AR" dirty="0" smtClean="0"/>
              <a:t>Ingreso de Socios </a:t>
            </a:r>
            <a:r>
              <a:rPr lang="es-AR" dirty="0" smtClean="0"/>
              <a:t>Nuevos</a:t>
            </a:r>
            <a:endParaRPr lang="es-AR" dirty="0"/>
          </a:p>
        </p:txBody>
      </p:sp>
      <p:sp>
        <p:nvSpPr>
          <p:cNvPr id="3" name="Content Placeholder 2"/>
          <p:cNvSpPr>
            <a:spLocks noGrp="1"/>
          </p:cNvSpPr>
          <p:nvPr>
            <p:ph sz="quarter" idx="1"/>
          </p:nvPr>
        </p:nvSpPr>
        <p:spPr/>
        <p:txBody>
          <a:bodyPr/>
          <a:lstStyle/>
          <a:p>
            <a:r>
              <a:rPr lang="es-AR" dirty="0" smtClean="0"/>
              <a:t>Formulario completo</a:t>
            </a:r>
          </a:p>
          <a:p>
            <a:pPr lvl="1"/>
            <a:r>
              <a:rPr lang="es-AR" dirty="0" smtClean="0"/>
              <a:t>DNI </a:t>
            </a:r>
            <a:r>
              <a:rPr lang="es-AR" dirty="0" smtClean="0"/>
              <a:t>(</a:t>
            </a:r>
            <a:r>
              <a:rPr lang="es-AR" dirty="0" smtClean="0"/>
              <a:t>Clave)</a:t>
            </a:r>
          </a:p>
          <a:p>
            <a:pPr lvl="1"/>
            <a:r>
              <a:rPr lang="es-AR" dirty="0" smtClean="0"/>
              <a:t>Nombre y Apellido</a:t>
            </a:r>
          </a:p>
          <a:p>
            <a:pPr lvl="1"/>
            <a:r>
              <a:rPr lang="es-AR" dirty="0" smtClean="0"/>
              <a:t>Direcciones</a:t>
            </a:r>
          </a:p>
          <a:p>
            <a:pPr lvl="1"/>
            <a:r>
              <a:rPr lang="es-AR" dirty="0" smtClean="0"/>
              <a:t>Teléfonos y Mail</a:t>
            </a:r>
          </a:p>
          <a:p>
            <a:pPr lvl="1"/>
            <a:r>
              <a:rPr lang="es-AR" dirty="0" smtClean="0"/>
              <a:t>Fecha </a:t>
            </a:r>
            <a:r>
              <a:rPr lang="es-AR" dirty="0" smtClean="0"/>
              <a:t>de Alta y </a:t>
            </a:r>
            <a:r>
              <a:rPr lang="es-AR" dirty="0" smtClean="0"/>
              <a:t>Baja</a:t>
            </a:r>
          </a:p>
          <a:p>
            <a:pPr lvl="1"/>
            <a:r>
              <a:rPr lang="es-AR" dirty="0" smtClean="0"/>
              <a:t>Habilitación (habilitado </a:t>
            </a:r>
            <a:r>
              <a:rPr lang="es-AR" dirty="0" smtClean="0"/>
              <a:t>para retirar libros o no).</a:t>
            </a:r>
            <a:endParaRPr lang="en-US" dirty="0" smtClean="0"/>
          </a:p>
          <a:p>
            <a:endParaRPr lang="es-A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s-AR" dirty="0" smtClean="0"/>
              <a:t>Administración de Socios</a:t>
            </a:r>
            <a:br>
              <a:rPr lang="es-AR" dirty="0" smtClean="0"/>
            </a:br>
            <a:r>
              <a:rPr lang="es-AR" dirty="0" smtClean="0"/>
              <a:t>Ingreso de Socios Nuevos</a:t>
            </a:r>
            <a:endParaRPr lang="es-AR" dirty="0"/>
          </a:p>
        </p:txBody>
      </p:sp>
      <p:pic>
        <p:nvPicPr>
          <p:cNvPr id="1026" name="Picture 2"/>
          <p:cNvPicPr>
            <a:picLocks noChangeAspect="1" noChangeArrowheads="1"/>
          </p:cNvPicPr>
          <p:nvPr/>
        </p:nvPicPr>
        <p:blipFill>
          <a:blip r:embed="rId2" cstate="print"/>
          <a:srcRect/>
          <a:stretch>
            <a:fillRect/>
          </a:stretch>
        </p:blipFill>
        <p:spPr bwMode="auto">
          <a:xfrm>
            <a:off x="1371600" y="1752600"/>
            <a:ext cx="6603514" cy="48768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170</TotalTime>
  <Words>1236</Words>
  <Application>Microsoft Office PowerPoint</Application>
  <PresentationFormat>On-screen Show (4:3)</PresentationFormat>
  <Paragraphs>148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Median</vt:lpstr>
      <vt:lpstr>Sistema de administración de una biblioteca</vt:lpstr>
      <vt:lpstr>Objetivos</vt:lpstr>
      <vt:lpstr>Alcance</vt:lpstr>
      <vt:lpstr>Antecedentes</vt:lpstr>
      <vt:lpstr>Diseño Conceptual</vt:lpstr>
      <vt:lpstr>Diseño Conceptual</vt:lpstr>
      <vt:lpstr>Diseño Conceptual</vt:lpstr>
      <vt:lpstr>Administración de Socios Ingreso de Socios Nuevos</vt:lpstr>
      <vt:lpstr>Administración de Socios Ingreso de Socios Nuevos</vt:lpstr>
      <vt:lpstr>Administración de Socios Egreso de Socios</vt:lpstr>
      <vt:lpstr>Administración de Socios Modificación de Datos del Socio</vt:lpstr>
      <vt:lpstr>Administración de Socios Pago de la Cuota Societaria</vt:lpstr>
      <vt:lpstr>Administración de Libros Alta de Nuevos Libros</vt:lpstr>
      <vt:lpstr>Administración de Libros Baja de Libros</vt:lpstr>
      <vt:lpstr>Administración de Libros Baja de Libros</vt:lpstr>
      <vt:lpstr>Administración de Libros Modificación de Datos del Libro</vt:lpstr>
      <vt:lpstr>Administración de Libros Administración de la Temática del Libro</vt:lpstr>
      <vt:lpstr>Administración de Libros Administración de la Temática del Libro</vt:lpstr>
      <vt:lpstr>Préstamo de Libros Búsqueda de Libros y su Stock</vt:lpstr>
      <vt:lpstr>Préstamo de Libros Búsqueda de Libros y su Stock</vt:lpstr>
      <vt:lpstr>Préstamo de Libros Búsqueda de Libros y su Stock</vt:lpstr>
      <vt:lpstr>Préstamo de Libros Asignación del libro al Socio</vt:lpstr>
      <vt:lpstr> Préstamo de Libros Devolución del Libro </vt:lpstr>
      <vt:lpstr>Préstamo de Libros Devolución del Libro</vt:lpstr>
      <vt:lpstr>Préstamo de Libros Libros no devueltos en fecha</vt:lpstr>
      <vt:lpstr>Préstamo de Libros  Baja de libros por perdida</vt:lpstr>
      <vt:lpstr>Préstamo de Libros  Reclamos a Socios</vt:lpstr>
      <vt:lpstr>Conclusión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administración de una biblioteca</dc:title>
  <dc:creator>Santy</dc:creator>
  <cp:lastModifiedBy>Santy</cp:lastModifiedBy>
  <cp:revision>18</cp:revision>
  <dcterms:created xsi:type="dcterms:W3CDTF">2010-04-09T18:28:03Z</dcterms:created>
  <dcterms:modified xsi:type="dcterms:W3CDTF">2010-04-09T21:19:48Z</dcterms:modified>
</cp:coreProperties>
</file>