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7" r:id="rId6"/>
    <p:sldId id="266" r:id="rId7"/>
    <p:sldId id="269" r:id="rId8"/>
    <p:sldId id="271" r:id="rId9"/>
    <p:sldId id="270" r:id="rId10"/>
    <p:sldId id="272" r:id="rId11"/>
    <p:sldId id="273" r:id="rId12"/>
    <p:sldId id="274" r:id="rId13"/>
    <p:sldId id="263" r:id="rId14"/>
    <p:sldId id="268" r:id="rId15"/>
    <p:sldId id="275" r:id="rId16"/>
    <p:sldId id="276" r:id="rId17"/>
    <p:sldId id="277" r:id="rId18"/>
    <p:sldId id="279" r:id="rId19"/>
    <p:sldId id="278" r:id="rId20"/>
    <p:sldId id="257" r:id="rId21"/>
    <p:sldId id="258" r:id="rId22"/>
    <p:sldId id="260" r:id="rId23"/>
    <p:sldId id="261" r:id="rId24"/>
    <p:sldId id="25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4686" autoAdjust="0"/>
  </p:normalViewPr>
  <p:slideViewPr>
    <p:cSldViewPr>
      <p:cViewPr>
        <p:scale>
          <a:sx n="80" d="100"/>
          <a:sy n="80" d="100"/>
        </p:scale>
        <p:origin x="-312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ED28-2149-4815-ABBD-3631A89793D5}" type="datetimeFigureOut">
              <a:rPr lang="en-US" smtClean="0"/>
              <a:pPr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3548-3336-40A0-8709-EA6D418C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Document3.docx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EclipseWorkspace2\News\doc\Android_Dev_Images\ADT_for_Eclipse.docx" TargetMode="External"/><Relationship Id="rId5" Type="http://schemas.openxmlformats.org/officeDocument/2006/relationships/oleObject" Target="file:///C:\EclipseWorkspace2\News\doc\Android_Dev_Images\Android_Virtual_Device_manager.docx" TargetMode="External"/><Relationship Id="rId4" Type="http://schemas.openxmlformats.org/officeDocument/2006/relationships/hyperlink" Target="http://developer.android.com/sdk/eclipse-ad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EclipseWorkspace2\News\doc\Android_Dev_Images\CreateAndroidProject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file:///C:\EclipseWorkspace2\News\doc\Android_Dev_Images\Emulator.docx" TargetMode="External"/><Relationship Id="rId4" Type="http://schemas.openxmlformats.org/officeDocument/2006/relationships/oleObject" Target="file:///C:\EclipseWorkspace2\News\doc\Android_Dev_Images\Project_Structure.doc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Android Development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64008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Russ Ray</a:t>
            </a:r>
          </a:p>
          <a:p>
            <a:r>
              <a:rPr lang="en-US" dirty="0" smtClean="0"/>
              <a:t>Russell (Russ) Ray –Linkedin</a:t>
            </a:r>
          </a:p>
          <a:p>
            <a:r>
              <a:rPr lang="en-US" dirty="0" smtClean="0"/>
              <a:t>russray2008 --Twitter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Android Content Provider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2971800"/>
            <a:ext cx="50292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Data Sharing between App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Usually an Activity or Service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2"/>
          </p:nvPr>
        </p:nvGraphicFramePr>
        <p:xfrm>
          <a:off x="6324600" y="2057400"/>
          <a:ext cx="4267200" cy="4325408"/>
        </p:xfrm>
        <a:graphic>
          <a:graphicData uri="http://schemas.openxmlformats.org/presentationml/2006/ole">
            <p:oleObj spid="_x0000_s21505" name="Document" r:id="rId3" imgW="5949903" imgH="524940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Android Service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743201"/>
            <a:ext cx="4038600" cy="2209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Background process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May run long time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 Service for App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Bind Service for App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Content Placeholder 7" descr="service_lifecycl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10200" y="2920727"/>
            <a:ext cx="3733800" cy="39372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Android Manifest 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143000"/>
            <a:ext cx="6324600" cy="5715000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&lt;?xml version=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"1.0" encoding="utf-8"?&gt;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&lt;manifest xmlns:android=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"http://schemas.android.com/apk/res/android"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package=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"com.news"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android:versionCode=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"1"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android:versionName=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"1.0"&gt;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&lt;!-- This has to be here or will not be a well-formed document. --&gt;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&lt;uses-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android:minSdkVersion=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"10" /&gt;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&lt;uses-permission android:name=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"android.permission.INTERNET" /&gt;</a:t>
            </a:r>
          </a:p>
          <a:p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   &lt;application android:icon=</a:t>
            </a:r>
            <a:r>
              <a:rPr lang="fr-FR" sz="1400" i="1" dirty="0" smtClean="0">
                <a:solidFill>
                  <a:schemeClr val="bg1">
                    <a:lumMod val="95000"/>
                  </a:schemeClr>
                </a:solidFill>
              </a:rPr>
              <a:t>"@drawable/</a:t>
            </a:r>
            <a:r>
              <a:rPr lang="fr-FR" sz="1400" i="1" dirty="0" err="1" smtClean="0">
                <a:solidFill>
                  <a:schemeClr val="bg1">
                    <a:lumMod val="95000"/>
                  </a:schemeClr>
                </a:solidFill>
              </a:rPr>
              <a:t>icon</a:t>
            </a:r>
            <a:r>
              <a:rPr lang="fr-FR" sz="1400" i="1" dirty="0" smtClean="0">
                <a:solidFill>
                  <a:schemeClr val="bg1">
                    <a:lumMod val="95000"/>
                  </a:schemeClr>
                </a:solidFill>
              </a:rPr>
              <a:t>" android:label="@string/</a:t>
            </a:r>
            <a:r>
              <a:rPr lang="fr-FR" sz="1400" i="1" dirty="0" err="1" smtClean="0">
                <a:solidFill>
                  <a:schemeClr val="bg1">
                    <a:lumMod val="95000"/>
                  </a:schemeClr>
                </a:solidFill>
              </a:rPr>
              <a:t>app_name</a:t>
            </a:r>
            <a:r>
              <a:rPr lang="fr-FR" sz="1400" i="1" dirty="0" smtClean="0">
                <a:solidFill>
                  <a:schemeClr val="bg1">
                    <a:lumMod val="95000"/>
                  </a:schemeClr>
                </a:solidFill>
              </a:rPr>
              <a:t>"&gt;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  &lt;activity android:name=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".NewsActivity"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            android:configChanges=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"orientation|keyboardHidden"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            android:label=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"@string/</a:t>
            </a:r>
            <a:r>
              <a:rPr lang="en-US" sz="1400" i="1" dirty="0" err="1" smtClean="0">
                <a:solidFill>
                  <a:schemeClr val="bg1">
                    <a:lumMod val="95000"/>
                  </a:schemeClr>
                </a:solidFill>
              </a:rPr>
              <a:t>app_name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      &lt;intent-filter&gt;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          &lt;action android:name=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"android.intent.action.MAIN" /&gt;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          &lt;category android:name=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"android.intent.category.LAUNCHER" /&gt;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      &lt;/intent-filter&gt;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    &lt;/activity&gt;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   &lt;/application&gt;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&lt;/manifest&gt;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Native Android App Dev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Web Browser Engines</a:t>
            </a:r>
          </a:p>
          <a:p>
            <a:pPr lvl="1"/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Webkit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2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Google Chrome</a:t>
            </a:r>
          </a:p>
          <a:p>
            <a:pPr lvl="1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Presto</a:t>
            </a:r>
          </a:p>
          <a:p>
            <a:pPr lvl="2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Opera</a:t>
            </a:r>
          </a:p>
          <a:p>
            <a:pPr lvl="1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Gecko</a:t>
            </a:r>
          </a:p>
          <a:p>
            <a:pPr lvl="2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Mozilla Firefox</a:t>
            </a:r>
          </a:p>
          <a:p>
            <a:pPr lvl="1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Trident</a:t>
            </a:r>
          </a:p>
          <a:p>
            <a:pPr lvl="2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Internet Explorer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Native Android App Dev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73075" y="1446213"/>
          <a:ext cx="8264525" cy="5459412"/>
        </p:xfrm>
        <a:graphic>
          <a:graphicData uri="http://schemas.openxmlformats.org/presentationml/2006/ole">
            <p:oleObj spid="_x0000_s5122" name="Document" r:id="rId3" imgW="5949903" imgH="393048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JavaScript Framework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71800"/>
            <a:ext cx="35052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JQuery Mobile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447800"/>
            <a:ext cx="457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HTML5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743200"/>
            <a:ext cx="39624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Gelocation API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Offline Web App Support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Web Storage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CSS3 Selector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2D Animation</a:t>
            </a:r>
          </a:p>
        </p:txBody>
      </p:sp>
      <p:pic>
        <p:nvPicPr>
          <p:cNvPr id="7" name="Content Placeholder 6" descr="512px-HTML5-logo_sv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096000" y="3048000"/>
            <a:ext cx="3200400" cy="3505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News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743200"/>
            <a:ext cx="4343400" cy="2133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Simple RSS Feed Reader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Web Storage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News App Screens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813600" y="104127300"/>
            <a:ext cx="3105150" cy="472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499900" y="103898700"/>
            <a:ext cx="3105150" cy="472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27300" y="109956600"/>
            <a:ext cx="3105150" cy="472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899200" y="110070900"/>
            <a:ext cx="3105150" cy="472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499900" y="103898700"/>
            <a:ext cx="3105150" cy="472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27300" y="109956600"/>
            <a:ext cx="3105150" cy="472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642400" y="108585000"/>
            <a:ext cx="3105150" cy="472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5384600" y="100965000"/>
            <a:ext cx="3105150" cy="472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3073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28000" y="100203000"/>
            <a:ext cx="3105150" cy="472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838200" y="1274763"/>
          <a:ext cx="7391400" cy="5583237"/>
        </p:xfrm>
        <a:graphic>
          <a:graphicData uri="http://schemas.openxmlformats.org/presentationml/2006/ole">
            <p:oleObj spid="_x0000_s30738" name="Document" r:id="rId8" imgW="9145675" imgH="659615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 Source Code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6553200" cy="21336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git://github.com/russray2008/News.git</a:t>
            </a:r>
          </a:p>
        </p:txBody>
      </p:sp>
      <p:pic>
        <p:nvPicPr>
          <p:cNvPr id="6" name="Content Placeholder 5" descr="GitHub_logov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943600" y="2743200"/>
            <a:ext cx="2338918" cy="105251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SDK Setup Steps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Download Android SDK</a:t>
            </a:r>
          </a:p>
          <a:p>
            <a:pPr lvl="1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http://developer.android.com/sdk/index.html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Add %ANDROID_HOME%</a:t>
            </a:r>
          </a:p>
          <a:p>
            <a:pPr lvl="1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C:\android-sdk-windows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UPDATE %PATH%</a:t>
            </a:r>
          </a:p>
          <a:p>
            <a:pPr lvl="1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tools and platform-tools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AnDevCon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First Conf for Android Dev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Over 800 attended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 one day workshops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48 technical classes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Technical Classes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Beginner to Intermediate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Taught by Developers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Focused areas for 1-hour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Beginner Classes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Android 101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Mobile Dev Platforms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Android Internals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Build w/ HTML5, CSS3, JavaScript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SCM for Android Developers w/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Test and Debug Tools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Maven for Android 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Intermediate Classes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Developers new to Android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Coding for Motorola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Xoom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Tablet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Using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PhoneGap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Develop with Pay Pal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Building Location Based Service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Android Internals—SDK to NDK</a:t>
            </a:r>
          </a:p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Refactor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Web Apps for Mobile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Entrepreneur Track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Running an Android Business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Topics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Publishing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Advertising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Analytics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Enhancing Application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Free Services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Questions?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Eclipse Setup Steps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Download Eclipse IDE</a:t>
            </a:r>
          </a:p>
          <a:p>
            <a:pPr lvl="1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http://www.eclipse.org/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Add Android Plug-in</a:t>
            </a:r>
          </a:p>
          <a:p>
            <a:pPr lvl="1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http://developer.android.com/sdk/eclipse-adt.html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Point Plug-in to Android SDK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Setup  Android Virtual Devices  </a:t>
            </a:r>
          </a:p>
          <a:p>
            <a:pPr lvl="1"/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172200" y="4800600"/>
          <a:ext cx="914400" cy="714375"/>
        </p:xfrm>
        <a:graphic>
          <a:graphicData uri="http://schemas.openxmlformats.org/presentationml/2006/ole">
            <p:oleObj spid="_x0000_s1028" name="Document" showAsIcon="1" r:id="rId5" imgW="914400" imgH="714240" progId="Word.Document.12">
              <p:link updateAutomatic="1"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91200" y="4191000"/>
          <a:ext cx="914400" cy="714375"/>
        </p:xfrm>
        <a:graphic>
          <a:graphicData uri="http://schemas.openxmlformats.org/presentationml/2006/ole">
            <p:oleObj spid="_x0000_s1029" name="Document" showAsIcon="1" r:id="rId6" imgW="914400" imgH="714240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Getting Started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Create New Project   </a:t>
            </a:r>
          </a:p>
          <a:p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Review Project Structure</a:t>
            </a:r>
          </a:p>
          <a:p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Run Emulator    </a:t>
            </a:r>
          </a:p>
          <a:p>
            <a:pPr lvl="1">
              <a:buNone/>
            </a:pP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1600200"/>
          <a:ext cx="914400" cy="714375"/>
        </p:xfrm>
        <a:graphic>
          <a:graphicData uri="http://schemas.openxmlformats.org/presentationml/2006/ole">
            <p:oleObj spid="_x0000_s2052" name="Document" showAsIcon="1" r:id="rId3" imgW="914400" imgH="714240" progId="Word.Document.12">
              <p:link updateAutomatic="1"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105400" y="2819400"/>
          <a:ext cx="914400" cy="714375"/>
        </p:xfrm>
        <a:graphic>
          <a:graphicData uri="http://schemas.openxmlformats.org/presentationml/2006/ole">
            <p:oleObj spid="_x0000_s2053" name="Document" showAsIcon="1" r:id="rId4" imgW="914400" imgH="714240" progId="Word.Document.12">
              <p:link updateAutomatic="1"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276600" y="3962400"/>
          <a:ext cx="914400" cy="714375"/>
        </p:xfrm>
        <a:graphic>
          <a:graphicData uri="http://schemas.openxmlformats.org/presentationml/2006/ole">
            <p:oleObj spid="_x0000_s2054" name="Document" showAsIcon="1" r:id="rId5" imgW="914400" imgH="714240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Android Stack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  </a:t>
            </a:r>
          </a:p>
          <a:p>
            <a:pPr lvl="1"/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9" descr="androidS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71628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Building Blocks of Android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View   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Activity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Intent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Content Provider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Service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Manifest File   </a:t>
            </a:r>
          </a:p>
          <a:p>
            <a:pPr lvl="1"/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Android Activity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activity_lifecycl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114800" y="1143001"/>
            <a:ext cx="5029200" cy="57150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2971800"/>
            <a:ext cx="4038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User Interface concept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Usually a single Screen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Well defined lifecycle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Android OS manages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Android Intent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895600"/>
            <a:ext cx="5029200" cy="2286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“glue” between Activities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Late Time Binding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Broadcasts to Receivers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Starts a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Android Views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UI Elements</a:t>
            </a:r>
          </a:p>
          <a:p>
            <a:pPr lvl="1">
              <a:buFont typeface="Arial" pitchFamily="34" charset="0"/>
              <a:buChar char="•"/>
            </a:pPr>
            <a:r>
              <a:rPr lang="en-US" b="1" smtClean="0">
                <a:solidFill>
                  <a:schemeClr val="bg1">
                    <a:lumMod val="95000"/>
                  </a:schemeClr>
                </a:solidFill>
              </a:rPr>
              <a:t>Smart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448</Words>
  <Application>Microsoft Office PowerPoint</Application>
  <PresentationFormat>On-screen Show (4:3)</PresentationFormat>
  <Paragraphs>137</Paragraphs>
  <Slides>25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Office Theme</vt:lpstr>
      <vt:lpstr>C:\EclipseWorkspace2\News\doc\Android_Dev_Images\Android_Virtual_Device_manager.docx</vt:lpstr>
      <vt:lpstr>C:\EclipseWorkspace2\News\doc\Android_Dev_Images\ADT_for_Eclipse.docx</vt:lpstr>
      <vt:lpstr>C:\EclipseWorkspace2\News\doc\Android_Dev_Images\CreateAndroidProject.docx</vt:lpstr>
      <vt:lpstr>C:\EclipseWorkspace2\News\doc\Android_Dev_Images\Project_Structure.docx</vt:lpstr>
      <vt:lpstr>C:\EclipseWorkspace2\News\doc\Android_Dev_Images\Emulator.docx</vt:lpstr>
      <vt:lpstr>Document</vt:lpstr>
      <vt:lpstr>Android Development</vt:lpstr>
      <vt:lpstr>SDK Setup Steps</vt:lpstr>
      <vt:lpstr>Eclipse Setup Steps</vt:lpstr>
      <vt:lpstr>Getting Started</vt:lpstr>
      <vt:lpstr>Android Stack</vt:lpstr>
      <vt:lpstr>Building Blocks of Android</vt:lpstr>
      <vt:lpstr>Android Activity</vt:lpstr>
      <vt:lpstr>Android Intent</vt:lpstr>
      <vt:lpstr>Android Views</vt:lpstr>
      <vt:lpstr>Android Content Provider</vt:lpstr>
      <vt:lpstr>Android Service</vt:lpstr>
      <vt:lpstr>Android Manifest File</vt:lpstr>
      <vt:lpstr>Native Android App Dev</vt:lpstr>
      <vt:lpstr>Native Android App Dev</vt:lpstr>
      <vt:lpstr>JavaScript Framework</vt:lpstr>
      <vt:lpstr>HTML5</vt:lpstr>
      <vt:lpstr>News App</vt:lpstr>
      <vt:lpstr>News App Screens</vt:lpstr>
      <vt:lpstr>Project Source Code</vt:lpstr>
      <vt:lpstr>AnDevCon</vt:lpstr>
      <vt:lpstr>Technical Classes</vt:lpstr>
      <vt:lpstr>Beginner Classes</vt:lpstr>
      <vt:lpstr>Intermediate Classes</vt:lpstr>
      <vt:lpstr>Entrepreneur Track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Russ Ray</dc:creator>
  <cp:lastModifiedBy>Russ Ray</cp:lastModifiedBy>
  <cp:revision>177</cp:revision>
  <dcterms:created xsi:type="dcterms:W3CDTF">2011-04-05T02:11:11Z</dcterms:created>
  <dcterms:modified xsi:type="dcterms:W3CDTF">2011-04-22T10:55:46Z</dcterms:modified>
</cp:coreProperties>
</file>