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0"/>
  </p:notesMasterIdLst>
  <p:handoutMasterIdLst>
    <p:handoutMasterId r:id="rId31"/>
  </p:handoutMasterIdLst>
  <p:sldIdLst>
    <p:sldId id="256" r:id="rId2"/>
    <p:sldId id="258" r:id="rId3"/>
    <p:sldId id="314" r:id="rId4"/>
    <p:sldId id="293" r:id="rId5"/>
    <p:sldId id="315" r:id="rId6"/>
    <p:sldId id="313" r:id="rId7"/>
    <p:sldId id="296" r:id="rId8"/>
    <p:sldId id="316" r:id="rId9"/>
    <p:sldId id="317" r:id="rId10"/>
    <p:sldId id="318" r:id="rId11"/>
    <p:sldId id="323" r:id="rId12"/>
    <p:sldId id="327" r:id="rId13"/>
    <p:sldId id="328" r:id="rId14"/>
    <p:sldId id="329" r:id="rId15"/>
    <p:sldId id="330" r:id="rId16"/>
    <p:sldId id="343" r:id="rId17"/>
    <p:sldId id="331" r:id="rId18"/>
    <p:sldId id="332" r:id="rId19"/>
    <p:sldId id="333" r:id="rId20"/>
    <p:sldId id="334" r:id="rId21"/>
    <p:sldId id="335" r:id="rId22"/>
    <p:sldId id="336" r:id="rId23"/>
    <p:sldId id="337" r:id="rId24"/>
    <p:sldId id="338" r:id="rId25"/>
    <p:sldId id="339" r:id="rId26"/>
    <p:sldId id="340" r:id="rId27"/>
    <p:sldId id="341" r:id="rId28"/>
    <p:sldId id="342" r:id="rId29"/>
  </p:sldIdLst>
  <p:sldSz cx="9144000" cy="6858000" type="screen4x3"/>
  <p:notesSz cx="7302500" cy="9588500"/>
  <p:defaultTextStyle>
    <a:defPPr>
      <a:defRPr lang="en-US"/>
    </a:defPPr>
    <a:lvl1pPr algn="l" rtl="0" fontAlgn="base">
      <a:spcBef>
        <a:spcPct val="0"/>
      </a:spcBef>
      <a:spcAft>
        <a:spcPct val="0"/>
      </a:spcAft>
      <a:defRPr sz="2400" kern="1200">
        <a:solidFill>
          <a:schemeClr val="tx1"/>
        </a:solidFill>
        <a:latin typeface="Tahoma"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Tahoma"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Tahoma"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Tahoma"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Tahoma" charset="0"/>
        <a:ea typeface="ＭＳ Ｐゴシック" charset="0"/>
        <a:cs typeface="ＭＳ Ｐゴシック" charset="0"/>
      </a:defRPr>
    </a:lvl5pPr>
    <a:lvl6pPr marL="2286000" algn="l" defTabSz="457200" rtl="0" eaLnBrk="1" latinLnBrk="0" hangingPunct="1">
      <a:defRPr sz="2400" kern="1200">
        <a:solidFill>
          <a:schemeClr val="tx1"/>
        </a:solidFill>
        <a:latin typeface="Tahoma" charset="0"/>
        <a:ea typeface="ＭＳ Ｐゴシック" charset="0"/>
        <a:cs typeface="ＭＳ Ｐゴシック" charset="0"/>
      </a:defRPr>
    </a:lvl6pPr>
    <a:lvl7pPr marL="2743200" algn="l" defTabSz="457200" rtl="0" eaLnBrk="1" latinLnBrk="0" hangingPunct="1">
      <a:defRPr sz="2400" kern="1200">
        <a:solidFill>
          <a:schemeClr val="tx1"/>
        </a:solidFill>
        <a:latin typeface="Tahoma" charset="0"/>
        <a:ea typeface="ＭＳ Ｐゴシック" charset="0"/>
        <a:cs typeface="ＭＳ Ｐゴシック" charset="0"/>
      </a:defRPr>
    </a:lvl7pPr>
    <a:lvl8pPr marL="3200400" algn="l" defTabSz="457200" rtl="0" eaLnBrk="1" latinLnBrk="0" hangingPunct="1">
      <a:defRPr sz="2400" kern="1200">
        <a:solidFill>
          <a:schemeClr val="tx1"/>
        </a:solidFill>
        <a:latin typeface="Tahoma" charset="0"/>
        <a:ea typeface="ＭＳ Ｐゴシック" charset="0"/>
        <a:cs typeface="ＭＳ Ｐゴシック" charset="0"/>
      </a:defRPr>
    </a:lvl8pPr>
    <a:lvl9pPr marL="3657600" algn="l" defTabSz="457200" rtl="0" eaLnBrk="1" latinLnBrk="0" hangingPunct="1">
      <a:defRPr sz="2400" kern="1200">
        <a:solidFill>
          <a:schemeClr val="tx1"/>
        </a:solidFill>
        <a:latin typeface="Tahoma"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8F0D0"/>
    <a:srgbClr val="F2E4AA"/>
    <a:srgbClr val="000000"/>
    <a:srgbClr val="E4BB0C"/>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98" d="100"/>
          <a:sy n="198" d="100"/>
        </p:scale>
        <p:origin x="-104" y="-1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handoutMaster" Target="handoutMasters/handoutMaster1.xml"/><Relationship Id="rId32" Type="http://schemas.openxmlformats.org/officeDocument/2006/relationships/printerSettings" Target="printerSettings/printerSettings1.bin"/><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3163888" cy="479425"/>
          </a:xfrm>
          <a:prstGeom prst="rect">
            <a:avLst/>
          </a:prstGeom>
          <a:noFill/>
          <a:ln w="9525">
            <a:noFill/>
            <a:miter lim="800000"/>
            <a:headEnd/>
            <a:tailEnd/>
          </a:ln>
          <a:effectLst/>
        </p:spPr>
        <p:txBody>
          <a:bodyPr vert="horz" wrap="square" lIns="96509" tIns="48254" rIns="96509" bIns="48254" numCol="1" anchor="t" anchorCtr="0" compatLnSpc="1">
            <a:prstTxWarp prst="textNoShape">
              <a:avLst/>
            </a:prstTxWarp>
          </a:bodyPr>
          <a:lstStyle>
            <a:lvl1pPr defTabSz="965200">
              <a:defRPr sz="1300">
                <a:latin typeface="Tahoma" pitchFamily="34" charset="0"/>
                <a:ea typeface="+mn-ea"/>
                <a:cs typeface="+mn-cs"/>
              </a:defRPr>
            </a:lvl1pPr>
          </a:lstStyle>
          <a:p>
            <a:pPr>
              <a:defRPr/>
            </a:pPr>
            <a:r>
              <a:rPr lang="en-US" smtClean="0"/>
              <a:t>Object-Oriented Programming</a:t>
            </a:r>
            <a:endParaRPr lang="en-US"/>
          </a:p>
        </p:txBody>
      </p:sp>
      <p:sp>
        <p:nvSpPr>
          <p:cNvPr id="15363" name="Rectangle 3"/>
          <p:cNvSpPr>
            <a:spLocks noGrp="1" noChangeArrowheads="1"/>
          </p:cNvSpPr>
          <p:nvPr>
            <p:ph type="dt" sz="quarter" idx="1"/>
          </p:nvPr>
        </p:nvSpPr>
        <p:spPr bwMode="auto">
          <a:xfrm>
            <a:off x="4138613" y="0"/>
            <a:ext cx="3163887" cy="479425"/>
          </a:xfrm>
          <a:prstGeom prst="rect">
            <a:avLst/>
          </a:prstGeom>
          <a:noFill/>
          <a:ln w="9525">
            <a:noFill/>
            <a:miter lim="800000"/>
            <a:headEnd/>
            <a:tailEnd/>
          </a:ln>
          <a:effectLst/>
        </p:spPr>
        <p:txBody>
          <a:bodyPr vert="horz" wrap="square" lIns="96509" tIns="48254" rIns="96509" bIns="48254" numCol="1" anchor="t" anchorCtr="0" compatLnSpc="1">
            <a:prstTxWarp prst="textNoShape">
              <a:avLst/>
            </a:prstTxWarp>
          </a:bodyPr>
          <a:lstStyle>
            <a:lvl1pPr algn="r" defTabSz="965200">
              <a:defRPr sz="1300">
                <a:latin typeface="Tahoma" pitchFamily="34" charset="0"/>
                <a:ea typeface="+mn-ea"/>
                <a:cs typeface="+mn-cs"/>
              </a:defRPr>
            </a:lvl1pPr>
          </a:lstStyle>
          <a:p>
            <a:pPr>
              <a:defRPr/>
            </a:pPr>
            <a:fld id="{A6482CC7-8F90-8544-ABC2-C5C23E335D7B}" type="datetime1">
              <a:rPr lang="en-US" smtClean="0"/>
              <a:t>3/18/14</a:t>
            </a:fld>
            <a:endParaRPr lang="en-US"/>
          </a:p>
        </p:txBody>
      </p:sp>
      <p:sp>
        <p:nvSpPr>
          <p:cNvPr id="15364" name="Rectangle 4"/>
          <p:cNvSpPr>
            <a:spLocks noGrp="1" noChangeArrowheads="1"/>
          </p:cNvSpPr>
          <p:nvPr>
            <p:ph type="ftr" sz="quarter" idx="2"/>
          </p:nvPr>
        </p:nvSpPr>
        <p:spPr bwMode="auto">
          <a:xfrm>
            <a:off x="0" y="9109075"/>
            <a:ext cx="3163888" cy="479425"/>
          </a:xfrm>
          <a:prstGeom prst="rect">
            <a:avLst/>
          </a:prstGeom>
          <a:noFill/>
          <a:ln w="9525">
            <a:noFill/>
            <a:miter lim="800000"/>
            <a:headEnd/>
            <a:tailEnd/>
          </a:ln>
          <a:effectLst/>
        </p:spPr>
        <p:txBody>
          <a:bodyPr vert="horz" wrap="square" lIns="96509" tIns="48254" rIns="96509" bIns="48254" numCol="1" anchor="b" anchorCtr="0" compatLnSpc="1">
            <a:prstTxWarp prst="textNoShape">
              <a:avLst/>
            </a:prstTxWarp>
          </a:bodyPr>
          <a:lstStyle>
            <a:lvl1pPr defTabSz="965200">
              <a:defRPr sz="1300">
                <a:latin typeface="Tahoma" pitchFamily="34" charset="0"/>
                <a:ea typeface="+mn-ea"/>
                <a:cs typeface="+mn-cs"/>
              </a:defRPr>
            </a:lvl1pPr>
          </a:lstStyle>
          <a:p>
            <a:pPr>
              <a:defRPr/>
            </a:pPr>
            <a:endParaRPr lang="en-US"/>
          </a:p>
        </p:txBody>
      </p:sp>
      <p:sp>
        <p:nvSpPr>
          <p:cNvPr id="15365" name="Rectangle 5"/>
          <p:cNvSpPr>
            <a:spLocks noGrp="1" noChangeArrowheads="1"/>
          </p:cNvSpPr>
          <p:nvPr>
            <p:ph type="sldNum" sz="quarter" idx="3"/>
          </p:nvPr>
        </p:nvSpPr>
        <p:spPr bwMode="auto">
          <a:xfrm>
            <a:off x="4138613" y="9109075"/>
            <a:ext cx="3163887" cy="479425"/>
          </a:xfrm>
          <a:prstGeom prst="rect">
            <a:avLst/>
          </a:prstGeom>
          <a:noFill/>
          <a:ln w="9525">
            <a:noFill/>
            <a:miter lim="800000"/>
            <a:headEnd/>
            <a:tailEnd/>
          </a:ln>
          <a:effectLst/>
        </p:spPr>
        <p:txBody>
          <a:bodyPr vert="horz" wrap="square" lIns="96509" tIns="48254" rIns="96509" bIns="48254" numCol="1" anchor="b" anchorCtr="0" compatLnSpc="1">
            <a:prstTxWarp prst="textNoShape">
              <a:avLst/>
            </a:prstTxWarp>
          </a:bodyPr>
          <a:lstStyle>
            <a:lvl1pPr algn="r" defTabSz="965200">
              <a:defRPr sz="1300">
                <a:cs typeface="+mn-cs"/>
              </a:defRPr>
            </a:lvl1pPr>
          </a:lstStyle>
          <a:p>
            <a:pPr>
              <a:defRPr/>
            </a:pPr>
            <a:fld id="{2BCEEC2E-165A-3847-891D-7C7BF3BF2433}" type="slidenum">
              <a:rPr lang="en-US"/>
              <a:pPr>
                <a:defRPr/>
              </a:pPr>
              <a:t>‹#›</a:t>
            </a:fld>
            <a:endParaRPr lang="en-US"/>
          </a:p>
        </p:txBody>
      </p:sp>
    </p:spTree>
    <p:extLst>
      <p:ext uri="{BB962C8B-B14F-4D97-AF65-F5344CB8AC3E}">
        <p14:creationId xmlns:p14="http://schemas.microsoft.com/office/powerpoint/2010/main" val="1689909855"/>
      </p:ext>
    </p:extLst>
  </p:cSld>
  <p:clrMap bg1="lt1" tx1="dk1" bg2="lt2" tx2="dk2" accent1="accent1" accent2="accent2" accent3="accent3" accent4="accent4" accent5="accent5" accent6="accent6" hlink="hlink" folHlink="folHlink"/>
  <p:hf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hdr" sz="quarter"/>
          </p:nvPr>
        </p:nvSpPr>
        <p:spPr bwMode="auto">
          <a:xfrm>
            <a:off x="0" y="0"/>
            <a:ext cx="3163888" cy="479425"/>
          </a:xfrm>
          <a:prstGeom prst="rect">
            <a:avLst/>
          </a:prstGeom>
          <a:noFill/>
          <a:ln w="9525">
            <a:noFill/>
            <a:miter lim="800000"/>
            <a:headEnd/>
            <a:tailEnd/>
          </a:ln>
          <a:effectLst/>
        </p:spPr>
        <p:txBody>
          <a:bodyPr vert="horz" wrap="square" lIns="96509" tIns="48254" rIns="96509" bIns="48254" numCol="1" anchor="t" anchorCtr="0" compatLnSpc="1">
            <a:prstTxWarp prst="textNoShape">
              <a:avLst/>
            </a:prstTxWarp>
          </a:bodyPr>
          <a:lstStyle>
            <a:lvl1pPr defTabSz="965200">
              <a:defRPr sz="1300">
                <a:latin typeface="Tahoma" pitchFamily="34" charset="0"/>
                <a:ea typeface="+mn-ea"/>
                <a:cs typeface="+mn-cs"/>
              </a:defRPr>
            </a:lvl1pPr>
          </a:lstStyle>
          <a:p>
            <a:pPr>
              <a:defRPr/>
            </a:pPr>
            <a:r>
              <a:rPr lang="en-US" smtClean="0"/>
              <a:t>Object-Oriented Programming</a:t>
            </a:r>
            <a:endParaRPr lang="en-US"/>
          </a:p>
        </p:txBody>
      </p:sp>
      <p:sp>
        <p:nvSpPr>
          <p:cNvPr id="1027" name="Rectangle 3"/>
          <p:cNvSpPr>
            <a:spLocks noGrp="1" noChangeArrowheads="1"/>
          </p:cNvSpPr>
          <p:nvPr>
            <p:ph type="dt" idx="1"/>
          </p:nvPr>
        </p:nvSpPr>
        <p:spPr bwMode="auto">
          <a:xfrm>
            <a:off x="4138613" y="0"/>
            <a:ext cx="3163887" cy="479425"/>
          </a:xfrm>
          <a:prstGeom prst="rect">
            <a:avLst/>
          </a:prstGeom>
          <a:noFill/>
          <a:ln w="9525">
            <a:noFill/>
            <a:miter lim="800000"/>
            <a:headEnd/>
            <a:tailEnd/>
          </a:ln>
          <a:effectLst/>
        </p:spPr>
        <p:txBody>
          <a:bodyPr vert="horz" wrap="square" lIns="96509" tIns="48254" rIns="96509" bIns="48254" numCol="1" anchor="t" anchorCtr="0" compatLnSpc="1">
            <a:prstTxWarp prst="textNoShape">
              <a:avLst/>
            </a:prstTxWarp>
          </a:bodyPr>
          <a:lstStyle>
            <a:lvl1pPr algn="r" defTabSz="965200">
              <a:defRPr sz="1300">
                <a:latin typeface="Tahoma" pitchFamily="34" charset="0"/>
                <a:ea typeface="+mn-ea"/>
                <a:cs typeface="+mn-cs"/>
              </a:defRPr>
            </a:lvl1pPr>
          </a:lstStyle>
          <a:p>
            <a:pPr>
              <a:defRPr/>
            </a:pPr>
            <a:fld id="{DB12E0A7-D08C-7D4F-BD91-51912191B118}" type="datetime1">
              <a:rPr lang="en-US" smtClean="0"/>
              <a:t>3/18/14</a:t>
            </a:fld>
            <a:endParaRPr lang="en-US"/>
          </a:p>
        </p:txBody>
      </p:sp>
      <p:sp>
        <p:nvSpPr>
          <p:cNvPr id="9220" name="Rectangle 4"/>
          <p:cNvSpPr>
            <a:spLocks noGrp="1" noRot="1" noChangeAspect="1" noChangeArrowheads="1" noTextEdit="1"/>
          </p:cNvSpPr>
          <p:nvPr>
            <p:ph type="sldImg" idx="2"/>
          </p:nvPr>
        </p:nvSpPr>
        <p:spPr bwMode="auto">
          <a:xfrm>
            <a:off x="1255713" y="720725"/>
            <a:ext cx="4792662" cy="35941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029" name="Rectangle 5"/>
          <p:cNvSpPr>
            <a:spLocks noGrp="1" noChangeArrowheads="1"/>
          </p:cNvSpPr>
          <p:nvPr>
            <p:ph type="body" sz="quarter" idx="3"/>
          </p:nvPr>
        </p:nvSpPr>
        <p:spPr bwMode="auto">
          <a:xfrm>
            <a:off x="973138" y="4554538"/>
            <a:ext cx="5356225" cy="4313237"/>
          </a:xfrm>
          <a:prstGeom prst="rect">
            <a:avLst/>
          </a:prstGeom>
          <a:noFill/>
          <a:ln w="9525">
            <a:noFill/>
            <a:miter lim="800000"/>
            <a:headEnd/>
            <a:tailEnd/>
          </a:ln>
          <a:effectLst/>
        </p:spPr>
        <p:txBody>
          <a:bodyPr vert="horz" wrap="square" lIns="96509" tIns="48254" rIns="96509" bIns="48254"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30" name="Rectangle 6"/>
          <p:cNvSpPr>
            <a:spLocks noGrp="1" noChangeArrowheads="1"/>
          </p:cNvSpPr>
          <p:nvPr>
            <p:ph type="ftr" sz="quarter" idx="4"/>
          </p:nvPr>
        </p:nvSpPr>
        <p:spPr bwMode="auto">
          <a:xfrm>
            <a:off x="0" y="9109075"/>
            <a:ext cx="3163888" cy="479425"/>
          </a:xfrm>
          <a:prstGeom prst="rect">
            <a:avLst/>
          </a:prstGeom>
          <a:noFill/>
          <a:ln w="9525">
            <a:noFill/>
            <a:miter lim="800000"/>
            <a:headEnd/>
            <a:tailEnd/>
          </a:ln>
          <a:effectLst/>
        </p:spPr>
        <p:txBody>
          <a:bodyPr vert="horz" wrap="square" lIns="96509" tIns="48254" rIns="96509" bIns="48254" numCol="1" anchor="b" anchorCtr="0" compatLnSpc="1">
            <a:prstTxWarp prst="textNoShape">
              <a:avLst/>
            </a:prstTxWarp>
          </a:bodyPr>
          <a:lstStyle>
            <a:lvl1pPr defTabSz="965200">
              <a:defRPr sz="1300">
                <a:latin typeface="Tahoma" pitchFamily="34" charset="0"/>
                <a:ea typeface="+mn-ea"/>
                <a:cs typeface="+mn-cs"/>
              </a:defRPr>
            </a:lvl1pPr>
          </a:lstStyle>
          <a:p>
            <a:pPr>
              <a:defRPr/>
            </a:pPr>
            <a:endParaRPr lang="en-US"/>
          </a:p>
        </p:txBody>
      </p:sp>
      <p:sp>
        <p:nvSpPr>
          <p:cNvPr id="1031" name="Rectangle 7"/>
          <p:cNvSpPr>
            <a:spLocks noGrp="1" noChangeArrowheads="1"/>
          </p:cNvSpPr>
          <p:nvPr>
            <p:ph type="sldNum" sz="quarter" idx="5"/>
          </p:nvPr>
        </p:nvSpPr>
        <p:spPr bwMode="auto">
          <a:xfrm>
            <a:off x="4138613" y="9109075"/>
            <a:ext cx="3163887" cy="479425"/>
          </a:xfrm>
          <a:prstGeom prst="rect">
            <a:avLst/>
          </a:prstGeom>
          <a:noFill/>
          <a:ln w="9525">
            <a:noFill/>
            <a:miter lim="800000"/>
            <a:headEnd/>
            <a:tailEnd/>
          </a:ln>
          <a:effectLst/>
        </p:spPr>
        <p:txBody>
          <a:bodyPr vert="horz" wrap="square" lIns="96509" tIns="48254" rIns="96509" bIns="48254" numCol="1" anchor="b" anchorCtr="0" compatLnSpc="1">
            <a:prstTxWarp prst="textNoShape">
              <a:avLst/>
            </a:prstTxWarp>
          </a:bodyPr>
          <a:lstStyle>
            <a:lvl1pPr algn="r" defTabSz="965200">
              <a:defRPr sz="1300">
                <a:cs typeface="+mn-cs"/>
              </a:defRPr>
            </a:lvl1pPr>
          </a:lstStyle>
          <a:p>
            <a:pPr>
              <a:defRPr/>
            </a:pPr>
            <a:fld id="{D447EB3C-B099-324C-AEBE-8EE9DCF52979}" type="slidenum">
              <a:rPr lang="en-US"/>
              <a:pPr>
                <a:defRPr/>
              </a:pPr>
              <a:t>‹#›</a:t>
            </a:fld>
            <a:endParaRPr lang="en-US"/>
          </a:p>
        </p:txBody>
      </p:sp>
    </p:spTree>
    <p:extLst>
      <p:ext uri="{BB962C8B-B14F-4D97-AF65-F5344CB8AC3E}">
        <p14:creationId xmlns:p14="http://schemas.microsoft.com/office/powerpoint/2010/main" val="2079356584"/>
      </p:ext>
    </p:extLst>
  </p:cSld>
  <p:clrMap bg1="lt1" tx1="dk1" bg2="lt2" tx2="dk2" accent1="accent1" accent2="accent2" accent3="accent3" accent4="accent4" accent5="accent5" accent6="accent6" hlink="hlink" folHlink="folHlink"/>
  <p:hf ftr="0"/>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447EB3C-B099-324C-AEBE-8EE9DCF52979}" type="slidenum">
              <a:rPr lang="en-US" smtClean="0"/>
              <a:pPr>
                <a:defRPr/>
              </a:pPr>
              <a:t>1</a:t>
            </a:fld>
            <a:endParaRPr lang="en-US"/>
          </a:p>
        </p:txBody>
      </p:sp>
      <p:sp>
        <p:nvSpPr>
          <p:cNvPr id="5" name="Date Placeholder 4"/>
          <p:cNvSpPr>
            <a:spLocks noGrp="1"/>
          </p:cNvSpPr>
          <p:nvPr>
            <p:ph type="dt" idx="11"/>
          </p:nvPr>
        </p:nvSpPr>
        <p:spPr/>
        <p:txBody>
          <a:bodyPr/>
          <a:lstStyle/>
          <a:p>
            <a:pPr>
              <a:defRPr/>
            </a:pPr>
            <a:fld id="{DF293D90-32DE-6242-B203-3CAD1B62491E}" type="datetime1">
              <a:rPr lang="en-US" smtClean="0"/>
              <a:t>3/18/14</a:t>
            </a:fld>
            <a:endParaRPr lang="en-US"/>
          </a:p>
        </p:txBody>
      </p:sp>
      <p:sp>
        <p:nvSpPr>
          <p:cNvPr id="6" name="Header Placeholder 5"/>
          <p:cNvSpPr>
            <a:spLocks noGrp="1"/>
          </p:cNvSpPr>
          <p:nvPr>
            <p:ph type="hdr" sz="quarter" idx="12"/>
          </p:nvPr>
        </p:nvSpPr>
        <p:spPr/>
        <p:txBody>
          <a:bodyPr/>
          <a:lstStyle/>
          <a:p>
            <a:pPr>
              <a:defRPr/>
            </a:pPr>
            <a:r>
              <a:rPr lang="en-US" smtClean="0"/>
              <a:t>Object-Oriented Programming</a:t>
            </a:r>
            <a:endParaRPr lang="en-US"/>
          </a:p>
        </p:txBody>
      </p:sp>
    </p:spTree>
    <p:extLst>
      <p:ext uri="{BB962C8B-B14F-4D97-AF65-F5344CB8AC3E}">
        <p14:creationId xmlns:p14="http://schemas.microsoft.com/office/powerpoint/2010/main" val="3997491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grpSp>
          <p:nvGrpSpPr>
            <p:cNvPr id="5" name="Group 3"/>
            <p:cNvGrpSpPr>
              <a:grpSpLocks/>
            </p:cNvGrpSpPr>
            <p:nvPr/>
          </p:nvGrpSpPr>
          <p:grpSpPr bwMode="auto">
            <a:xfrm>
              <a:off x="0" y="0"/>
              <a:ext cx="5760" cy="4320"/>
              <a:chOff x="0" y="0"/>
              <a:chExt cx="5760" cy="4320"/>
            </a:xfrm>
          </p:grpSpPr>
          <p:sp>
            <p:nvSpPr>
              <p:cNvPr id="15" name="Rectangle 4"/>
              <p:cNvSpPr>
                <a:spLocks noChangeArrowheads="1"/>
              </p:cNvSpPr>
              <p:nvPr/>
            </p:nvSpPr>
            <p:spPr bwMode="ltGray">
              <a:xfrm>
                <a:off x="2112" y="0"/>
                <a:ext cx="3648" cy="9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grpSp>
            <p:nvGrpSpPr>
              <p:cNvPr id="16" name="Group 5"/>
              <p:cNvGrpSpPr>
                <a:grpSpLocks/>
              </p:cNvGrpSpPr>
              <p:nvPr userDrawn="1"/>
            </p:nvGrpSpPr>
            <p:grpSpPr bwMode="auto">
              <a:xfrm>
                <a:off x="0" y="0"/>
                <a:ext cx="5760" cy="4320"/>
                <a:chOff x="0" y="0"/>
                <a:chExt cx="5760" cy="4320"/>
              </a:xfrm>
            </p:grpSpPr>
            <p:sp>
              <p:nvSpPr>
                <p:cNvPr id="18" name="Line 6"/>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 name="Line 7"/>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 name="Line 8"/>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 name="Line 9"/>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 name="Line 10"/>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 name="Line 11"/>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 name="Line 12"/>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 name="Line 13"/>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 name="Line 14"/>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 name="Line 15"/>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 name="Line 16"/>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 name="Line 17"/>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 name="Line 18"/>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 name="Line 19"/>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 name="Line 20"/>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 name="Line 21"/>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 name="Line 22"/>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 name="Line 23"/>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 name="Line 24"/>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 name="Line 25"/>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 name="Line 26"/>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9" name="Line 27"/>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8"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9"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4"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4"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5"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7"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7" name="Line 57"/>
              <p:cNvSpPr>
                <a:spLocks noChangeShapeType="1"/>
              </p:cNvSpPr>
              <p:nvPr/>
            </p:nvSpPr>
            <p:spPr bwMode="ltGray">
              <a:xfrm>
                <a:off x="5568" y="0"/>
                <a:ext cx="0" cy="14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 name="Group 58"/>
            <p:cNvGrpSpPr>
              <a:grpSpLocks/>
            </p:cNvGrpSpPr>
            <p:nvPr userDrawn="1"/>
          </p:nvGrpSpPr>
          <p:grpSpPr bwMode="auto">
            <a:xfrm>
              <a:off x="3" y="559"/>
              <a:ext cx="4192" cy="1796"/>
              <a:chOff x="3" y="559"/>
              <a:chExt cx="4192" cy="1796"/>
            </a:xfrm>
          </p:grpSpPr>
          <p:sp>
            <p:nvSpPr>
              <p:cNvPr id="11" name="Line 59"/>
              <p:cNvSpPr>
                <a:spLocks noChangeShapeType="1"/>
              </p:cNvSpPr>
              <p:nvPr/>
            </p:nvSpPr>
            <p:spPr bwMode="ltGray">
              <a:xfrm>
                <a:off x="506" y="559"/>
                <a:ext cx="0" cy="179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 name="Line 60"/>
              <p:cNvSpPr>
                <a:spLocks noChangeShapeType="1"/>
              </p:cNvSpPr>
              <p:nvPr/>
            </p:nvSpPr>
            <p:spPr bwMode="ltGray">
              <a:xfrm flipH="1" flipV="1">
                <a:off x="3" y="1924"/>
                <a:ext cx="3211" cy="1"/>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 name="Line 61"/>
              <p:cNvSpPr>
                <a:spLocks noChangeShapeType="1"/>
              </p:cNvSpPr>
              <p:nvPr/>
            </p:nvSpPr>
            <p:spPr bwMode="ltGray">
              <a:xfrm flipH="1" flipV="1">
                <a:off x="384" y="938"/>
                <a:ext cx="3811" cy="1"/>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 name="Arc 62"/>
              <p:cNvSpPr>
                <a:spLocks/>
              </p:cNvSpPr>
              <p:nvPr/>
            </p:nvSpPr>
            <p:spPr bwMode="ltGray">
              <a:xfrm rot="16200000" flipH="1">
                <a:off x="426" y="860"/>
                <a:ext cx="156" cy="157"/>
              </a:xfrm>
              <a:custGeom>
                <a:avLst/>
                <a:gdLst>
                  <a:gd name="T0" fmla="*/ 0 w 43195"/>
                  <a:gd name="T1" fmla="*/ 0 h 43200"/>
                  <a:gd name="T2" fmla="*/ 0 w 43195"/>
                  <a:gd name="T3" fmla="*/ 0 h 43200"/>
                  <a:gd name="T4" fmla="*/ 0 w 43195"/>
                  <a:gd name="T5" fmla="*/ 0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7" name="Group 63"/>
            <p:cNvGrpSpPr>
              <a:grpSpLocks/>
            </p:cNvGrpSpPr>
            <p:nvPr userDrawn="1"/>
          </p:nvGrpSpPr>
          <p:grpSpPr bwMode="auto">
            <a:xfrm>
              <a:off x="1480" y="1952"/>
              <a:ext cx="3808" cy="1812"/>
              <a:chOff x="1480" y="1952"/>
              <a:chExt cx="3808" cy="1812"/>
            </a:xfrm>
          </p:grpSpPr>
          <p:sp>
            <p:nvSpPr>
              <p:cNvPr id="8" name="Line 64"/>
              <p:cNvSpPr>
                <a:spLocks noChangeShapeType="1"/>
              </p:cNvSpPr>
              <p:nvPr/>
            </p:nvSpPr>
            <p:spPr bwMode="ltGray">
              <a:xfrm flipV="1">
                <a:off x="1480" y="3442"/>
                <a:ext cx="380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 name="Line 65"/>
              <p:cNvSpPr>
                <a:spLocks noChangeShapeType="1"/>
              </p:cNvSpPr>
              <p:nvPr/>
            </p:nvSpPr>
            <p:spPr bwMode="ltGray">
              <a:xfrm flipH="1">
                <a:off x="5172" y="1952"/>
                <a:ext cx="0" cy="181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 name="Arc 66"/>
              <p:cNvSpPr>
                <a:spLocks/>
              </p:cNvSpPr>
              <p:nvPr/>
            </p:nvSpPr>
            <p:spPr bwMode="ltGray">
              <a:xfrm rot="5400000">
                <a:off x="5097" y="3347"/>
                <a:ext cx="156" cy="157"/>
              </a:xfrm>
              <a:custGeom>
                <a:avLst/>
                <a:gdLst>
                  <a:gd name="T0" fmla="*/ 0 w 43195"/>
                  <a:gd name="T1" fmla="*/ 0 h 43200"/>
                  <a:gd name="T2" fmla="*/ 0 w 43195"/>
                  <a:gd name="T3" fmla="*/ 0 h 43200"/>
                  <a:gd name="T4" fmla="*/ 0 w 43195"/>
                  <a:gd name="T5" fmla="*/ 0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sp>
        <p:nvSpPr>
          <p:cNvPr id="5187" name="Rectangle 67"/>
          <p:cNvSpPr>
            <a:spLocks noGrp="1" noChangeArrowheads="1"/>
          </p:cNvSpPr>
          <p:nvPr>
            <p:ph type="ctrTitle"/>
          </p:nvPr>
        </p:nvSpPr>
        <p:spPr>
          <a:xfrm>
            <a:off x="990600" y="1752600"/>
            <a:ext cx="7772400" cy="1143000"/>
          </a:xfrm>
        </p:spPr>
        <p:txBody>
          <a:bodyPr/>
          <a:lstStyle>
            <a:lvl1pPr>
              <a:defRPr/>
            </a:lvl1pPr>
          </a:lstStyle>
          <a:p>
            <a:r>
              <a:rPr lang="en-US"/>
              <a:t>Click to edit Master title style</a:t>
            </a:r>
          </a:p>
        </p:txBody>
      </p:sp>
      <p:sp>
        <p:nvSpPr>
          <p:cNvPr id="5188" name="Rectangle 68" descr="Rectangle: Click to edit Master text styles&#10;Second level&#10;Third level&#10;Fourth level&#10;Fifth level"/>
          <p:cNvSpPr>
            <a:spLocks noGrp="1" noChangeArrowheads="1"/>
          </p:cNvSpPr>
          <p:nvPr>
            <p:ph type="subTitle" idx="1"/>
          </p:nvPr>
        </p:nvSpPr>
        <p:spPr>
          <a:xfrm>
            <a:off x="990600" y="3309938"/>
            <a:ext cx="6400800" cy="1752600"/>
          </a:xfrm>
        </p:spPr>
        <p:txBody>
          <a:bodyPr/>
          <a:lstStyle>
            <a:lvl1pPr marL="0" indent="0">
              <a:buFont typeface="Wingdings" pitchFamily="2" charset="2"/>
              <a:buNone/>
              <a:defRPr/>
            </a:lvl1pPr>
          </a:lstStyle>
          <a:p>
            <a:r>
              <a:rPr lang="en-US"/>
              <a:t>Click to edit Master subtitle style</a:t>
            </a:r>
          </a:p>
        </p:txBody>
      </p:sp>
      <p:sp>
        <p:nvSpPr>
          <p:cNvPr id="69" name="Slide Number Placeholder 73"/>
          <p:cNvSpPr>
            <a:spLocks noGrp="1"/>
          </p:cNvSpPr>
          <p:nvPr>
            <p:ph type="sldNum" sz="quarter" idx="10"/>
          </p:nvPr>
        </p:nvSpPr>
        <p:spPr/>
        <p:txBody>
          <a:bodyPr/>
          <a:lstStyle>
            <a:lvl1pPr>
              <a:defRPr/>
            </a:lvl1pPr>
          </a:lstStyle>
          <a:p>
            <a:pPr>
              <a:defRPr/>
            </a:pPr>
            <a:fld id="{BCB992D4-1D8F-4644-A6B7-780BF256C9C4}" type="slidenum">
              <a:rPr lang="en-US"/>
              <a:pPr>
                <a:defRPr/>
              </a:pPr>
              <a:t>‹#›</a:t>
            </a:fld>
            <a:endParaRPr lang="en-US"/>
          </a:p>
        </p:txBody>
      </p:sp>
      <p:sp>
        <p:nvSpPr>
          <p:cNvPr id="70" name="Rectangle 65"/>
          <p:cNvSpPr>
            <a:spLocks noGrp="1" noChangeArrowheads="1"/>
          </p:cNvSpPr>
          <p:nvPr>
            <p:ph type="dt" sz="half" idx="11"/>
          </p:nvPr>
        </p:nvSpPr>
        <p:spPr/>
        <p:txBody>
          <a:bodyPr/>
          <a:lstStyle>
            <a:lvl1pPr algn="ctr">
              <a:defRPr sz="1400"/>
            </a:lvl1pPr>
          </a:lstStyle>
          <a:p>
            <a:pPr>
              <a:defRPr/>
            </a:pPr>
            <a:r>
              <a:rPr lang="en-US" smtClean="0"/>
              <a:t>© 2014 Goodrich, Tamassia, Goldwasser</a:t>
            </a:r>
            <a:endParaRPr lang="en-US" dirty="0"/>
          </a:p>
        </p:txBody>
      </p:sp>
      <p:sp>
        <p:nvSpPr>
          <p:cNvPr id="71" name="Rectangle 66"/>
          <p:cNvSpPr>
            <a:spLocks noGrp="1" noChangeArrowheads="1"/>
          </p:cNvSpPr>
          <p:nvPr>
            <p:ph type="ftr" sz="quarter" idx="12"/>
          </p:nvPr>
        </p:nvSpPr>
        <p:spPr/>
        <p:txBody>
          <a:bodyPr/>
          <a:lstStyle>
            <a:lvl1pPr algn="ctr">
              <a:defRPr sz="1400">
                <a:latin typeface="Tahoma" pitchFamily="34" charset="0"/>
                <a:ea typeface="+mn-ea"/>
              </a:defRPr>
            </a:lvl1pPr>
          </a:lstStyle>
          <a:p>
            <a:pPr>
              <a:defRPr/>
            </a:pPr>
            <a:r>
              <a:rPr lang="en-US"/>
              <a:t>Object-Oriented Programming</a:t>
            </a:r>
          </a:p>
        </p:txBody>
      </p:sp>
    </p:spTree>
    <p:extLst>
      <p:ext uri="{BB962C8B-B14F-4D97-AF65-F5344CB8AC3E}">
        <p14:creationId xmlns:p14="http://schemas.microsoft.com/office/powerpoint/2010/main" val="2971384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5"/>
          <p:cNvSpPr>
            <a:spLocks noGrp="1" noChangeArrowheads="1"/>
          </p:cNvSpPr>
          <p:nvPr>
            <p:ph type="dt" sz="half" idx="10"/>
          </p:nvPr>
        </p:nvSpPr>
        <p:spPr>
          <a:ln/>
        </p:spPr>
        <p:txBody>
          <a:bodyPr/>
          <a:lstStyle>
            <a:lvl1pPr>
              <a:defRPr/>
            </a:lvl1pPr>
          </a:lstStyle>
          <a:p>
            <a:pPr>
              <a:defRPr/>
            </a:pPr>
            <a:r>
              <a:rPr lang="en-US" smtClean="0"/>
              <a:t>© 2014 Goodrich, Tamassia, Goldwasser</a:t>
            </a:r>
            <a:endParaRPr lang="en-US" dirty="0"/>
          </a:p>
        </p:txBody>
      </p:sp>
      <p:sp>
        <p:nvSpPr>
          <p:cNvPr id="5" name="Rectangle 66"/>
          <p:cNvSpPr>
            <a:spLocks noGrp="1" noChangeArrowheads="1"/>
          </p:cNvSpPr>
          <p:nvPr>
            <p:ph type="ftr" sz="quarter" idx="11"/>
          </p:nvPr>
        </p:nvSpPr>
        <p:spPr>
          <a:ln/>
        </p:spPr>
        <p:txBody>
          <a:bodyPr/>
          <a:lstStyle>
            <a:lvl1pPr>
              <a:defRPr/>
            </a:lvl1pPr>
          </a:lstStyle>
          <a:p>
            <a:pPr>
              <a:defRPr/>
            </a:pPr>
            <a:r>
              <a:rPr lang="en-US"/>
              <a:t>Object-Oriented Programming</a:t>
            </a:r>
          </a:p>
        </p:txBody>
      </p:sp>
      <p:sp>
        <p:nvSpPr>
          <p:cNvPr id="6" name="Rectangle 67"/>
          <p:cNvSpPr>
            <a:spLocks noGrp="1" noChangeArrowheads="1"/>
          </p:cNvSpPr>
          <p:nvPr>
            <p:ph type="sldNum" sz="quarter" idx="12"/>
          </p:nvPr>
        </p:nvSpPr>
        <p:spPr>
          <a:ln/>
        </p:spPr>
        <p:txBody>
          <a:bodyPr/>
          <a:lstStyle>
            <a:lvl1pPr>
              <a:defRPr/>
            </a:lvl1pPr>
          </a:lstStyle>
          <a:p>
            <a:pPr>
              <a:defRPr/>
            </a:pPr>
            <a:fld id="{555513EE-617C-D445-B2E3-7E9431B71D5B}" type="slidenum">
              <a:rPr lang="en-US"/>
              <a:pPr>
                <a:defRPr/>
              </a:pPr>
              <a:t>‹#›</a:t>
            </a:fld>
            <a:endParaRPr lang="en-US"/>
          </a:p>
        </p:txBody>
      </p:sp>
    </p:spTree>
    <p:extLst>
      <p:ext uri="{BB962C8B-B14F-4D97-AF65-F5344CB8AC3E}">
        <p14:creationId xmlns:p14="http://schemas.microsoft.com/office/powerpoint/2010/main" val="3166299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006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5"/>
          <p:cNvSpPr>
            <a:spLocks noGrp="1" noChangeArrowheads="1"/>
          </p:cNvSpPr>
          <p:nvPr>
            <p:ph type="dt" sz="half" idx="10"/>
          </p:nvPr>
        </p:nvSpPr>
        <p:spPr>
          <a:ln/>
        </p:spPr>
        <p:txBody>
          <a:bodyPr/>
          <a:lstStyle>
            <a:lvl1pPr>
              <a:defRPr/>
            </a:lvl1pPr>
          </a:lstStyle>
          <a:p>
            <a:pPr>
              <a:defRPr/>
            </a:pPr>
            <a:r>
              <a:rPr lang="en-US" smtClean="0"/>
              <a:t>© 2014 Goodrich, Tamassia, Goldwasser</a:t>
            </a:r>
            <a:endParaRPr lang="en-US" dirty="0"/>
          </a:p>
        </p:txBody>
      </p:sp>
      <p:sp>
        <p:nvSpPr>
          <p:cNvPr id="6" name="Rectangle 66"/>
          <p:cNvSpPr>
            <a:spLocks noGrp="1" noChangeArrowheads="1"/>
          </p:cNvSpPr>
          <p:nvPr>
            <p:ph type="ftr" sz="quarter" idx="11"/>
          </p:nvPr>
        </p:nvSpPr>
        <p:spPr>
          <a:ln/>
        </p:spPr>
        <p:txBody>
          <a:bodyPr/>
          <a:lstStyle>
            <a:lvl1pPr>
              <a:defRPr/>
            </a:lvl1pPr>
          </a:lstStyle>
          <a:p>
            <a:pPr>
              <a:defRPr/>
            </a:pPr>
            <a:r>
              <a:rPr lang="en-US"/>
              <a:t>Object-Oriented Programming</a:t>
            </a:r>
          </a:p>
        </p:txBody>
      </p:sp>
      <p:sp>
        <p:nvSpPr>
          <p:cNvPr id="7" name="Rectangle 67"/>
          <p:cNvSpPr>
            <a:spLocks noGrp="1" noChangeArrowheads="1"/>
          </p:cNvSpPr>
          <p:nvPr>
            <p:ph type="sldNum" sz="quarter" idx="12"/>
          </p:nvPr>
        </p:nvSpPr>
        <p:spPr>
          <a:ln/>
        </p:spPr>
        <p:txBody>
          <a:bodyPr/>
          <a:lstStyle>
            <a:lvl1pPr>
              <a:defRPr/>
            </a:lvl1pPr>
          </a:lstStyle>
          <a:p>
            <a:pPr>
              <a:defRPr/>
            </a:pPr>
            <a:fld id="{7762E011-1EF7-A540-B807-13C6E490E384}" type="slidenum">
              <a:rPr lang="en-US"/>
              <a:pPr>
                <a:defRPr/>
              </a:pPr>
              <a:t>‹#›</a:t>
            </a:fld>
            <a:endParaRPr lang="en-US"/>
          </a:p>
        </p:txBody>
      </p:sp>
    </p:spTree>
    <p:extLst>
      <p:ext uri="{BB962C8B-B14F-4D97-AF65-F5344CB8AC3E}">
        <p14:creationId xmlns:p14="http://schemas.microsoft.com/office/powerpoint/2010/main" val="3170352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5"/>
          <p:cNvSpPr>
            <a:spLocks noGrp="1" noChangeArrowheads="1"/>
          </p:cNvSpPr>
          <p:nvPr>
            <p:ph type="dt" sz="half" idx="10"/>
          </p:nvPr>
        </p:nvSpPr>
        <p:spPr>
          <a:ln/>
        </p:spPr>
        <p:txBody>
          <a:bodyPr/>
          <a:lstStyle>
            <a:lvl1pPr>
              <a:defRPr/>
            </a:lvl1pPr>
          </a:lstStyle>
          <a:p>
            <a:pPr>
              <a:defRPr/>
            </a:pPr>
            <a:r>
              <a:rPr lang="en-US" smtClean="0"/>
              <a:t>© 2014 Goodrich, Tamassia, Goldwasser</a:t>
            </a:r>
            <a:endParaRPr lang="en-US" dirty="0"/>
          </a:p>
        </p:txBody>
      </p:sp>
      <p:sp>
        <p:nvSpPr>
          <p:cNvPr id="3" name="Rectangle 66"/>
          <p:cNvSpPr>
            <a:spLocks noGrp="1" noChangeArrowheads="1"/>
          </p:cNvSpPr>
          <p:nvPr>
            <p:ph type="ftr" sz="quarter" idx="11"/>
          </p:nvPr>
        </p:nvSpPr>
        <p:spPr>
          <a:ln/>
        </p:spPr>
        <p:txBody>
          <a:bodyPr/>
          <a:lstStyle>
            <a:lvl1pPr>
              <a:defRPr/>
            </a:lvl1pPr>
          </a:lstStyle>
          <a:p>
            <a:pPr>
              <a:defRPr/>
            </a:pPr>
            <a:r>
              <a:rPr lang="en-US"/>
              <a:t>Object-Oriented Programming</a:t>
            </a:r>
          </a:p>
        </p:txBody>
      </p:sp>
      <p:sp>
        <p:nvSpPr>
          <p:cNvPr id="4" name="Rectangle 67"/>
          <p:cNvSpPr>
            <a:spLocks noGrp="1" noChangeArrowheads="1"/>
          </p:cNvSpPr>
          <p:nvPr>
            <p:ph type="sldNum" sz="quarter" idx="12"/>
          </p:nvPr>
        </p:nvSpPr>
        <p:spPr>
          <a:ln/>
        </p:spPr>
        <p:txBody>
          <a:bodyPr/>
          <a:lstStyle>
            <a:lvl1pPr>
              <a:defRPr/>
            </a:lvl1pPr>
          </a:lstStyle>
          <a:p>
            <a:pPr>
              <a:defRPr/>
            </a:pPr>
            <a:fld id="{8F1FA00F-649F-D849-B98B-73D395F8943A}" type="slidenum">
              <a:rPr lang="en-US"/>
              <a:pPr>
                <a:defRPr/>
              </a:pPr>
              <a:t>‹#›</a:t>
            </a:fld>
            <a:endParaRPr lang="en-US"/>
          </a:p>
        </p:txBody>
      </p:sp>
    </p:spTree>
    <p:extLst>
      <p:ext uri="{BB962C8B-B14F-4D97-AF65-F5344CB8AC3E}">
        <p14:creationId xmlns:p14="http://schemas.microsoft.com/office/powerpoint/2010/main" val="3594527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838200" y="19050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4800600" y="1905000"/>
            <a:ext cx="3810000" cy="4114800"/>
          </a:xfrm>
        </p:spPr>
        <p:txBody>
          <a:bodyPr/>
          <a:lstStyle/>
          <a:p>
            <a:pPr lvl="0"/>
            <a:endParaRPr lang="en-US" noProof="0" smtClean="0"/>
          </a:p>
        </p:txBody>
      </p:sp>
      <p:sp>
        <p:nvSpPr>
          <p:cNvPr id="5" name="Rectangle 65"/>
          <p:cNvSpPr>
            <a:spLocks noGrp="1" noChangeArrowheads="1"/>
          </p:cNvSpPr>
          <p:nvPr>
            <p:ph type="dt" sz="half" idx="10"/>
          </p:nvPr>
        </p:nvSpPr>
        <p:spPr>
          <a:ln/>
        </p:spPr>
        <p:txBody>
          <a:bodyPr/>
          <a:lstStyle>
            <a:lvl1pPr>
              <a:defRPr/>
            </a:lvl1pPr>
          </a:lstStyle>
          <a:p>
            <a:pPr>
              <a:defRPr/>
            </a:pPr>
            <a:r>
              <a:rPr lang="en-US" smtClean="0"/>
              <a:t>© 2014 Goodrich, Tamassia, Goldwasser</a:t>
            </a:r>
            <a:endParaRPr lang="en-US" dirty="0"/>
          </a:p>
        </p:txBody>
      </p:sp>
      <p:sp>
        <p:nvSpPr>
          <p:cNvPr id="6" name="Rectangle 66"/>
          <p:cNvSpPr>
            <a:spLocks noGrp="1" noChangeArrowheads="1"/>
          </p:cNvSpPr>
          <p:nvPr>
            <p:ph type="ftr" sz="quarter" idx="11"/>
          </p:nvPr>
        </p:nvSpPr>
        <p:spPr>
          <a:ln/>
        </p:spPr>
        <p:txBody>
          <a:bodyPr/>
          <a:lstStyle>
            <a:lvl1pPr>
              <a:defRPr/>
            </a:lvl1pPr>
          </a:lstStyle>
          <a:p>
            <a:pPr>
              <a:defRPr/>
            </a:pPr>
            <a:r>
              <a:rPr lang="en-US"/>
              <a:t>Object-Oriented Programming</a:t>
            </a:r>
          </a:p>
        </p:txBody>
      </p:sp>
      <p:sp>
        <p:nvSpPr>
          <p:cNvPr id="7" name="Rectangle 67"/>
          <p:cNvSpPr>
            <a:spLocks noGrp="1" noChangeArrowheads="1"/>
          </p:cNvSpPr>
          <p:nvPr>
            <p:ph type="sldNum" sz="quarter" idx="12"/>
          </p:nvPr>
        </p:nvSpPr>
        <p:spPr>
          <a:ln/>
        </p:spPr>
        <p:txBody>
          <a:bodyPr/>
          <a:lstStyle>
            <a:lvl1pPr>
              <a:defRPr/>
            </a:lvl1pPr>
          </a:lstStyle>
          <a:p>
            <a:pPr>
              <a:defRPr/>
            </a:pPr>
            <a:fld id="{EEF6EF18-506E-704B-8A09-F8FE3A95BEF1}" type="slidenum">
              <a:rPr lang="en-US"/>
              <a:pPr>
                <a:defRPr/>
              </a:pPr>
              <a:t>‹#›</a:t>
            </a:fld>
            <a:endParaRPr lang="en-US"/>
          </a:p>
        </p:txBody>
      </p:sp>
    </p:spTree>
    <p:extLst>
      <p:ext uri="{BB962C8B-B14F-4D97-AF65-F5344CB8AC3E}">
        <p14:creationId xmlns:p14="http://schemas.microsoft.com/office/powerpoint/2010/main" val="3689480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838200" y="19050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00600" y="19050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5"/>
          <p:cNvSpPr>
            <a:spLocks noGrp="1" noChangeArrowheads="1"/>
          </p:cNvSpPr>
          <p:nvPr>
            <p:ph type="dt" sz="half" idx="10"/>
          </p:nvPr>
        </p:nvSpPr>
        <p:spPr>
          <a:ln/>
        </p:spPr>
        <p:txBody>
          <a:bodyPr/>
          <a:lstStyle>
            <a:lvl1pPr>
              <a:defRPr/>
            </a:lvl1pPr>
          </a:lstStyle>
          <a:p>
            <a:pPr>
              <a:defRPr/>
            </a:pPr>
            <a:r>
              <a:rPr lang="en-US" smtClean="0"/>
              <a:t>© 2014 Goodrich, Tamassia, Goldwasser</a:t>
            </a:r>
            <a:endParaRPr lang="en-US" dirty="0"/>
          </a:p>
        </p:txBody>
      </p:sp>
      <p:sp>
        <p:nvSpPr>
          <p:cNvPr id="6" name="Rectangle 66"/>
          <p:cNvSpPr>
            <a:spLocks noGrp="1" noChangeArrowheads="1"/>
          </p:cNvSpPr>
          <p:nvPr>
            <p:ph type="ftr" sz="quarter" idx="11"/>
          </p:nvPr>
        </p:nvSpPr>
        <p:spPr>
          <a:ln/>
        </p:spPr>
        <p:txBody>
          <a:bodyPr/>
          <a:lstStyle>
            <a:lvl1pPr>
              <a:defRPr/>
            </a:lvl1pPr>
          </a:lstStyle>
          <a:p>
            <a:pPr>
              <a:defRPr/>
            </a:pPr>
            <a:r>
              <a:rPr lang="en-US"/>
              <a:t>Object-Oriented Programming</a:t>
            </a:r>
          </a:p>
        </p:txBody>
      </p:sp>
      <p:sp>
        <p:nvSpPr>
          <p:cNvPr id="7" name="Rectangle 67"/>
          <p:cNvSpPr>
            <a:spLocks noGrp="1" noChangeArrowheads="1"/>
          </p:cNvSpPr>
          <p:nvPr>
            <p:ph type="sldNum" sz="quarter" idx="12"/>
          </p:nvPr>
        </p:nvSpPr>
        <p:spPr>
          <a:ln/>
        </p:spPr>
        <p:txBody>
          <a:bodyPr/>
          <a:lstStyle>
            <a:lvl1pPr>
              <a:defRPr/>
            </a:lvl1pPr>
          </a:lstStyle>
          <a:p>
            <a:pPr>
              <a:defRPr/>
            </a:pPr>
            <a:fld id="{0653669D-B982-EC4A-A4EA-B436F395DCDB}" type="slidenum">
              <a:rPr lang="en-US"/>
              <a:pPr>
                <a:defRPr/>
              </a:pPr>
              <a:t>‹#›</a:t>
            </a:fld>
            <a:endParaRPr lang="en-US"/>
          </a:p>
        </p:txBody>
      </p:sp>
    </p:spTree>
    <p:extLst>
      <p:ext uri="{BB962C8B-B14F-4D97-AF65-F5344CB8AC3E}">
        <p14:creationId xmlns:p14="http://schemas.microsoft.com/office/powerpoint/2010/main" val="221360214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9144000" cy="6858000"/>
            <a:chOff x="0" y="0"/>
            <a:chExt cx="5760" cy="4320"/>
          </a:xfrm>
        </p:grpSpPr>
        <p:grpSp>
          <p:nvGrpSpPr>
            <p:cNvPr id="1032" name="Group 3"/>
            <p:cNvGrpSpPr>
              <a:grpSpLocks/>
            </p:cNvGrpSpPr>
            <p:nvPr/>
          </p:nvGrpSpPr>
          <p:grpSpPr bwMode="auto">
            <a:xfrm>
              <a:off x="0" y="0"/>
              <a:ext cx="5760" cy="4320"/>
              <a:chOff x="0" y="0"/>
              <a:chExt cx="5760" cy="4320"/>
            </a:xfrm>
          </p:grpSpPr>
          <p:grpSp>
            <p:nvGrpSpPr>
              <p:cNvPr id="1039" name="Group 4"/>
              <p:cNvGrpSpPr>
                <a:grpSpLocks/>
              </p:cNvGrpSpPr>
              <p:nvPr/>
            </p:nvGrpSpPr>
            <p:grpSpPr bwMode="auto">
              <a:xfrm>
                <a:off x="0" y="192"/>
                <a:ext cx="5760" cy="4032"/>
                <a:chOff x="0" y="192"/>
                <a:chExt cx="5760" cy="4032"/>
              </a:xfrm>
            </p:grpSpPr>
            <p:sp>
              <p:nvSpPr>
                <p:cNvPr id="1070" name="Line 5"/>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1" name="Line 6"/>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2" name="Line 7"/>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3" name="Line 8"/>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4" name="Line 9"/>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5" name="Line 10"/>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6" name="Line 11"/>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7" name="Line 12"/>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8" name="Line 13"/>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9" name="Line 14"/>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0" name="Line 15"/>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1" name="Line 16"/>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2" name="Line 17"/>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3" name="Line 18"/>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4" name="Line 19"/>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5" name="Line 20"/>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6" name="Line 21"/>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7" name="Line 22"/>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8" name="Line 23"/>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89" name="Line 24"/>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0" name="Line 25"/>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91" name="Line 26"/>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040" name="Group 27"/>
              <p:cNvGrpSpPr>
                <a:grpSpLocks/>
              </p:cNvGrpSpPr>
              <p:nvPr/>
            </p:nvGrpSpPr>
            <p:grpSpPr bwMode="auto">
              <a:xfrm>
                <a:off x="192" y="0"/>
                <a:ext cx="5376" cy="4320"/>
                <a:chOff x="192" y="0"/>
                <a:chExt cx="5376" cy="4320"/>
              </a:xfrm>
            </p:grpSpPr>
            <p:sp>
              <p:nvSpPr>
                <p:cNvPr id="1041"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2"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3"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4"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5"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6"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7"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8"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49"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0"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1"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2"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3"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4"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5"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6"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7"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8"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59"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0"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1"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2"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3"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4"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5"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6"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7"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8"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9"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033" name="Rectangle 57" descr="60%"/>
            <p:cNvSpPr>
              <a:spLocks noChangeArrowheads="1"/>
            </p:cNvSpPr>
            <p:nvPr/>
          </p:nvSpPr>
          <p:spPr bwMode="ltGray">
            <a:xfrm>
              <a:off x="2112" y="0"/>
              <a:ext cx="3648" cy="96"/>
            </a:xfrm>
            <a:prstGeom prst="rect">
              <a:avLst/>
            </a:prstGeom>
            <a:pattFill prst="pct60">
              <a:fgClr>
                <a:schemeClr val="folHlink"/>
              </a:fgClr>
              <a:bgClr>
                <a:schemeClr val="bg1"/>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34" name="Line 58"/>
            <p:cNvSpPr>
              <a:spLocks noChangeShapeType="1"/>
            </p:cNvSpPr>
            <p:nvPr/>
          </p:nvSpPr>
          <p:spPr bwMode="ltGray">
            <a:xfrm>
              <a:off x="5568" y="0"/>
              <a:ext cx="0" cy="14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035" name="Group 59"/>
            <p:cNvGrpSpPr>
              <a:grpSpLocks/>
            </p:cNvGrpSpPr>
            <p:nvPr/>
          </p:nvGrpSpPr>
          <p:grpSpPr bwMode="auto">
            <a:xfrm>
              <a:off x="261" y="892"/>
              <a:ext cx="1124" cy="1464"/>
              <a:chOff x="96" y="916"/>
              <a:chExt cx="2208" cy="2876"/>
            </a:xfrm>
          </p:grpSpPr>
          <p:sp>
            <p:nvSpPr>
              <p:cNvPr id="1036" name="Line 60"/>
              <p:cNvSpPr>
                <a:spLocks noChangeShapeType="1"/>
              </p:cNvSpPr>
              <p:nvPr/>
            </p:nvSpPr>
            <p:spPr bwMode="ltGray">
              <a:xfrm flipH="1">
                <a:off x="96" y="1038"/>
                <a:ext cx="220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7" name="Line 61"/>
              <p:cNvSpPr>
                <a:spLocks noChangeShapeType="1"/>
              </p:cNvSpPr>
              <p:nvPr/>
            </p:nvSpPr>
            <p:spPr bwMode="ltGray">
              <a:xfrm>
                <a:off x="336" y="920"/>
                <a:ext cx="0" cy="287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8" name="Arc 62"/>
              <p:cNvSpPr>
                <a:spLocks/>
              </p:cNvSpPr>
              <p:nvPr/>
            </p:nvSpPr>
            <p:spPr bwMode="ltGray">
              <a:xfrm flipH="1">
                <a:off x="218" y="916"/>
                <a:ext cx="238" cy="240"/>
              </a:xfrm>
              <a:custGeom>
                <a:avLst/>
                <a:gdLst>
                  <a:gd name="T0" fmla="*/ 0 w 43195"/>
                  <a:gd name="T1" fmla="*/ 0 h 43200"/>
                  <a:gd name="T2" fmla="*/ 0 w 43195"/>
                  <a:gd name="T3" fmla="*/ 0 h 43200"/>
                  <a:gd name="T4" fmla="*/ 0 w 43195"/>
                  <a:gd name="T5" fmla="*/ 0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sp>
        <p:nvSpPr>
          <p:cNvPr id="1027" name="Rectangle 63"/>
          <p:cNvSpPr>
            <a:spLocks noGrp="1" noChangeArrowheads="1"/>
          </p:cNvSpPr>
          <p:nvPr>
            <p:ph type="title"/>
          </p:nvPr>
        </p:nvSpPr>
        <p:spPr bwMode="auto">
          <a:xfrm>
            <a:off x="609600" y="3048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8" name="Rectangle 64" descr="Rectangle: Click to edit Master text styles&#10;Second level&#10;Third level&#10;Fourth level&#10;Fifth level"/>
          <p:cNvSpPr>
            <a:spLocks noGrp="1" noChangeArrowheads="1"/>
          </p:cNvSpPr>
          <p:nvPr>
            <p:ph type="body" idx="1"/>
          </p:nvPr>
        </p:nvSpPr>
        <p:spPr bwMode="auto">
          <a:xfrm>
            <a:off x="838200" y="19050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61" name="Rectangle 65"/>
          <p:cNvSpPr>
            <a:spLocks noGrp="1" noChangeArrowheads="1"/>
          </p:cNvSpPr>
          <p:nvPr>
            <p:ph type="dt" sz="half" idx="2"/>
          </p:nvPr>
        </p:nvSpPr>
        <p:spPr bwMode="auto">
          <a:xfrm>
            <a:off x="76200" y="6248400"/>
            <a:ext cx="35052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cs typeface="+mn-cs"/>
              </a:defRPr>
            </a:lvl1pPr>
          </a:lstStyle>
          <a:p>
            <a:pPr>
              <a:defRPr/>
            </a:pPr>
            <a:r>
              <a:rPr lang="en-US" smtClean="0"/>
              <a:t>© 2014 Goodrich, Tamassia, Goldwasser</a:t>
            </a:r>
            <a:endParaRPr lang="en-US" dirty="0"/>
          </a:p>
        </p:txBody>
      </p:sp>
      <p:sp>
        <p:nvSpPr>
          <p:cNvPr id="4162" name="Rectangle 66"/>
          <p:cNvSpPr>
            <a:spLocks noGrp="1" noChangeArrowheads="1"/>
          </p:cNvSpPr>
          <p:nvPr>
            <p:ph type="ftr" sz="quarter" idx="3"/>
          </p:nvPr>
        </p:nvSpPr>
        <p:spPr bwMode="auto">
          <a:xfrm>
            <a:off x="35814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latin typeface="Tahoma" pitchFamily="34" charset="0"/>
                <a:ea typeface="+mn-ea"/>
                <a:cs typeface="+mn-cs"/>
              </a:defRPr>
            </a:lvl1pPr>
          </a:lstStyle>
          <a:p>
            <a:pPr>
              <a:defRPr/>
            </a:pPr>
            <a:r>
              <a:rPr lang="en-US"/>
              <a:t>Object-Oriented Programming</a:t>
            </a:r>
          </a:p>
        </p:txBody>
      </p:sp>
      <p:sp>
        <p:nvSpPr>
          <p:cNvPr id="4163" name="Rectangle 67"/>
          <p:cNvSpPr>
            <a:spLocks noGrp="1" noChangeArrowheads="1"/>
          </p:cNvSpPr>
          <p:nvPr>
            <p:ph type="sldNum" sz="quarter" idx="4"/>
          </p:nvPr>
        </p:nvSpPr>
        <p:spPr bwMode="auto">
          <a:xfrm>
            <a:off x="67056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cs typeface="+mn-cs"/>
              </a:defRPr>
            </a:lvl1pPr>
          </a:lstStyle>
          <a:p>
            <a:pPr>
              <a:defRPr/>
            </a:pPr>
            <a:fld id="{8F1BC844-AFEC-094B-A5F6-B4A331A7FCC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23" r:id="rId1"/>
    <p:sldLayoutId id="2147483718" r:id="rId2"/>
    <p:sldLayoutId id="2147483719" r:id="rId3"/>
    <p:sldLayoutId id="2147483720" r:id="rId4"/>
    <p:sldLayoutId id="2147483721" r:id="rId5"/>
    <p:sldLayoutId id="2147483722" r:id="rId6"/>
  </p:sldLayoutIdLst>
  <p:hf hdr="0"/>
  <p:txStyles>
    <p:titleStyle>
      <a:lvl1pPr algn="l" rtl="0" eaLnBrk="0" fontAlgn="base" hangingPunct="0">
        <a:spcBef>
          <a:spcPct val="0"/>
        </a:spcBef>
        <a:spcAft>
          <a:spcPct val="0"/>
        </a:spcAft>
        <a:defRPr sz="4400">
          <a:solidFill>
            <a:schemeClr val="tx2"/>
          </a:solidFill>
          <a:latin typeface="+mj-lt"/>
          <a:ea typeface="ＭＳ Ｐゴシック" charset="0"/>
          <a:cs typeface="ＭＳ Ｐゴシック" charset="0"/>
        </a:defRPr>
      </a:lvl1pPr>
      <a:lvl2pPr algn="l" rtl="0" eaLnBrk="0" fontAlgn="base" hangingPunct="0">
        <a:spcBef>
          <a:spcPct val="0"/>
        </a:spcBef>
        <a:spcAft>
          <a:spcPct val="0"/>
        </a:spcAft>
        <a:defRPr sz="4400">
          <a:solidFill>
            <a:schemeClr val="tx2"/>
          </a:solidFill>
          <a:latin typeface="Tahoma" pitchFamily="34" charset="0"/>
          <a:ea typeface="ＭＳ Ｐゴシック" charset="0"/>
          <a:cs typeface="ＭＳ Ｐゴシック" charset="0"/>
        </a:defRPr>
      </a:lvl2pPr>
      <a:lvl3pPr algn="l" rtl="0" eaLnBrk="0" fontAlgn="base" hangingPunct="0">
        <a:spcBef>
          <a:spcPct val="0"/>
        </a:spcBef>
        <a:spcAft>
          <a:spcPct val="0"/>
        </a:spcAft>
        <a:defRPr sz="4400">
          <a:solidFill>
            <a:schemeClr val="tx2"/>
          </a:solidFill>
          <a:latin typeface="Tahoma" pitchFamily="34" charset="0"/>
          <a:ea typeface="ＭＳ Ｐゴシック" charset="0"/>
          <a:cs typeface="ＭＳ Ｐゴシック" charset="0"/>
        </a:defRPr>
      </a:lvl3pPr>
      <a:lvl4pPr algn="l" rtl="0" eaLnBrk="0" fontAlgn="base" hangingPunct="0">
        <a:spcBef>
          <a:spcPct val="0"/>
        </a:spcBef>
        <a:spcAft>
          <a:spcPct val="0"/>
        </a:spcAft>
        <a:defRPr sz="4400">
          <a:solidFill>
            <a:schemeClr val="tx2"/>
          </a:solidFill>
          <a:latin typeface="Tahoma" pitchFamily="34" charset="0"/>
          <a:ea typeface="ＭＳ Ｐゴシック" charset="0"/>
          <a:cs typeface="ＭＳ Ｐゴシック" charset="0"/>
        </a:defRPr>
      </a:lvl4pPr>
      <a:lvl5pPr algn="l" rtl="0" eaLnBrk="0" fontAlgn="base" hangingPunct="0">
        <a:spcBef>
          <a:spcPct val="0"/>
        </a:spcBef>
        <a:spcAft>
          <a:spcPct val="0"/>
        </a:spcAft>
        <a:defRPr sz="4400">
          <a:solidFill>
            <a:schemeClr val="tx2"/>
          </a:solidFill>
          <a:latin typeface="Tahoma" pitchFamily="34" charset="0"/>
          <a:ea typeface="ＭＳ Ｐゴシック" charset="0"/>
          <a:cs typeface="ＭＳ Ｐゴシック"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tx1"/>
        </a:buClr>
        <a:buSzPct val="60000"/>
        <a:buFont typeface="Wingdings" charset="0"/>
        <a:buChar char="q"/>
        <a:defRPr sz="3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lr>
          <a:schemeClr val="tx1"/>
        </a:buClr>
        <a:buSzPct val="60000"/>
        <a:buFont typeface="Wingdings" charset="0"/>
        <a:buChar char="n"/>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lr>
          <a:schemeClr val="hlink"/>
        </a:buClr>
        <a:buSzPct val="95000"/>
        <a:buFont typeface="Wingdings" charset="0"/>
        <a:buChar char="w"/>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lr>
          <a:schemeClr val="tx1"/>
        </a:buClr>
        <a:buSzPct val="65000"/>
        <a:buFont typeface="Wingdings" charset="0"/>
        <a:buChar char="n"/>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lr>
          <a:schemeClr val="hlink"/>
        </a:buClr>
        <a:buSzPct val="60000"/>
        <a:buFont typeface="Wingdings" charset="0"/>
        <a:buChar char="n"/>
        <a:defRPr sz="2000">
          <a:solidFill>
            <a:schemeClr val="tx1"/>
          </a:solidFill>
          <a:latin typeface="+mn-lt"/>
          <a:ea typeface="ＭＳ Ｐゴシック" charset="0"/>
        </a:defRPr>
      </a:lvl5pPr>
      <a:lvl6pPr marL="25146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ctrTitle"/>
          </p:nvPr>
        </p:nvSpPr>
        <p:spPr>
          <a:xfrm>
            <a:off x="1143000" y="1600200"/>
            <a:ext cx="7772400" cy="1295400"/>
          </a:xfrm>
        </p:spPr>
        <p:txBody>
          <a:bodyPr/>
          <a:lstStyle/>
          <a:p>
            <a:pPr eaLnBrk="1" hangingPunct="1"/>
            <a:r>
              <a:rPr lang="en-US">
                <a:latin typeface="Tahoma" charset="0"/>
              </a:rPr>
              <a:t>Object-Oriented Programming</a:t>
            </a:r>
          </a:p>
        </p:txBody>
      </p:sp>
      <p:sp>
        <p:nvSpPr>
          <p:cNvPr id="10242" name="Date Placeholder 135"/>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smtClean="0"/>
              <a:t>© 2014 Goodrich, Tamassia, Goldwasser</a:t>
            </a:r>
            <a:endParaRPr lang="en-US" sz="1400"/>
          </a:p>
        </p:txBody>
      </p:sp>
      <p:sp>
        <p:nvSpPr>
          <p:cNvPr id="10243" name="Slide Number Placeholder 136"/>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85BFB6E8-ABED-F84B-BA06-B3B72BDBA470}" type="slidenum">
              <a:rPr lang="en-US" sz="1400"/>
              <a:pPr eaLnBrk="1" hangingPunct="1"/>
              <a:t>1</a:t>
            </a:fld>
            <a:endParaRPr lang="en-US" sz="1400"/>
          </a:p>
        </p:txBody>
      </p:sp>
      <p:sp>
        <p:nvSpPr>
          <p:cNvPr id="10244" name="Footer Placeholder 137"/>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Object-Oriented Programming</a:t>
            </a:r>
          </a:p>
        </p:txBody>
      </p:sp>
      <p:pic>
        <p:nvPicPr>
          <p:cNvPr id="10245" name="Picture 2" descr="57437203.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3581400"/>
            <a:ext cx="2632075"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6" name="Picture 1" descr="200415231-001.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3124200"/>
            <a:ext cx="3455988" cy="220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ubtitle 1"/>
          <p:cNvSpPr>
            <a:spLocks noGrp="1"/>
          </p:cNvSpPr>
          <p:nvPr>
            <p:ph type="subTitle" idx="1"/>
          </p:nvPr>
        </p:nvSpPr>
        <p:spPr>
          <a:xfrm>
            <a:off x="914400" y="381000"/>
            <a:ext cx="6629400" cy="990600"/>
          </a:xfrm>
        </p:spPr>
        <p:txBody>
          <a:bodyPr>
            <a:normAutofit/>
          </a:bodyPr>
          <a:lstStyle/>
          <a:p>
            <a:r>
              <a:rPr lang="en-US" sz="1800" dirty="0" smtClean="0"/>
              <a:t>Presentation for use with the textbook </a:t>
            </a:r>
            <a:r>
              <a:rPr lang="en-US" sz="1800" dirty="0" smtClean="0">
                <a:solidFill>
                  <a:schemeClr val="tx2"/>
                </a:solidFill>
              </a:rPr>
              <a:t>Data Structures and Algorithms in Java, 6</a:t>
            </a:r>
            <a:r>
              <a:rPr lang="en-US" sz="1800" baseline="30000" dirty="0" smtClean="0">
                <a:solidFill>
                  <a:schemeClr val="tx2"/>
                </a:solidFill>
              </a:rPr>
              <a:t>th</a:t>
            </a:r>
            <a:r>
              <a:rPr lang="en-US" sz="1800" dirty="0" smtClean="0">
                <a:solidFill>
                  <a:schemeClr val="tx2"/>
                </a:solidFill>
              </a:rPr>
              <a:t> edition</a:t>
            </a:r>
            <a:r>
              <a:rPr lang="en-US" sz="1800" dirty="0" smtClean="0"/>
              <a:t>, by M. T. Goodrich, R. Tamassia, and M. H. Goldwasser, Wiley, 2014</a:t>
            </a:r>
            <a:endParaRPr lang="en-US"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a:latin typeface="Tahoma" charset="0"/>
              </a:rPr>
              <a:t>Class Definitions</a:t>
            </a:r>
          </a:p>
        </p:txBody>
      </p:sp>
      <p:sp>
        <p:nvSpPr>
          <p:cNvPr id="22530" name="Content Placeholder 2" descr="Rectangle: Click to edit Master text styles&#10;Second level&#10;Third level&#10;Fourth level&#10;Fifth level"/>
          <p:cNvSpPr>
            <a:spLocks noGrp="1"/>
          </p:cNvSpPr>
          <p:nvPr>
            <p:ph idx="1"/>
          </p:nvPr>
        </p:nvSpPr>
        <p:spPr>
          <a:xfrm>
            <a:off x="685800" y="1524000"/>
            <a:ext cx="8153400" cy="4495800"/>
          </a:xfrm>
        </p:spPr>
        <p:txBody>
          <a:bodyPr/>
          <a:lstStyle/>
          <a:p>
            <a:r>
              <a:rPr lang="en-US" sz="2400" dirty="0">
                <a:latin typeface="Tahoma" charset="0"/>
              </a:rPr>
              <a:t>A class serves as the primary means for abstraction in object-oriented programming.</a:t>
            </a:r>
          </a:p>
          <a:p>
            <a:r>
              <a:rPr lang="en-US" sz="2400" dirty="0">
                <a:latin typeface="Tahoma" charset="0"/>
              </a:rPr>
              <a:t>In </a:t>
            </a:r>
            <a:r>
              <a:rPr lang="en-US" sz="2400" dirty="0" smtClean="0">
                <a:latin typeface="Tahoma" charset="0"/>
              </a:rPr>
              <a:t>Java, </a:t>
            </a:r>
            <a:r>
              <a:rPr lang="en-US" sz="2400" dirty="0">
                <a:latin typeface="Tahoma" charset="0"/>
              </a:rPr>
              <a:t>every </a:t>
            </a:r>
            <a:r>
              <a:rPr lang="en-US" sz="2400" dirty="0" smtClean="0">
                <a:latin typeface="Tahoma" charset="0"/>
              </a:rPr>
              <a:t>variable is either a base type or is a reference to an </a:t>
            </a:r>
            <a:r>
              <a:rPr lang="en-US" sz="2400" dirty="0">
                <a:latin typeface="Tahoma" charset="0"/>
              </a:rPr>
              <a:t>instance of some class.</a:t>
            </a:r>
          </a:p>
          <a:p>
            <a:r>
              <a:rPr lang="en-US" sz="2400" dirty="0">
                <a:latin typeface="Tahoma" charset="0"/>
              </a:rPr>
              <a:t>A class provides a set of behaviors in the form of member functions (also known as </a:t>
            </a:r>
            <a:r>
              <a:rPr lang="en-US" sz="2400" b="1" dirty="0">
                <a:latin typeface="Tahoma" charset="0"/>
              </a:rPr>
              <a:t>methods</a:t>
            </a:r>
            <a:r>
              <a:rPr lang="en-US" sz="2400" dirty="0">
                <a:latin typeface="Tahoma" charset="0"/>
              </a:rPr>
              <a:t>), with implementations that belong to all its instances.</a:t>
            </a:r>
          </a:p>
          <a:p>
            <a:r>
              <a:rPr lang="en-US" sz="2400" dirty="0">
                <a:latin typeface="Tahoma" charset="0"/>
              </a:rPr>
              <a:t>A class also serves as a blueprint for its instances, effectively determining the way that state information for each instance is represented in the form of </a:t>
            </a:r>
            <a:r>
              <a:rPr lang="en-US" sz="2400" b="1" dirty="0">
                <a:latin typeface="Tahoma" charset="0"/>
              </a:rPr>
              <a:t>attributes</a:t>
            </a:r>
            <a:r>
              <a:rPr lang="en-US" sz="2400" dirty="0">
                <a:latin typeface="Tahoma" charset="0"/>
              </a:rPr>
              <a:t> (also known as </a:t>
            </a:r>
            <a:r>
              <a:rPr lang="en-US" sz="2400" b="1" dirty="0">
                <a:latin typeface="Tahoma" charset="0"/>
              </a:rPr>
              <a:t>fields</a:t>
            </a:r>
            <a:r>
              <a:rPr lang="en-US" sz="2400" dirty="0">
                <a:latin typeface="Tahoma" charset="0"/>
              </a:rPr>
              <a:t>, </a:t>
            </a:r>
            <a:r>
              <a:rPr lang="en-US" sz="2400" b="1" dirty="0">
                <a:latin typeface="Tahoma" charset="0"/>
              </a:rPr>
              <a:t>instance variables</a:t>
            </a:r>
            <a:r>
              <a:rPr lang="en-US" sz="2400" dirty="0">
                <a:latin typeface="Tahoma" charset="0"/>
              </a:rPr>
              <a:t>, or </a:t>
            </a:r>
            <a:r>
              <a:rPr lang="en-US" sz="2400" b="1" dirty="0">
                <a:latin typeface="Tahoma" charset="0"/>
              </a:rPr>
              <a:t>data members</a:t>
            </a:r>
            <a:r>
              <a:rPr lang="en-US" sz="2400" dirty="0">
                <a:latin typeface="Tahoma" charset="0"/>
              </a:rPr>
              <a:t>).</a:t>
            </a:r>
          </a:p>
        </p:txBody>
      </p:sp>
      <p:sp>
        <p:nvSpPr>
          <p:cNvPr id="4" name="Date Placeholder 3"/>
          <p:cNvSpPr>
            <a:spLocks noGrp="1"/>
          </p:cNvSpPr>
          <p:nvPr>
            <p:ph type="dt" sz="quarter" idx="10"/>
          </p:nvPr>
        </p:nvSpPr>
        <p:spPr/>
        <p:txBody>
          <a:bodyPr/>
          <a:lstStyle/>
          <a:p>
            <a:pPr>
              <a:defRPr/>
            </a:pPr>
            <a:r>
              <a:rPr lang="en-US" smtClean="0"/>
              <a:t>© 2014 Goodrich, Tamassia, Goldwasser</a:t>
            </a:r>
            <a:endParaRPr lang="en-US" dirty="0"/>
          </a:p>
        </p:txBody>
      </p:sp>
      <p:sp>
        <p:nvSpPr>
          <p:cNvPr id="5" name="Footer Placeholder 4"/>
          <p:cNvSpPr>
            <a:spLocks noGrp="1"/>
          </p:cNvSpPr>
          <p:nvPr>
            <p:ph type="ftr" sz="quarter" idx="11"/>
          </p:nvPr>
        </p:nvSpPr>
        <p:spPr/>
        <p:txBody>
          <a:bodyPr/>
          <a:lstStyle/>
          <a:p>
            <a:pPr>
              <a:defRPr/>
            </a:pPr>
            <a:r>
              <a:rPr lang="en-US" smtClean="0"/>
              <a:t>Object-Oriented Programming</a:t>
            </a:r>
            <a:endParaRPr lang="en-US"/>
          </a:p>
        </p:txBody>
      </p:sp>
      <p:sp>
        <p:nvSpPr>
          <p:cNvPr id="6" name="Slide Number Placeholder 5"/>
          <p:cNvSpPr>
            <a:spLocks noGrp="1"/>
          </p:cNvSpPr>
          <p:nvPr>
            <p:ph type="sldNum" sz="quarter" idx="12"/>
          </p:nvPr>
        </p:nvSpPr>
        <p:spPr/>
        <p:txBody>
          <a:bodyPr/>
          <a:lstStyle/>
          <a:p>
            <a:pPr>
              <a:defRPr/>
            </a:pPr>
            <a:fld id="{34379CCB-938E-6141-ACD3-D4DD3B80496B}" type="slidenum">
              <a:rPr lang="en-US" smtClean="0"/>
              <a:pPr>
                <a:defRPr/>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p:txBody>
          <a:bodyPr/>
          <a:lstStyle/>
          <a:p>
            <a:r>
              <a:rPr lang="en-US">
                <a:latin typeface="Tahoma" charset="0"/>
              </a:rPr>
              <a:t>Constructors</a:t>
            </a:r>
          </a:p>
        </p:txBody>
      </p:sp>
      <p:sp>
        <p:nvSpPr>
          <p:cNvPr id="27650" name="Content Placeholder 2" descr="Rectangle: Click to edit Master text styles&#10;Second level&#10;Third level&#10;Fourth level&#10;Fifth level"/>
          <p:cNvSpPr>
            <a:spLocks noGrp="1"/>
          </p:cNvSpPr>
          <p:nvPr>
            <p:ph idx="1"/>
          </p:nvPr>
        </p:nvSpPr>
        <p:spPr>
          <a:xfrm>
            <a:off x="609600" y="1524000"/>
            <a:ext cx="8229600" cy="4724400"/>
          </a:xfrm>
        </p:spPr>
        <p:txBody>
          <a:bodyPr/>
          <a:lstStyle/>
          <a:p>
            <a:r>
              <a:rPr lang="en-US" dirty="0">
                <a:latin typeface="Tahoma" charset="0"/>
              </a:rPr>
              <a:t>A user can create an instance of </a:t>
            </a:r>
            <a:r>
              <a:rPr lang="en-US" dirty="0" smtClean="0">
                <a:latin typeface="Tahoma" charset="0"/>
              </a:rPr>
              <a:t>a class by using the </a:t>
            </a:r>
            <a:r>
              <a:rPr lang="en-US" b="1" dirty="0" smtClean="0">
                <a:latin typeface="Tahoma" charset="0"/>
              </a:rPr>
              <a:t>new</a:t>
            </a:r>
            <a:r>
              <a:rPr lang="en-US" dirty="0" smtClean="0">
                <a:latin typeface="Tahoma" charset="0"/>
              </a:rPr>
              <a:t> operator with a method that has the same name as the class.</a:t>
            </a:r>
          </a:p>
          <a:p>
            <a:r>
              <a:rPr lang="en-US" dirty="0" smtClean="0">
                <a:latin typeface="Tahoma" charset="0"/>
              </a:rPr>
              <a:t>Such a method, known as a </a:t>
            </a:r>
            <a:r>
              <a:rPr lang="en-US" b="1" dirty="0" smtClean="0">
                <a:latin typeface="Tahoma" charset="0"/>
              </a:rPr>
              <a:t>constructor</a:t>
            </a:r>
            <a:r>
              <a:rPr lang="en-US" dirty="0" smtClean="0">
                <a:latin typeface="Tahoma" charset="0"/>
              </a:rPr>
              <a:t>, has as its responsibility </a:t>
            </a:r>
            <a:r>
              <a:rPr lang="en-US" dirty="0">
                <a:latin typeface="Tahoma" charset="0"/>
              </a:rPr>
              <a:t>is to establish the state of a newly </a:t>
            </a:r>
            <a:r>
              <a:rPr lang="en-US" dirty="0" smtClean="0">
                <a:latin typeface="Tahoma" charset="0"/>
              </a:rPr>
              <a:t>object </a:t>
            </a:r>
            <a:r>
              <a:rPr lang="en-US" dirty="0">
                <a:latin typeface="Tahoma" charset="0"/>
              </a:rPr>
              <a:t>with appropriate </a:t>
            </a:r>
            <a:r>
              <a:rPr lang="en-US" dirty="0" smtClean="0">
                <a:latin typeface="Tahoma" charset="0"/>
              </a:rPr>
              <a:t>initial values for its instance </a:t>
            </a:r>
            <a:r>
              <a:rPr lang="en-US" dirty="0">
                <a:latin typeface="Tahoma" charset="0"/>
              </a:rPr>
              <a:t>variables. </a:t>
            </a:r>
          </a:p>
        </p:txBody>
      </p:sp>
      <p:sp>
        <p:nvSpPr>
          <p:cNvPr id="4" name="Date Placeholder 3"/>
          <p:cNvSpPr>
            <a:spLocks noGrp="1"/>
          </p:cNvSpPr>
          <p:nvPr>
            <p:ph type="dt" sz="quarter" idx="10"/>
          </p:nvPr>
        </p:nvSpPr>
        <p:spPr/>
        <p:txBody>
          <a:bodyPr/>
          <a:lstStyle/>
          <a:p>
            <a:pPr>
              <a:defRPr/>
            </a:pPr>
            <a:r>
              <a:rPr lang="en-US" smtClean="0"/>
              <a:t>© 2014 Goodrich, Tamassia, Goldwasser</a:t>
            </a:r>
            <a:endParaRPr lang="en-US" dirty="0"/>
          </a:p>
        </p:txBody>
      </p:sp>
      <p:sp>
        <p:nvSpPr>
          <p:cNvPr id="5" name="Footer Placeholder 4"/>
          <p:cNvSpPr>
            <a:spLocks noGrp="1"/>
          </p:cNvSpPr>
          <p:nvPr>
            <p:ph type="ftr" sz="quarter" idx="11"/>
          </p:nvPr>
        </p:nvSpPr>
        <p:spPr>
          <a:xfrm>
            <a:off x="3657600" y="6248400"/>
            <a:ext cx="2895600" cy="457200"/>
          </a:xfrm>
        </p:spPr>
        <p:txBody>
          <a:bodyPr/>
          <a:lstStyle/>
          <a:p>
            <a:pPr>
              <a:defRPr/>
            </a:pPr>
            <a:r>
              <a:rPr lang="en-US" dirty="0" smtClean="0"/>
              <a:t>Object-Oriented Programming</a:t>
            </a:r>
            <a:endParaRPr lang="en-US" dirty="0"/>
          </a:p>
        </p:txBody>
      </p:sp>
      <p:sp>
        <p:nvSpPr>
          <p:cNvPr id="6" name="Slide Number Placeholder 5"/>
          <p:cNvSpPr>
            <a:spLocks noGrp="1"/>
          </p:cNvSpPr>
          <p:nvPr>
            <p:ph type="sldNum" sz="quarter" idx="12"/>
          </p:nvPr>
        </p:nvSpPr>
        <p:spPr>
          <a:xfrm>
            <a:off x="6705600" y="5867400"/>
            <a:ext cx="1905000" cy="457200"/>
          </a:xfrm>
        </p:spPr>
        <p:txBody>
          <a:bodyPr/>
          <a:lstStyle/>
          <a:p>
            <a:pPr>
              <a:defRPr/>
            </a:pPr>
            <a:fld id="{76A82EBA-D190-AD47-9361-57763BE9B5F9}" type="slidenum">
              <a:rPr lang="en-US" smtClean="0"/>
              <a:pPr>
                <a:defRPr/>
              </a:pPr>
              <a:t>11</a:t>
            </a:fld>
            <a:endParaRPr lang="en-US" dirty="0"/>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p:txBody>
          <a:bodyPr/>
          <a:lstStyle/>
          <a:p>
            <a:r>
              <a:rPr lang="en-US">
                <a:latin typeface="Tahoma" charset="0"/>
              </a:rPr>
              <a:t>Inheritance</a:t>
            </a:r>
          </a:p>
        </p:txBody>
      </p:sp>
      <p:sp>
        <p:nvSpPr>
          <p:cNvPr id="31746" name="Content Placeholder 2" descr="Rectangle: Click to edit Master text styles&#10;Second level&#10;Third level&#10;Fourth level&#10;Fifth level"/>
          <p:cNvSpPr>
            <a:spLocks noGrp="1"/>
          </p:cNvSpPr>
          <p:nvPr>
            <p:ph idx="1"/>
          </p:nvPr>
        </p:nvSpPr>
        <p:spPr>
          <a:xfrm>
            <a:off x="838200" y="1524000"/>
            <a:ext cx="7772400" cy="4800600"/>
          </a:xfrm>
        </p:spPr>
        <p:txBody>
          <a:bodyPr/>
          <a:lstStyle/>
          <a:p>
            <a:r>
              <a:rPr lang="en-US" sz="2400">
                <a:latin typeface="Tahoma" charset="0"/>
              </a:rPr>
              <a:t>A mechanism for a modular and hierarchical organization is </a:t>
            </a:r>
            <a:r>
              <a:rPr lang="en-US" sz="2400" b="1">
                <a:latin typeface="Tahoma" charset="0"/>
              </a:rPr>
              <a:t>inheritance</a:t>
            </a:r>
            <a:r>
              <a:rPr lang="en-US" sz="2400">
                <a:latin typeface="Tahoma" charset="0"/>
              </a:rPr>
              <a:t>. </a:t>
            </a:r>
          </a:p>
          <a:p>
            <a:r>
              <a:rPr lang="en-US" sz="2400">
                <a:latin typeface="Tahoma" charset="0"/>
              </a:rPr>
              <a:t>This allows a new class to be defined based upon an existing class as the starting point. </a:t>
            </a:r>
          </a:p>
          <a:p>
            <a:r>
              <a:rPr lang="en-US" sz="2400">
                <a:latin typeface="Tahoma" charset="0"/>
              </a:rPr>
              <a:t>The existing class is typically described as the </a:t>
            </a:r>
            <a:r>
              <a:rPr lang="en-US" sz="2400" b="1">
                <a:latin typeface="Tahoma" charset="0"/>
              </a:rPr>
              <a:t>base class</a:t>
            </a:r>
            <a:r>
              <a:rPr lang="en-US" sz="2400">
                <a:latin typeface="Tahoma" charset="0"/>
              </a:rPr>
              <a:t>, parent class, or superclass, while the newly defined class is known as the </a:t>
            </a:r>
            <a:r>
              <a:rPr lang="en-US" sz="2400" b="1">
                <a:latin typeface="Tahoma" charset="0"/>
              </a:rPr>
              <a:t>subclass</a:t>
            </a:r>
            <a:r>
              <a:rPr lang="en-US" sz="2400">
                <a:latin typeface="Tahoma" charset="0"/>
              </a:rPr>
              <a:t> or child class.</a:t>
            </a:r>
          </a:p>
          <a:p>
            <a:r>
              <a:rPr lang="en-US" sz="2400">
                <a:latin typeface="Tahoma" charset="0"/>
              </a:rPr>
              <a:t>There are two ways in which a subclass can differentiate itself from its superclass:</a:t>
            </a:r>
          </a:p>
          <a:p>
            <a:pPr lvl="1"/>
            <a:r>
              <a:rPr lang="en-US" sz="1800">
                <a:latin typeface="Tahoma" charset="0"/>
              </a:rPr>
              <a:t>A subclass may specialize an existing behavior by providing a new implementation that overrides an existing method. </a:t>
            </a:r>
          </a:p>
          <a:p>
            <a:pPr lvl="1"/>
            <a:r>
              <a:rPr lang="en-US" sz="1800">
                <a:latin typeface="Tahoma" charset="0"/>
              </a:rPr>
              <a:t>A subclass may also extend its superclass by providing brand new methods.</a:t>
            </a:r>
          </a:p>
        </p:txBody>
      </p:sp>
      <p:sp>
        <p:nvSpPr>
          <p:cNvPr id="4" name="Date Placeholder 3"/>
          <p:cNvSpPr>
            <a:spLocks noGrp="1"/>
          </p:cNvSpPr>
          <p:nvPr>
            <p:ph type="dt" sz="quarter" idx="10"/>
          </p:nvPr>
        </p:nvSpPr>
        <p:spPr/>
        <p:txBody>
          <a:bodyPr/>
          <a:lstStyle/>
          <a:p>
            <a:pPr>
              <a:defRPr/>
            </a:pPr>
            <a:r>
              <a:rPr lang="en-US" smtClean="0"/>
              <a:t>© 2014 Goodrich, Tamassia, Goldwasser</a:t>
            </a:r>
            <a:endParaRPr lang="en-US" dirty="0"/>
          </a:p>
        </p:txBody>
      </p:sp>
      <p:sp>
        <p:nvSpPr>
          <p:cNvPr id="5" name="Footer Placeholder 4"/>
          <p:cNvSpPr>
            <a:spLocks noGrp="1"/>
          </p:cNvSpPr>
          <p:nvPr>
            <p:ph type="ftr" sz="quarter" idx="11"/>
          </p:nvPr>
        </p:nvSpPr>
        <p:spPr/>
        <p:txBody>
          <a:bodyPr/>
          <a:lstStyle/>
          <a:p>
            <a:pPr>
              <a:defRPr/>
            </a:pPr>
            <a:r>
              <a:rPr lang="en-US" smtClean="0"/>
              <a:t>Object-Oriented Programming</a:t>
            </a:r>
            <a:endParaRPr lang="en-US"/>
          </a:p>
        </p:txBody>
      </p:sp>
      <p:sp>
        <p:nvSpPr>
          <p:cNvPr id="6" name="Slide Number Placeholder 5"/>
          <p:cNvSpPr>
            <a:spLocks noGrp="1"/>
          </p:cNvSpPr>
          <p:nvPr>
            <p:ph type="sldNum" sz="quarter" idx="12"/>
          </p:nvPr>
        </p:nvSpPr>
        <p:spPr/>
        <p:txBody>
          <a:bodyPr/>
          <a:lstStyle/>
          <a:p>
            <a:pPr>
              <a:defRPr/>
            </a:pPr>
            <a:fld id="{3D60B90E-2649-DA42-8041-1923C4BCD031}" type="slidenum">
              <a:rPr lang="en-US" smtClean="0"/>
              <a:pPr>
                <a:defRPr/>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p:txBody>
          <a:bodyPr/>
          <a:lstStyle/>
          <a:p>
            <a:r>
              <a:rPr lang="en-US" dirty="0">
                <a:latin typeface="Tahoma" charset="0"/>
              </a:rPr>
              <a:t>Inheritance </a:t>
            </a:r>
            <a:r>
              <a:rPr lang="en-US" dirty="0" smtClean="0">
                <a:latin typeface="Tahoma" charset="0"/>
              </a:rPr>
              <a:t>and Constructors</a:t>
            </a:r>
            <a:endParaRPr lang="en-US" dirty="0">
              <a:latin typeface="Tahoma" charset="0"/>
            </a:endParaRPr>
          </a:p>
        </p:txBody>
      </p:sp>
      <p:sp>
        <p:nvSpPr>
          <p:cNvPr id="32770" name="Content Placeholder 2" descr="Rectangle: Click to edit Master text styles&#10;Second level&#10;Third level&#10;Fourth level&#10;Fifth level"/>
          <p:cNvSpPr>
            <a:spLocks noGrp="1"/>
          </p:cNvSpPr>
          <p:nvPr>
            <p:ph idx="1"/>
          </p:nvPr>
        </p:nvSpPr>
        <p:spPr>
          <a:xfrm>
            <a:off x="838200" y="1447800"/>
            <a:ext cx="8077200" cy="5029200"/>
          </a:xfrm>
        </p:spPr>
        <p:txBody>
          <a:bodyPr/>
          <a:lstStyle/>
          <a:p>
            <a:r>
              <a:rPr lang="en-US" sz="2400" dirty="0"/>
              <a:t>Constructors are never inherited in </a:t>
            </a:r>
            <a:r>
              <a:rPr lang="en-US" sz="2400" dirty="0" smtClean="0"/>
              <a:t>Java; hence, every class must define </a:t>
            </a:r>
            <a:r>
              <a:rPr lang="en-US" sz="2400" dirty="0"/>
              <a:t>a constructor for </a:t>
            </a:r>
            <a:r>
              <a:rPr lang="en-US" sz="2400" dirty="0" smtClean="0"/>
              <a:t>itself. </a:t>
            </a:r>
          </a:p>
          <a:p>
            <a:pPr lvl="1"/>
            <a:r>
              <a:rPr lang="en-US" sz="2000" dirty="0" smtClean="0"/>
              <a:t>All </a:t>
            </a:r>
            <a:r>
              <a:rPr lang="en-US" sz="2000" dirty="0"/>
              <a:t>of its fields must be properly initialized, including any inherited fields.</a:t>
            </a:r>
          </a:p>
          <a:p>
            <a:r>
              <a:rPr lang="en-US" sz="2400" dirty="0" smtClean="0"/>
              <a:t>The first </a:t>
            </a:r>
            <a:r>
              <a:rPr lang="en-US" sz="2400" dirty="0"/>
              <a:t>operation </a:t>
            </a:r>
            <a:r>
              <a:rPr lang="en-US" sz="2400" dirty="0" smtClean="0"/>
              <a:t>within </a:t>
            </a:r>
            <a:r>
              <a:rPr lang="en-US" sz="2400" dirty="0"/>
              <a:t>the body of a constructor </a:t>
            </a:r>
            <a:r>
              <a:rPr lang="en-US" sz="2400" dirty="0" smtClean="0"/>
              <a:t>must be </a:t>
            </a:r>
            <a:r>
              <a:rPr lang="en-US" sz="2400" dirty="0"/>
              <a:t>to invoke a constructor of the superclass, which </a:t>
            </a:r>
            <a:r>
              <a:rPr lang="en-US" sz="2400" dirty="0" smtClean="0"/>
              <a:t>initializes the fields defined in the superclass.</a:t>
            </a:r>
          </a:p>
          <a:p>
            <a:r>
              <a:rPr lang="en-US" sz="2400" dirty="0" smtClean="0"/>
              <a:t>A constructor </a:t>
            </a:r>
            <a:r>
              <a:rPr lang="en-US" sz="2400" dirty="0"/>
              <a:t>of the superclass is </a:t>
            </a:r>
            <a:r>
              <a:rPr lang="en-US" sz="2400" dirty="0" smtClean="0"/>
              <a:t>invoked explicitly </a:t>
            </a:r>
            <a:r>
              <a:rPr lang="en-US" sz="2400" dirty="0"/>
              <a:t>by using the keyword </a:t>
            </a:r>
            <a:r>
              <a:rPr lang="en-US" sz="2400" b="1" dirty="0" smtClean="0"/>
              <a:t>super </a:t>
            </a:r>
            <a:r>
              <a:rPr lang="en-US" sz="2400" dirty="0" smtClean="0"/>
              <a:t>with </a:t>
            </a:r>
            <a:r>
              <a:rPr lang="en-US" sz="2400" dirty="0"/>
              <a:t>appropriate </a:t>
            </a:r>
            <a:r>
              <a:rPr lang="en-US" sz="2400" dirty="0" smtClean="0"/>
              <a:t>parameters.</a:t>
            </a:r>
          </a:p>
          <a:p>
            <a:r>
              <a:rPr lang="en-US" sz="2400" dirty="0"/>
              <a:t>If a constructor for a subclass does not make an explicit call to </a:t>
            </a:r>
            <a:r>
              <a:rPr lang="en-US" sz="2400" b="1" dirty="0" smtClean="0"/>
              <a:t>super </a:t>
            </a:r>
            <a:r>
              <a:rPr lang="en-US" sz="2400" dirty="0" smtClean="0"/>
              <a:t>or </a:t>
            </a:r>
            <a:r>
              <a:rPr lang="en-US" sz="2400" b="1" dirty="0"/>
              <a:t>this</a:t>
            </a:r>
            <a:r>
              <a:rPr lang="en-US" sz="2400" dirty="0"/>
              <a:t> as its first command, then an implicit call to </a:t>
            </a:r>
            <a:r>
              <a:rPr lang="en-US" sz="2400" b="1" dirty="0"/>
              <a:t>super</a:t>
            </a:r>
            <a:r>
              <a:rPr lang="en-US" sz="2400" dirty="0"/>
              <a:t>( ), the zero-</a:t>
            </a:r>
            <a:r>
              <a:rPr lang="en-US" sz="2400" dirty="0" smtClean="0"/>
              <a:t>parameter version </a:t>
            </a:r>
            <a:r>
              <a:rPr lang="en-US" sz="2400" dirty="0"/>
              <a:t>of the superclass constructor, will be made.</a:t>
            </a:r>
            <a:endParaRPr lang="en-US" sz="2400" dirty="0">
              <a:latin typeface="Tahoma" charset="0"/>
            </a:endParaRPr>
          </a:p>
        </p:txBody>
      </p:sp>
      <p:sp>
        <p:nvSpPr>
          <p:cNvPr id="4" name="Date Placeholder 3"/>
          <p:cNvSpPr>
            <a:spLocks noGrp="1"/>
          </p:cNvSpPr>
          <p:nvPr>
            <p:ph type="dt" sz="quarter" idx="10"/>
          </p:nvPr>
        </p:nvSpPr>
        <p:spPr/>
        <p:txBody>
          <a:bodyPr/>
          <a:lstStyle/>
          <a:p>
            <a:pPr>
              <a:defRPr/>
            </a:pPr>
            <a:r>
              <a:rPr lang="en-US" smtClean="0"/>
              <a:t>© 2014 Goodrich, Tamassia, Goldwasser</a:t>
            </a:r>
            <a:endParaRPr lang="en-US" dirty="0"/>
          </a:p>
        </p:txBody>
      </p:sp>
      <p:sp>
        <p:nvSpPr>
          <p:cNvPr id="5" name="Footer Placeholder 4"/>
          <p:cNvSpPr>
            <a:spLocks noGrp="1"/>
          </p:cNvSpPr>
          <p:nvPr>
            <p:ph type="ftr" sz="quarter" idx="11"/>
          </p:nvPr>
        </p:nvSpPr>
        <p:spPr/>
        <p:txBody>
          <a:bodyPr/>
          <a:lstStyle/>
          <a:p>
            <a:pPr>
              <a:defRPr/>
            </a:pPr>
            <a:r>
              <a:rPr lang="en-US" smtClean="0"/>
              <a:t>Object-Oriented Programming</a:t>
            </a:r>
            <a:endParaRPr lang="en-US"/>
          </a:p>
        </p:txBody>
      </p:sp>
      <p:sp>
        <p:nvSpPr>
          <p:cNvPr id="6" name="Slide Number Placeholder 5"/>
          <p:cNvSpPr>
            <a:spLocks noGrp="1"/>
          </p:cNvSpPr>
          <p:nvPr>
            <p:ph type="sldNum" sz="quarter" idx="12"/>
          </p:nvPr>
        </p:nvSpPr>
        <p:spPr/>
        <p:txBody>
          <a:bodyPr/>
          <a:lstStyle/>
          <a:p>
            <a:pPr>
              <a:defRPr/>
            </a:pPr>
            <a:fld id="{1B31095E-96C8-FF4B-9226-1DB1169FBE26}" type="slidenum">
              <a:rPr lang="en-US" smtClean="0"/>
              <a:pPr>
                <a:defRPr/>
              </a:pPr>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p:txBody>
          <a:bodyPr/>
          <a:lstStyle/>
          <a:p>
            <a:r>
              <a:rPr lang="en-US">
                <a:latin typeface="Tahoma" charset="0"/>
              </a:rPr>
              <a:t>An Extended Example</a:t>
            </a:r>
          </a:p>
        </p:txBody>
      </p:sp>
      <p:sp>
        <p:nvSpPr>
          <p:cNvPr id="33794" name="Content Placeholder 2" descr="Rectangle: Click to edit Master text styles&#10;Second level&#10;Third level&#10;Fourth level&#10;Fifth level"/>
          <p:cNvSpPr>
            <a:spLocks noGrp="1"/>
          </p:cNvSpPr>
          <p:nvPr>
            <p:ph idx="1"/>
          </p:nvPr>
        </p:nvSpPr>
        <p:spPr>
          <a:xfrm>
            <a:off x="838200" y="1524000"/>
            <a:ext cx="7772400" cy="4419600"/>
          </a:xfrm>
        </p:spPr>
        <p:txBody>
          <a:bodyPr/>
          <a:lstStyle/>
          <a:p>
            <a:r>
              <a:rPr lang="en-US" sz="2400" dirty="0">
                <a:latin typeface="Tahoma" charset="0"/>
              </a:rPr>
              <a:t>A </a:t>
            </a:r>
            <a:r>
              <a:rPr lang="en-US" sz="2400" b="1" dirty="0">
                <a:latin typeface="Tahoma" charset="0"/>
              </a:rPr>
              <a:t>numeric progression </a:t>
            </a:r>
            <a:r>
              <a:rPr lang="en-US" sz="2400" dirty="0">
                <a:latin typeface="Tahoma" charset="0"/>
              </a:rPr>
              <a:t>is a sequence of numbers, where each number depends on one or more of the previous numbers.</a:t>
            </a:r>
          </a:p>
          <a:p>
            <a:pPr lvl="1"/>
            <a:r>
              <a:rPr lang="en-US" sz="2000" dirty="0">
                <a:latin typeface="Tahoma" charset="0"/>
              </a:rPr>
              <a:t>An </a:t>
            </a:r>
            <a:r>
              <a:rPr lang="en-US" sz="2000" b="1" dirty="0">
                <a:latin typeface="Tahoma" charset="0"/>
              </a:rPr>
              <a:t>arithmetic progression </a:t>
            </a:r>
            <a:r>
              <a:rPr lang="en-US" sz="2000" dirty="0">
                <a:latin typeface="Tahoma" charset="0"/>
              </a:rPr>
              <a:t>determines the next number by adding a fixed constant to the previous value. </a:t>
            </a:r>
          </a:p>
          <a:p>
            <a:pPr lvl="1"/>
            <a:r>
              <a:rPr lang="en-US" sz="2000" dirty="0">
                <a:latin typeface="Tahoma" charset="0"/>
              </a:rPr>
              <a:t>A </a:t>
            </a:r>
            <a:r>
              <a:rPr lang="en-US" sz="2000" b="1" dirty="0">
                <a:latin typeface="Tahoma" charset="0"/>
              </a:rPr>
              <a:t>geometric progression </a:t>
            </a:r>
            <a:r>
              <a:rPr lang="en-US" sz="2000" dirty="0">
                <a:latin typeface="Tahoma" charset="0"/>
              </a:rPr>
              <a:t>determines the next number by multiplying the previous value by a fixed constant. </a:t>
            </a:r>
          </a:p>
          <a:p>
            <a:pPr lvl="1"/>
            <a:r>
              <a:rPr lang="en-US" sz="2000" dirty="0">
                <a:latin typeface="Tahoma" charset="0"/>
              </a:rPr>
              <a:t>A </a:t>
            </a:r>
            <a:r>
              <a:rPr lang="en-US" sz="2000" b="1" dirty="0">
                <a:latin typeface="Tahoma" charset="0"/>
              </a:rPr>
              <a:t>Fibonacci progression </a:t>
            </a:r>
            <a:r>
              <a:rPr lang="en-US" sz="2000" dirty="0">
                <a:latin typeface="Tahoma" charset="0"/>
              </a:rPr>
              <a:t>uses the formula N</a:t>
            </a:r>
            <a:r>
              <a:rPr lang="en-US" sz="2000" baseline="-25000" dirty="0">
                <a:latin typeface="Tahoma" charset="0"/>
              </a:rPr>
              <a:t>i+1</a:t>
            </a:r>
            <a:r>
              <a:rPr lang="en-US" sz="2000" dirty="0">
                <a:latin typeface="Tahoma" charset="0"/>
              </a:rPr>
              <a:t>=N</a:t>
            </a:r>
            <a:r>
              <a:rPr lang="en-US" sz="2000" baseline="-25000" dirty="0">
                <a:latin typeface="Tahoma" charset="0"/>
              </a:rPr>
              <a:t>i</a:t>
            </a:r>
            <a:r>
              <a:rPr lang="en-US" sz="2000" dirty="0">
                <a:latin typeface="Tahoma" charset="0"/>
              </a:rPr>
              <a:t>+N</a:t>
            </a:r>
            <a:r>
              <a:rPr lang="en-US" sz="2000" baseline="-25000" dirty="0">
                <a:latin typeface="Tahoma" charset="0"/>
              </a:rPr>
              <a:t>i-1</a:t>
            </a:r>
          </a:p>
        </p:txBody>
      </p:sp>
      <p:sp>
        <p:nvSpPr>
          <p:cNvPr id="4" name="Date Placeholder 3"/>
          <p:cNvSpPr>
            <a:spLocks noGrp="1"/>
          </p:cNvSpPr>
          <p:nvPr>
            <p:ph type="dt" sz="quarter" idx="10"/>
          </p:nvPr>
        </p:nvSpPr>
        <p:spPr/>
        <p:txBody>
          <a:bodyPr/>
          <a:lstStyle/>
          <a:p>
            <a:pPr>
              <a:defRPr/>
            </a:pPr>
            <a:r>
              <a:rPr lang="en-US" smtClean="0"/>
              <a:t>© 2014 Goodrich, Tamassia, Goldwasser</a:t>
            </a:r>
            <a:endParaRPr lang="en-US" dirty="0"/>
          </a:p>
        </p:txBody>
      </p:sp>
      <p:sp>
        <p:nvSpPr>
          <p:cNvPr id="5" name="Footer Placeholder 4"/>
          <p:cNvSpPr>
            <a:spLocks noGrp="1"/>
          </p:cNvSpPr>
          <p:nvPr>
            <p:ph type="ftr" sz="quarter" idx="11"/>
          </p:nvPr>
        </p:nvSpPr>
        <p:spPr/>
        <p:txBody>
          <a:bodyPr/>
          <a:lstStyle/>
          <a:p>
            <a:pPr>
              <a:defRPr/>
            </a:pPr>
            <a:r>
              <a:rPr lang="en-US" smtClean="0"/>
              <a:t>Object-Oriented Programming</a:t>
            </a:r>
            <a:endParaRPr lang="en-US"/>
          </a:p>
        </p:txBody>
      </p:sp>
      <p:sp>
        <p:nvSpPr>
          <p:cNvPr id="6" name="Slide Number Placeholder 5"/>
          <p:cNvSpPr>
            <a:spLocks noGrp="1"/>
          </p:cNvSpPr>
          <p:nvPr>
            <p:ph type="sldNum" sz="quarter" idx="12"/>
          </p:nvPr>
        </p:nvSpPr>
        <p:spPr/>
        <p:txBody>
          <a:bodyPr/>
          <a:lstStyle/>
          <a:p>
            <a:pPr>
              <a:defRPr/>
            </a:pPr>
            <a:fld id="{759962BA-78E8-A747-9B41-2B30790B60DF}" type="slidenum">
              <a:rPr lang="en-US" smtClean="0"/>
              <a:pPr>
                <a:defRPr/>
              </a:pPr>
              <a:t>14</a:t>
            </a:fld>
            <a:endParaRPr lang="en-US"/>
          </a:p>
        </p:txBody>
      </p:sp>
      <p:pic>
        <p:nvPicPr>
          <p:cNvPr id="33798"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454" y="4419600"/>
            <a:ext cx="8382146"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p:txBody>
          <a:bodyPr/>
          <a:lstStyle/>
          <a:p>
            <a:r>
              <a:rPr lang="en-US" dirty="0">
                <a:latin typeface="Tahoma" charset="0"/>
              </a:rPr>
              <a:t>The Progression Base Class</a:t>
            </a:r>
          </a:p>
        </p:txBody>
      </p:sp>
      <p:sp>
        <p:nvSpPr>
          <p:cNvPr id="5" name="Date Placeholder 4"/>
          <p:cNvSpPr>
            <a:spLocks noGrp="1"/>
          </p:cNvSpPr>
          <p:nvPr>
            <p:ph type="dt" sz="quarter" idx="10"/>
          </p:nvPr>
        </p:nvSpPr>
        <p:spPr/>
        <p:txBody>
          <a:bodyPr/>
          <a:lstStyle/>
          <a:p>
            <a:pPr>
              <a:defRPr/>
            </a:pPr>
            <a:r>
              <a:rPr lang="en-US" smtClean="0"/>
              <a:t>© 2014 Goodrich, Tamassia, Goldwasser</a:t>
            </a:r>
            <a:endParaRPr lang="en-US" dirty="0"/>
          </a:p>
        </p:txBody>
      </p:sp>
      <p:sp>
        <p:nvSpPr>
          <p:cNvPr id="6" name="Footer Placeholder 5"/>
          <p:cNvSpPr>
            <a:spLocks noGrp="1"/>
          </p:cNvSpPr>
          <p:nvPr>
            <p:ph type="ftr" sz="quarter" idx="11"/>
          </p:nvPr>
        </p:nvSpPr>
        <p:spPr/>
        <p:txBody>
          <a:bodyPr/>
          <a:lstStyle/>
          <a:p>
            <a:pPr>
              <a:defRPr/>
            </a:pPr>
            <a:r>
              <a:rPr lang="en-US" smtClean="0"/>
              <a:t>Object-Oriented Programming</a:t>
            </a:r>
            <a:endParaRPr lang="en-US"/>
          </a:p>
        </p:txBody>
      </p:sp>
      <p:sp>
        <p:nvSpPr>
          <p:cNvPr id="7" name="Slide Number Placeholder 6"/>
          <p:cNvSpPr>
            <a:spLocks noGrp="1"/>
          </p:cNvSpPr>
          <p:nvPr>
            <p:ph type="sldNum" sz="quarter" idx="12"/>
          </p:nvPr>
        </p:nvSpPr>
        <p:spPr/>
        <p:txBody>
          <a:bodyPr/>
          <a:lstStyle/>
          <a:p>
            <a:pPr>
              <a:defRPr/>
            </a:pPr>
            <a:fld id="{271AD758-4939-4D4C-891D-587B68364772}" type="slidenum">
              <a:rPr lang="en-US" smtClean="0"/>
              <a:pPr>
                <a:defRPr/>
              </a:pPr>
              <a:t>15</a:t>
            </a:fld>
            <a:endParaRPr lang="en-US"/>
          </a:p>
        </p:txBody>
      </p:sp>
      <p:pic>
        <p:nvPicPr>
          <p:cNvPr id="2" name="Picture 1"/>
          <p:cNvPicPr>
            <a:picLocks noChangeAspect="1"/>
          </p:cNvPicPr>
          <p:nvPr/>
        </p:nvPicPr>
        <p:blipFill>
          <a:blip r:embed="rId2"/>
          <a:stretch>
            <a:fillRect/>
          </a:stretch>
        </p:blipFill>
        <p:spPr>
          <a:xfrm>
            <a:off x="685800" y="1524000"/>
            <a:ext cx="8404790" cy="47244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ahoma" charset="0"/>
              </a:rPr>
              <a:t>The Progression Base </a:t>
            </a:r>
            <a:r>
              <a:rPr lang="en-US" dirty="0" smtClean="0">
                <a:latin typeface="Tahoma" charset="0"/>
              </a:rPr>
              <a:t>Class, 2</a:t>
            </a:r>
            <a:endParaRPr lang="en-US" dirty="0"/>
          </a:p>
        </p:txBody>
      </p:sp>
      <p:sp>
        <p:nvSpPr>
          <p:cNvPr id="5" name="Date Placeholder 4"/>
          <p:cNvSpPr>
            <a:spLocks noGrp="1"/>
          </p:cNvSpPr>
          <p:nvPr>
            <p:ph type="dt" sz="half" idx="10"/>
          </p:nvPr>
        </p:nvSpPr>
        <p:spPr/>
        <p:txBody>
          <a:bodyPr/>
          <a:lstStyle/>
          <a:p>
            <a:pPr>
              <a:defRPr/>
            </a:pPr>
            <a:r>
              <a:rPr lang="en-US" smtClean="0"/>
              <a:t>© 2014 Goodrich, Tamassia, Goldwasser</a:t>
            </a:r>
            <a:endParaRPr lang="en-US" dirty="0"/>
          </a:p>
        </p:txBody>
      </p:sp>
      <p:sp>
        <p:nvSpPr>
          <p:cNvPr id="6" name="Footer Placeholder 5"/>
          <p:cNvSpPr>
            <a:spLocks noGrp="1"/>
          </p:cNvSpPr>
          <p:nvPr>
            <p:ph type="ftr" sz="quarter" idx="11"/>
          </p:nvPr>
        </p:nvSpPr>
        <p:spPr/>
        <p:txBody>
          <a:bodyPr/>
          <a:lstStyle/>
          <a:p>
            <a:pPr>
              <a:defRPr/>
            </a:pPr>
            <a:r>
              <a:rPr lang="en-US" smtClean="0"/>
              <a:t>Object-Oriented Programming</a:t>
            </a:r>
            <a:endParaRPr lang="en-US"/>
          </a:p>
        </p:txBody>
      </p:sp>
      <p:sp>
        <p:nvSpPr>
          <p:cNvPr id="7" name="Slide Number Placeholder 6"/>
          <p:cNvSpPr>
            <a:spLocks noGrp="1"/>
          </p:cNvSpPr>
          <p:nvPr>
            <p:ph type="sldNum" sz="quarter" idx="12"/>
          </p:nvPr>
        </p:nvSpPr>
        <p:spPr/>
        <p:txBody>
          <a:bodyPr/>
          <a:lstStyle/>
          <a:p>
            <a:pPr>
              <a:defRPr/>
            </a:pPr>
            <a:fld id="{7762E011-1EF7-A540-B807-13C6E490E384}" type="slidenum">
              <a:rPr lang="en-US" smtClean="0"/>
              <a:pPr>
                <a:defRPr/>
              </a:pPr>
              <a:t>16</a:t>
            </a:fld>
            <a:endParaRPr lang="en-US"/>
          </a:p>
        </p:txBody>
      </p:sp>
      <p:pic>
        <p:nvPicPr>
          <p:cNvPr id="8" name="Picture 7"/>
          <p:cNvPicPr>
            <a:picLocks noChangeAspect="1"/>
          </p:cNvPicPr>
          <p:nvPr/>
        </p:nvPicPr>
        <p:blipFill>
          <a:blip r:embed="rId2"/>
          <a:stretch>
            <a:fillRect/>
          </a:stretch>
        </p:blipFill>
        <p:spPr>
          <a:xfrm>
            <a:off x="76200" y="1774604"/>
            <a:ext cx="9027707" cy="3940396"/>
          </a:xfrm>
          <a:prstGeom prst="rect">
            <a:avLst/>
          </a:prstGeom>
        </p:spPr>
      </p:pic>
    </p:spTree>
    <p:extLst>
      <p:ext uri="{BB962C8B-B14F-4D97-AF65-F5344CB8AC3E}">
        <p14:creationId xmlns:p14="http://schemas.microsoft.com/office/powerpoint/2010/main" val="38125791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a:xfrm>
            <a:off x="609600" y="304800"/>
            <a:ext cx="8229600" cy="1143000"/>
          </a:xfrm>
        </p:spPr>
        <p:txBody>
          <a:bodyPr/>
          <a:lstStyle/>
          <a:p>
            <a:r>
              <a:rPr lang="en-US">
                <a:latin typeface="Tahoma" charset="0"/>
              </a:rPr>
              <a:t>ArithmeticProgression Subclass</a:t>
            </a:r>
          </a:p>
        </p:txBody>
      </p:sp>
      <p:sp>
        <p:nvSpPr>
          <p:cNvPr id="4" name="Date Placeholder 3"/>
          <p:cNvSpPr>
            <a:spLocks noGrp="1"/>
          </p:cNvSpPr>
          <p:nvPr>
            <p:ph type="dt" sz="quarter" idx="10"/>
          </p:nvPr>
        </p:nvSpPr>
        <p:spPr/>
        <p:txBody>
          <a:bodyPr/>
          <a:lstStyle/>
          <a:p>
            <a:pPr>
              <a:defRPr/>
            </a:pPr>
            <a:r>
              <a:rPr lang="en-US" smtClean="0"/>
              <a:t>© 2014 Goodrich, Tamassia, Goldwasser</a:t>
            </a:r>
            <a:endParaRPr lang="en-US" dirty="0"/>
          </a:p>
        </p:txBody>
      </p:sp>
      <p:sp>
        <p:nvSpPr>
          <p:cNvPr id="5" name="Footer Placeholder 4"/>
          <p:cNvSpPr>
            <a:spLocks noGrp="1"/>
          </p:cNvSpPr>
          <p:nvPr>
            <p:ph type="ftr" sz="quarter" idx="11"/>
          </p:nvPr>
        </p:nvSpPr>
        <p:spPr/>
        <p:txBody>
          <a:bodyPr/>
          <a:lstStyle/>
          <a:p>
            <a:pPr>
              <a:defRPr/>
            </a:pPr>
            <a:r>
              <a:rPr lang="en-US" smtClean="0"/>
              <a:t>Object-Oriented Programming</a:t>
            </a:r>
            <a:endParaRPr lang="en-US"/>
          </a:p>
        </p:txBody>
      </p:sp>
      <p:sp>
        <p:nvSpPr>
          <p:cNvPr id="6" name="Slide Number Placeholder 5"/>
          <p:cNvSpPr>
            <a:spLocks noGrp="1"/>
          </p:cNvSpPr>
          <p:nvPr>
            <p:ph type="sldNum" sz="quarter" idx="12"/>
          </p:nvPr>
        </p:nvSpPr>
        <p:spPr/>
        <p:txBody>
          <a:bodyPr/>
          <a:lstStyle/>
          <a:p>
            <a:pPr>
              <a:defRPr/>
            </a:pPr>
            <a:fld id="{AF6DB1AF-70F2-B34B-BF5D-6BB4FB17C852}" type="slidenum">
              <a:rPr lang="en-US" smtClean="0"/>
              <a:pPr>
                <a:defRPr/>
              </a:pPr>
              <a:t>17</a:t>
            </a:fld>
            <a:endParaRPr lang="en-US"/>
          </a:p>
        </p:txBody>
      </p:sp>
      <p:pic>
        <p:nvPicPr>
          <p:cNvPr id="2" name="Picture 1"/>
          <p:cNvPicPr>
            <a:picLocks noChangeAspect="1"/>
          </p:cNvPicPr>
          <p:nvPr/>
        </p:nvPicPr>
        <p:blipFill>
          <a:blip r:embed="rId2"/>
          <a:stretch>
            <a:fillRect/>
          </a:stretch>
        </p:blipFill>
        <p:spPr>
          <a:xfrm>
            <a:off x="990600" y="1550765"/>
            <a:ext cx="7575807" cy="491480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90600" y="1524000"/>
            <a:ext cx="7543800" cy="4937587"/>
          </a:xfrm>
          <a:prstGeom prst="rect">
            <a:avLst/>
          </a:prstGeom>
        </p:spPr>
      </p:pic>
      <p:sp>
        <p:nvSpPr>
          <p:cNvPr id="36865" name="Title 1"/>
          <p:cNvSpPr>
            <a:spLocks noGrp="1"/>
          </p:cNvSpPr>
          <p:nvPr>
            <p:ph type="title"/>
          </p:nvPr>
        </p:nvSpPr>
        <p:spPr>
          <a:xfrm>
            <a:off x="609600" y="304800"/>
            <a:ext cx="8077200" cy="1143000"/>
          </a:xfrm>
        </p:spPr>
        <p:txBody>
          <a:bodyPr/>
          <a:lstStyle/>
          <a:p>
            <a:r>
              <a:rPr lang="en-US">
                <a:latin typeface="Tahoma" charset="0"/>
              </a:rPr>
              <a:t>GeometricProgression Subclass</a:t>
            </a:r>
          </a:p>
        </p:txBody>
      </p:sp>
      <p:sp>
        <p:nvSpPr>
          <p:cNvPr id="4" name="Date Placeholder 3"/>
          <p:cNvSpPr>
            <a:spLocks noGrp="1"/>
          </p:cNvSpPr>
          <p:nvPr>
            <p:ph type="dt" sz="quarter" idx="10"/>
          </p:nvPr>
        </p:nvSpPr>
        <p:spPr/>
        <p:txBody>
          <a:bodyPr/>
          <a:lstStyle/>
          <a:p>
            <a:pPr>
              <a:defRPr/>
            </a:pPr>
            <a:r>
              <a:rPr lang="en-US" smtClean="0"/>
              <a:t>© 2014 Goodrich, Tamassia, Goldwasser</a:t>
            </a:r>
            <a:endParaRPr lang="en-US" dirty="0"/>
          </a:p>
        </p:txBody>
      </p:sp>
      <p:sp>
        <p:nvSpPr>
          <p:cNvPr id="5" name="Footer Placeholder 4"/>
          <p:cNvSpPr>
            <a:spLocks noGrp="1"/>
          </p:cNvSpPr>
          <p:nvPr>
            <p:ph type="ftr" sz="quarter" idx="11"/>
          </p:nvPr>
        </p:nvSpPr>
        <p:spPr/>
        <p:txBody>
          <a:bodyPr/>
          <a:lstStyle/>
          <a:p>
            <a:pPr>
              <a:defRPr/>
            </a:pPr>
            <a:r>
              <a:rPr lang="en-US" smtClean="0"/>
              <a:t>Object-Oriented Programming</a:t>
            </a:r>
            <a:endParaRPr lang="en-US"/>
          </a:p>
        </p:txBody>
      </p:sp>
      <p:sp>
        <p:nvSpPr>
          <p:cNvPr id="6" name="Slide Number Placeholder 5"/>
          <p:cNvSpPr>
            <a:spLocks noGrp="1"/>
          </p:cNvSpPr>
          <p:nvPr>
            <p:ph type="sldNum" sz="quarter" idx="12"/>
          </p:nvPr>
        </p:nvSpPr>
        <p:spPr/>
        <p:txBody>
          <a:bodyPr/>
          <a:lstStyle/>
          <a:p>
            <a:pPr>
              <a:defRPr/>
            </a:pPr>
            <a:fld id="{ABD12A99-13EC-3340-B2CC-27E6757058A2}" type="slidenum">
              <a:rPr lang="en-US" smtClean="0"/>
              <a:pPr>
                <a:defRPr/>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p:txBody>
          <a:bodyPr/>
          <a:lstStyle/>
          <a:p>
            <a:r>
              <a:rPr lang="en-US">
                <a:latin typeface="Tahoma" charset="0"/>
              </a:rPr>
              <a:t>FibonacciProgression Subclass</a:t>
            </a:r>
          </a:p>
        </p:txBody>
      </p:sp>
      <p:sp>
        <p:nvSpPr>
          <p:cNvPr id="4" name="Date Placeholder 3"/>
          <p:cNvSpPr>
            <a:spLocks noGrp="1"/>
          </p:cNvSpPr>
          <p:nvPr>
            <p:ph type="dt" sz="quarter" idx="10"/>
          </p:nvPr>
        </p:nvSpPr>
        <p:spPr/>
        <p:txBody>
          <a:bodyPr/>
          <a:lstStyle/>
          <a:p>
            <a:pPr>
              <a:defRPr/>
            </a:pPr>
            <a:r>
              <a:rPr lang="en-US" smtClean="0"/>
              <a:t>© 2014 Goodrich, Tamassia, Goldwasser</a:t>
            </a:r>
            <a:endParaRPr lang="en-US" dirty="0"/>
          </a:p>
        </p:txBody>
      </p:sp>
      <p:sp>
        <p:nvSpPr>
          <p:cNvPr id="5" name="Footer Placeholder 4"/>
          <p:cNvSpPr>
            <a:spLocks noGrp="1"/>
          </p:cNvSpPr>
          <p:nvPr>
            <p:ph type="ftr" sz="quarter" idx="11"/>
          </p:nvPr>
        </p:nvSpPr>
        <p:spPr/>
        <p:txBody>
          <a:bodyPr/>
          <a:lstStyle/>
          <a:p>
            <a:pPr>
              <a:defRPr/>
            </a:pPr>
            <a:r>
              <a:rPr lang="en-US" smtClean="0"/>
              <a:t>Object-Oriented Programming</a:t>
            </a:r>
            <a:endParaRPr lang="en-US"/>
          </a:p>
        </p:txBody>
      </p:sp>
      <p:pic>
        <p:nvPicPr>
          <p:cNvPr id="2" name="Picture 1"/>
          <p:cNvPicPr>
            <a:picLocks noChangeAspect="1"/>
          </p:cNvPicPr>
          <p:nvPr/>
        </p:nvPicPr>
        <p:blipFill>
          <a:blip r:embed="rId2"/>
          <a:stretch>
            <a:fillRect/>
          </a:stretch>
        </p:blipFill>
        <p:spPr>
          <a:xfrm>
            <a:off x="803160" y="1524000"/>
            <a:ext cx="7121640" cy="4878373"/>
          </a:xfrm>
          <a:prstGeom prst="rect">
            <a:avLst/>
          </a:prstGeom>
        </p:spPr>
      </p:pic>
      <p:sp>
        <p:nvSpPr>
          <p:cNvPr id="6" name="Slide Number Placeholder 5"/>
          <p:cNvSpPr>
            <a:spLocks noGrp="1"/>
          </p:cNvSpPr>
          <p:nvPr>
            <p:ph type="sldNum" sz="quarter" idx="12"/>
          </p:nvPr>
        </p:nvSpPr>
        <p:spPr/>
        <p:txBody>
          <a:bodyPr/>
          <a:lstStyle/>
          <a:p>
            <a:pPr>
              <a:defRPr/>
            </a:pPr>
            <a:fld id="{78C9A11C-AE28-DD43-A1DB-886D19F3B471}" type="slidenum">
              <a:rPr lang="en-US" smtClean="0"/>
              <a:pPr>
                <a:defRPr/>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Object-Oriented Programming</a:t>
            </a:r>
          </a:p>
        </p:txBody>
      </p:sp>
      <p:sp>
        <p:nvSpPr>
          <p:cNvPr id="11266"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04C61C57-2F60-8143-BFE5-BA22028103CB}" type="slidenum">
              <a:rPr lang="en-US" sz="1400"/>
              <a:pPr eaLnBrk="1" hangingPunct="1"/>
              <a:t>2</a:t>
            </a:fld>
            <a:endParaRPr lang="en-US" sz="1400"/>
          </a:p>
        </p:txBody>
      </p:sp>
      <p:sp>
        <p:nvSpPr>
          <p:cNvPr id="11267" name="Rectangle 2"/>
          <p:cNvSpPr>
            <a:spLocks noGrp="1" noChangeArrowheads="1"/>
          </p:cNvSpPr>
          <p:nvPr>
            <p:ph type="title"/>
          </p:nvPr>
        </p:nvSpPr>
        <p:spPr/>
        <p:txBody>
          <a:bodyPr/>
          <a:lstStyle/>
          <a:p>
            <a:pPr eaLnBrk="1" hangingPunct="1"/>
            <a:r>
              <a:rPr lang="en-US">
                <a:latin typeface="Tahoma" charset="0"/>
              </a:rPr>
              <a:t>Terminology</a:t>
            </a:r>
          </a:p>
        </p:txBody>
      </p:sp>
      <p:sp>
        <p:nvSpPr>
          <p:cNvPr id="11268" name="Rectangle 3" descr="Rectangle: Click to edit Master text styles&#10;Second level&#10;Third level&#10;Fourth level&#10;Fifth level"/>
          <p:cNvSpPr>
            <a:spLocks noGrp="1" noChangeArrowheads="1"/>
          </p:cNvSpPr>
          <p:nvPr>
            <p:ph type="body" sz="half" idx="1"/>
          </p:nvPr>
        </p:nvSpPr>
        <p:spPr>
          <a:xfrm>
            <a:off x="609600" y="1828800"/>
            <a:ext cx="7924800" cy="4648200"/>
          </a:xfrm>
        </p:spPr>
        <p:txBody>
          <a:bodyPr/>
          <a:lstStyle/>
          <a:p>
            <a:r>
              <a:rPr lang="en-US" sz="2400">
                <a:latin typeface="Tahoma" charset="0"/>
              </a:rPr>
              <a:t>Each </a:t>
            </a:r>
            <a:r>
              <a:rPr lang="en-US" sz="2400" b="1">
                <a:latin typeface="Tahoma" charset="0"/>
              </a:rPr>
              <a:t>object</a:t>
            </a:r>
            <a:r>
              <a:rPr lang="en-US" sz="2400">
                <a:latin typeface="Tahoma" charset="0"/>
              </a:rPr>
              <a:t> created in a program is an </a:t>
            </a:r>
            <a:r>
              <a:rPr lang="en-US" sz="2400" b="1">
                <a:latin typeface="Tahoma" charset="0"/>
              </a:rPr>
              <a:t>instance</a:t>
            </a:r>
            <a:r>
              <a:rPr lang="en-US" sz="2400">
                <a:latin typeface="Tahoma" charset="0"/>
              </a:rPr>
              <a:t> of a </a:t>
            </a:r>
            <a:r>
              <a:rPr lang="en-US" sz="2400" b="1">
                <a:latin typeface="Tahoma" charset="0"/>
              </a:rPr>
              <a:t>class</a:t>
            </a:r>
            <a:r>
              <a:rPr lang="en-US" sz="2400">
                <a:latin typeface="Tahoma" charset="0"/>
              </a:rPr>
              <a:t>. </a:t>
            </a:r>
          </a:p>
          <a:p>
            <a:r>
              <a:rPr lang="en-US" sz="2400">
                <a:latin typeface="Tahoma" charset="0"/>
              </a:rPr>
              <a:t>Each class presents to the outside world a concise and consistent view of the objects that are instances of this class, without going into too much unnecessary detail or giving others access to the inner workings of the objects. </a:t>
            </a:r>
          </a:p>
          <a:p>
            <a:r>
              <a:rPr lang="en-US" sz="2400">
                <a:latin typeface="Tahoma" charset="0"/>
              </a:rPr>
              <a:t>The class definition typically specifies </a:t>
            </a:r>
            <a:r>
              <a:rPr lang="en-US" sz="2400" b="1">
                <a:latin typeface="Tahoma" charset="0"/>
              </a:rPr>
              <a:t>instance variables</a:t>
            </a:r>
            <a:r>
              <a:rPr lang="en-US" sz="2400">
                <a:latin typeface="Tahoma" charset="0"/>
              </a:rPr>
              <a:t>, also known as </a:t>
            </a:r>
            <a:r>
              <a:rPr lang="en-US" sz="2400" b="1">
                <a:latin typeface="Tahoma" charset="0"/>
              </a:rPr>
              <a:t>data member</a:t>
            </a:r>
            <a:r>
              <a:rPr lang="en-US" sz="2400">
                <a:latin typeface="Tahoma" charset="0"/>
              </a:rPr>
              <a:t>s, that the object contains, as well as the </a:t>
            </a:r>
            <a:r>
              <a:rPr lang="en-US" sz="2400" b="1">
                <a:latin typeface="Tahoma" charset="0"/>
              </a:rPr>
              <a:t>methods</a:t>
            </a:r>
            <a:r>
              <a:rPr lang="en-US" sz="2400">
                <a:latin typeface="Tahoma" charset="0"/>
              </a:rPr>
              <a:t>, also known as </a:t>
            </a:r>
            <a:r>
              <a:rPr lang="en-US" sz="2400" b="1">
                <a:latin typeface="Tahoma" charset="0"/>
              </a:rPr>
              <a:t>member functions</a:t>
            </a:r>
            <a:r>
              <a:rPr lang="en-US" sz="2400">
                <a:latin typeface="Tahoma" charset="0"/>
              </a:rPr>
              <a:t>, that the object can execute. </a:t>
            </a:r>
          </a:p>
        </p:txBody>
      </p:sp>
      <p:sp>
        <p:nvSpPr>
          <p:cNvPr id="11269"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smtClean="0"/>
              <a:t>© 2014 Goodrich, Tamassia, Goldwasser</a:t>
            </a:r>
            <a:endParaRPr lang="en-US" sz="1400"/>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3" name="Content Placeholder 2"/>
          <p:cNvSpPr>
            <a:spLocks noGrp="1"/>
          </p:cNvSpPr>
          <p:nvPr>
            <p:ph idx="1"/>
          </p:nvPr>
        </p:nvSpPr>
        <p:spPr>
          <a:xfrm>
            <a:off x="609600" y="1524000"/>
            <a:ext cx="8305800" cy="4876800"/>
          </a:xfrm>
        </p:spPr>
        <p:txBody>
          <a:bodyPr/>
          <a:lstStyle/>
          <a:p>
            <a:r>
              <a:rPr lang="en-US" sz="2400" dirty="0"/>
              <a:t>Exceptions are unexpected events that occur during the execution of a program.</a:t>
            </a:r>
          </a:p>
          <a:p>
            <a:r>
              <a:rPr lang="en-US" sz="2400" dirty="0"/>
              <a:t>An exception might result due to an unavailable resource, unexpected input from </a:t>
            </a:r>
            <a:r>
              <a:rPr lang="en-US" sz="2400" dirty="0" smtClean="0"/>
              <a:t>a user</a:t>
            </a:r>
            <a:r>
              <a:rPr lang="en-US" sz="2400" dirty="0"/>
              <a:t>, or simply a logical error on the part of the programmer. </a:t>
            </a:r>
            <a:endParaRPr lang="en-US" sz="2400" dirty="0" smtClean="0"/>
          </a:p>
          <a:p>
            <a:r>
              <a:rPr lang="en-US" sz="2400" dirty="0" smtClean="0"/>
              <a:t>In </a:t>
            </a:r>
            <a:r>
              <a:rPr lang="en-US" sz="2400" dirty="0"/>
              <a:t>Java, </a:t>
            </a:r>
            <a:r>
              <a:rPr lang="en-US" sz="2400" dirty="0" smtClean="0"/>
              <a:t>exceptions are </a:t>
            </a:r>
            <a:r>
              <a:rPr lang="en-US" sz="2400" dirty="0"/>
              <a:t>objects that can be </a:t>
            </a:r>
            <a:r>
              <a:rPr lang="en-US" sz="2400" b="1" dirty="0"/>
              <a:t>thrown</a:t>
            </a:r>
            <a:r>
              <a:rPr lang="en-US" sz="2400" dirty="0"/>
              <a:t> by code that encounters an unexpected </a:t>
            </a:r>
            <a:r>
              <a:rPr lang="en-US" sz="2400" dirty="0" smtClean="0"/>
              <a:t>situation. </a:t>
            </a:r>
          </a:p>
          <a:p>
            <a:r>
              <a:rPr lang="en-US" sz="2400" dirty="0" smtClean="0"/>
              <a:t>An exception may </a:t>
            </a:r>
            <a:r>
              <a:rPr lang="en-US" sz="2400" dirty="0"/>
              <a:t>also be </a:t>
            </a:r>
            <a:r>
              <a:rPr lang="en-US" sz="2400" b="1" dirty="0"/>
              <a:t>caught</a:t>
            </a:r>
            <a:r>
              <a:rPr lang="en-US" sz="2400" dirty="0"/>
              <a:t> by a surrounding block of code that “handles” the </a:t>
            </a:r>
            <a:r>
              <a:rPr lang="en-US" sz="2400" dirty="0" smtClean="0"/>
              <a:t>problem. </a:t>
            </a:r>
          </a:p>
          <a:p>
            <a:r>
              <a:rPr lang="en-US" sz="2400" dirty="0" smtClean="0"/>
              <a:t>If </a:t>
            </a:r>
            <a:r>
              <a:rPr lang="en-US" sz="2400" dirty="0"/>
              <a:t>uncaught, an exception causes the virtual machine </a:t>
            </a:r>
            <a:r>
              <a:rPr lang="en-US" sz="2400" dirty="0" smtClean="0"/>
              <a:t>to stop </a:t>
            </a:r>
            <a:r>
              <a:rPr lang="en-US" sz="2400" dirty="0"/>
              <a:t>executing the program and to report an appropriate message to the console.</a:t>
            </a:r>
          </a:p>
        </p:txBody>
      </p:sp>
      <p:sp>
        <p:nvSpPr>
          <p:cNvPr id="4" name="Date Placeholder 3"/>
          <p:cNvSpPr>
            <a:spLocks noGrp="1"/>
          </p:cNvSpPr>
          <p:nvPr>
            <p:ph type="dt" sz="half" idx="10"/>
          </p:nvPr>
        </p:nvSpPr>
        <p:spPr/>
        <p:txBody>
          <a:bodyPr/>
          <a:lstStyle/>
          <a:p>
            <a:pPr>
              <a:defRPr/>
            </a:pPr>
            <a:r>
              <a:rPr lang="en-US" smtClean="0"/>
              <a:t>© 2014 Goodrich, Tamassia, Goldwasser</a:t>
            </a:r>
            <a:endParaRPr lang="en-US" dirty="0"/>
          </a:p>
        </p:txBody>
      </p:sp>
      <p:sp>
        <p:nvSpPr>
          <p:cNvPr id="5" name="Footer Placeholder 4"/>
          <p:cNvSpPr>
            <a:spLocks noGrp="1"/>
          </p:cNvSpPr>
          <p:nvPr>
            <p:ph type="ftr" sz="quarter" idx="11"/>
          </p:nvPr>
        </p:nvSpPr>
        <p:spPr/>
        <p:txBody>
          <a:bodyPr/>
          <a:lstStyle/>
          <a:p>
            <a:pPr>
              <a:defRPr/>
            </a:pPr>
            <a:r>
              <a:rPr lang="en-US" smtClean="0"/>
              <a:t>Object-Oriented Programming</a:t>
            </a:r>
            <a:endParaRPr lang="en-US"/>
          </a:p>
        </p:txBody>
      </p:sp>
      <p:sp>
        <p:nvSpPr>
          <p:cNvPr id="6" name="Slide Number Placeholder 5"/>
          <p:cNvSpPr>
            <a:spLocks noGrp="1"/>
          </p:cNvSpPr>
          <p:nvPr>
            <p:ph type="sldNum" sz="quarter" idx="12"/>
          </p:nvPr>
        </p:nvSpPr>
        <p:spPr/>
        <p:txBody>
          <a:bodyPr/>
          <a:lstStyle/>
          <a:p>
            <a:pPr>
              <a:defRPr/>
            </a:pPr>
            <a:fld id="{555513EE-617C-D445-B2E3-7E9431B71D5B}" type="slidenum">
              <a:rPr lang="en-US" smtClean="0"/>
              <a:pPr>
                <a:defRPr/>
              </a:pPr>
              <a:t>20</a:t>
            </a:fld>
            <a:endParaRPr lang="en-US"/>
          </a:p>
        </p:txBody>
      </p:sp>
    </p:spTree>
    <p:extLst>
      <p:ext uri="{BB962C8B-B14F-4D97-AF65-F5344CB8AC3E}">
        <p14:creationId xmlns:p14="http://schemas.microsoft.com/office/powerpoint/2010/main" val="25171297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4572000" y="1371599"/>
            <a:ext cx="4343400" cy="2697659"/>
          </a:xfrm>
          <a:prstGeom prst="rect">
            <a:avLst/>
          </a:prstGeom>
        </p:spPr>
      </p:pic>
      <p:sp>
        <p:nvSpPr>
          <p:cNvPr id="2" name="Title 1"/>
          <p:cNvSpPr>
            <a:spLocks noGrp="1"/>
          </p:cNvSpPr>
          <p:nvPr>
            <p:ph type="title"/>
          </p:nvPr>
        </p:nvSpPr>
        <p:spPr/>
        <p:txBody>
          <a:bodyPr/>
          <a:lstStyle/>
          <a:p>
            <a:r>
              <a:rPr lang="en-US" dirty="0" smtClean="0"/>
              <a:t>Catching Exceptions</a:t>
            </a:r>
            <a:endParaRPr lang="en-US" dirty="0"/>
          </a:p>
        </p:txBody>
      </p:sp>
      <p:sp>
        <p:nvSpPr>
          <p:cNvPr id="3" name="Content Placeholder 2"/>
          <p:cNvSpPr>
            <a:spLocks noGrp="1"/>
          </p:cNvSpPr>
          <p:nvPr>
            <p:ph idx="1"/>
          </p:nvPr>
        </p:nvSpPr>
        <p:spPr>
          <a:xfrm>
            <a:off x="609600" y="1524000"/>
            <a:ext cx="7772400" cy="4495800"/>
          </a:xfrm>
        </p:spPr>
        <p:txBody>
          <a:bodyPr/>
          <a:lstStyle/>
          <a:p>
            <a:r>
              <a:rPr lang="en-US" sz="2400" dirty="0"/>
              <a:t>The general methodology </a:t>
            </a:r>
            <a:r>
              <a:rPr lang="en-US" sz="2400" dirty="0" smtClean="0"/>
              <a:t/>
            </a:r>
            <a:br>
              <a:rPr lang="en-US" sz="2400" dirty="0" smtClean="0"/>
            </a:br>
            <a:r>
              <a:rPr lang="en-US" sz="2400" dirty="0" smtClean="0"/>
              <a:t>for </a:t>
            </a:r>
            <a:r>
              <a:rPr lang="en-US" sz="2400" dirty="0"/>
              <a:t>handling exceptions is </a:t>
            </a:r>
            <a:r>
              <a:rPr lang="en-US" sz="2400" dirty="0" smtClean="0"/>
              <a:t/>
            </a:r>
            <a:br>
              <a:rPr lang="en-US" sz="2400" dirty="0" smtClean="0"/>
            </a:br>
            <a:r>
              <a:rPr lang="en-US" sz="2400" dirty="0" smtClean="0"/>
              <a:t>a </a:t>
            </a:r>
            <a:r>
              <a:rPr lang="en-US" sz="2400" b="1" dirty="0"/>
              <a:t>try-catch </a:t>
            </a:r>
            <a:r>
              <a:rPr lang="en-US" sz="2400" dirty="0"/>
              <a:t>construct </a:t>
            </a:r>
            <a:r>
              <a:rPr lang="en-US" sz="2400" dirty="0" smtClean="0"/>
              <a:t>in </a:t>
            </a:r>
            <a:br>
              <a:rPr lang="en-US" sz="2400" dirty="0" smtClean="0"/>
            </a:br>
            <a:r>
              <a:rPr lang="en-US" sz="2400" dirty="0" smtClean="0"/>
              <a:t>which </a:t>
            </a:r>
            <a:r>
              <a:rPr lang="en-US" sz="2400" dirty="0"/>
              <a:t>a guarded fragment </a:t>
            </a:r>
            <a:r>
              <a:rPr lang="en-US" sz="2400" dirty="0" smtClean="0"/>
              <a:t/>
            </a:r>
            <a:br>
              <a:rPr lang="en-US" sz="2400" dirty="0" smtClean="0"/>
            </a:br>
            <a:r>
              <a:rPr lang="en-US" sz="2400" dirty="0" smtClean="0"/>
              <a:t>of </a:t>
            </a:r>
            <a:r>
              <a:rPr lang="en-US" sz="2400" dirty="0"/>
              <a:t>code that might throw </a:t>
            </a:r>
            <a:r>
              <a:rPr lang="en-US" sz="2400" dirty="0" smtClean="0"/>
              <a:t/>
            </a:r>
            <a:br>
              <a:rPr lang="en-US" sz="2400" dirty="0" smtClean="0"/>
            </a:br>
            <a:r>
              <a:rPr lang="en-US" sz="2400" dirty="0" smtClean="0"/>
              <a:t>an </a:t>
            </a:r>
            <a:r>
              <a:rPr lang="en-US" sz="2400" dirty="0"/>
              <a:t>exception is executed. </a:t>
            </a:r>
            <a:endParaRPr lang="en-US" sz="2400" dirty="0" smtClean="0"/>
          </a:p>
          <a:p>
            <a:r>
              <a:rPr lang="en-US" sz="2400" dirty="0" smtClean="0"/>
              <a:t>If it </a:t>
            </a:r>
            <a:r>
              <a:rPr lang="en-US" sz="2400" b="1" dirty="0"/>
              <a:t>throws</a:t>
            </a:r>
            <a:r>
              <a:rPr lang="en-US" sz="2400" dirty="0"/>
              <a:t> an exception, then that exception is caught by having the flow of </a:t>
            </a:r>
            <a:r>
              <a:rPr lang="en-US" sz="2400" dirty="0" smtClean="0"/>
              <a:t>control jump </a:t>
            </a:r>
            <a:r>
              <a:rPr lang="en-US" sz="2400" dirty="0"/>
              <a:t>to a predefined </a:t>
            </a:r>
            <a:r>
              <a:rPr lang="en-US" sz="2400" b="1" dirty="0"/>
              <a:t>catch</a:t>
            </a:r>
            <a:r>
              <a:rPr lang="en-US" sz="2400" dirty="0"/>
              <a:t> block that contains the code to </a:t>
            </a:r>
            <a:r>
              <a:rPr lang="en-US" sz="2400" dirty="0" smtClean="0"/>
              <a:t>apply </a:t>
            </a:r>
            <a:r>
              <a:rPr lang="en-US" sz="2400" dirty="0"/>
              <a:t>an appropriate resolution. </a:t>
            </a:r>
            <a:endParaRPr lang="en-US" sz="2400" dirty="0" smtClean="0"/>
          </a:p>
          <a:p>
            <a:r>
              <a:rPr lang="en-US" sz="2400" dirty="0" smtClean="0"/>
              <a:t>If </a:t>
            </a:r>
            <a:r>
              <a:rPr lang="en-US" sz="2400" dirty="0"/>
              <a:t>no exception occurs in the guarded code, </a:t>
            </a:r>
            <a:r>
              <a:rPr lang="en-US" sz="2400" dirty="0" smtClean="0"/>
              <a:t>all </a:t>
            </a:r>
            <a:r>
              <a:rPr lang="en-US" sz="2400" b="1" dirty="0" smtClean="0"/>
              <a:t>catch</a:t>
            </a:r>
            <a:r>
              <a:rPr lang="en-US" sz="2400" dirty="0" smtClean="0"/>
              <a:t> </a:t>
            </a:r>
            <a:r>
              <a:rPr lang="en-US" sz="2400" dirty="0"/>
              <a:t>blocks are ignored.</a:t>
            </a:r>
          </a:p>
        </p:txBody>
      </p:sp>
      <p:sp>
        <p:nvSpPr>
          <p:cNvPr id="4" name="Date Placeholder 3"/>
          <p:cNvSpPr>
            <a:spLocks noGrp="1"/>
          </p:cNvSpPr>
          <p:nvPr>
            <p:ph type="dt" sz="half" idx="10"/>
          </p:nvPr>
        </p:nvSpPr>
        <p:spPr/>
        <p:txBody>
          <a:bodyPr/>
          <a:lstStyle/>
          <a:p>
            <a:pPr>
              <a:defRPr/>
            </a:pPr>
            <a:r>
              <a:rPr lang="en-US" smtClean="0"/>
              <a:t>© 2014 Goodrich, Tamassia, Goldwasser</a:t>
            </a:r>
            <a:endParaRPr lang="en-US" dirty="0"/>
          </a:p>
        </p:txBody>
      </p:sp>
      <p:sp>
        <p:nvSpPr>
          <p:cNvPr id="5" name="Footer Placeholder 4"/>
          <p:cNvSpPr>
            <a:spLocks noGrp="1"/>
          </p:cNvSpPr>
          <p:nvPr>
            <p:ph type="ftr" sz="quarter" idx="11"/>
          </p:nvPr>
        </p:nvSpPr>
        <p:spPr/>
        <p:txBody>
          <a:bodyPr/>
          <a:lstStyle/>
          <a:p>
            <a:pPr>
              <a:defRPr/>
            </a:pPr>
            <a:r>
              <a:rPr lang="en-US" smtClean="0"/>
              <a:t>Object-Oriented Programming</a:t>
            </a:r>
            <a:endParaRPr lang="en-US"/>
          </a:p>
        </p:txBody>
      </p:sp>
      <p:sp>
        <p:nvSpPr>
          <p:cNvPr id="6" name="Slide Number Placeholder 5"/>
          <p:cNvSpPr>
            <a:spLocks noGrp="1"/>
          </p:cNvSpPr>
          <p:nvPr>
            <p:ph type="sldNum" sz="quarter" idx="12"/>
          </p:nvPr>
        </p:nvSpPr>
        <p:spPr/>
        <p:txBody>
          <a:bodyPr/>
          <a:lstStyle/>
          <a:p>
            <a:pPr>
              <a:defRPr/>
            </a:pPr>
            <a:fld id="{555513EE-617C-D445-B2E3-7E9431B71D5B}" type="slidenum">
              <a:rPr lang="en-US" smtClean="0"/>
              <a:pPr>
                <a:defRPr/>
              </a:pPr>
              <a:t>21</a:t>
            </a:fld>
            <a:endParaRPr lang="en-US"/>
          </a:p>
        </p:txBody>
      </p:sp>
    </p:spTree>
    <p:extLst>
      <p:ext uri="{BB962C8B-B14F-4D97-AF65-F5344CB8AC3E}">
        <p14:creationId xmlns:p14="http://schemas.microsoft.com/office/powerpoint/2010/main" val="42388929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Throwing Exceptions</a:t>
            </a:r>
            <a:endParaRPr lang="en-US" dirty="0"/>
          </a:p>
        </p:txBody>
      </p:sp>
      <p:sp>
        <p:nvSpPr>
          <p:cNvPr id="3" name="Content Placeholder 2"/>
          <p:cNvSpPr>
            <a:spLocks noGrp="1"/>
          </p:cNvSpPr>
          <p:nvPr>
            <p:ph idx="1"/>
          </p:nvPr>
        </p:nvSpPr>
        <p:spPr>
          <a:xfrm>
            <a:off x="685800" y="1600200"/>
            <a:ext cx="8077200" cy="4419600"/>
          </a:xfrm>
        </p:spPr>
        <p:txBody>
          <a:bodyPr/>
          <a:lstStyle/>
          <a:p>
            <a:r>
              <a:rPr lang="en-US" sz="2400" dirty="0"/>
              <a:t>Exceptions originate when a piece of Java code finds some sort of problem </a:t>
            </a:r>
            <a:r>
              <a:rPr lang="en-US" sz="2400" dirty="0" smtClean="0"/>
              <a:t>during execution </a:t>
            </a:r>
            <a:r>
              <a:rPr lang="en-US" sz="2400" dirty="0"/>
              <a:t>and throws an exception object. </a:t>
            </a:r>
            <a:endParaRPr lang="en-US" sz="2400" dirty="0" smtClean="0"/>
          </a:p>
          <a:p>
            <a:r>
              <a:rPr lang="en-US" sz="2400" dirty="0" smtClean="0"/>
              <a:t>This </a:t>
            </a:r>
            <a:r>
              <a:rPr lang="en-US" sz="2400" dirty="0"/>
              <a:t>is done by using the </a:t>
            </a:r>
            <a:r>
              <a:rPr lang="en-US" sz="2400" b="1" dirty="0"/>
              <a:t>throw</a:t>
            </a:r>
            <a:r>
              <a:rPr lang="en-US" sz="2400" dirty="0"/>
              <a:t> </a:t>
            </a:r>
            <a:r>
              <a:rPr lang="en-US" sz="2400" dirty="0" smtClean="0"/>
              <a:t>keyword followed </a:t>
            </a:r>
            <a:r>
              <a:rPr lang="en-US" sz="2400" dirty="0"/>
              <a:t>by an instance of the exception type to be thrown. </a:t>
            </a:r>
            <a:endParaRPr lang="en-US" sz="2400" dirty="0" smtClean="0"/>
          </a:p>
          <a:p>
            <a:r>
              <a:rPr lang="en-US" sz="2400" dirty="0" smtClean="0"/>
              <a:t>It </a:t>
            </a:r>
            <a:r>
              <a:rPr lang="en-US" sz="2400" dirty="0"/>
              <a:t>is often </a:t>
            </a:r>
            <a:r>
              <a:rPr lang="en-US" sz="2400" dirty="0" smtClean="0"/>
              <a:t>convenient to </a:t>
            </a:r>
            <a:r>
              <a:rPr lang="en-US" sz="2400" dirty="0"/>
              <a:t>instantiate an exception object at the time the exception has to be thrown. Thus</a:t>
            </a:r>
            <a:r>
              <a:rPr lang="en-US" sz="2400" dirty="0" smtClean="0"/>
              <a:t>, a </a:t>
            </a:r>
            <a:r>
              <a:rPr lang="en-US" sz="2400" dirty="0"/>
              <a:t>throw statement is typically written as follows:</a:t>
            </a:r>
          </a:p>
          <a:p>
            <a:pPr marL="0" indent="0">
              <a:buNone/>
            </a:pPr>
            <a:r>
              <a:rPr lang="en-US" sz="2400" dirty="0" smtClean="0"/>
              <a:t>		</a:t>
            </a:r>
            <a:r>
              <a:rPr lang="en-US" sz="2400" b="1" dirty="0" smtClean="0"/>
              <a:t>throw</a:t>
            </a:r>
            <a:r>
              <a:rPr lang="en-US" sz="2400" dirty="0" smtClean="0"/>
              <a:t> </a:t>
            </a:r>
            <a:r>
              <a:rPr lang="en-US" sz="2400" b="1" dirty="0"/>
              <a:t>new</a:t>
            </a:r>
            <a:r>
              <a:rPr lang="en-US" sz="2400" dirty="0"/>
              <a:t> </a:t>
            </a:r>
            <a:r>
              <a:rPr lang="en-US" sz="2400" dirty="0" err="1"/>
              <a:t>exceptionType</a:t>
            </a:r>
            <a:r>
              <a:rPr lang="en-US" sz="2400" dirty="0"/>
              <a:t>(parameters);</a:t>
            </a:r>
          </a:p>
          <a:p>
            <a:pPr marL="0" indent="0">
              <a:buNone/>
            </a:pPr>
            <a:r>
              <a:rPr lang="en-US" sz="2400" dirty="0" smtClean="0"/>
              <a:t>where </a:t>
            </a:r>
            <a:r>
              <a:rPr lang="en-US" sz="2400" dirty="0" err="1"/>
              <a:t>exceptionType</a:t>
            </a:r>
            <a:r>
              <a:rPr lang="en-US" sz="2400" dirty="0"/>
              <a:t> is the type of the exception and the parameters are sent </a:t>
            </a:r>
            <a:r>
              <a:rPr lang="en-US" sz="2400" dirty="0" smtClean="0"/>
              <a:t>to that </a:t>
            </a:r>
            <a:r>
              <a:rPr lang="en-US" sz="2400" dirty="0"/>
              <a:t>type’s </a:t>
            </a:r>
            <a:r>
              <a:rPr lang="en-US" sz="2400" dirty="0" smtClean="0"/>
              <a:t>constructor.</a:t>
            </a:r>
            <a:endParaRPr lang="en-US" sz="2400" dirty="0"/>
          </a:p>
        </p:txBody>
      </p:sp>
      <p:sp>
        <p:nvSpPr>
          <p:cNvPr id="4" name="Date Placeholder 3"/>
          <p:cNvSpPr>
            <a:spLocks noGrp="1"/>
          </p:cNvSpPr>
          <p:nvPr>
            <p:ph type="dt" sz="half" idx="10"/>
          </p:nvPr>
        </p:nvSpPr>
        <p:spPr/>
        <p:txBody>
          <a:bodyPr/>
          <a:lstStyle/>
          <a:p>
            <a:pPr>
              <a:defRPr/>
            </a:pPr>
            <a:r>
              <a:rPr lang="en-US" smtClean="0"/>
              <a:t>© 2014 Goodrich, Tamassia, Goldwasser</a:t>
            </a:r>
            <a:endParaRPr lang="en-US" dirty="0"/>
          </a:p>
        </p:txBody>
      </p:sp>
      <p:sp>
        <p:nvSpPr>
          <p:cNvPr id="5" name="Footer Placeholder 4"/>
          <p:cNvSpPr>
            <a:spLocks noGrp="1"/>
          </p:cNvSpPr>
          <p:nvPr>
            <p:ph type="ftr" sz="quarter" idx="11"/>
          </p:nvPr>
        </p:nvSpPr>
        <p:spPr/>
        <p:txBody>
          <a:bodyPr/>
          <a:lstStyle/>
          <a:p>
            <a:pPr>
              <a:defRPr/>
            </a:pPr>
            <a:r>
              <a:rPr lang="en-US" smtClean="0"/>
              <a:t>Object-Oriented Programming</a:t>
            </a:r>
            <a:endParaRPr lang="en-US"/>
          </a:p>
        </p:txBody>
      </p:sp>
      <p:sp>
        <p:nvSpPr>
          <p:cNvPr id="6" name="Slide Number Placeholder 5"/>
          <p:cNvSpPr>
            <a:spLocks noGrp="1"/>
          </p:cNvSpPr>
          <p:nvPr>
            <p:ph type="sldNum" sz="quarter" idx="12"/>
          </p:nvPr>
        </p:nvSpPr>
        <p:spPr/>
        <p:txBody>
          <a:bodyPr/>
          <a:lstStyle/>
          <a:p>
            <a:pPr>
              <a:defRPr/>
            </a:pPr>
            <a:fld id="{555513EE-617C-D445-B2E3-7E9431B71D5B}" type="slidenum">
              <a:rPr lang="en-US" smtClean="0"/>
              <a:pPr>
                <a:defRPr/>
              </a:pPr>
              <a:t>22</a:t>
            </a:fld>
            <a:endParaRPr lang="en-US"/>
          </a:p>
        </p:txBody>
      </p:sp>
    </p:spTree>
    <p:extLst>
      <p:ext uri="{BB962C8B-B14F-4D97-AF65-F5344CB8AC3E}">
        <p14:creationId xmlns:p14="http://schemas.microsoft.com/office/powerpoint/2010/main" val="7868001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throws Clause</a:t>
            </a:r>
            <a:endParaRPr lang="en-US" dirty="0"/>
          </a:p>
        </p:txBody>
      </p:sp>
      <p:sp>
        <p:nvSpPr>
          <p:cNvPr id="3" name="Content Placeholder 2"/>
          <p:cNvSpPr>
            <a:spLocks noGrp="1"/>
          </p:cNvSpPr>
          <p:nvPr>
            <p:ph idx="1"/>
          </p:nvPr>
        </p:nvSpPr>
        <p:spPr>
          <a:xfrm>
            <a:off x="609600" y="1524000"/>
            <a:ext cx="8305800" cy="4495800"/>
          </a:xfrm>
        </p:spPr>
        <p:txBody>
          <a:bodyPr/>
          <a:lstStyle/>
          <a:p>
            <a:r>
              <a:rPr lang="en-US" sz="2400" dirty="0"/>
              <a:t>When a method is declared, it is possible to explicitly declare, as part of its signature</a:t>
            </a:r>
            <a:r>
              <a:rPr lang="en-US" sz="2400" dirty="0" smtClean="0"/>
              <a:t>, the </a:t>
            </a:r>
            <a:r>
              <a:rPr lang="en-US" sz="2400" dirty="0"/>
              <a:t>possibility that a particular exception type may be thrown during a </a:t>
            </a:r>
            <a:r>
              <a:rPr lang="en-US" sz="2400" dirty="0" smtClean="0"/>
              <a:t>call to </a:t>
            </a:r>
            <a:r>
              <a:rPr lang="en-US" sz="2400" dirty="0"/>
              <a:t>that method. </a:t>
            </a:r>
            <a:endParaRPr lang="en-US" sz="2400" dirty="0" smtClean="0"/>
          </a:p>
          <a:p>
            <a:r>
              <a:rPr lang="en-US" sz="2400" dirty="0" smtClean="0"/>
              <a:t>The </a:t>
            </a:r>
            <a:r>
              <a:rPr lang="en-US" sz="2400" dirty="0"/>
              <a:t>syntax for declaring possible exceptions in a method signature relies on </a:t>
            </a:r>
            <a:r>
              <a:rPr lang="en-US" sz="2400" dirty="0" smtClean="0"/>
              <a:t>the keyword </a:t>
            </a:r>
            <a:r>
              <a:rPr lang="en-US" sz="2400" b="1" dirty="0"/>
              <a:t>throws</a:t>
            </a:r>
            <a:r>
              <a:rPr lang="en-US" sz="2400" dirty="0"/>
              <a:t> (not to be confused with an actual </a:t>
            </a:r>
            <a:r>
              <a:rPr lang="en-US" sz="2400" b="1" dirty="0"/>
              <a:t>throw</a:t>
            </a:r>
            <a:r>
              <a:rPr lang="en-US" sz="2400" dirty="0"/>
              <a:t> statement). </a:t>
            </a:r>
            <a:endParaRPr lang="en-US" sz="2400" dirty="0" smtClean="0"/>
          </a:p>
          <a:p>
            <a:r>
              <a:rPr lang="en-US" sz="2400" dirty="0" smtClean="0"/>
              <a:t>For </a:t>
            </a:r>
            <a:r>
              <a:rPr lang="en-US" sz="2400" dirty="0"/>
              <a:t>example</a:t>
            </a:r>
            <a:r>
              <a:rPr lang="en-US" sz="2400" dirty="0" smtClean="0"/>
              <a:t>, the </a:t>
            </a:r>
            <a:r>
              <a:rPr lang="en-US" sz="2400" dirty="0" err="1"/>
              <a:t>parseInt</a:t>
            </a:r>
            <a:r>
              <a:rPr lang="en-US" sz="2400" dirty="0"/>
              <a:t> method of the Integer class has the following formal signature:</a:t>
            </a:r>
          </a:p>
          <a:p>
            <a:pPr marL="0" indent="0">
              <a:buNone/>
            </a:pPr>
            <a:r>
              <a:rPr lang="en-US" sz="2400" dirty="0"/>
              <a:t> </a:t>
            </a:r>
            <a:r>
              <a:rPr lang="en-US" sz="2400" dirty="0" smtClean="0"/>
              <a:t>     </a:t>
            </a:r>
            <a:r>
              <a:rPr lang="en-US" sz="2000" dirty="0" smtClean="0"/>
              <a:t>public </a:t>
            </a:r>
            <a:r>
              <a:rPr lang="en-US" sz="2000" dirty="0"/>
              <a:t>static </a:t>
            </a:r>
            <a:r>
              <a:rPr lang="en-US" sz="2000" dirty="0" err="1"/>
              <a:t>int</a:t>
            </a:r>
            <a:r>
              <a:rPr lang="en-US" sz="2000" dirty="0"/>
              <a:t> </a:t>
            </a:r>
            <a:r>
              <a:rPr lang="en-US" sz="2000" dirty="0" err="1"/>
              <a:t>parseInt</a:t>
            </a:r>
            <a:r>
              <a:rPr lang="en-US" sz="2000" dirty="0"/>
              <a:t>(String s) </a:t>
            </a:r>
            <a:r>
              <a:rPr lang="en-US" sz="2000" dirty="0" smtClean="0"/>
              <a:t>throws </a:t>
            </a:r>
            <a:r>
              <a:rPr lang="en-US" sz="2000" dirty="0" err="1" smtClean="0"/>
              <a:t>NumberFormatException</a:t>
            </a:r>
            <a:r>
              <a:rPr lang="en-US" sz="2000" dirty="0"/>
              <a:t>;</a:t>
            </a:r>
          </a:p>
        </p:txBody>
      </p:sp>
      <p:sp>
        <p:nvSpPr>
          <p:cNvPr id="4" name="Date Placeholder 3"/>
          <p:cNvSpPr>
            <a:spLocks noGrp="1"/>
          </p:cNvSpPr>
          <p:nvPr>
            <p:ph type="dt" sz="half" idx="10"/>
          </p:nvPr>
        </p:nvSpPr>
        <p:spPr/>
        <p:txBody>
          <a:bodyPr/>
          <a:lstStyle/>
          <a:p>
            <a:pPr>
              <a:defRPr/>
            </a:pPr>
            <a:r>
              <a:rPr lang="en-US" smtClean="0"/>
              <a:t>© 2014 Goodrich, Tamassia, Goldwasser</a:t>
            </a:r>
            <a:endParaRPr lang="en-US" dirty="0"/>
          </a:p>
        </p:txBody>
      </p:sp>
      <p:sp>
        <p:nvSpPr>
          <p:cNvPr id="5" name="Footer Placeholder 4"/>
          <p:cNvSpPr>
            <a:spLocks noGrp="1"/>
          </p:cNvSpPr>
          <p:nvPr>
            <p:ph type="ftr" sz="quarter" idx="11"/>
          </p:nvPr>
        </p:nvSpPr>
        <p:spPr/>
        <p:txBody>
          <a:bodyPr/>
          <a:lstStyle/>
          <a:p>
            <a:pPr>
              <a:defRPr/>
            </a:pPr>
            <a:r>
              <a:rPr lang="en-US" smtClean="0"/>
              <a:t>Object-Oriented Programming</a:t>
            </a:r>
            <a:endParaRPr lang="en-US"/>
          </a:p>
        </p:txBody>
      </p:sp>
      <p:sp>
        <p:nvSpPr>
          <p:cNvPr id="6" name="Slide Number Placeholder 5"/>
          <p:cNvSpPr>
            <a:spLocks noGrp="1"/>
          </p:cNvSpPr>
          <p:nvPr>
            <p:ph type="sldNum" sz="quarter" idx="12"/>
          </p:nvPr>
        </p:nvSpPr>
        <p:spPr/>
        <p:txBody>
          <a:bodyPr/>
          <a:lstStyle/>
          <a:p>
            <a:pPr>
              <a:defRPr/>
            </a:pPr>
            <a:fld id="{555513EE-617C-D445-B2E3-7E9431B71D5B}" type="slidenum">
              <a:rPr lang="en-US" smtClean="0"/>
              <a:pPr>
                <a:defRPr/>
              </a:pPr>
              <a:t>23</a:t>
            </a:fld>
            <a:endParaRPr lang="en-US" dirty="0"/>
          </a:p>
        </p:txBody>
      </p:sp>
    </p:spTree>
    <p:extLst>
      <p:ext uri="{BB962C8B-B14F-4D97-AF65-F5344CB8AC3E}">
        <p14:creationId xmlns:p14="http://schemas.microsoft.com/office/powerpoint/2010/main" val="42873100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Casting</a:t>
            </a:r>
            <a:endParaRPr lang="en-US" dirty="0"/>
          </a:p>
        </p:txBody>
      </p:sp>
      <p:sp>
        <p:nvSpPr>
          <p:cNvPr id="3" name="Content Placeholder 2"/>
          <p:cNvSpPr>
            <a:spLocks noGrp="1"/>
          </p:cNvSpPr>
          <p:nvPr>
            <p:ph idx="1"/>
          </p:nvPr>
        </p:nvSpPr>
        <p:spPr>
          <a:xfrm>
            <a:off x="762000" y="1600200"/>
            <a:ext cx="8001000" cy="4343400"/>
          </a:xfrm>
        </p:spPr>
        <p:txBody>
          <a:bodyPr/>
          <a:lstStyle/>
          <a:p>
            <a:r>
              <a:rPr lang="en-US" sz="2800" dirty="0" smtClean="0"/>
              <a:t>Casting with Objects allows for conversion between classes and subclasses.</a:t>
            </a:r>
          </a:p>
          <a:p>
            <a:r>
              <a:rPr lang="en-US" sz="2800" dirty="0"/>
              <a:t>A </a:t>
            </a:r>
            <a:r>
              <a:rPr lang="en-US" sz="2800" b="1" dirty="0"/>
              <a:t>widening conversion </a:t>
            </a:r>
            <a:r>
              <a:rPr lang="en-US" sz="2800" dirty="0"/>
              <a:t>occurs when a type T is converted into a “wider” type </a:t>
            </a:r>
            <a:r>
              <a:rPr lang="en-US" sz="2800" dirty="0" smtClean="0"/>
              <a:t>U:</a:t>
            </a:r>
            <a:endParaRPr lang="en-US" sz="2800" dirty="0"/>
          </a:p>
          <a:p>
            <a:pPr lvl="1"/>
            <a:r>
              <a:rPr lang="en-US" sz="2400" dirty="0" smtClean="0"/>
              <a:t>T </a:t>
            </a:r>
            <a:r>
              <a:rPr lang="en-US" sz="2400" dirty="0"/>
              <a:t>and U are class types and U is a superclass of T.</a:t>
            </a:r>
          </a:p>
          <a:p>
            <a:pPr lvl="1"/>
            <a:r>
              <a:rPr lang="en-US" sz="2400" dirty="0" smtClean="0"/>
              <a:t>T </a:t>
            </a:r>
            <a:r>
              <a:rPr lang="en-US" sz="2400" dirty="0"/>
              <a:t>and U are interface types and U is a </a:t>
            </a:r>
            <a:r>
              <a:rPr lang="en-US" sz="2400" dirty="0" err="1"/>
              <a:t>superinterface</a:t>
            </a:r>
            <a:r>
              <a:rPr lang="en-US" sz="2400" dirty="0"/>
              <a:t> of T.</a:t>
            </a:r>
          </a:p>
          <a:p>
            <a:pPr lvl="1"/>
            <a:r>
              <a:rPr lang="en-US" sz="2400" dirty="0" smtClean="0"/>
              <a:t>T </a:t>
            </a:r>
            <a:r>
              <a:rPr lang="en-US" sz="2400" dirty="0"/>
              <a:t>is a class that implements interface U</a:t>
            </a:r>
            <a:r>
              <a:rPr lang="en-US" sz="2400" dirty="0" smtClean="0"/>
              <a:t>.</a:t>
            </a:r>
          </a:p>
          <a:p>
            <a:r>
              <a:rPr lang="en-US" dirty="0" smtClean="0"/>
              <a:t>Example:</a:t>
            </a:r>
          </a:p>
          <a:p>
            <a:pPr marL="0" indent="0">
              <a:buNone/>
            </a:pPr>
            <a:r>
              <a:rPr lang="en-US" dirty="0" smtClean="0"/>
              <a:t>	</a:t>
            </a:r>
            <a:r>
              <a:rPr lang="en-US" sz="2400" dirty="0" err="1" smtClean="0"/>
              <a:t>CreditCard</a:t>
            </a:r>
            <a:r>
              <a:rPr lang="en-US" sz="2400" dirty="0" smtClean="0"/>
              <a:t> </a:t>
            </a:r>
            <a:r>
              <a:rPr lang="en-US" sz="2400" dirty="0"/>
              <a:t>card = new </a:t>
            </a:r>
            <a:r>
              <a:rPr lang="en-US" sz="2400" dirty="0" err="1"/>
              <a:t>PredatoryCreditCard</a:t>
            </a:r>
            <a:r>
              <a:rPr lang="en-US" sz="2400" dirty="0"/>
              <a:t>(...);</a:t>
            </a:r>
          </a:p>
        </p:txBody>
      </p:sp>
      <p:sp>
        <p:nvSpPr>
          <p:cNvPr id="4" name="Date Placeholder 3"/>
          <p:cNvSpPr>
            <a:spLocks noGrp="1"/>
          </p:cNvSpPr>
          <p:nvPr>
            <p:ph type="dt" sz="half" idx="10"/>
          </p:nvPr>
        </p:nvSpPr>
        <p:spPr/>
        <p:txBody>
          <a:bodyPr/>
          <a:lstStyle/>
          <a:p>
            <a:pPr>
              <a:defRPr/>
            </a:pPr>
            <a:r>
              <a:rPr lang="en-US" smtClean="0"/>
              <a:t>© 2014 Goodrich, Tamassia, Goldwasser</a:t>
            </a:r>
            <a:endParaRPr lang="en-US" dirty="0"/>
          </a:p>
        </p:txBody>
      </p:sp>
      <p:sp>
        <p:nvSpPr>
          <p:cNvPr id="5" name="Footer Placeholder 4"/>
          <p:cNvSpPr>
            <a:spLocks noGrp="1"/>
          </p:cNvSpPr>
          <p:nvPr>
            <p:ph type="ftr" sz="quarter" idx="11"/>
          </p:nvPr>
        </p:nvSpPr>
        <p:spPr/>
        <p:txBody>
          <a:bodyPr/>
          <a:lstStyle/>
          <a:p>
            <a:pPr>
              <a:defRPr/>
            </a:pPr>
            <a:r>
              <a:rPr lang="en-US" smtClean="0"/>
              <a:t>Object-Oriented Programming</a:t>
            </a:r>
            <a:endParaRPr lang="en-US"/>
          </a:p>
        </p:txBody>
      </p:sp>
      <p:sp>
        <p:nvSpPr>
          <p:cNvPr id="6" name="Slide Number Placeholder 5"/>
          <p:cNvSpPr>
            <a:spLocks noGrp="1"/>
          </p:cNvSpPr>
          <p:nvPr>
            <p:ph type="sldNum" sz="quarter" idx="12"/>
          </p:nvPr>
        </p:nvSpPr>
        <p:spPr/>
        <p:txBody>
          <a:bodyPr/>
          <a:lstStyle/>
          <a:p>
            <a:pPr>
              <a:defRPr/>
            </a:pPr>
            <a:fld id="{555513EE-617C-D445-B2E3-7E9431B71D5B}" type="slidenum">
              <a:rPr lang="en-US" smtClean="0"/>
              <a:pPr>
                <a:defRPr/>
              </a:pPr>
              <a:t>24</a:t>
            </a:fld>
            <a:endParaRPr lang="en-US"/>
          </a:p>
        </p:txBody>
      </p:sp>
    </p:spTree>
    <p:extLst>
      <p:ext uri="{BB962C8B-B14F-4D97-AF65-F5344CB8AC3E}">
        <p14:creationId xmlns:p14="http://schemas.microsoft.com/office/powerpoint/2010/main" val="20140974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Narrowing Conversions</a:t>
            </a:r>
            <a:endParaRPr lang="en-US" dirty="0"/>
          </a:p>
        </p:txBody>
      </p:sp>
      <p:sp>
        <p:nvSpPr>
          <p:cNvPr id="3" name="Content Placeholder 2"/>
          <p:cNvSpPr>
            <a:spLocks noGrp="1"/>
          </p:cNvSpPr>
          <p:nvPr>
            <p:ph idx="1"/>
          </p:nvPr>
        </p:nvSpPr>
        <p:spPr>
          <a:xfrm>
            <a:off x="838200" y="1752600"/>
            <a:ext cx="8001000" cy="4572000"/>
          </a:xfrm>
        </p:spPr>
        <p:txBody>
          <a:bodyPr/>
          <a:lstStyle/>
          <a:p>
            <a:r>
              <a:rPr lang="en-US" sz="2800" dirty="0"/>
              <a:t>A </a:t>
            </a:r>
            <a:r>
              <a:rPr lang="en-US" sz="2800" b="1" dirty="0"/>
              <a:t>narrowing conversion </a:t>
            </a:r>
            <a:r>
              <a:rPr lang="en-US" sz="2800" dirty="0"/>
              <a:t>occurs when a type T is converted into a “narrower</a:t>
            </a:r>
            <a:r>
              <a:rPr lang="en-US" sz="2800" dirty="0" smtClean="0"/>
              <a:t>” type </a:t>
            </a:r>
            <a:r>
              <a:rPr lang="en-US" sz="2800" dirty="0"/>
              <a:t>S. </a:t>
            </a:r>
            <a:endParaRPr lang="en-US" sz="2800" dirty="0" smtClean="0"/>
          </a:p>
          <a:p>
            <a:pPr lvl="1"/>
            <a:r>
              <a:rPr lang="en-US" sz="2400" dirty="0" smtClean="0"/>
              <a:t>T </a:t>
            </a:r>
            <a:r>
              <a:rPr lang="en-US" sz="2400" dirty="0"/>
              <a:t>and S are class types and S is a subclass of T.</a:t>
            </a:r>
          </a:p>
          <a:p>
            <a:pPr lvl="1"/>
            <a:r>
              <a:rPr lang="en-US" sz="2400" dirty="0" smtClean="0"/>
              <a:t>T </a:t>
            </a:r>
            <a:r>
              <a:rPr lang="en-US" sz="2400" dirty="0"/>
              <a:t>and S are interface types and S is a </a:t>
            </a:r>
            <a:r>
              <a:rPr lang="en-US" sz="2400" dirty="0" err="1"/>
              <a:t>subinterface</a:t>
            </a:r>
            <a:r>
              <a:rPr lang="en-US" sz="2400" dirty="0"/>
              <a:t> of T.</a:t>
            </a:r>
          </a:p>
          <a:p>
            <a:pPr lvl="1"/>
            <a:r>
              <a:rPr lang="en-US" sz="2400" dirty="0" smtClean="0"/>
              <a:t>T </a:t>
            </a:r>
            <a:r>
              <a:rPr lang="en-US" sz="2400" dirty="0"/>
              <a:t>is an interface implemented by class S.</a:t>
            </a:r>
          </a:p>
          <a:p>
            <a:r>
              <a:rPr lang="en-US" sz="2800" dirty="0"/>
              <a:t>In general, a narrowing conversion of reference types requires an explicit cast</a:t>
            </a:r>
            <a:r>
              <a:rPr lang="en-US" sz="2800" dirty="0" smtClean="0"/>
              <a:t>.</a:t>
            </a:r>
          </a:p>
          <a:p>
            <a:r>
              <a:rPr lang="en-US" sz="2800" dirty="0" smtClean="0"/>
              <a:t>Example:</a:t>
            </a:r>
          </a:p>
          <a:p>
            <a:pPr marL="0" indent="0">
              <a:buNone/>
            </a:pPr>
            <a:r>
              <a:rPr lang="en-US" sz="2400" dirty="0" smtClean="0"/>
              <a:t>     </a:t>
            </a:r>
            <a:r>
              <a:rPr lang="en-US" sz="2400" dirty="0" err="1" smtClean="0"/>
              <a:t>PredatoryCreditCard</a:t>
            </a:r>
            <a:r>
              <a:rPr lang="en-US" sz="2400" dirty="0" smtClean="0"/>
              <a:t> </a:t>
            </a:r>
            <a:r>
              <a:rPr lang="en-US" sz="2400" dirty="0"/>
              <a:t>pc = (</a:t>
            </a:r>
            <a:r>
              <a:rPr lang="en-US" sz="2400" dirty="0" err="1"/>
              <a:t>PredatoryCreditCard</a:t>
            </a:r>
            <a:r>
              <a:rPr lang="en-US" sz="2400" dirty="0"/>
              <a:t>) card;</a:t>
            </a:r>
          </a:p>
        </p:txBody>
      </p:sp>
      <p:sp>
        <p:nvSpPr>
          <p:cNvPr id="4" name="Date Placeholder 3"/>
          <p:cNvSpPr>
            <a:spLocks noGrp="1"/>
          </p:cNvSpPr>
          <p:nvPr>
            <p:ph type="dt" sz="half" idx="10"/>
          </p:nvPr>
        </p:nvSpPr>
        <p:spPr/>
        <p:txBody>
          <a:bodyPr/>
          <a:lstStyle/>
          <a:p>
            <a:pPr>
              <a:defRPr/>
            </a:pPr>
            <a:r>
              <a:rPr lang="en-US" smtClean="0"/>
              <a:t>© 2014 Goodrich, Tamassia, Goldwasser</a:t>
            </a:r>
            <a:endParaRPr lang="en-US" dirty="0"/>
          </a:p>
        </p:txBody>
      </p:sp>
      <p:sp>
        <p:nvSpPr>
          <p:cNvPr id="5" name="Footer Placeholder 4"/>
          <p:cNvSpPr>
            <a:spLocks noGrp="1"/>
          </p:cNvSpPr>
          <p:nvPr>
            <p:ph type="ftr" sz="quarter" idx="11"/>
          </p:nvPr>
        </p:nvSpPr>
        <p:spPr/>
        <p:txBody>
          <a:bodyPr/>
          <a:lstStyle/>
          <a:p>
            <a:pPr>
              <a:defRPr/>
            </a:pPr>
            <a:r>
              <a:rPr lang="en-US" smtClean="0"/>
              <a:t>Object-Oriented Programming</a:t>
            </a:r>
            <a:endParaRPr lang="en-US"/>
          </a:p>
        </p:txBody>
      </p:sp>
      <p:sp>
        <p:nvSpPr>
          <p:cNvPr id="6" name="Slide Number Placeholder 5"/>
          <p:cNvSpPr>
            <a:spLocks noGrp="1"/>
          </p:cNvSpPr>
          <p:nvPr>
            <p:ph type="sldNum" sz="quarter" idx="12"/>
          </p:nvPr>
        </p:nvSpPr>
        <p:spPr/>
        <p:txBody>
          <a:bodyPr/>
          <a:lstStyle/>
          <a:p>
            <a:pPr>
              <a:defRPr/>
            </a:pPr>
            <a:fld id="{555513EE-617C-D445-B2E3-7E9431B71D5B}" type="slidenum">
              <a:rPr lang="en-US" smtClean="0"/>
              <a:pPr>
                <a:defRPr/>
              </a:pPr>
              <a:t>25</a:t>
            </a:fld>
            <a:endParaRPr lang="en-US"/>
          </a:p>
        </p:txBody>
      </p:sp>
    </p:spTree>
    <p:extLst>
      <p:ext uri="{BB962C8B-B14F-4D97-AF65-F5344CB8AC3E}">
        <p14:creationId xmlns:p14="http://schemas.microsoft.com/office/powerpoint/2010/main" val="8975968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Generics</a:t>
            </a:r>
            <a:endParaRPr lang="en-US" dirty="0"/>
          </a:p>
        </p:txBody>
      </p:sp>
      <p:sp>
        <p:nvSpPr>
          <p:cNvPr id="3" name="Content Placeholder 2"/>
          <p:cNvSpPr>
            <a:spLocks noGrp="1"/>
          </p:cNvSpPr>
          <p:nvPr>
            <p:ph idx="1"/>
          </p:nvPr>
        </p:nvSpPr>
        <p:spPr>
          <a:xfrm>
            <a:off x="838200" y="1676400"/>
            <a:ext cx="8001000" cy="4495800"/>
          </a:xfrm>
        </p:spPr>
        <p:txBody>
          <a:bodyPr/>
          <a:lstStyle/>
          <a:p>
            <a:r>
              <a:rPr lang="en-US" sz="2400" dirty="0"/>
              <a:t>Java includes support for writing generic classes and methods that can operate on </a:t>
            </a:r>
            <a:r>
              <a:rPr lang="en-US" sz="2400" dirty="0" smtClean="0"/>
              <a:t>a variety </a:t>
            </a:r>
            <a:r>
              <a:rPr lang="en-US" sz="2400" dirty="0"/>
              <a:t>of data types while often avoiding the need for explicit casts. </a:t>
            </a:r>
            <a:endParaRPr lang="en-US" sz="2400" dirty="0" smtClean="0"/>
          </a:p>
          <a:p>
            <a:r>
              <a:rPr lang="en-US" sz="2400" dirty="0" smtClean="0"/>
              <a:t>The generics framework </a:t>
            </a:r>
            <a:r>
              <a:rPr lang="en-US" sz="2400" dirty="0"/>
              <a:t>allows us to define a class in terms of a set of formal type parameters</a:t>
            </a:r>
            <a:r>
              <a:rPr lang="en-US" sz="2400" dirty="0" smtClean="0"/>
              <a:t>, which </a:t>
            </a:r>
            <a:r>
              <a:rPr lang="en-US" sz="2400" dirty="0"/>
              <a:t>can then be used as the declared type for variables, parameters, and </a:t>
            </a:r>
            <a:r>
              <a:rPr lang="en-US" sz="2400" dirty="0" smtClean="0"/>
              <a:t>return values </a:t>
            </a:r>
            <a:r>
              <a:rPr lang="en-US" sz="2400" dirty="0"/>
              <a:t>within the class definition. </a:t>
            </a:r>
            <a:endParaRPr lang="en-US" sz="2400" dirty="0" smtClean="0"/>
          </a:p>
          <a:p>
            <a:r>
              <a:rPr lang="en-US" sz="2400" dirty="0" smtClean="0"/>
              <a:t>Those </a:t>
            </a:r>
            <a:r>
              <a:rPr lang="en-US" sz="2400" dirty="0"/>
              <a:t>formal type parameters are later </a:t>
            </a:r>
            <a:r>
              <a:rPr lang="en-US" sz="2400" dirty="0" smtClean="0"/>
              <a:t>specified when </a:t>
            </a:r>
            <a:r>
              <a:rPr lang="en-US" sz="2400" dirty="0"/>
              <a:t>using the generic class as a type elsewhere in a program.</a:t>
            </a:r>
          </a:p>
        </p:txBody>
      </p:sp>
      <p:sp>
        <p:nvSpPr>
          <p:cNvPr id="4" name="Date Placeholder 3"/>
          <p:cNvSpPr>
            <a:spLocks noGrp="1"/>
          </p:cNvSpPr>
          <p:nvPr>
            <p:ph type="dt" sz="half" idx="10"/>
          </p:nvPr>
        </p:nvSpPr>
        <p:spPr/>
        <p:txBody>
          <a:bodyPr/>
          <a:lstStyle/>
          <a:p>
            <a:pPr>
              <a:defRPr/>
            </a:pPr>
            <a:r>
              <a:rPr lang="en-US" smtClean="0"/>
              <a:t>© 2014 Goodrich, Tamassia, Goldwasser</a:t>
            </a:r>
            <a:endParaRPr lang="en-US" dirty="0"/>
          </a:p>
        </p:txBody>
      </p:sp>
      <p:sp>
        <p:nvSpPr>
          <p:cNvPr id="5" name="Footer Placeholder 4"/>
          <p:cNvSpPr>
            <a:spLocks noGrp="1"/>
          </p:cNvSpPr>
          <p:nvPr>
            <p:ph type="ftr" sz="quarter" idx="11"/>
          </p:nvPr>
        </p:nvSpPr>
        <p:spPr/>
        <p:txBody>
          <a:bodyPr/>
          <a:lstStyle/>
          <a:p>
            <a:pPr>
              <a:defRPr/>
            </a:pPr>
            <a:r>
              <a:rPr lang="en-US" smtClean="0"/>
              <a:t>Object-Oriented Programming</a:t>
            </a:r>
            <a:endParaRPr lang="en-US"/>
          </a:p>
        </p:txBody>
      </p:sp>
      <p:sp>
        <p:nvSpPr>
          <p:cNvPr id="6" name="Slide Number Placeholder 5"/>
          <p:cNvSpPr>
            <a:spLocks noGrp="1"/>
          </p:cNvSpPr>
          <p:nvPr>
            <p:ph type="sldNum" sz="quarter" idx="12"/>
          </p:nvPr>
        </p:nvSpPr>
        <p:spPr/>
        <p:txBody>
          <a:bodyPr/>
          <a:lstStyle/>
          <a:p>
            <a:pPr>
              <a:defRPr/>
            </a:pPr>
            <a:fld id="{555513EE-617C-D445-B2E3-7E9431B71D5B}" type="slidenum">
              <a:rPr lang="en-US" smtClean="0"/>
              <a:pPr>
                <a:defRPr/>
              </a:pPr>
              <a:t>26</a:t>
            </a:fld>
            <a:endParaRPr lang="en-US"/>
          </a:p>
        </p:txBody>
      </p:sp>
    </p:spTree>
    <p:extLst>
      <p:ext uri="{BB962C8B-B14F-4D97-AF65-F5344CB8AC3E}">
        <p14:creationId xmlns:p14="http://schemas.microsoft.com/office/powerpoint/2010/main" val="19042333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 for Generics</a:t>
            </a:r>
            <a:endParaRPr lang="en-US" dirty="0"/>
          </a:p>
        </p:txBody>
      </p:sp>
      <p:sp>
        <p:nvSpPr>
          <p:cNvPr id="3" name="Content Placeholder 2"/>
          <p:cNvSpPr>
            <a:spLocks noGrp="1"/>
          </p:cNvSpPr>
          <p:nvPr>
            <p:ph idx="1"/>
          </p:nvPr>
        </p:nvSpPr>
        <p:spPr>
          <a:xfrm>
            <a:off x="838200" y="1600200"/>
            <a:ext cx="7772400" cy="4419600"/>
          </a:xfrm>
        </p:spPr>
        <p:txBody>
          <a:bodyPr/>
          <a:lstStyle/>
          <a:p>
            <a:r>
              <a:rPr lang="en-US" sz="2800" dirty="0" smtClean="0"/>
              <a:t>Types can be declared using generic names:</a:t>
            </a:r>
          </a:p>
          <a:p>
            <a:endParaRPr lang="en-US" sz="2800" dirty="0"/>
          </a:p>
          <a:p>
            <a:endParaRPr lang="en-US" sz="2800" dirty="0" smtClean="0"/>
          </a:p>
          <a:p>
            <a:endParaRPr lang="en-US" sz="2800" dirty="0"/>
          </a:p>
          <a:p>
            <a:endParaRPr lang="en-US" sz="2800" dirty="0" smtClean="0"/>
          </a:p>
          <a:p>
            <a:endParaRPr lang="en-US" sz="2800" dirty="0" smtClean="0"/>
          </a:p>
          <a:p>
            <a:endParaRPr lang="en-US" sz="2800" dirty="0" smtClean="0"/>
          </a:p>
          <a:p>
            <a:r>
              <a:rPr lang="en-US" sz="2800" dirty="0" smtClean="0"/>
              <a:t>They are then instantiated using actual types: </a:t>
            </a:r>
            <a:endParaRPr lang="en-US" sz="2800" dirty="0"/>
          </a:p>
        </p:txBody>
      </p:sp>
      <p:sp>
        <p:nvSpPr>
          <p:cNvPr id="4" name="Date Placeholder 3"/>
          <p:cNvSpPr>
            <a:spLocks noGrp="1"/>
          </p:cNvSpPr>
          <p:nvPr>
            <p:ph type="dt" sz="half" idx="10"/>
          </p:nvPr>
        </p:nvSpPr>
        <p:spPr/>
        <p:txBody>
          <a:bodyPr/>
          <a:lstStyle/>
          <a:p>
            <a:pPr>
              <a:defRPr/>
            </a:pPr>
            <a:r>
              <a:rPr lang="en-US" smtClean="0"/>
              <a:t>© 2014 Goodrich, Tamassia, Goldwasser</a:t>
            </a:r>
            <a:endParaRPr lang="en-US" dirty="0"/>
          </a:p>
        </p:txBody>
      </p:sp>
      <p:sp>
        <p:nvSpPr>
          <p:cNvPr id="5" name="Footer Placeholder 4"/>
          <p:cNvSpPr>
            <a:spLocks noGrp="1"/>
          </p:cNvSpPr>
          <p:nvPr>
            <p:ph type="ftr" sz="quarter" idx="11"/>
          </p:nvPr>
        </p:nvSpPr>
        <p:spPr/>
        <p:txBody>
          <a:bodyPr/>
          <a:lstStyle/>
          <a:p>
            <a:pPr>
              <a:defRPr/>
            </a:pPr>
            <a:r>
              <a:rPr lang="en-US" smtClean="0"/>
              <a:t>Object-Oriented Programming</a:t>
            </a:r>
            <a:endParaRPr lang="en-US"/>
          </a:p>
        </p:txBody>
      </p:sp>
      <p:sp>
        <p:nvSpPr>
          <p:cNvPr id="6" name="Slide Number Placeholder 5"/>
          <p:cNvSpPr>
            <a:spLocks noGrp="1"/>
          </p:cNvSpPr>
          <p:nvPr>
            <p:ph type="sldNum" sz="quarter" idx="12"/>
          </p:nvPr>
        </p:nvSpPr>
        <p:spPr/>
        <p:txBody>
          <a:bodyPr/>
          <a:lstStyle/>
          <a:p>
            <a:pPr>
              <a:defRPr/>
            </a:pPr>
            <a:fld id="{555513EE-617C-D445-B2E3-7E9431B71D5B}" type="slidenum">
              <a:rPr lang="en-US" smtClean="0"/>
              <a:pPr>
                <a:defRPr/>
              </a:pPr>
              <a:t>27</a:t>
            </a:fld>
            <a:endParaRPr lang="en-US"/>
          </a:p>
        </p:txBody>
      </p:sp>
      <p:pic>
        <p:nvPicPr>
          <p:cNvPr id="7" name="Picture 6"/>
          <p:cNvPicPr>
            <a:picLocks noChangeAspect="1"/>
          </p:cNvPicPr>
          <p:nvPr/>
        </p:nvPicPr>
        <p:blipFill>
          <a:blip r:embed="rId2"/>
          <a:stretch>
            <a:fillRect/>
          </a:stretch>
        </p:blipFill>
        <p:spPr>
          <a:xfrm>
            <a:off x="1752598" y="2133600"/>
            <a:ext cx="6553201" cy="2876744"/>
          </a:xfrm>
          <a:prstGeom prst="rect">
            <a:avLst/>
          </a:prstGeom>
        </p:spPr>
      </p:pic>
      <p:pic>
        <p:nvPicPr>
          <p:cNvPr id="8" name="Picture 7"/>
          <p:cNvPicPr>
            <a:picLocks noChangeAspect="1"/>
          </p:cNvPicPr>
          <p:nvPr/>
        </p:nvPicPr>
        <p:blipFill>
          <a:blip r:embed="rId3"/>
          <a:stretch>
            <a:fillRect/>
          </a:stretch>
        </p:blipFill>
        <p:spPr>
          <a:xfrm>
            <a:off x="2743200" y="5744556"/>
            <a:ext cx="3111500" cy="656244"/>
          </a:xfrm>
          <a:prstGeom prst="rect">
            <a:avLst/>
          </a:prstGeom>
        </p:spPr>
      </p:pic>
    </p:spTree>
    <p:extLst>
      <p:ext uri="{BB962C8B-B14F-4D97-AF65-F5344CB8AC3E}">
        <p14:creationId xmlns:p14="http://schemas.microsoft.com/office/powerpoint/2010/main" val="20290460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Classes</a:t>
            </a:r>
            <a:endParaRPr lang="en-US" dirty="0"/>
          </a:p>
        </p:txBody>
      </p:sp>
      <p:sp>
        <p:nvSpPr>
          <p:cNvPr id="3" name="Content Placeholder 2"/>
          <p:cNvSpPr>
            <a:spLocks noGrp="1"/>
          </p:cNvSpPr>
          <p:nvPr>
            <p:ph idx="1"/>
          </p:nvPr>
        </p:nvSpPr>
        <p:spPr>
          <a:xfrm>
            <a:off x="838200" y="1676400"/>
            <a:ext cx="7772400" cy="4343400"/>
          </a:xfrm>
        </p:spPr>
        <p:txBody>
          <a:bodyPr/>
          <a:lstStyle/>
          <a:p>
            <a:r>
              <a:rPr lang="en-US" sz="2400" dirty="0"/>
              <a:t>Java allows a class definition to be nested inside the definition of another class.</a:t>
            </a:r>
          </a:p>
          <a:p>
            <a:r>
              <a:rPr lang="en-US" sz="2400" dirty="0"/>
              <a:t>The main use for nesting classes is when defining a class that is strongly </a:t>
            </a:r>
            <a:r>
              <a:rPr lang="en-US" sz="2400" dirty="0" smtClean="0"/>
              <a:t>affiliated with </a:t>
            </a:r>
            <a:r>
              <a:rPr lang="en-US" sz="2400" dirty="0"/>
              <a:t>another class. </a:t>
            </a:r>
            <a:endParaRPr lang="en-US" sz="2400" dirty="0" smtClean="0"/>
          </a:p>
          <a:p>
            <a:pPr lvl="1"/>
            <a:r>
              <a:rPr lang="en-US" sz="2000" dirty="0" smtClean="0"/>
              <a:t>This </a:t>
            </a:r>
            <a:r>
              <a:rPr lang="en-US" sz="2000" dirty="0"/>
              <a:t>can help increase encapsulation and reduce </a:t>
            </a:r>
            <a:r>
              <a:rPr lang="en-US" sz="2000" dirty="0" smtClean="0"/>
              <a:t>undesired name </a:t>
            </a:r>
            <a:r>
              <a:rPr lang="en-US" sz="2000" dirty="0"/>
              <a:t>conflicts. </a:t>
            </a:r>
            <a:endParaRPr lang="en-US" sz="2000" dirty="0" smtClean="0"/>
          </a:p>
          <a:p>
            <a:r>
              <a:rPr lang="en-US" sz="2400" dirty="0" smtClean="0"/>
              <a:t>Nested </a:t>
            </a:r>
            <a:r>
              <a:rPr lang="en-US" sz="2400" dirty="0"/>
              <a:t>classes are a valuable technique when implementing </a:t>
            </a:r>
            <a:r>
              <a:rPr lang="en-US" sz="2400" dirty="0" smtClean="0"/>
              <a:t>data structures</a:t>
            </a:r>
            <a:r>
              <a:rPr lang="en-US" sz="2400" dirty="0"/>
              <a:t>, as an instance of a nested use can be used to represent a small </a:t>
            </a:r>
            <a:r>
              <a:rPr lang="en-US" sz="2400" dirty="0" smtClean="0"/>
              <a:t>portion of </a:t>
            </a:r>
            <a:r>
              <a:rPr lang="en-US" sz="2400" dirty="0"/>
              <a:t>a larger data structure, or an auxiliary class that helps navigate a primary </a:t>
            </a:r>
            <a:r>
              <a:rPr lang="en-US" sz="2400" dirty="0" smtClean="0"/>
              <a:t>data structure</a:t>
            </a:r>
            <a:r>
              <a:rPr lang="en-US" sz="2400" dirty="0"/>
              <a:t>.</a:t>
            </a:r>
          </a:p>
        </p:txBody>
      </p:sp>
      <p:sp>
        <p:nvSpPr>
          <p:cNvPr id="4" name="Date Placeholder 3"/>
          <p:cNvSpPr>
            <a:spLocks noGrp="1"/>
          </p:cNvSpPr>
          <p:nvPr>
            <p:ph type="dt" sz="half" idx="10"/>
          </p:nvPr>
        </p:nvSpPr>
        <p:spPr/>
        <p:txBody>
          <a:bodyPr/>
          <a:lstStyle/>
          <a:p>
            <a:pPr>
              <a:defRPr/>
            </a:pPr>
            <a:r>
              <a:rPr lang="en-US" smtClean="0"/>
              <a:t>© 2014 Goodrich, Tamassia, Goldwasser</a:t>
            </a:r>
            <a:endParaRPr lang="en-US" dirty="0"/>
          </a:p>
        </p:txBody>
      </p:sp>
      <p:sp>
        <p:nvSpPr>
          <p:cNvPr id="5" name="Footer Placeholder 4"/>
          <p:cNvSpPr>
            <a:spLocks noGrp="1"/>
          </p:cNvSpPr>
          <p:nvPr>
            <p:ph type="ftr" sz="quarter" idx="11"/>
          </p:nvPr>
        </p:nvSpPr>
        <p:spPr/>
        <p:txBody>
          <a:bodyPr/>
          <a:lstStyle/>
          <a:p>
            <a:pPr>
              <a:defRPr/>
            </a:pPr>
            <a:r>
              <a:rPr lang="en-US" smtClean="0"/>
              <a:t>Object-Oriented Programming</a:t>
            </a:r>
            <a:endParaRPr lang="en-US"/>
          </a:p>
        </p:txBody>
      </p:sp>
      <p:sp>
        <p:nvSpPr>
          <p:cNvPr id="6" name="Slide Number Placeholder 5"/>
          <p:cNvSpPr>
            <a:spLocks noGrp="1"/>
          </p:cNvSpPr>
          <p:nvPr>
            <p:ph type="sldNum" sz="quarter" idx="12"/>
          </p:nvPr>
        </p:nvSpPr>
        <p:spPr/>
        <p:txBody>
          <a:bodyPr/>
          <a:lstStyle/>
          <a:p>
            <a:pPr>
              <a:defRPr/>
            </a:pPr>
            <a:fld id="{555513EE-617C-D445-B2E3-7E9431B71D5B}" type="slidenum">
              <a:rPr lang="en-US" smtClean="0"/>
              <a:pPr>
                <a:defRPr/>
              </a:pPr>
              <a:t>28</a:t>
            </a:fld>
            <a:endParaRPr lang="en-US"/>
          </a:p>
        </p:txBody>
      </p:sp>
    </p:spTree>
    <p:extLst>
      <p:ext uri="{BB962C8B-B14F-4D97-AF65-F5344CB8AC3E}">
        <p14:creationId xmlns:p14="http://schemas.microsoft.com/office/powerpoint/2010/main" val="2180665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lstStyle/>
          <a:p>
            <a:r>
              <a:rPr lang="en-US">
                <a:latin typeface="Tahoma" charset="0"/>
              </a:rPr>
              <a:t>Goals</a:t>
            </a:r>
          </a:p>
        </p:txBody>
      </p:sp>
      <p:sp>
        <p:nvSpPr>
          <p:cNvPr id="18434" name="Content Placeholder 2" descr="Rectangle: Click to edit Master text styles&#10;Second level&#10;Third level&#10;Fourth level&#10;Fifth level"/>
          <p:cNvSpPr>
            <a:spLocks noGrp="1"/>
          </p:cNvSpPr>
          <p:nvPr>
            <p:ph idx="1"/>
          </p:nvPr>
        </p:nvSpPr>
        <p:spPr>
          <a:xfrm>
            <a:off x="838200" y="1524000"/>
            <a:ext cx="7772400" cy="4800600"/>
          </a:xfrm>
        </p:spPr>
        <p:txBody>
          <a:bodyPr/>
          <a:lstStyle/>
          <a:p>
            <a:r>
              <a:rPr lang="en-US" sz="2800">
                <a:latin typeface="Tahoma" charset="0"/>
              </a:rPr>
              <a:t>Robustness</a:t>
            </a:r>
          </a:p>
          <a:p>
            <a:pPr lvl="1"/>
            <a:r>
              <a:rPr lang="en-US" sz="2400">
                <a:latin typeface="Tahoma" charset="0"/>
              </a:rPr>
              <a:t>We want software to be capable of handling unexpected inputs that are not explicitly defined for its application.</a:t>
            </a:r>
          </a:p>
          <a:p>
            <a:r>
              <a:rPr lang="en-US" sz="2800">
                <a:latin typeface="Tahoma" charset="0"/>
              </a:rPr>
              <a:t>Adaptability</a:t>
            </a:r>
          </a:p>
          <a:p>
            <a:pPr lvl="1"/>
            <a:r>
              <a:rPr lang="en-US" sz="2400">
                <a:latin typeface="Tahoma" charset="0"/>
              </a:rPr>
              <a:t>Software needs to be able to evolve over time in response to changing conditions in its environment.</a:t>
            </a:r>
          </a:p>
          <a:p>
            <a:r>
              <a:rPr lang="en-US" sz="2800">
                <a:latin typeface="Tahoma" charset="0"/>
              </a:rPr>
              <a:t>Reusability</a:t>
            </a:r>
          </a:p>
          <a:p>
            <a:pPr lvl="1"/>
            <a:r>
              <a:rPr lang="en-US" sz="2400">
                <a:latin typeface="Tahoma" charset="0"/>
              </a:rPr>
              <a:t>The same code should be usable as a component of different systems in various applications.</a:t>
            </a:r>
          </a:p>
        </p:txBody>
      </p:sp>
      <p:sp>
        <p:nvSpPr>
          <p:cNvPr id="4" name="Date Placeholder 3"/>
          <p:cNvSpPr>
            <a:spLocks noGrp="1"/>
          </p:cNvSpPr>
          <p:nvPr>
            <p:ph type="dt" sz="quarter" idx="10"/>
          </p:nvPr>
        </p:nvSpPr>
        <p:spPr/>
        <p:txBody>
          <a:bodyPr/>
          <a:lstStyle/>
          <a:p>
            <a:pPr>
              <a:defRPr/>
            </a:pPr>
            <a:r>
              <a:rPr lang="en-US" smtClean="0"/>
              <a:t>© 2014 Goodrich, Tamassia, Goldwasser</a:t>
            </a:r>
            <a:endParaRPr lang="en-US" dirty="0"/>
          </a:p>
        </p:txBody>
      </p:sp>
      <p:sp>
        <p:nvSpPr>
          <p:cNvPr id="5" name="Footer Placeholder 4"/>
          <p:cNvSpPr>
            <a:spLocks noGrp="1"/>
          </p:cNvSpPr>
          <p:nvPr>
            <p:ph type="ftr" sz="quarter" idx="11"/>
          </p:nvPr>
        </p:nvSpPr>
        <p:spPr/>
        <p:txBody>
          <a:bodyPr/>
          <a:lstStyle/>
          <a:p>
            <a:pPr>
              <a:defRPr/>
            </a:pPr>
            <a:r>
              <a:rPr lang="en-US" smtClean="0"/>
              <a:t>Object-Oriented Programming</a:t>
            </a:r>
            <a:endParaRPr lang="en-US"/>
          </a:p>
        </p:txBody>
      </p:sp>
      <p:sp>
        <p:nvSpPr>
          <p:cNvPr id="6" name="Slide Number Placeholder 5"/>
          <p:cNvSpPr>
            <a:spLocks noGrp="1"/>
          </p:cNvSpPr>
          <p:nvPr>
            <p:ph type="sldNum" sz="quarter" idx="12"/>
          </p:nvPr>
        </p:nvSpPr>
        <p:spPr/>
        <p:txBody>
          <a:bodyPr/>
          <a:lstStyle/>
          <a:p>
            <a:pPr>
              <a:defRPr/>
            </a:pPr>
            <a:fld id="{A07FCB0E-80B4-3940-91F8-DD806D056C0B}" type="slidenum">
              <a:rPr lang="en-US" smtClean="0"/>
              <a:pPr>
                <a:defRPr/>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p:txBody>
          <a:bodyPr/>
          <a:lstStyle/>
          <a:p>
            <a:r>
              <a:rPr lang="en-US">
                <a:latin typeface="Tahoma" charset="0"/>
              </a:rPr>
              <a:t>Abstract Data Types</a:t>
            </a:r>
          </a:p>
        </p:txBody>
      </p:sp>
      <p:sp>
        <p:nvSpPr>
          <p:cNvPr id="12290" name="Content Placeholder 2" descr="Rectangle: Click to edit Master text styles&#10;Second level&#10;Third level&#10;Fourth level&#10;Fifth level"/>
          <p:cNvSpPr>
            <a:spLocks noGrp="1"/>
          </p:cNvSpPr>
          <p:nvPr>
            <p:ph idx="1"/>
          </p:nvPr>
        </p:nvSpPr>
        <p:spPr>
          <a:xfrm>
            <a:off x="685800" y="1600200"/>
            <a:ext cx="8153400" cy="4800600"/>
          </a:xfrm>
        </p:spPr>
        <p:txBody>
          <a:bodyPr/>
          <a:lstStyle/>
          <a:p>
            <a:r>
              <a:rPr lang="en-US" sz="2400" b="1">
                <a:latin typeface="Tahoma" charset="0"/>
              </a:rPr>
              <a:t>Abstraction</a:t>
            </a:r>
            <a:r>
              <a:rPr lang="en-US" sz="2400">
                <a:latin typeface="Tahoma" charset="0"/>
              </a:rPr>
              <a:t> is to distill a system to its most fundamental parts. </a:t>
            </a:r>
          </a:p>
          <a:p>
            <a:r>
              <a:rPr lang="en-US" sz="2400">
                <a:latin typeface="Tahoma" charset="0"/>
              </a:rPr>
              <a:t>Applying the abstraction paradigm to the design of data structures gives rise to </a:t>
            </a:r>
            <a:r>
              <a:rPr lang="en-US" sz="2400" b="1">
                <a:latin typeface="Tahoma" charset="0"/>
              </a:rPr>
              <a:t>abstract data types </a:t>
            </a:r>
            <a:r>
              <a:rPr lang="en-US" sz="2400">
                <a:latin typeface="Tahoma" charset="0"/>
              </a:rPr>
              <a:t>(ADTs). </a:t>
            </a:r>
          </a:p>
          <a:p>
            <a:r>
              <a:rPr lang="en-US" sz="2400">
                <a:latin typeface="Tahoma" charset="0"/>
              </a:rPr>
              <a:t>An ADT is a model of a data structure that specifies the </a:t>
            </a:r>
            <a:r>
              <a:rPr lang="en-US" sz="2400" b="1">
                <a:latin typeface="Tahoma" charset="0"/>
              </a:rPr>
              <a:t>type</a:t>
            </a:r>
            <a:r>
              <a:rPr lang="en-US" sz="2400">
                <a:latin typeface="Tahoma" charset="0"/>
              </a:rPr>
              <a:t> of data stored, the </a:t>
            </a:r>
            <a:r>
              <a:rPr lang="en-US" sz="2400" b="1">
                <a:latin typeface="Tahoma" charset="0"/>
              </a:rPr>
              <a:t>operations</a:t>
            </a:r>
            <a:r>
              <a:rPr lang="en-US" sz="2400">
                <a:latin typeface="Tahoma" charset="0"/>
              </a:rPr>
              <a:t> supported on them, and the types of parameters of the operations. </a:t>
            </a:r>
          </a:p>
          <a:p>
            <a:r>
              <a:rPr lang="en-US" sz="2400">
                <a:latin typeface="Tahoma" charset="0"/>
              </a:rPr>
              <a:t>An ADT specifies what each operation does, but not how it does it. </a:t>
            </a:r>
          </a:p>
          <a:p>
            <a:r>
              <a:rPr lang="en-US" sz="2400">
                <a:latin typeface="Tahoma" charset="0"/>
              </a:rPr>
              <a:t>The collective set of behaviors supported by an ADT is its </a:t>
            </a:r>
            <a:r>
              <a:rPr lang="en-US" sz="2400" b="1">
                <a:latin typeface="Tahoma" charset="0"/>
              </a:rPr>
              <a:t>public interface</a:t>
            </a:r>
            <a:r>
              <a:rPr lang="en-US" sz="2400">
                <a:latin typeface="Tahoma" charset="0"/>
              </a:rPr>
              <a:t>.</a:t>
            </a:r>
            <a:endParaRPr lang="en-US" sz="2400" b="1">
              <a:latin typeface="Tahoma" charset="0"/>
            </a:endParaRPr>
          </a:p>
        </p:txBody>
      </p:sp>
      <p:sp>
        <p:nvSpPr>
          <p:cNvPr id="1229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90045BB5-B9A2-8D42-80B1-8490E634C4DF}" type="slidenum">
              <a:rPr lang="en-US" sz="1400"/>
              <a:pPr eaLnBrk="1" hangingPunct="1"/>
              <a:t>4</a:t>
            </a:fld>
            <a:endParaRPr lang="en-US" sz="1400"/>
          </a:p>
        </p:txBody>
      </p:sp>
      <p:sp>
        <p:nvSpPr>
          <p:cNvPr id="12292" name="Date Placeholder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smtClean="0"/>
              <a:t>© 2014 Goodrich, Tamassia, Goldwasser</a:t>
            </a:r>
            <a:endParaRPr lang="en-US" sz="1400"/>
          </a:p>
        </p:txBody>
      </p:sp>
      <p:sp>
        <p:nvSpPr>
          <p:cNvPr id="6" name="Footer Placeholder 5"/>
          <p:cNvSpPr>
            <a:spLocks noGrp="1"/>
          </p:cNvSpPr>
          <p:nvPr>
            <p:ph type="ftr" sz="quarter" idx="11"/>
          </p:nvPr>
        </p:nvSpPr>
        <p:spPr/>
        <p:txBody>
          <a:bodyPr/>
          <a:lstStyle/>
          <a:p>
            <a:pPr>
              <a:defRPr/>
            </a:pPr>
            <a:r>
              <a:rPr lang="en-US"/>
              <a:t>Object-Oriented Programming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609600" y="304800"/>
            <a:ext cx="8305800" cy="1143000"/>
          </a:xfrm>
        </p:spPr>
        <p:txBody>
          <a:bodyPr>
            <a:normAutofit fontScale="90000"/>
          </a:bodyPr>
          <a:lstStyle/>
          <a:p>
            <a:r>
              <a:rPr lang="en-US" dirty="0">
                <a:latin typeface="Tahoma" charset="0"/>
              </a:rPr>
              <a:t>Object-Oriented Design Principles</a:t>
            </a:r>
          </a:p>
        </p:txBody>
      </p:sp>
      <p:sp>
        <p:nvSpPr>
          <p:cNvPr id="19458" name="Content Placeholder 2" descr="Rectangle: Click to edit Master text styles&#10;Second level&#10;Third level&#10;Fourth level&#10;Fifth level"/>
          <p:cNvSpPr>
            <a:spLocks noGrp="1"/>
          </p:cNvSpPr>
          <p:nvPr>
            <p:ph idx="1"/>
          </p:nvPr>
        </p:nvSpPr>
        <p:spPr>
          <a:xfrm>
            <a:off x="838200" y="1600200"/>
            <a:ext cx="7772400" cy="1981200"/>
          </a:xfrm>
        </p:spPr>
        <p:txBody>
          <a:bodyPr/>
          <a:lstStyle/>
          <a:p>
            <a:r>
              <a:rPr lang="en-US" dirty="0">
                <a:latin typeface="Tahoma" charset="0"/>
              </a:rPr>
              <a:t>Modularity</a:t>
            </a:r>
          </a:p>
          <a:p>
            <a:r>
              <a:rPr lang="en-US" dirty="0">
                <a:latin typeface="Tahoma" charset="0"/>
              </a:rPr>
              <a:t>Abstraction</a:t>
            </a:r>
          </a:p>
          <a:p>
            <a:r>
              <a:rPr lang="en-US" dirty="0">
                <a:latin typeface="Tahoma" charset="0"/>
              </a:rPr>
              <a:t>Encapsulation</a:t>
            </a:r>
          </a:p>
        </p:txBody>
      </p:sp>
      <p:sp>
        <p:nvSpPr>
          <p:cNvPr id="4" name="Date Placeholder 3"/>
          <p:cNvSpPr>
            <a:spLocks noGrp="1"/>
          </p:cNvSpPr>
          <p:nvPr>
            <p:ph type="dt" sz="quarter" idx="10"/>
          </p:nvPr>
        </p:nvSpPr>
        <p:spPr/>
        <p:txBody>
          <a:bodyPr/>
          <a:lstStyle/>
          <a:p>
            <a:pPr>
              <a:defRPr/>
            </a:pPr>
            <a:r>
              <a:rPr lang="en-US" smtClean="0"/>
              <a:t>© 2014 Goodrich, Tamassia, Goldwasser</a:t>
            </a:r>
            <a:endParaRPr lang="en-US" dirty="0"/>
          </a:p>
        </p:txBody>
      </p:sp>
      <p:sp>
        <p:nvSpPr>
          <p:cNvPr id="5" name="Footer Placeholder 4"/>
          <p:cNvSpPr>
            <a:spLocks noGrp="1"/>
          </p:cNvSpPr>
          <p:nvPr>
            <p:ph type="ftr" sz="quarter" idx="11"/>
          </p:nvPr>
        </p:nvSpPr>
        <p:spPr/>
        <p:txBody>
          <a:bodyPr/>
          <a:lstStyle/>
          <a:p>
            <a:pPr>
              <a:defRPr/>
            </a:pPr>
            <a:r>
              <a:rPr lang="en-US" smtClean="0"/>
              <a:t>Object-Oriented Programming</a:t>
            </a:r>
            <a:endParaRPr lang="en-US"/>
          </a:p>
        </p:txBody>
      </p:sp>
      <p:sp>
        <p:nvSpPr>
          <p:cNvPr id="6" name="Slide Number Placeholder 5"/>
          <p:cNvSpPr>
            <a:spLocks noGrp="1"/>
          </p:cNvSpPr>
          <p:nvPr>
            <p:ph type="sldNum" sz="quarter" idx="12"/>
          </p:nvPr>
        </p:nvSpPr>
        <p:spPr/>
        <p:txBody>
          <a:bodyPr/>
          <a:lstStyle/>
          <a:p>
            <a:pPr>
              <a:defRPr/>
            </a:pPr>
            <a:fld id="{0AEF56DA-552C-2944-814E-E66300B2817D}" type="slidenum">
              <a:rPr lang="en-US" smtClean="0"/>
              <a:pPr>
                <a:defRPr/>
              </a:pPr>
              <a:t>5</a:t>
            </a:fld>
            <a:endParaRPr lang="en-US"/>
          </a:p>
        </p:txBody>
      </p:sp>
      <p:pic>
        <p:nvPicPr>
          <p:cNvPr id="19462"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429000"/>
            <a:ext cx="81534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a:xfrm>
            <a:off x="609600" y="304800"/>
            <a:ext cx="8305800" cy="838200"/>
          </a:xfrm>
        </p:spPr>
        <p:txBody>
          <a:bodyPr/>
          <a:lstStyle/>
          <a:p>
            <a:r>
              <a:rPr lang="en-US" dirty="0" smtClean="0">
                <a:latin typeface="Tahoma" charset="0"/>
              </a:rPr>
              <a:t>Interfaces and Abstract Classes</a:t>
            </a:r>
            <a:endParaRPr lang="en-US" dirty="0">
              <a:latin typeface="Tahoma" charset="0"/>
            </a:endParaRPr>
          </a:p>
        </p:txBody>
      </p:sp>
      <p:sp>
        <p:nvSpPr>
          <p:cNvPr id="14338" name="Content Placeholder 2" descr="Rectangle: Click to edit Master text styles&#10;Second level&#10;Third level&#10;Fourth level&#10;Fifth level"/>
          <p:cNvSpPr>
            <a:spLocks noGrp="1"/>
          </p:cNvSpPr>
          <p:nvPr>
            <p:ph idx="1"/>
          </p:nvPr>
        </p:nvSpPr>
        <p:spPr>
          <a:xfrm>
            <a:off x="609600" y="1524000"/>
            <a:ext cx="8229600" cy="4876800"/>
          </a:xfrm>
        </p:spPr>
        <p:txBody>
          <a:bodyPr/>
          <a:lstStyle/>
          <a:p>
            <a:r>
              <a:rPr lang="en-US" sz="2400" dirty="0"/>
              <a:t>The main structural element in Java that enforces an </a:t>
            </a:r>
            <a:r>
              <a:rPr lang="en-US" sz="2400" dirty="0" smtClean="0"/>
              <a:t>application programming interface (API) </a:t>
            </a:r>
            <a:r>
              <a:rPr lang="en-US" sz="2400" dirty="0"/>
              <a:t>is an </a:t>
            </a:r>
            <a:r>
              <a:rPr lang="en-US" sz="2400" b="1" dirty="0"/>
              <a:t>interface</a:t>
            </a:r>
            <a:r>
              <a:rPr lang="en-US" sz="2400" dirty="0"/>
              <a:t>. </a:t>
            </a:r>
            <a:endParaRPr lang="en-US" sz="2400" dirty="0" smtClean="0"/>
          </a:p>
          <a:p>
            <a:r>
              <a:rPr lang="en-US" sz="2400" dirty="0" smtClean="0"/>
              <a:t>An interface is </a:t>
            </a:r>
            <a:r>
              <a:rPr lang="en-US" sz="2400" dirty="0"/>
              <a:t>a collection of method declarations with no data and no bodies. </a:t>
            </a:r>
            <a:endParaRPr lang="en-US" sz="2400" dirty="0" smtClean="0"/>
          </a:p>
          <a:p>
            <a:r>
              <a:rPr lang="en-US" sz="2400" dirty="0" smtClean="0"/>
              <a:t>Interfaces </a:t>
            </a:r>
            <a:r>
              <a:rPr lang="en-US" sz="2400" dirty="0"/>
              <a:t>do not have constructors and they cannot be directly instantiated</a:t>
            </a:r>
            <a:r>
              <a:rPr lang="en-US" sz="2400" dirty="0" smtClean="0"/>
              <a:t>. </a:t>
            </a:r>
          </a:p>
          <a:p>
            <a:pPr lvl="1"/>
            <a:r>
              <a:rPr lang="en-US" sz="2000" dirty="0" smtClean="0"/>
              <a:t>When </a:t>
            </a:r>
            <a:r>
              <a:rPr lang="en-US" sz="2000" dirty="0"/>
              <a:t>a class </a:t>
            </a:r>
            <a:r>
              <a:rPr lang="en-US" sz="2000" b="1" dirty="0"/>
              <a:t>implements</a:t>
            </a:r>
            <a:r>
              <a:rPr lang="en-US" sz="2000" dirty="0"/>
              <a:t> an interface, it must implement all of the </a:t>
            </a:r>
            <a:r>
              <a:rPr lang="en-US" sz="2000" dirty="0" smtClean="0"/>
              <a:t>methods declared in the interface.</a:t>
            </a:r>
            <a:endParaRPr lang="en-US" sz="2000" dirty="0"/>
          </a:p>
          <a:p>
            <a:r>
              <a:rPr lang="en-US" sz="2400" dirty="0" smtClean="0">
                <a:latin typeface="Tahoma" charset="0"/>
              </a:rPr>
              <a:t>An </a:t>
            </a:r>
            <a:r>
              <a:rPr lang="en-US" sz="2400" dirty="0">
                <a:latin typeface="Tahoma" charset="0"/>
              </a:rPr>
              <a:t>abstract </a:t>
            </a:r>
            <a:r>
              <a:rPr lang="en-US" sz="2400" dirty="0" smtClean="0">
                <a:latin typeface="Tahoma" charset="0"/>
              </a:rPr>
              <a:t>class also cannot </a:t>
            </a:r>
            <a:r>
              <a:rPr lang="en-US" sz="2400" dirty="0">
                <a:latin typeface="Tahoma" charset="0"/>
              </a:rPr>
              <a:t>be instantiated, but it </a:t>
            </a:r>
            <a:r>
              <a:rPr lang="en-US" sz="2400" dirty="0" smtClean="0">
                <a:latin typeface="Tahoma" charset="0"/>
              </a:rPr>
              <a:t>can define </a:t>
            </a:r>
            <a:r>
              <a:rPr lang="en-US" sz="2400" dirty="0">
                <a:latin typeface="Tahoma" charset="0"/>
              </a:rPr>
              <a:t>one or more common methods that all implementations of the abstraction </a:t>
            </a:r>
            <a:r>
              <a:rPr lang="en-US" sz="2400" dirty="0" smtClean="0">
                <a:latin typeface="Tahoma" charset="0"/>
              </a:rPr>
              <a:t>will have.</a:t>
            </a:r>
            <a:endParaRPr lang="en-US" sz="2400" dirty="0">
              <a:latin typeface="Tahoma" charset="0"/>
            </a:endParaRPr>
          </a:p>
        </p:txBody>
      </p:sp>
      <p:sp>
        <p:nvSpPr>
          <p:cNvPr id="1433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FBA49161-255A-0D43-8219-FC21DF66FA95}" type="slidenum">
              <a:rPr lang="en-US" sz="1400"/>
              <a:pPr eaLnBrk="1" hangingPunct="1"/>
              <a:t>6</a:t>
            </a:fld>
            <a:endParaRPr lang="en-US" sz="1400"/>
          </a:p>
        </p:txBody>
      </p:sp>
      <p:sp>
        <p:nvSpPr>
          <p:cNvPr id="14340" name="Date Placeholder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smtClean="0"/>
              <a:t>© 2014 Goodrich, Tamassia, Goldwasser</a:t>
            </a:r>
            <a:endParaRPr lang="en-US" sz="1400"/>
          </a:p>
        </p:txBody>
      </p:sp>
      <p:sp>
        <p:nvSpPr>
          <p:cNvPr id="6" name="Footer Placeholder 5"/>
          <p:cNvSpPr>
            <a:spLocks noGrp="1"/>
          </p:cNvSpPr>
          <p:nvPr>
            <p:ph type="ftr" sz="quarter" idx="11"/>
          </p:nvPr>
        </p:nvSpPr>
        <p:spPr/>
        <p:txBody>
          <a:bodyPr/>
          <a:lstStyle/>
          <a:p>
            <a:pPr>
              <a:defRPr/>
            </a:pPr>
            <a:r>
              <a:rPr lang="en-US"/>
              <a:t>Object-Oriented Programming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r>
              <a:rPr lang="en-US">
                <a:latin typeface="Tahoma" charset="0"/>
              </a:rPr>
              <a:t>Design Patterns</a:t>
            </a:r>
          </a:p>
        </p:txBody>
      </p:sp>
      <p:sp>
        <p:nvSpPr>
          <p:cNvPr id="16386" name="Content Placeholder 2" descr="Rectangle: Click to edit Master text styles&#10;Second level&#10;Third level&#10;Fourth level&#10;Fifth level"/>
          <p:cNvSpPr>
            <a:spLocks noGrp="1"/>
          </p:cNvSpPr>
          <p:nvPr>
            <p:ph sz="half" idx="1"/>
          </p:nvPr>
        </p:nvSpPr>
        <p:spPr>
          <a:xfrm>
            <a:off x="838200" y="1524000"/>
            <a:ext cx="3810000" cy="4495800"/>
          </a:xfrm>
        </p:spPr>
        <p:txBody>
          <a:bodyPr/>
          <a:lstStyle/>
          <a:p>
            <a:r>
              <a:rPr lang="en-US" sz="2400" b="1">
                <a:latin typeface="Tahoma" charset="0"/>
              </a:rPr>
              <a:t>Algorithmic patterns:</a:t>
            </a:r>
          </a:p>
          <a:p>
            <a:r>
              <a:rPr lang="en-US" sz="2400">
                <a:latin typeface="Tahoma" charset="0"/>
              </a:rPr>
              <a:t>Recursion </a:t>
            </a:r>
          </a:p>
          <a:p>
            <a:r>
              <a:rPr lang="en-US" sz="2400">
                <a:latin typeface="Tahoma" charset="0"/>
              </a:rPr>
              <a:t>Amortization</a:t>
            </a:r>
          </a:p>
          <a:p>
            <a:r>
              <a:rPr lang="en-US" sz="2400">
                <a:latin typeface="Tahoma" charset="0"/>
              </a:rPr>
              <a:t>Divide-and-conquer </a:t>
            </a:r>
          </a:p>
          <a:p>
            <a:r>
              <a:rPr lang="en-US" sz="2400">
                <a:latin typeface="Tahoma" charset="0"/>
              </a:rPr>
              <a:t>Prune-and-search</a:t>
            </a:r>
          </a:p>
          <a:p>
            <a:r>
              <a:rPr lang="en-US" sz="2400">
                <a:latin typeface="Tahoma" charset="0"/>
              </a:rPr>
              <a:t>Brute force</a:t>
            </a:r>
          </a:p>
          <a:p>
            <a:r>
              <a:rPr lang="en-US" sz="2400">
                <a:latin typeface="Tahoma" charset="0"/>
              </a:rPr>
              <a:t>Dynamic programming </a:t>
            </a:r>
          </a:p>
          <a:p>
            <a:r>
              <a:rPr lang="en-US" sz="2400">
                <a:latin typeface="Tahoma" charset="0"/>
              </a:rPr>
              <a:t>The greedy method</a:t>
            </a:r>
          </a:p>
        </p:txBody>
      </p:sp>
      <p:sp>
        <p:nvSpPr>
          <p:cNvPr id="16387" name="Content Placeholder 1" descr="Rectangle: Click to edit Master text styles&#10;Second level&#10;Third level&#10;Fourth level&#10;Fifth level"/>
          <p:cNvSpPr>
            <a:spLocks noGrp="1"/>
          </p:cNvSpPr>
          <p:nvPr>
            <p:ph sz="half" idx="2"/>
          </p:nvPr>
        </p:nvSpPr>
        <p:spPr>
          <a:xfrm>
            <a:off x="4800600" y="1524000"/>
            <a:ext cx="3810000" cy="4495800"/>
          </a:xfrm>
        </p:spPr>
        <p:txBody>
          <a:bodyPr/>
          <a:lstStyle/>
          <a:p>
            <a:r>
              <a:rPr lang="en-US" sz="2400" b="1">
                <a:latin typeface="Tahoma" charset="0"/>
              </a:rPr>
              <a:t>Software design patterns:</a:t>
            </a:r>
          </a:p>
          <a:p>
            <a:r>
              <a:rPr lang="en-US" sz="2400">
                <a:latin typeface="Tahoma" charset="0"/>
              </a:rPr>
              <a:t>Iterator </a:t>
            </a:r>
          </a:p>
          <a:p>
            <a:r>
              <a:rPr lang="en-US" sz="2400">
                <a:latin typeface="Tahoma" charset="0"/>
              </a:rPr>
              <a:t>Adapter </a:t>
            </a:r>
          </a:p>
          <a:p>
            <a:r>
              <a:rPr lang="en-US" sz="2400">
                <a:latin typeface="Tahoma" charset="0"/>
              </a:rPr>
              <a:t>Position </a:t>
            </a:r>
          </a:p>
          <a:p>
            <a:r>
              <a:rPr lang="en-US" sz="2400">
                <a:latin typeface="Tahoma" charset="0"/>
              </a:rPr>
              <a:t>Composition </a:t>
            </a:r>
          </a:p>
          <a:p>
            <a:r>
              <a:rPr lang="en-US" sz="2400">
                <a:latin typeface="Tahoma" charset="0"/>
              </a:rPr>
              <a:t>Template method </a:t>
            </a:r>
          </a:p>
          <a:p>
            <a:r>
              <a:rPr lang="en-US" sz="2400">
                <a:latin typeface="Tahoma" charset="0"/>
              </a:rPr>
              <a:t>Locator </a:t>
            </a:r>
          </a:p>
          <a:p>
            <a:r>
              <a:rPr lang="en-US" sz="2400">
                <a:latin typeface="Tahoma" charset="0"/>
              </a:rPr>
              <a:t>Factory method</a:t>
            </a:r>
          </a:p>
        </p:txBody>
      </p:sp>
      <p:sp>
        <p:nvSpPr>
          <p:cNvPr id="16388" name="Date Placeholder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smtClean="0"/>
              <a:t>© 2014 Goodrich, Tamassia, Goldwasser</a:t>
            </a:r>
            <a:endParaRPr lang="en-US" sz="1400"/>
          </a:p>
        </p:txBody>
      </p:sp>
      <p:sp>
        <p:nvSpPr>
          <p:cNvPr id="6" name="Footer Placeholder 5"/>
          <p:cNvSpPr>
            <a:spLocks noGrp="1"/>
          </p:cNvSpPr>
          <p:nvPr>
            <p:ph type="ftr" sz="quarter" idx="11"/>
          </p:nvPr>
        </p:nvSpPr>
        <p:spPr/>
        <p:txBody>
          <a:bodyPr/>
          <a:lstStyle/>
          <a:p>
            <a:pPr>
              <a:defRPr/>
            </a:pPr>
            <a:r>
              <a:rPr lang="en-US"/>
              <a:t>Object-Oriented Programming</a:t>
            </a:r>
          </a:p>
        </p:txBody>
      </p:sp>
      <p:sp>
        <p:nvSpPr>
          <p:cNvPr id="1639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4F39D972-B8ED-8B43-9EF1-F49E60067AA4}" type="slidenum">
              <a:rPr lang="en-US" sz="1400"/>
              <a:pPr eaLnBrk="1" hangingPunct="1"/>
              <a:t>7</a:t>
            </a:fld>
            <a:endParaRPr lang="en-US" sz="1400"/>
          </a:p>
        </p:txBody>
      </p:sp>
      <p:pic>
        <p:nvPicPr>
          <p:cNvPr id="16391" name="Picture 3" descr="BU009509.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76200"/>
            <a:ext cx="2265363" cy="154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normAutofit fontScale="90000"/>
          </a:bodyPr>
          <a:lstStyle/>
          <a:p>
            <a:r>
              <a:rPr lang="en-US" dirty="0">
                <a:latin typeface="Tahoma" charset="0"/>
              </a:rPr>
              <a:t>Object-</a:t>
            </a:r>
            <a:r>
              <a:rPr lang="en-US" dirty="0" smtClean="0">
                <a:latin typeface="Tahoma" charset="0"/>
              </a:rPr>
              <a:t>Oriented Software </a:t>
            </a:r>
            <a:r>
              <a:rPr lang="en-US" dirty="0">
                <a:latin typeface="Tahoma" charset="0"/>
              </a:rPr>
              <a:t>Design</a:t>
            </a:r>
          </a:p>
        </p:txBody>
      </p:sp>
      <p:sp>
        <p:nvSpPr>
          <p:cNvPr id="20482" name="Content Placeholder 2" descr="Rectangle: Click to edit Master text styles&#10;Second level&#10;Third level&#10;Fourth level&#10;Fifth level"/>
          <p:cNvSpPr>
            <a:spLocks noGrp="1"/>
          </p:cNvSpPr>
          <p:nvPr>
            <p:ph idx="1"/>
          </p:nvPr>
        </p:nvSpPr>
        <p:spPr>
          <a:xfrm>
            <a:off x="609600" y="1828800"/>
            <a:ext cx="8305800" cy="4191000"/>
          </a:xfrm>
        </p:spPr>
        <p:txBody>
          <a:bodyPr/>
          <a:lstStyle/>
          <a:p>
            <a:r>
              <a:rPr lang="en-US" sz="2800" b="1" dirty="0">
                <a:latin typeface="Tahoma" charset="0"/>
              </a:rPr>
              <a:t>Responsibilities</a:t>
            </a:r>
            <a:r>
              <a:rPr lang="en-US" sz="2800" dirty="0">
                <a:latin typeface="Tahoma" charset="0"/>
              </a:rPr>
              <a:t>: Divide the work into different actors, each with a different responsibility.</a:t>
            </a:r>
          </a:p>
          <a:p>
            <a:r>
              <a:rPr lang="en-US" sz="2800" b="1" dirty="0">
                <a:latin typeface="Tahoma" charset="0"/>
              </a:rPr>
              <a:t>Independence</a:t>
            </a:r>
            <a:r>
              <a:rPr lang="en-US" sz="2800" dirty="0">
                <a:latin typeface="Tahoma" charset="0"/>
              </a:rPr>
              <a:t>: Define the work for each class to be as independent from other classes as possible.</a:t>
            </a:r>
          </a:p>
          <a:p>
            <a:r>
              <a:rPr lang="en-US" sz="2800" b="1" dirty="0">
                <a:latin typeface="Tahoma" charset="0"/>
              </a:rPr>
              <a:t>Behaviors</a:t>
            </a:r>
            <a:r>
              <a:rPr lang="en-US" sz="2800" dirty="0">
                <a:latin typeface="Tahoma" charset="0"/>
              </a:rPr>
              <a:t>: Define the behaviors for each class carefully and precisely, so that the consequences of each action performed by a class will be well understood by other classes that interact with it.</a:t>
            </a:r>
          </a:p>
        </p:txBody>
      </p:sp>
      <p:sp>
        <p:nvSpPr>
          <p:cNvPr id="4" name="Date Placeholder 3"/>
          <p:cNvSpPr>
            <a:spLocks noGrp="1"/>
          </p:cNvSpPr>
          <p:nvPr>
            <p:ph type="dt" sz="quarter" idx="10"/>
          </p:nvPr>
        </p:nvSpPr>
        <p:spPr/>
        <p:txBody>
          <a:bodyPr/>
          <a:lstStyle/>
          <a:p>
            <a:pPr>
              <a:defRPr/>
            </a:pPr>
            <a:r>
              <a:rPr lang="en-US" smtClean="0"/>
              <a:t>© 2014 Goodrich, Tamassia, Goldwasser</a:t>
            </a:r>
            <a:endParaRPr lang="en-US" dirty="0"/>
          </a:p>
        </p:txBody>
      </p:sp>
      <p:sp>
        <p:nvSpPr>
          <p:cNvPr id="5" name="Footer Placeholder 4"/>
          <p:cNvSpPr>
            <a:spLocks noGrp="1"/>
          </p:cNvSpPr>
          <p:nvPr>
            <p:ph type="ftr" sz="quarter" idx="11"/>
          </p:nvPr>
        </p:nvSpPr>
        <p:spPr/>
        <p:txBody>
          <a:bodyPr/>
          <a:lstStyle/>
          <a:p>
            <a:pPr>
              <a:defRPr/>
            </a:pPr>
            <a:r>
              <a:rPr lang="en-US" smtClean="0"/>
              <a:t>Object-Oriented Programming</a:t>
            </a:r>
            <a:endParaRPr lang="en-US"/>
          </a:p>
        </p:txBody>
      </p:sp>
      <p:sp>
        <p:nvSpPr>
          <p:cNvPr id="6" name="Slide Number Placeholder 5"/>
          <p:cNvSpPr>
            <a:spLocks noGrp="1"/>
          </p:cNvSpPr>
          <p:nvPr>
            <p:ph type="sldNum" sz="quarter" idx="12"/>
          </p:nvPr>
        </p:nvSpPr>
        <p:spPr/>
        <p:txBody>
          <a:bodyPr/>
          <a:lstStyle/>
          <a:p>
            <a:pPr>
              <a:defRPr/>
            </a:pPr>
            <a:fld id="{28FAC3C1-4758-644B-B335-C9354BEDE079}" type="slidenum">
              <a:rPr lang="en-US" smtClean="0"/>
              <a:pPr>
                <a:defRPr/>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76200" y="3429001"/>
            <a:ext cx="8981438" cy="2971800"/>
          </a:xfrm>
          <a:prstGeom prst="rect">
            <a:avLst/>
          </a:prstGeom>
        </p:spPr>
      </p:pic>
      <p:sp>
        <p:nvSpPr>
          <p:cNvPr id="21505" name="Title 1"/>
          <p:cNvSpPr>
            <a:spLocks noGrp="1"/>
          </p:cNvSpPr>
          <p:nvPr>
            <p:ph type="title"/>
          </p:nvPr>
        </p:nvSpPr>
        <p:spPr/>
        <p:txBody>
          <a:bodyPr>
            <a:normAutofit fontScale="90000"/>
          </a:bodyPr>
          <a:lstStyle/>
          <a:p>
            <a:r>
              <a:rPr lang="en-US" dirty="0">
                <a:latin typeface="Tahoma" charset="0"/>
              </a:rPr>
              <a:t>Unified Modeling Language (UML)</a:t>
            </a:r>
          </a:p>
        </p:txBody>
      </p:sp>
      <p:sp>
        <p:nvSpPr>
          <p:cNvPr id="3" name="Content Placeholder 2" descr="Rectangle: Click to edit Master text styles&#10;Second level&#10;Third level&#10;Fourth level&#10;Fifth level"/>
          <p:cNvSpPr>
            <a:spLocks noGrp="1"/>
          </p:cNvSpPr>
          <p:nvPr>
            <p:ph idx="1"/>
          </p:nvPr>
        </p:nvSpPr>
        <p:spPr>
          <a:xfrm>
            <a:off x="685800" y="1524000"/>
            <a:ext cx="8153400" cy="4495800"/>
          </a:xfrm>
        </p:spPr>
        <p:txBody>
          <a:bodyPr/>
          <a:lstStyle/>
          <a:p>
            <a:pPr marL="0" indent="0">
              <a:buFont typeface="Wingdings" charset="0"/>
              <a:buNone/>
              <a:defRPr/>
            </a:pPr>
            <a:r>
              <a:rPr lang="en-US" sz="2800" dirty="0" smtClean="0"/>
              <a:t>A </a:t>
            </a:r>
            <a:r>
              <a:rPr lang="en-US" sz="2800" b="1" dirty="0" smtClean="0"/>
              <a:t>class diagram</a:t>
            </a:r>
            <a:r>
              <a:rPr lang="en-US" sz="2800" dirty="0" smtClean="0"/>
              <a:t> has three portions.</a:t>
            </a:r>
          </a:p>
          <a:p>
            <a:pPr marL="514350" indent="-514350">
              <a:buFont typeface="+mj-lt"/>
              <a:buAutoNum type="arabicPeriod"/>
              <a:defRPr/>
            </a:pPr>
            <a:r>
              <a:rPr lang="en-US" sz="2800" dirty="0" smtClean="0"/>
              <a:t>The name of the class</a:t>
            </a:r>
          </a:p>
          <a:p>
            <a:pPr marL="514350" indent="-514350">
              <a:buFont typeface="+mj-lt"/>
              <a:buAutoNum type="arabicPeriod"/>
              <a:defRPr/>
            </a:pPr>
            <a:r>
              <a:rPr lang="en-US" sz="2800" dirty="0" smtClean="0"/>
              <a:t>The recommended instance variables</a:t>
            </a:r>
          </a:p>
          <a:p>
            <a:pPr marL="514350" indent="-514350">
              <a:buFont typeface="+mj-lt"/>
              <a:buAutoNum type="arabicPeriod"/>
              <a:defRPr/>
            </a:pPr>
            <a:r>
              <a:rPr lang="en-US" sz="2800" dirty="0" smtClean="0"/>
              <a:t>The recommended methods of the class.</a:t>
            </a:r>
            <a:endParaRPr lang="en-US" sz="2800" dirty="0"/>
          </a:p>
        </p:txBody>
      </p:sp>
      <p:sp>
        <p:nvSpPr>
          <p:cNvPr id="4" name="Date Placeholder 3"/>
          <p:cNvSpPr>
            <a:spLocks noGrp="1"/>
          </p:cNvSpPr>
          <p:nvPr>
            <p:ph type="dt" sz="quarter" idx="10"/>
          </p:nvPr>
        </p:nvSpPr>
        <p:spPr/>
        <p:txBody>
          <a:bodyPr/>
          <a:lstStyle/>
          <a:p>
            <a:pPr>
              <a:defRPr/>
            </a:pPr>
            <a:r>
              <a:rPr lang="en-US" smtClean="0"/>
              <a:t>© 2014 Goodrich, Tamassia, Goldwasser</a:t>
            </a:r>
            <a:endParaRPr lang="en-US" dirty="0"/>
          </a:p>
        </p:txBody>
      </p:sp>
      <p:sp>
        <p:nvSpPr>
          <p:cNvPr id="5" name="Footer Placeholder 4"/>
          <p:cNvSpPr>
            <a:spLocks noGrp="1"/>
          </p:cNvSpPr>
          <p:nvPr>
            <p:ph type="ftr" sz="quarter" idx="11"/>
          </p:nvPr>
        </p:nvSpPr>
        <p:spPr/>
        <p:txBody>
          <a:bodyPr/>
          <a:lstStyle/>
          <a:p>
            <a:pPr>
              <a:defRPr/>
            </a:pPr>
            <a:r>
              <a:rPr lang="en-US" smtClean="0"/>
              <a:t>Object-Oriented Programming</a:t>
            </a:r>
            <a:endParaRPr lang="en-US"/>
          </a:p>
        </p:txBody>
      </p:sp>
      <p:sp>
        <p:nvSpPr>
          <p:cNvPr id="6" name="Slide Number Placeholder 5"/>
          <p:cNvSpPr>
            <a:spLocks noGrp="1"/>
          </p:cNvSpPr>
          <p:nvPr>
            <p:ph type="sldNum" sz="quarter" idx="12"/>
          </p:nvPr>
        </p:nvSpPr>
        <p:spPr/>
        <p:txBody>
          <a:bodyPr/>
          <a:lstStyle/>
          <a:p>
            <a:pPr>
              <a:defRPr/>
            </a:pPr>
            <a:fld id="{E65829B4-10EB-564F-BFDC-5B4783050C43}" type="slidenum">
              <a:rPr lang="en-US" smtClean="0"/>
              <a:pPr>
                <a:defRPr/>
              </a:pPr>
              <a:t>9</a:t>
            </a:fld>
            <a:endParaRPr lang="en-US"/>
          </a:p>
        </p:txBody>
      </p:sp>
    </p:spTree>
  </p:cSld>
  <p:clrMapOvr>
    <a:masterClrMapping/>
  </p:clrMapOvr>
</p:sld>
</file>

<file path=ppt/theme/theme1.xml><?xml version="1.0" encoding="utf-8"?>
<a:theme xmlns:a="http://schemas.openxmlformats.org/drawingml/2006/main" name="Blueprint">
  <a:themeElements>
    <a:clrScheme name="">
      <a:dk1>
        <a:srgbClr val="40458C"/>
      </a:dk1>
      <a:lt1>
        <a:srgbClr val="FFFFFF"/>
      </a:lt1>
      <a:dk2>
        <a:srgbClr val="BE2D00"/>
      </a:dk2>
      <a:lt2>
        <a:srgbClr val="B7C1EB"/>
      </a:lt2>
      <a:accent1>
        <a:srgbClr val="ECD882"/>
      </a:accent1>
      <a:accent2>
        <a:srgbClr val="577052"/>
      </a:accent2>
      <a:accent3>
        <a:srgbClr val="FFFFFF"/>
      </a:accent3>
      <a:accent4>
        <a:srgbClr val="353A77"/>
      </a:accent4>
      <a:accent5>
        <a:srgbClr val="F4E9C1"/>
      </a:accent5>
      <a:accent6>
        <a:srgbClr val="4E6549"/>
      </a:accent6>
      <a:hlink>
        <a:srgbClr val="6F89F7"/>
      </a:hlink>
      <a:folHlink>
        <a:srgbClr val="CFDBFD"/>
      </a:folHlink>
    </a:clrScheme>
    <a:fontScheme name="Blueprint">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ueprint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Blueprin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Blueprint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Blueprint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Blueprint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Blueprint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Blueprint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Designs\Blueprint.pot</Template>
  <TotalTime>4302</TotalTime>
  <Words>1983</Words>
  <Application>Microsoft Macintosh PowerPoint</Application>
  <PresentationFormat>On-screen Show (4:3)</PresentationFormat>
  <Paragraphs>228</Paragraphs>
  <Slides>28</Slides>
  <Notes>1</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Blueprint</vt:lpstr>
      <vt:lpstr>Object-Oriented Programming</vt:lpstr>
      <vt:lpstr>Terminology</vt:lpstr>
      <vt:lpstr>Goals</vt:lpstr>
      <vt:lpstr>Abstract Data Types</vt:lpstr>
      <vt:lpstr>Object-Oriented Design Principles</vt:lpstr>
      <vt:lpstr>Interfaces and Abstract Classes</vt:lpstr>
      <vt:lpstr>Design Patterns</vt:lpstr>
      <vt:lpstr>Object-Oriented Software Design</vt:lpstr>
      <vt:lpstr>Unified Modeling Language (UML)</vt:lpstr>
      <vt:lpstr>Class Definitions</vt:lpstr>
      <vt:lpstr>Constructors</vt:lpstr>
      <vt:lpstr>Inheritance</vt:lpstr>
      <vt:lpstr>Inheritance and Constructors</vt:lpstr>
      <vt:lpstr>An Extended Example</vt:lpstr>
      <vt:lpstr>The Progression Base Class</vt:lpstr>
      <vt:lpstr>The Progression Base Class, 2</vt:lpstr>
      <vt:lpstr>ArithmeticProgression Subclass</vt:lpstr>
      <vt:lpstr>GeometricProgression Subclass</vt:lpstr>
      <vt:lpstr>FibonacciProgression Subclass</vt:lpstr>
      <vt:lpstr>Exceptions</vt:lpstr>
      <vt:lpstr>Catching Exceptions</vt:lpstr>
      <vt:lpstr>Throwing Exceptions</vt:lpstr>
      <vt:lpstr>The throws Clause</vt:lpstr>
      <vt:lpstr>Casting</vt:lpstr>
      <vt:lpstr>Narrowing Conversions</vt:lpstr>
      <vt:lpstr>Generics</vt:lpstr>
      <vt:lpstr>Syntax for Generics</vt:lpstr>
      <vt:lpstr>Nested Classes</vt:lpstr>
    </vt:vector>
  </TitlesOfParts>
  <Company>Brown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Algorithms</dc:title>
  <dc:creator>Roberto Tamassia</dc:creator>
  <cp:lastModifiedBy>Roberto Tamassia</cp:lastModifiedBy>
  <cp:revision>190</cp:revision>
  <cp:lastPrinted>2014-03-19T01:56:51Z</cp:lastPrinted>
  <dcterms:created xsi:type="dcterms:W3CDTF">2002-01-21T02:22:10Z</dcterms:created>
  <dcterms:modified xsi:type="dcterms:W3CDTF">2014-03-19T01:56:52Z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2</vt:i4>
  </property>
  <property fmtid="{D5CDD505-2E9C-101B-9397-08002B2CF9AE}" pid="3" name="GraphicType">
    <vt:i4>2</vt:i4>
  </property>
  <property fmtid="{D5CDD505-2E9C-101B-9397-08002B2CF9AE}" pid="4" name="Compression">
    <vt:i4>90</vt:i4>
  </property>
  <property fmtid="{D5CDD505-2E9C-101B-9397-08002B2CF9AE}" pid="5" name="ScreenSize">
    <vt:i4>2</vt:i4>
  </property>
  <property fmtid="{D5CDD505-2E9C-101B-9397-08002B2CF9AE}" pid="6" name="ScreenUsage">
    <vt:i4>2</vt:i4>
  </property>
  <property fmtid="{D5CDD505-2E9C-101B-9397-08002B2CF9AE}" pid="7" name="MailAddress">
    <vt:lpwstr/>
  </property>
  <property fmtid="{D5CDD505-2E9C-101B-9397-08002B2CF9AE}" pid="8" name="HomePage">
    <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C:\Work\html</vt:lpwstr>
  </property>
</Properties>
</file>