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8" r:id="rId1"/>
  </p:sldMasterIdLst>
  <p:notesMasterIdLst>
    <p:notesMasterId r:id="rId20"/>
  </p:notesMasterIdLst>
  <p:handoutMasterIdLst>
    <p:handoutMasterId r:id="rId21"/>
  </p:handoutMasterIdLst>
  <p:sldIdLst>
    <p:sldId id="1140" r:id="rId2"/>
    <p:sldId id="1141" r:id="rId3"/>
    <p:sldId id="650" r:id="rId4"/>
    <p:sldId id="651" r:id="rId5"/>
    <p:sldId id="652" r:id="rId6"/>
    <p:sldId id="653" r:id="rId7"/>
    <p:sldId id="654" r:id="rId8"/>
    <p:sldId id="655" r:id="rId9"/>
    <p:sldId id="656" r:id="rId10"/>
    <p:sldId id="657" r:id="rId11"/>
    <p:sldId id="658" r:id="rId12"/>
    <p:sldId id="659" r:id="rId13"/>
    <p:sldId id="660" r:id="rId14"/>
    <p:sldId id="661" r:id="rId15"/>
    <p:sldId id="662" r:id="rId16"/>
    <p:sldId id="663" r:id="rId17"/>
    <p:sldId id="664" r:id="rId18"/>
    <p:sldId id="684" r:id="rId19"/>
  </p:sldIdLst>
  <p:sldSz cx="9144000" cy="6858000" type="screen4x3"/>
  <p:notesSz cx="6881813"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255" autoAdjust="0"/>
  </p:normalViewPr>
  <p:slideViewPr>
    <p:cSldViewPr>
      <p:cViewPr varScale="1">
        <p:scale>
          <a:sx n="73" d="100"/>
          <a:sy n="73" d="100"/>
        </p:scale>
        <p:origin x="1320" y="72"/>
      </p:cViewPr>
      <p:guideLst>
        <p:guide orient="horz" pos="2160"/>
        <p:guide pos="2880"/>
      </p:guideLst>
    </p:cSldViewPr>
  </p:slideViewPr>
  <p:notesTextViewPr>
    <p:cViewPr>
      <p:scale>
        <a:sx n="1" d="1"/>
        <a:sy n="1" d="1"/>
      </p:scale>
      <p:origin x="0" y="0"/>
    </p:cViewPr>
  </p:notesTextViewPr>
  <p:sorterViewPr>
    <p:cViewPr>
      <p:scale>
        <a:sx n="100" d="100"/>
        <a:sy n="100" d="100"/>
      </p:scale>
      <p:origin x="0" y="-10062"/>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82913"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97313" y="0"/>
            <a:ext cx="2982912" cy="466725"/>
          </a:xfrm>
          <a:prstGeom prst="rect">
            <a:avLst/>
          </a:prstGeom>
        </p:spPr>
        <p:txBody>
          <a:bodyPr vert="horz" lIns="91440" tIns="45720" rIns="91440" bIns="45720" rtlCol="0"/>
          <a:lstStyle>
            <a:lvl1pPr algn="r">
              <a:defRPr sz="1200"/>
            </a:lvl1pPr>
          </a:lstStyle>
          <a:p>
            <a:fld id="{9C0C825F-C7E7-4636-94F1-AC6DDFB96CCE}" type="datetimeFigureOut">
              <a:rPr lang="en-US" smtClean="0"/>
              <a:t>1/23/2019</a:t>
            </a:fld>
            <a:endParaRPr lang="en-US"/>
          </a:p>
        </p:txBody>
      </p:sp>
      <p:sp>
        <p:nvSpPr>
          <p:cNvPr id="4" name="Footer Placeholder 3"/>
          <p:cNvSpPr>
            <a:spLocks noGrp="1"/>
          </p:cNvSpPr>
          <p:nvPr>
            <p:ph type="ftr" sz="quarter" idx="2"/>
          </p:nvPr>
        </p:nvSpPr>
        <p:spPr>
          <a:xfrm>
            <a:off x="0" y="8829675"/>
            <a:ext cx="2982913" cy="46672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97313" y="8829675"/>
            <a:ext cx="2982912" cy="466725"/>
          </a:xfrm>
          <a:prstGeom prst="rect">
            <a:avLst/>
          </a:prstGeom>
        </p:spPr>
        <p:txBody>
          <a:bodyPr vert="horz" lIns="91440" tIns="45720" rIns="91440" bIns="45720" rtlCol="0" anchor="b"/>
          <a:lstStyle>
            <a:lvl1pPr algn="r">
              <a:defRPr sz="1200"/>
            </a:lvl1pPr>
          </a:lstStyle>
          <a:p>
            <a:fld id="{D06CDCF2-22E6-45FC-BFFF-F9FE793DAF6B}" type="slidenum">
              <a:rPr lang="en-US" smtClean="0"/>
              <a:t>‹#›</a:t>
            </a:fld>
            <a:endParaRPr lang="en-US"/>
          </a:p>
        </p:txBody>
      </p:sp>
    </p:spTree>
    <p:extLst>
      <p:ext uri="{BB962C8B-B14F-4D97-AF65-F5344CB8AC3E}">
        <p14:creationId xmlns:p14="http://schemas.microsoft.com/office/powerpoint/2010/main" val="7992443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82119" cy="466434"/>
          </a:xfrm>
          <a:prstGeom prst="rect">
            <a:avLst/>
          </a:prstGeom>
        </p:spPr>
        <p:txBody>
          <a:bodyPr vert="horz" lIns="92446" tIns="46223" rIns="92446" bIns="46223" rtlCol="0"/>
          <a:lstStyle>
            <a:lvl1pPr algn="l">
              <a:defRPr sz="1200"/>
            </a:lvl1pPr>
          </a:lstStyle>
          <a:p>
            <a:endParaRPr lang="en-US"/>
          </a:p>
        </p:txBody>
      </p:sp>
      <p:sp>
        <p:nvSpPr>
          <p:cNvPr id="3" name="Date Placeholder 2"/>
          <p:cNvSpPr>
            <a:spLocks noGrp="1"/>
          </p:cNvSpPr>
          <p:nvPr>
            <p:ph type="dt" idx="1"/>
          </p:nvPr>
        </p:nvSpPr>
        <p:spPr>
          <a:xfrm>
            <a:off x="3898102" y="0"/>
            <a:ext cx="2982119" cy="466434"/>
          </a:xfrm>
          <a:prstGeom prst="rect">
            <a:avLst/>
          </a:prstGeom>
        </p:spPr>
        <p:txBody>
          <a:bodyPr vert="horz" lIns="92446" tIns="46223" rIns="92446" bIns="46223" rtlCol="0"/>
          <a:lstStyle>
            <a:lvl1pPr algn="r">
              <a:defRPr sz="1200"/>
            </a:lvl1pPr>
          </a:lstStyle>
          <a:p>
            <a:fld id="{CDC545A4-FC33-4A93-9C6A-791085183A95}" type="datetimeFigureOut">
              <a:rPr lang="en-US" smtClean="0"/>
              <a:t>1/23/2019</a:t>
            </a:fld>
            <a:endParaRPr lang="en-US"/>
          </a:p>
        </p:txBody>
      </p:sp>
      <p:sp>
        <p:nvSpPr>
          <p:cNvPr id="4" name="Slide Image Placeholder 3"/>
          <p:cNvSpPr>
            <a:spLocks noGrp="1" noRot="1" noChangeAspect="1"/>
          </p:cNvSpPr>
          <p:nvPr>
            <p:ph type="sldImg" idx="2"/>
          </p:nvPr>
        </p:nvSpPr>
        <p:spPr>
          <a:xfrm>
            <a:off x="1350963" y="1162050"/>
            <a:ext cx="4179887" cy="3136900"/>
          </a:xfrm>
          <a:prstGeom prst="rect">
            <a:avLst/>
          </a:prstGeom>
          <a:noFill/>
          <a:ln w="12700">
            <a:solidFill>
              <a:prstClr val="black"/>
            </a:solidFill>
          </a:ln>
        </p:spPr>
        <p:txBody>
          <a:bodyPr vert="horz" lIns="92446" tIns="46223" rIns="92446" bIns="46223" rtlCol="0" anchor="ctr"/>
          <a:lstStyle/>
          <a:p>
            <a:endParaRPr lang="en-US"/>
          </a:p>
        </p:txBody>
      </p:sp>
      <p:sp>
        <p:nvSpPr>
          <p:cNvPr id="5" name="Notes Placeholder 4"/>
          <p:cNvSpPr>
            <a:spLocks noGrp="1"/>
          </p:cNvSpPr>
          <p:nvPr>
            <p:ph type="body" sz="quarter" idx="3"/>
          </p:nvPr>
        </p:nvSpPr>
        <p:spPr>
          <a:xfrm>
            <a:off x="688182" y="4473892"/>
            <a:ext cx="5505450" cy="3660458"/>
          </a:xfrm>
          <a:prstGeom prst="rect">
            <a:avLst/>
          </a:prstGeom>
        </p:spPr>
        <p:txBody>
          <a:bodyPr vert="horz" lIns="92446" tIns="46223" rIns="92446" bIns="46223"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2982119" cy="466433"/>
          </a:xfrm>
          <a:prstGeom prst="rect">
            <a:avLst/>
          </a:prstGeom>
        </p:spPr>
        <p:txBody>
          <a:bodyPr vert="horz" lIns="92446" tIns="46223" rIns="92446" bIns="46223" rtlCol="0" anchor="b"/>
          <a:lstStyle>
            <a:lvl1pPr algn="l">
              <a:defRPr sz="1200"/>
            </a:lvl1pPr>
          </a:lstStyle>
          <a:p>
            <a:endParaRPr lang="en-US"/>
          </a:p>
        </p:txBody>
      </p:sp>
      <p:sp>
        <p:nvSpPr>
          <p:cNvPr id="7" name="Slide Number Placeholder 6"/>
          <p:cNvSpPr>
            <a:spLocks noGrp="1"/>
          </p:cNvSpPr>
          <p:nvPr>
            <p:ph type="sldNum" sz="quarter" idx="5"/>
          </p:nvPr>
        </p:nvSpPr>
        <p:spPr>
          <a:xfrm>
            <a:off x="3898102" y="8829967"/>
            <a:ext cx="2982119" cy="466433"/>
          </a:xfrm>
          <a:prstGeom prst="rect">
            <a:avLst/>
          </a:prstGeom>
        </p:spPr>
        <p:txBody>
          <a:bodyPr vert="horz" lIns="92446" tIns="46223" rIns="92446" bIns="46223" rtlCol="0" anchor="b"/>
          <a:lstStyle>
            <a:lvl1pPr algn="r">
              <a:defRPr sz="1200"/>
            </a:lvl1pPr>
          </a:lstStyle>
          <a:p>
            <a:fld id="{834B4D12-0171-4CB0-80BD-A229CE42D0D9}" type="slidenum">
              <a:rPr lang="en-US" smtClean="0"/>
              <a:t>‹#›</a:t>
            </a:fld>
            <a:endParaRPr lang="en-US"/>
          </a:p>
        </p:txBody>
      </p:sp>
    </p:spTree>
    <p:extLst>
      <p:ext uri="{BB962C8B-B14F-4D97-AF65-F5344CB8AC3E}">
        <p14:creationId xmlns:p14="http://schemas.microsoft.com/office/powerpoint/2010/main" val="24904863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Rot="1" noChangeAspect="1" noChangeArrowheads="1" noTextEdit="1"/>
          </p:cNvSpPr>
          <p:nvPr>
            <p:ph type="sldImg"/>
          </p:nvPr>
        </p:nvSpPr>
        <p:spPr>
          <a:ln/>
        </p:spPr>
      </p:sp>
      <p:sp>
        <p:nvSpPr>
          <p:cNvPr id="8909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charset="0"/>
            </a:endParaRPr>
          </a:p>
        </p:txBody>
      </p:sp>
    </p:spTree>
    <p:extLst>
      <p:ext uri="{BB962C8B-B14F-4D97-AF65-F5344CB8AC3E}">
        <p14:creationId xmlns:p14="http://schemas.microsoft.com/office/powerpoint/2010/main" val="6844038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Rot="1" noChangeAspect="1" noChangeArrowheads="1" noTextEdit="1"/>
          </p:cNvSpPr>
          <p:nvPr>
            <p:ph type="sldImg"/>
          </p:nvPr>
        </p:nvSpPr>
        <p:spPr>
          <a:xfrm>
            <a:off x="1266825" y="727075"/>
            <a:ext cx="4781550" cy="3586163"/>
          </a:xfrm>
          <a:ln cap="flat"/>
        </p:spPr>
      </p:sp>
      <p:sp>
        <p:nvSpPr>
          <p:cNvPr id="52227" name="Rectangle 3"/>
          <p:cNvSpPr>
            <a:spLocks noGrp="1" noChangeArrowheads="1"/>
          </p:cNvSpPr>
          <p:nvPr>
            <p:ph type="body" idx="1"/>
          </p:nvPr>
        </p:nvSpPr>
        <p:spPr>
          <a:xfrm>
            <a:off x="974725" y="4560888"/>
            <a:ext cx="5365750" cy="43195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655" tIns="46988" rIns="95655" bIns="46988"/>
          <a:lstStyle/>
          <a:p>
            <a:pPr eaLnBrk="1" hangingPunct="1"/>
            <a:endParaRPr lang="en-US" smtClean="0"/>
          </a:p>
        </p:txBody>
      </p:sp>
    </p:spTree>
    <p:extLst>
      <p:ext uri="{BB962C8B-B14F-4D97-AF65-F5344CB8AC3E}">
        <p14:creationId xmlns:p14="http://schemas.microsoft.com/office/powerpoint/2010/main" val="40379429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body" idx="1"/>
          </p:nvPr>
        </p:nvSpPr>
        <p:spPr>
          <a:xfrm>
            <a:off x="550863" y="4559300"/>
            <a:ext cx="6303962" cy="43211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650" tIns="46986" rIns="95650" bIns="46986"/>
          <a:lstStyle/>
          <a:p>
            <a:pPr eaLnBrk="1" hangingPunct="1"/>
            <a:r>
              <a:rPr lang="en-US" dirty="0" smtClean="0"/>
              <a:t>That is, any computer, no matter how primitive or advance, can be divided into five parts:</a:t>
            </a:r>
          </a:p>
          <a:p>
            <a:pPr eaLnBrk="1" hangingPunct="1"/>
            <a:r>
              <a:rPr lang="en-US" dirty="0" smtClean="0"/>
              <a:t>1. The input devices bring the data from the outside world into the computer.</a:t>
            </a:r>
          </a:p>
          <a:p>
            <a:pPr eaLnBrk="1" hangingPunct="1"/>
            <a:r>
              <a:rPr lang="en-US" dirty="0" smtClean="0"/>
              <a:t>2. These data are kept in the computer’s memory  until ...</a:t>
            </a:r>
          </a:p>
          <a:p>
            <a:pPr eaLnBrk="1" hangingPunct="1"/>
            <a:r>
              <a:rPr lang="en-US" dirty="0" smtClean="0"/>
              <a:t>3. The </a:t>
            </a:r>
            <a:r>
              <a:rPr lang="en-US" dirty="0" err="1" smtClean="0"/>
              <a:t>datapath</a:t>
            </a:r>
            <a:r>
              <a:rPr lang="en-US" dirty="0" smtClean="0"/>
              <a:t> request and process them.</a:t>
            </a:r>
          </a:p>
          <a:p>
            <a:pPr eaLnBrk="1" hangingPunct="1"/>
            <a:r>
              <a:rPr lang="en-US" dirty="0" smtClean="0"/>
              <a:t>4. The operation of the </a:t>
            </a:r>
            <a:r>
              <a:rPr lang="en-US" dirty="0" err="1" smtClean="0"/>
              <a:t>datapath</a:t>
            </a:r>
            <a:r>
              <a:rPr lang="en-US" dirty="0" smtClean="0"/>
              <a:t> is controlled by the computer’s controller.</a:t>
            </a:r>
          </a:p>
          <a:p>
            <a:pPr eaLnBrk="1" hangingPunct="1"/>
            <a:r>
              <a:rPr lang="en-US" dirty="0" smtClean="0"/>
              <a:t>All the work done by the computer will NOT do us any good unless we can get the data back to the outside world. </a:t>
            </a:r>
          </a:p>
          <a:p>
            <a:pPr eaLnBrk="1" hangingPunct="1"/>
            <a:r>
              <a:rPr lang="en-US" dirty="0" smtClean="0"/>
              <a:t> 5. Getting the data back to the outside world is the job of the output devices.</a:t>
            </a:r>
          </a:p>
          <a:p>
            <a:pPr eaLnBrk="1" hangingPunct="1"/>
            <a:endParaRPr lang="en-US" dirty="0" smtClean="0"/>
          </a:p>
          <a:p>
            <a:pPr eaLnBrk="1" hangingPunct="1"/>
            <a:r>
              <a:rPr lang="en-US" dirty="0" smtClean="0"/>
              <a:t>The most COMMON way to connect these 5 components together is to use a network of busses.</a:t>
            </a:r>
          </a:p>
        </p:txBody>
      </p:sp>
      <p:sp>
        <p:nvSpPr>
          <p:cNvPr id="44035" name="Rectangle 3"/>
          <p:cNvSpPr>
            <a:spLocks noGrp="1" noRot="1" noChangeAspect="1" noChangeArrowheads="1" noTextEdit="1"/>
          </p:cNvSpPr>
          <p:nvPr>
            <p:ph type="sldImg"/>
          </p:nvPr>
        </p:nvSpPr>
        <p:spPr>
          <a:xfrm>
            <a:off x="1273175" y="617538"/>
            <a:ext cx="4781550" cy="3586162"/>
          </a:xfrm>
          <a:ln>
            <a:noFill/>
          </a:ln>
          <a:extLst>
            <a:ext uri="{91240B29-F687-4F45-9708-019B960494DF}">
              <a14:hiddenLine xmlns:a14="http://schemas.microsoft.com/office/drawing/2010/main" w="12700">
                <a:solidFill>
                  <a:schemeClr val="tx1"/>
                </a:solidFill>
                <a:miter lim="800000"/>
                <a:headEnd/>
                <a:tailEnd/>
              </a14:hiddenLine>
            </a:ext>
          </a:extLst>
        </p:spPr>
      </p:sp>
    </p:spTree>
    <p:extLst>
      <p:ext uri="{BB962C8B-B14F-4D97-AF65-F5344CB8AC3E}">
        <p14:creationId xmlns:p14="http://schemas.microsoft.com/office/powerpoint/2010/main" val="22159233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body" idx="1"/>
          </p:nvPr>
        </p:nvSpPr>
        <p:spPr>
          <a:xfrm>
            <a:off x="550863" y="4559300"/>
            <a:ext cx="6303962" cy="43227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7267" tIns="47780" rIns="97267" bIns="47780"/>
          <a:lstStyle/>
          <a:p>
            <a:pPr eaLnBrk="1" hangingPunct="1"/>
            <a:r>
              <a:rPr lang="en-US" smtClean="0"/>
              <a:t>One of the most important thing you need to know before you start designing a processor is how the instructions look like.</a:t>
            </a:r>
          </a:p>
          <a:p>
            <a:pPr eaLnBrk="1" hangingPunct="1"/>
            <a:r>
              <a:rPr lang="en-US" smtClean="0"/>
              <a:t>Or in more technical term, you need to know the instruction format. One good thing about the MIPS instruction set is that it is very simple.</a:t>
            </a:r>
          </a:p>
          <a:p>
            <a:pPr eaLnBrk="1" hangingPunct="1"/>
            <a:r>
              <a:rPr lang="en-US" smtClean="0"/>
              <a:t>First of all, all MIPS instructions are 32 bits long and there are only three instruction formats: (a) R-type, (b) I-type, and (c) J-type.</a:t>
            </a:r>
          </a:p>
          <a:p>
            <a:pPr eaLnBrk="1" hangingPunct="1"/>
            <a:r>
              <a:rPr lang="en-US" smtClean="0"/>
              <a:t>The different fields of the R-type instructions are:</a:t>
            </a:r>
          </a:p>
          <a:p>
            <a:pPr eaLnBrk="1" hangingPunct="1"/>
            <a:r>
              <a:rPr lang="en-US" smtClean="0"/>
              <a:t>(a) OP specifies the operation of the instruction.</a:t>
            </a:r>
          </a:p>
          <a:p>
            <a:pPr eaLnBrk="1" hangingPunct="1"/>
            <a:r>
              <a:rPr lang="en-US" smtClean="0"/>
              <a:t>(b) Rs, Rt, and Rd are the source and destination register specifiers.</a:t>
            </a:r>
          </a:p>
          <a:p>
            <a:pPr eaLnBrk="1" hangingPunct="1"/>
            <a:r>
              <a:rPr lang="en-US" smtClean="0"/>
              <a:t>(c) Shamt specifies the amount you need to shift for the shift instructions.</a:t>
            </a:r>
          </a:p>
          <a:p>
            <a:pPr eaLnBrk="1" hangingPunct="1"/>
            <a:r>
              <a:rPr lang="en-US" smtClean="0"/>
              <a:t>(d) Funct selects the variant of the operation specified in the “op” field.</a:t>
            </a:r>
          </a:p>
          <a:p>
            <a:pPr eaLnBrk="1" hangingPunct="1"/>
            <a:r>
              <a:rPr lang="en-US" smtClean="0"/>
              <a:t>For the I-type instruction, bits 0 to 15 are used as an immediate field.  I will show you how this immediate field is used differently by different instructions.</a:t>
            </a:r>
          </a:p>
          <a:p>
            <a:pPr eaLnBrk="1" hangingPunct="1"/>
            <a:r>
              <a:rPr lang="en-US" smtClean="0"/>
              <a:t>Finally for the J-type instruction, bits 0 to 25 become the target address of the jump.</a:t>
            </a:r>
          </a:p>
          <a:p>
            <a:pPr eaLnBrk="1" hangingPunct="1"/>
            <a:endParaRPr lang="en-US" smtClean="0"/>
          </a:p>
          <a:p>
            <a:pPr eaLnBrk="1" hangingPunct="1"/>
            <a:r>
              <a:rPr lang="en-US" smtClean="0"/>
              <a:t>+3 = 10 min. (X:50)</a:t>
            </a:r>
          </a:p>
        </p:txBody>
      </p:sp>
      <p:sp>
        <p:nvSpPr>
          <p:cNvPr id="45059" name="Rectangle 3"/>
          <p:cNvSpPr>
            <a:spLocks noGrp="1" noRot="1" noChangeAspect="1" noChangeArrowheads="1" noTextEdit="1"/>
          </p:cNvSpPr>
          <p:nvPr>
            <p:ph type="sldImg"/>
          </p:nvPr>
        </p:nvSpPr>
        <p:spPr>
          <a:xfrm>
            <a:off x="1276350" y="619125"/>
            <a:ext cx="4779963" cy="3584575"/>
          </a:xfrm>
          <a:ln>
            <a:noFill/>
          </a:ln>
          <a:extLst>
            <a:ext uri="{91240B29-F687-4F45-9708-019B960494DF}">
              <a14:hiddenLine xmlns:a14="http://schemas.microsoft.com/office/drawing/2010/main" w="12700">
                <a:solidFill>
                  <a:schemeClr val="tx1"/>
                </a:solidFill>
                <a:miter lim="800000"/>
                <a:headEnd/>
                <a:tailEnd/>
              </a14:hiddenLine>
            </a:ext>
          </a:extLst>
        </p:spPr>
      </p:sp>
    </p:spTree>
    <p:extLst>
      <p:ext uri="{BB962C8B-B14F-4D97-AF65-F5344CB8AC3E}">
        <p14:creationId xmlns:p14="http://schemas.microsoft.com/office/powerpoint/2010/main" val="16977779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body" idx="1"/>
          </p:nvPr>
        </p:nvSpPr>
        <p:spPr>
          <a:xfrm>
            <a:off x="550863" y="4559300"/>
            <a:ext cx="6303962" cy="43227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7267" tIns="47780" rIns="97267" bIns="47780"/>
          <a:lstStyle/>
          <a:p>
            <a:pPr eaLnBrk="1" hangingPunct="1"/>
            <a:r>
              <a:rPr lang="en-US" dirty="0" smtClean="0"/>
              <a:t>In today’s lecture, I will show you how to implement the following subset of MIPS instructions: add, subtract, or immediate, load, store, branch, and the jump instruction.</a:t>
            </a:r>
          </a:p>
          <a:p>
            <a:pPr eaLnBrk="1" hangingPunct="1"/>
            <a:r>
              <a:rPr lang="en-US" dirty="0" smtClean="0"/>
              <a:t>The Add and Subtract instructions use the R format.  The Op together with the </a:t>
            </a:r>
            <a:r>
              <a:rPr lang="en-US" dirty="0" err="1" smtClean="0"/>
              <a:t>Func</a:t>
            </a:r>
            <a:r>
              <a:rPr lang="en-US" dirty="0" smtClean="0"/>
              <a:t> fields together specified all the different kinds of add and subtract instructions.</a:t>
            </a:r>
          </a:p>
          <a:p>
            <a:pPr eaLnBrk="1" hangingPunct="1"/>
            <a:r>
              <a:rPr lang="en-US" dirty="0" err="1" smtClean="0"/>
              <a:t>Rs</a:t>
            </a:r>
            <a:r>
              <a:rPr lang="en-US" dirty="0" smtClean="0"/>
              <a:t> and </a:t>
            </a:r>
            <a:r>
              <a:rPr lang="en-US" dirty="0" err="1" smtClean="0"/>
              <a:t>Rt</a:t>
            </a:r>
            <a:r>
              <a:rPr lang="en-US" dirty="0" smtClean="0"/>
              <a:t> specifies the source registers.  And the Rd field specifies the destination register.</a:t>
            </a:r>
          </a:p>
          <a:p>
            <a:pPr eaLnBrk="1" hangingPunct="1"/>
            <a:r>
              <a:rPr lang="en-US" dirty="0" smtClean="0"/>
              <a:t>The Or immediate instruction uses the I format.  It only uses one source register, </a:t>
            </a:r>
            <a:r>
              <a:rPr lang="en-US" dirty="0" err="1" smtClean="0"/>
              <a:t>Rs</a:t>
            </a:r>
            <a:r>
              <a:rPr lang="en-US" dirty="0" smtClean="0"/>
              <a:t>.  The other operand comes from the immediate field. The </a:t>
            </a:r>
            <a:r>
              <a:rPr lang="en-US" dirty="0" err="1" smtClean="0"/>
              <a:t>Rt</a:t>
            </a:r>
            <a:r>
              <a:rPr lang="en-US" dirty="0" smtClean="0"/>
              <a:t> field is used to specified the destination register. (Note that </a:t>
            </a:r>
            <a:r>
              <a:rPr lang="en-US" dirty="0" err="1" smtClean="0"/>
              <a:t>dest</a:t>
            </a:r>
            <a:r>
              <a:rPr lang="en-US" dirty="0" smtClean="0"/>
              <a:t> is the </a:t>
            </a:r>
            <a:r>
              <a:rPr lang="en-US" dirty="0" err="1" smtClean="0"/>
              <a:t>Rt</a:t>
            </a:r>
            <a:r>
              <a:rPr lang="en-US" dirty="0" smtClean="0"/>
              <a:t> field!)</a:t>
            </a:r>
          </a:p>
          <a:p>
            <a:pPr eaLnBrk="1" hangingPunct="1"/>
            <a:r>
              <a:rPr lang="en-US" dirty="0" smtClean="0"/>
              <a:t>Both the load and store instructions use the I format and both add the </a:t>
            </a:r>
            <a:r>
              <a:rPr lang="en-US" dirty="0" err="1" smtClean="0"/>
              <a:t>Rs</a:t>
            </a:r>
            <a:r>
              <a:rPr lang="en-US" dirty="0" smtClean="0"/>
              <a:t> and the immediate filed together to from the memory address.</a:t>
            </a:r>
          </a:p>
          <a:p>
            <a:pPr eaLnBrk="1" hangingPunct="1"/>
            <a:r>
              <a:rPr lang="en-US" dirty="0" smtClean="0"/>
              <a:t>The difference is that the load instruction will load the data from memory into </a:t>
            </a:r>
            <a:r>
              <a:rPr lang="en-US" dirty="0" err="1" smtClean="0"/>
              <a:t>Rt</a:t>
            </a:r>
            <a:r>
              <a:rPr lang="en-US" dirty="0" smtClean="0"/>
              <a:t> while the store instruction will store the data in </a:t>
            </a:r>
            <a:r>
              <a:rPr lang="en-US" dirty="0" err="1" smtClean="0"/>
              <a:t>Rt</a:t>
            </a:r>
            <a:r>
              <a:rPr lang="en-US" dirty="0" smtClean="0"/>
              <a:t> into the memory.</a:t>
            </a:r>
          </a:p>
          <a:p>
            <a:pPr eaLnBrk="1" hangingPunct="1"/>
            <a:r>
              <a:rPr lang="en-US" dirty="0" smtClean="0"/>
              <a:t>The branch on equal instruction also uses the I format.  Here </a:t>
            </a:r>
            <a:r>
              <a:rPr lang="en-US" dirty="0" err="1" smtClean="0"/>
              <a:t>Rs</a:t>
            </a:r>
            <a:r>
              <a:rPr lang="en-US" dirty="0" smtClean="0"/>
              <a:t> and </a:t>
            </a:r>
            <a:r>
              <a:rPr lang="en-US" dirty="0" err="1" smtClean="0"/>
              <a:t>Rt</a:t>
            </a:r>
            <a:r>
              <a:rPr lang="en-US" dirty="0" smtClean="0"/>
              <a:t> are used to specified the registers we need to compare.</a:t>
            </a:r>
          </a:p>
          <a:p>
            <a:pPr eaLnBrk="1" hangingPunct="1"/>
            <a:r>
              <a:rPr lang="en-US" dirty="0" smtClean="0"/>
              <a:t>If these two registers are equal, we will branch to a location offset by the immediate field.</a:t>
            </a:r>
          </a:p>
          <a:p>
            <a:pPr eaLnBrk="1" hangingPunct="1"/>
            <a:r>
              <a:rPr lang="en-US" dirty="0" smtClean="0"/>
              <a:t>Finally, the jump instruction uses the J format and always causes the program to jump to a memory location specified in the address field. </a:t>
            </a:r>
          </a:p>
          <a:p>
            <a:pPr eaLnBrk="1" hangingPunct="1"/>
            <a:r>
              <a:rPr lang="en-US" dirty="0" smtClean="0"/>
              <a:t>I know I went over this rather quickly and you may have missed something.  But don’t worry, this is just an overview.  You will keep seeing these (point to the format) all day today.</a:t>
            </a:r>
          </a:p>
          <a:p>
            <a:pPr eaLnBrk="1" hangingPunct="1"/>
            <a:endParaRPr lang="en-US" dirty="0" smtClean="0"/>
          </a:p>
          <a:p>
            <a:pPr eaLnBrk="1" hangingPunct="1"/>
            <a:r>
              <a:rPr lang="en-US" dirty="0" smtClean="0"/>
              <a:t>+3 = 13 min. (X:53)</a:t>
            </a:r>
          </a:p>
        </p:txBody>
      </p:sp>
      <p:sp>
        <p:nvSpPr>
          <p:cNvPr id="46083" name="Rectangle 3"/>
          <p:cNvSpPr>
            <a:spLocks noGrp="1" noRot="1" noChangeAspect="1" noChangeArrowheads="1" noTextEdit="1"/>
          </p:cNvSpPr>
          <p:nvPr>
            <p:ph type="sldImg"/>
          </p:nvPr>
        </p:nvSpPr>
        <p:spPr>
          <a:xfrm>
            <a:off x="1276350" y="619125"/>
            <a:ext cx="4779963" cy="3584575"/>
          </a:xfrm>
          <a:ln>
            <a:noFill/>
          </a:ln>
          <a:extLst>
            <a:ext uri="{91240B29-F687-4F45-9708-019B960494DF}">
              <a14:hiddenLine xmlns:a14="http://schemas.microsoft.com/office/drawing/2010/main" w="12700">
                <a:solidFill>
                  <a:schemeClr val="tx1"/>
                </a:solidFill>
                <a:miter lim="800000"/>
                <a:headEnd/>
                <a:tailEnd/>
              </a14:hiddenLine>
            </a:ext>
          </a:extLst>
        </p:spPr>
      </p:sp>
    </p:spTree>
    <p:extLst>
      <p:ext uri="{BB962C8B-B14F-4D97-AF65-F5344CB8AC3E}">
        <p14:creationId xmlns:p14="http://schemas.microsoft.com/office/powerpoint/2010/main" val="20255203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body" idx="1"/>
          </p:nvPr>
        </p:nvSpPr>
        <p:spPr>
          <a:xfrm>
            <a:off x="550863" y="4559300"/>
            <a:ext cx="6303962" cy="43227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7267" tIns="47780" rIns="97267" bIns="47780"/>
          <a:lstStyle/>
          <a:p>
            <a:pPr eaLnBrk="1" hangingPunct="1"/>
            <a:r>
              <a:rPr lang="en-US" dirty="0" smtClean="0"/>
              <a:t>Based on the Register Transfer Language examples we have so far, we know we will need the following combinational logic elements.</a:t>
            </a:r>
          </a:p>
          <a:p>
            <a:pPr eaLnBrk="1" hangingPunct="1"/>
            <a:r>
              <a:rPr lang="en-US" dirty="0" smtClean="0"/>
              <a:t>We will need an adder to update the program counter.</a:t>
            </a:r>
          </a:p>
          <a:p>
            <a:pPr eaLnBrk="1" hangingPunct="1"/>
            <a:r>
              <a:rPr lang="en-US" dirty="0" smtClean="0"/>
              <a:t>A MUX to select the results.</a:t>
            </a:r>
          </a:p>
          <a:p>
            <a:pPr eaLnBrk="1" hangingPunct="1"/>
            <a:r>
              <a:rPr lang="en-US" dirty="0" smtClean="0"/>
              <a:t>And finally, an ALU to do various arithmetic and logic operation.</a:t>
            </a:r>
          </a:p>
          <a:p>
            <a:pPr eaLnBrk="1" hangingPunct="1"/>
            <a:endParaRPr lang="en-US" dirty="0" smtClean="0"/>
          </a:p>
          <a:p>
            <a:pPr eaLnBrk="1" hangingPunct="1"/>
            <a:r>
              <a:rPr lang="en-US" dirty="0" smtClean="0"/>
              <a:t>+1 = 30 min. (Y:10)</a:t>
            </a:r>
          </a:p>
        </p:txBody>
      </p:sp>
      <p:sp>
        <p:nvSpPr>
          <p:cNvPr id="47107" name="Rectangle 3"/>
          <p:cNvSpPr>
            <a:spLocks noGrp="1" noRot="1" noChangeAspect="1" noChangeArrowheads="1" noTextEdit="1"/>
          </p:cNvSpPr>
          <p:nvPr>
            <p:ph type="sldImg"/>
          </p:nvPr>
        </p:nvSpPr>
        <p:spPr>
          <a:xfrm>
            <a:off x="1276350" y="619125"/>
            <a:ext cx="4779963" cy="3584575"/>
          </a:xfrm>
          <a:ln>
            <a:noFill/>
          </a:ln>
          <a:extLst>
            <a:ext uri="{91240B29-F687-4F45-9708-019B960494DF}">
              <a14:hiddenLine xmlns:a14="http://schemas.microsoft.com/office/drawing/2010/main" w="12700">
                <a:solidFill>
                  <a:schemeClr val="tx1"/>
                </a:solidFill>
                <a:miter lim="800000"/>
                <a:headEnd/>
                <a:tailEnd/>
              </a14:hiddenLine>
            </a:ext>
          </a:extLst>
        </p:spPr>
      </p:sp>
    </p:spTree>
    <p:extLst>
      <p:ext uri="{BB962C8B-B14F-4D97-AF65-F5344CB8AC3E}">
        <p14:creationId xmlns:p14="http://schemas.microsoft.com/office/powerpoint/2010/main" val="27408731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body" idx="1"/>
          </p:nvPr>
        </p:nvSpPr>
        <p:spPr>
          <a:xfrm>
            <a:off x="974725" y="4560888"/>
            <a:ext cx="5365750" cy="43195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655" tIns="46988" rIns="95655" bIns="46988"/>
          <a:lstStyle/>
          <a:p>
            <a:pPr eaLnBrk="1" hangingPunct="1"/>
            <a:endParaRPr lang="en-US" smtClean="0"/>
          </a:p>
        </p:txBody>
      </p:sp>
      <p:sp>
        <p:nvSpPr>
          <p:cNvPr id="48131" name="Rectangle 3"/>
          <p:cNvSpPr>
            <a:spLocks noGrp="1" noRot="1" noChangeAspect="1" noChangeArrowheads="1" noTextEdit="1"/>
          </p:cNvSpPr>
          <p:nvPr>
            <p:ph type="sldImg"/>
          </p:nvPr>
        </p:nvSpPr>
        <p:spPr>
          <a:xfrm>
            <a:off x="1266825" y="727075"/>
            <a:ext cx="4781550" cy="3586163"/>
          </a:xfrm>
          <a:ln cap="flat"/>
        </p:spPr>
      </p:sp>
    </p:spTree>
    <p:extLst>
      <p:ext uri="{BB962C8B-B14F-4D97-AF65-F5344CB8AC3E}">
        <p14:creationId xmlns:p14="http://schemas.microsoft.com/office/powerpoint/2010/main" val="3060020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Rot="1" noChangeAspect="1" noChangeArrowheads="1" noTextEdit="1"/>
          </p:cNvSpPr>
          <p:nvPr>
            <p:ph type="sldImg"/>
          </p:nvPr>
        </p:nvSpPr>
        <p:spPr>
          <a:xfrm>
            <a:off x="1266825" y="727075"/>
            <a:ext cx="4781550" cy="3586163"/>
          </a:xfrm>
          <a:ln cap="flat"/>
        </p:spPr>
      </p:sp>
      <p:sp>
        <p:nvSpPr>
          <p:cNvPr id="49155" name="Rectangle 3"/>
          <p:cNvSpPr>
            <a:spLocks noGrp="1" noChangeArrowheads="1"/>
          </p:cNvSpPr>
          <p:nvPr>
            <p:ph type="body" idx="1"/>
          </p:nvPr>
        </p:nvSpPr>
        <p:spPr>
          <a:xfrm>
            <a:off x="974725" y="4560888"/>
            <a:ext cx="5365750" cy="43195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655" tIns="46988" rIns="95655" bIns="46988"/>
          <a:lstStyle/>
          <a:p>
            <a:pPr eaLnBrk="1" hangingPunct="1"/>
            <a:endParaRPr lang="en-US" dirty="0" smtClean="0"/>
          </a:p>
        </p:txBody>
      </p:sp>
    </p:spTree>
    <p:extLst>
      <p:ext uri="{BB962C8B-B14F-4D97-AF65-F5344CB8AC3E}">
        <p14:creationId xmlns:p14="http://schemas.microsoft.com/office/powerpoint/2010/main" val="11721040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body" idx="1"/>
          </p:nvPr>
        </p:nvSpPr>
        <p:spPr>
          <a:xfrm>
            <a:off x="550863" y="4559300"/>
            <a:ext cx="6303962" cy="43227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7267" tIns="47780" rIns="97267" bIns="47780"/>
          <a:lstStyle/>
          <a:p>
            <a:pPr eaLnBrk="1" hangingPunct="1"/>
            <a:r>
              <a:rPr lang="en-US" dirty="0" smtClean="0"/>
              <a:t>Now let’s take a look at the first major component of the </a:t>
            </a:r>
            <a:r>
              <a:rPr lang="en-US" dirty="0" err="1" smtClean="0"/>
              <a:t>datapath</a:t>
            </a:r>
            <a:r>
              <a:rPr lang="en-US" dirty="0" smtClean="0"/>
              <a:t>: the instruction fetch unit.</a:t>
            </a:r>
          </a:p>
          <a:p>
            <a:pPr eaLnBrk="1" hangingPunct="1"/>
            <a:r>
              <a:rPr lang="en-US" dirty="0" smtClean="0"/>
              <a:t>The common RTL operations for all instructions are:</a:t>
            </a:r>
          </a:p>
          <a:p>
            <a:pPr eaLnBrk="1" hangingPunct="1"/>
            <a:r>
              <a:rPr lang="en-US" dirty="0" smtClean="0"/>
              <a:t>(a) Fetch the instruction using the Program Counter (PC) at the beginning of an</a:t>
            </a:r>
          </a:p>
          <a:p>
            <a:pPr eaLnBrk="1" hangingPunct="1"/>
            <a:r>
              <a:rPr lang="en-US" dirty="0" smtClean="0"/>
              <a:t>     instruction’s execution (PC -&gt; Instruction Memory -&gt; Instruction Word).</a:t>
            </a:r>
          </a:p>
          <a:p>
            <a:pPr eaLnBrk="1" hangingPunct="1"/>
            <a:r>
              <a:rPr lang="en-US" dirty="0" smtClean="0"/>
              <a:t>(b) Then at the end of the instruction’s execution, you need to update the</a:t>
            </a:r>
          </a:p>
          <a:p>
            <a:pPr eaLnBrk="1" hangingPunct="1"/>
            <a:r>
              <a:rPr lang="en-US" dirty="0" smtClean="0"/>
              <a:t>     Program Counter (PC -&gt; Next Address Logic -&gt; PC).</a:t>
            </a:r>
          </a:p>
          <a:p>
            <a:pPr eaLnBrk="1" hangingPunct="1"/>
            <a:r>
              <a:rPr lang="en-US" dirty="0" smtClean="0"/>
              <a:t>More specifically, you need to increment the PC by 4 if you are executing sequential code.</a:t>
            </a:r>
          </a:p>
          <a:p>
            <a:pPr eaLnBrk="1" hangingPunct="1"/>
            <a:r>
              <a:rPr lang="en-US" dirty="0" smtClean="0"/>
              <a:t>For Branch and Jump instructions, you need to update the program counter to “something else” other than plus 4.</a:t>
            </a:r>
          </a:p>
          <a:p>
            <a:pPr eaLnBrk="1" hangingPunct="1"/>
            <a:r>
              <a:rPr lang="en-US" dirty="0" smtClean="0"/>
              <a:t>I will show you what is inside this Next Address Logic block when we talked about the Branch and Jump instructions.</a:t>
            </a:r>
          </a:p>
          <a:p>
            <a:pPr eaLnBrk="1" hangingPunct="1"/>
            <a:r>
              <a:rPr lang="en-US" dirty="0" smtClean="0"/>
              <a:t>For now, let’s focus our attention to the Add and Subtract instructions.</a:t>
            </a:r>
          </a:p>
          <a:p>
            <a:pPr eaLnBrk="1" hangingPunct="1"/>
            <a:endParaRPr lang="en-US" dirty="0" smtClean="0"/>
          </a:p>
          <a:p>
            <a:pPr eaLnBrk="1" hangingPunct="1"/>
            <a:r>
              <a:rPr lang="en-US" dirty="0" smtClean="0"/>
              <a:t>+2 = 37 min. (Y:17)</a:t>
            </a:r>
          </a:p>
        </p:txBody>
      </p:sp>
      <p:sp>
        <p:nvSpPr>
          <p:cNvPr id="50179" name="Rectangle 3"/>
          <p:cNvSpPr>
            <a:spLocks noGrp="1" noRot="1" noChangeAspect="1" noChangeArrowheads="1" noTextEdit="1"/>
          </p:cNvSpPr>
          <p:nvPr>
            <p:ph type="sldImg"/>
          </p:nvPr>
        </p:nvSpPr>
        <p:spPr>
          <a:xfrm>
            <a:off x="1276350" y="619125"/>
            <a:ext cx="4779963" cy="3584575"/>
          </a:xfrm>
          <a:ln>
            <a:noFill/>
          </a:ln>
          <a:extLst>
            <a:ext uri="{91240B29-F687-4F45-9708-019B960494DF}">
              <a14:hiddenLine xmlns:a14="http://schemas.microsoft.com/office/drawing/2010/main" w="12700">
                <a:solidFill>
                  <a:schemeClr val="tx1"/>
                </a:solidFill>
                <a:miter lim="800000"/>
                <a:headEnd/>
                <a:tailEnd/>
              </a14:hiddenLine>
            </a:ext>
          </a:extLst>
        </p:spPr>
      </p:sp>
    </p:spTree>
    <p:extLst>
      <p:ext uri="{BB962C8B-B14F-4D97-AF65-F5344CB8AC3E}">
        <p14:creationId xmlns:p14="http://schemas.microsoft.com/office/powerpoint/2010/main" val="7878787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Rot="1" noChangeAspect="1" noChangeArrowheads="1" noTextEdit="1"/>
          </p:cNvSpPr>
          <p:nvPr>
            <p:ph type="sldImg"/>
          </p:nvPr>
        </p:nvSpPr>
        <p:spPr>
          <a:xfrm>
            <a:off x="1266825" y="727075"/>
            <a:ext cx="4781550" cy="3586163"/>
          </a:xfrm>
          <a:ln cap="flat"/>
        </p:spPr>
      </p:sp>
      <p:sp>
        <p:nvSpPr>
          <p:cNvPr id="51203" name="Rectangle 3"/>
          <p:cNvSpPr>
            <a:spLocks noGrp="1" noChangeArrowheads="1"/>
          </p:cNvSpPr>
          <p:nvPr>
            <p:ph type="body" idx="1"/>
          </p:nvPr>
        </p:nvSpPr>
        <p:spPr>
          <a:xfrm>
            <a:off x="974725" y="4560888"/>
            <a:ext cx="5365750" cy="43195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655" tIns="46988" rIns="95655" bIns="46988"/>
          <a:lstStyle/>
          <a:p>
            <a:pPr eaLnBrk="1" hangingPunct="1"/>
            <a:endParaRPr lang="en-US" smtClean="0"/>
          </a:p>
        </p:txBody>
      </p:sp>
    </p:spTree>
    <p:extLst>
      <p:ext uri="{BB962C8B-B14F-4D97-AF65-F5344CB8AC3E}">
        <p14:creationId xmlns:p14="http://schemas.microsoft.com/office/powerpoint/2010/main" val="246295482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8" name="Group 17"/>
          <p:cNvGrpSpPr/>
          <p:nvPr/>
        </p:nvGrpSpPr>
        <p:grpSpPr>
          <a:xfrm>
            <a:off x="0" y="0"/>
            <a:ext cx="9144677" cy="6858000"/>
            <a:chOff x="0" y="0"/>
            <a:chExt cx="9144677" cy="6858000"/>
          </a:xfrm>
        </p:grpSpPr>
        <p:pic>
          <p:nvPicPr>
            <p:cNvPr id="8" name="Picture 7" descr="S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1" name="Rectangle 10"/>
            <p:cNvSpPr/>
            <p:nvPr/>
          </p:nvSpPr>
          <p:spPr>
            <a:xfrm>
              <a:off x="1515532" y="1520422"/>
              <a:ext cx="6112935" cy="3818468"/>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2" name="Picture 11"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959"/>
            <a:stretch/>
          </p:blipFill>
          <p:spPr>
            <a:xfrm>
              <a:off x="0" y="3128434"/>
              <a:ext cx="1664208" cy="612648"/>
            </a:xfrm>
            <a:prstGeom prst="rect">
              <a:avLst/>
            </a:prstGeom>
          </p:spPr>
        </p:pic>
        <p:pic>
          <p:nvPicPr>
            <p:cNvPr id="13" name="Picture 12"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959"/>
            <a:stretch/>
          </p:blipFill>
          <p:spPr>
            <a:xfrm>
              <a:off x="7480469" y="3128434"/>
              <a:ext cx="1664208" cy="612648"/>
            </a:xfrm>
            <a:prstGeom prst="rect">
              <a:avLst/>
            </a:prstGeom>
          </p:spPr>
        </p:pic>
      </p:grpSp>
      <p:sp>
        <p:nvSpPr>
          <p:cNvPr id="2" name="Title 1"/>
          <p:cNvSpPr>
            <a:spLocks noGrp="1"/>
          </p:cNvSpPr>
          <p:nvPr>
            <p:ph type="ctrTitle"/>
          </p:nvPr>
        </p:nvSpPr>
        <p:spPr>
          <a:xfrm>
            <a:off x="1921934" y="1811863"/>
            <a:ext cx="5308866" cy="1515533"/>
          </a:xfrm>
        </p:spPr>
        <p:txBody>
          <a:bodyPr anchor="b">
            <a:noAutofit/>
          </a:bodyPr>
          <a:lstStyle>
            <a:lvl1pPr algn="ctr">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1921934" y="3598327"/>
            <a:ext cx="5308866" cy="1377651"/>
          </a:xfrm>
        </p:spPr>
        <p:txBody>
          <a:bodyPr anchor="t">
            <a:normAutofit/>
          </a:bodyPr>
          <a:lstStyle>
            <a:lvl1pPr marL="0" indent="0" algn="ctr">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6065417" y="5054602"/>
            <a:ext cx="673276" cy="279400"/>
          </a:xfrm>
        </p:spPr>
        <p:txBody>
          <a:bodyPr/>
          <a:lstStyle/>
          <a:p>
            <a:fld id="{2A2BFDF0-BC6B-4878-B0FE-CBEDACD39006}" type="datetime1">
              <a:rPr lang="en-US" smtClean="0"/>
              <a:t>1/23/2019</a:t>
            </a:fld>
            <a:endParaRPr lang="en-US"/>
          </a:p>
        </p:txBody>
      </p:sp>
      <p:sp>
        <p:nvSpPr>
          <p:cNvPr id="5" name="Footer Placeholder 4"/>
          <p:cNvSpPr>
            <a:spLocks noGrp="1"/>
          </p:cNvSpPr>
          <p:nvPr>
            <p:ph type="ftr" sz="quarter" idx="11"/>
          </p:nvPr>
        </p:nvSpPr>
        <p:spPr>
          <a:xfrm>
            <a:off x="1921934" y="5054602"/>
            <a:ext cx="4064860" cy="279400"/>
          </a:xfrm>
        </p:spPr>
        <p:txBody>
          <a:bodyPr/>
          <a:lstStyle/>
          <a:p>
            <a:r>
              <a:rPr lang="en-US" smtClean="0"/>
              <a:t>USC Upstate, 27 Feb 2018</a:t>
            </a:r>
            <a:endParaRPr lang="en-US"/>
          </a:p>
        </p:txBody>
      </p:sp>
      <p:sp>
        <p:nvSpPr>
          <p:cNvPr id="6" name="Slide Number Placeholder 5"/>
          <p:cNvSpPr>
            <a:spLocks noGrp="1"/>
          </p:cNvSpPr>
          <p:nvPr>
            <p:ph type="sldNum" sz="quarter" idx="12"/>
          </p:nvPr>
        </p:nvSpPr>
        <p:spPr>
          <a:xfrm>
            <a:off x="6817317" y="5054602"/>
            <a:ext cx="413483" cy="279400"/>
          </a:xfrm>
        </p:spPr>
        <p:txBody>
          <a:bodyPr/>
          <a:lstStyle/>
          <a:p>
            <a:fld id="{E37414DE-F678-4EE7-9EAD-7B639402245E}" type="slidenum">
              <a:rPr lang="en-US" smtClean="0"/>
              <a:t>‹#›</a:t>
            </a:fld>
            <a:endParaRPr lang="en-US"/>
          </a:p>
        </p:txBody>
      </p:sp>
      <p:cxnSp>
        <p:nvCxnSpPr>
          <p:cNvPr id="15" name="Straight Connector 14"/>
          <p:cNvCxnSpPr/>
          <p:nvPr/>
        </p:nvCxnSpPr>
        <p:spPr>
          <a:xfrm>
            <a:off x="2019825" y="3471329"/>
            <a:ext cx="5113083"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934641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6" y="4815415"/>
            <a:ext cx="6798734"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1026260" y="1032933"/>
            <a:ext cx="7091482" cy="3361269"/>
          </a:xfrm>
          <a:prstGeom prst="roundRect">
            <a:avLst>
              <a:gd name="adj" fmla="val 0"/>
            </a:avLst>
          </a:prstGeom>
          <a:ln w="57150" cmpd="thickThin">
            <a:solidFill>
              <a:schemeClr val="tx1">
                <a:lumMod val="50000"/>
                <a:lumOff val="50000"/>
              </a:schemeClr>
            </a:solidFill>
          </a:ln>
          <a:effectLst>
            <a:innerShdw blurRad="57150" dist="38100" dir="14460000">
              <a:srgbClr val="000000">
                <a:alpha val="70000"/>
              </a:srgbClr>
            </a:innerShdw>
          </a:effectLst>
        </p:spPr>
        <p:txBody>
          <a:bodyPr anchor="ctr">
            <a:normAutofit/>
          </a:bodyPr>
          <a:lstStyle>
            <a:lvl1pPr marL="0" indent="0" algn="ctr">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176866" y="5382153"/>
            <a:ext cx="6798734" cy="493712"/>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060FA8A-9414-419C-A1B6-F05C352D81E6}" type="datetime1">
              <a:rPr lang="en-US" smtClean="0"/>
              <a:t>1/23/2019</a:t>
            </a:fld>
            <a:endParaRPr lang="en-US"/>
          </a:p>
        </p:txBody>
      </p:sp>
      <p:sp>
        <p:nvSpPr>
          <p:cNvPr id="6" name="Footer Placeholder 5"/>
          <p:cNvSpPr>
            <a:spLocks noGrp="1"/>
          </p:cNvSpPr>
          <p:nvPr>
            <p:ph type="ftr" sz="quarter" idx="11"/>
          </p:nvPr>
        </p:nvSpPr>
        <p:spPr/>
        <p:txBody>
          <a:bodyPr/>
          <a:lstStyle/>
          <a:p>
            <a:r>
              <a:rPr lang="en-US" smtClean="0"/>
              <a:t>USC Upstate, 27 Feb 2018</a:t>
            </a:r>
            <a:endParaRPr lang="en-US"/>
          </a:p>
        </p:txBody>
      </p:sp>
      <p:sp>
        <p:nvSpPr>
          <p:cNvPr id="7" name="Slide Number Placeholder 6"/>
          <p:cNvSpPr>
            <a:spLocks noGrp="1"/>
          </p:cNvSpPr>
          <p:nvPr>
            <p:ph type="sldNum" sz="quarter" idx="12"/>
          </p:nvPr>
        </p:nvSpPr>
        <p:spPr/>
        <p:txBody>
          <a:bodyPr/>
          <a:lstStyle/>
          <a:p>
            <a:fld id="{E37414DE-F678-4EE7-9EAD-7B639402245E}" type="slidenum">
              <a:rPr lang="en-US" smtClean="0"/>
              <a:t>‹#›</a:t>
            </a:fld>
            <a:endParaRPr lang="en-US"/>
          </a:p>
        </p:txBody>
      </p:sp>
    </p:spTree>
    <p:extLst>
      <p:ext uri="{BB962C8B-B14F-4D97-AF65-F5344CB8AC3E}">
        <p14:creationId xmlns:p14="http://schemas.microsoft.com/office/powerpoint/2010/main" val="18937503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secHead"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6" y="906873"/>
            <a:ext cx="6798734" cy="3097860"/>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76865" y="4275666"/>
            <a:ext cx="6798736" cy="1600202"/>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14E28A0-2375-42D0-ACA7-8C47CF48DF50}" type="datetime1">
              <a:rPr lang="en-US" smtClean="0"/>
              <a:t>1/23/2019</a:t>
            </a:fld>
            <a:endParaRPr lang="en-US"/>
          </a:p>
        </p:txBody>
      </p:sp>
      <p:sp>
        <p:nvSpPr>
          <p:cNvPr id="5" name="Footer Placeholder 4"/>
          <p:cNvSpPr>
            <a:spLocks noGrp="1"/>
          </p:cNvSpPr>
          <p:nvPr>
            <p:ph type="ftr" sz="quarter" idx="11"/>
          </p:nvPr>
        </p:nvSpPr>
        <p:spPr/>
        <p:txBody>
          <a:bodyPr/>
          <a:lstStyle/>
          <a:p>
            <a:r>
              <a:rPr lang="en-US" smtClean="0"/>
              <a:t>USC Upstate, 27 Feb 2018</a:t>
            </a:r>
            <a:endParaRPr lang="en-US"/>
          </a:p>
        </p:txBody>
      </p:sp>
      <p:sp>
        <p:nvSpPr>
          <p:cNvPr id="6" name="Slide Number Placeholder 5"/>
          <p:cNvSpPr>
            <a:spLocks noGrp="1"/>
          </p:cNvSpPr>
          <p:nvPr>
            <p:ph type="sldNum" sz="quarter" idx="12"/>
          </p:nvPr>
        </p:nvSpPr>
        <p:spPr/>
        <p:txBody>
          <a:bodyPr/>
          <a:lstStyle/>
          <a:p>
            <a:fld id="{E37414DE-F678-4EE7-9EAD-7B639402245E}" type="slidenum">
              <a:rPr lang="en-US" smtClean="0"/>
              <a:t>‹#›</a:t>
            </a:fld>
            <a:endParaRPr lang="en-US"/>
          </a:p>
        </p:txBody>
      </p:sp>
      <p:cxnSp>
        <p:nvCxnSpPr>
          <p:cNvPr id="15" name="Straight Connector 14"/>
          <p:cNvCxnSpPr/>
          <p:nvPr/>
        </p:nvCxnSpPr>
        <p:spPr>
          <a:xfrm>
            <a:off x="1278465" y="4140199"/>
            <a:ext cx="6606425"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624394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34333" y="982132"/>
            <a:ext cx="6400250"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176863" y="4343400"/>
            <a:ext cx="6798738"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F03FFED-1387-462E-8FBC-4C0389BAFEDA}" type="datetime1">
              <a:rPr lang="en-US" smtClean="0"/>
              <a:t>1/23/2019</a:t>
            </a:fld>
            <a:endParaRPr lang="en-US"/>
          </a:p>
        </p:txBody>
      </p:sp>
      <p:sp>
        <p:nvSpPr>
          <p:cNvPr id="5" name="Footer Placeholder 4"/>
          <p:cNvSpPr>
            <a:spLocks noGrp="1"/>
          </p:cNvSpPr>
          <p:nvPr>
            <p:ph type="ftr" sz="quarter" idx="11"/>
          </p:nvPr>
        </p:nvSpPr>
        <p:spPr/>
        <p:txBody>
          <a:bodyPr/>
          <a:lstStyle/>
          <a:p>
            <a:r>
              <a:rPr lang="en-US" smtClean="0"/>
              <a:t>USC Upstate, 27 Feb 2018</a:t>
            </a:r>
            <a:endParaRPr lang="en-US"/>
          </a:p>
        </p:txBody>
      </p:sp>
      <p:sp>
        <p:nvSpPr>
          <p:cNvPr id="6" name="Slide Number Placeholder 5"/>
          <p:cNvSpPr>
            <a:spLocks noGrp="1"/>
          </p:cNvSpPr>
          <p:nvPr>
            <p:ph type="sldNum" sz="quarter" idx="12"/>
          </p:nvPr>
        </p:nvSpPr>
        <p:spPr/>
        <p:txBody>
          <a:bodyPr/>
          <a:lstStyle/>
          <a:p>
            <a:fld id="{E37414DE-F678-4EE7-9EAD-7B639402245E}" type="slidenum">
              <a:rPr lang="en-US" smtClean="0"/>
              <a:t>‹#›</a:t>
            </a:fld>
            <a:endParaRPr lang="en-US"/>
          </a:p>
        </p:txBody>
      </p:sp>
      <p:sp>
        <p:nvSpPr>
          <p:cNvPr id="10" name="Text Placeholder 9"/>
          <p:cNvSpPr>
            <a:spLocks noGrp="1"/>
          </p:cNvSpPr>
          <p:nvPr>
            <p:ph type="body" sz="quarter" idx="13"/>
          </p:nvPr>
        </p:nvSpPr>
        <p:spPr>
          <a:xfrm>
            <a:off x="1600200" y="3352799"/>
            <a:ext cx="5892798" cy="651933"/>
          </a:xfrm>
        </p:spPr>
        <p:txBody>
          <a:bodyPr anchor="ctr">
            <a:normAutofit/>
          </a:bodyPr>
          <a:lstStyle>
            <a:lvl1pPr marL="0" indent="0" algn="r">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14" name="TextBox 13"/>
          <p:cNvSpPr txBox="1"/>
          <p:nvPr/>
        </p:nvSpPr>
        <p:spPr>
          <a:xfrm>
            <a:off x="849969" y="905362"/>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smtClean="0">
                <a:solidFill>
                  <a:schemeClr val="tx1"/>
                </a:solidFill>
                <a:effectLst/>
              </a:rPr>
              <a:t>“</a:t>
            </a:r>
            <a:endParaRPr lang="en-US" sz="7200" dirty="0">
              <a:solidFill>
                <a:schemeClr val="tx1"/>
              </a:solidFill>
              <a:effectLst/>
            </a:endParaRPr>
          </a:p>
        </p:txBody>
      </p:sp>
      <p:sp>
        <p:nvSpPr>
          <p:cNvPr id="15" name="TextBox 14"/>
          <p:cNvSpPr txBox="1"/>
          <p:nvPr/>
        </p:nvSpPr>
        <p:spPr>
          <a:xfrm>
            <a:off x="7633503" y="2827870"/>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smtClean="0">
                <a:solidFill>
                  <a:schemeClr val="tx1"/>
                </a:solidFill>
                <a:effectLst/>
              </a:rPr>
              <a:t>”</a:t>
            </a:r>
            <a:endParaRPr lang="en-US" sz="7200" dirty="0">
              <a:solidFill>
                <a:schemeClr val="tx1"/>
              </a:solidFill>
              <a:effectLst/>
            </a:endParaRPr>
          </a:p>
        </p:txBody>
      </p:sp>
      <p:cxnSp>
        <p:nvCxnSpPr>
          <p:cNvPr id="19" name="Straight Connector 18"/>
          <p:cNvCxnSpPr/>
          <p:nvPr/>
        </p:nvCxnSpPr>
        <p:spPr>
          <a:xfrm>
            <a:off x="1278466" y="4140199"/>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334703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76869" y="3308581"/>
            <a:ext cx="679872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76868" y="4777381"/>
            <a:ext cx="6798730" cy="8604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125AB40-E574-487F-9065-39F531F4A021}" type="datetime1">
              <a:rPr lang="en-US" smtClean="0"/>
              <a:t>1/23/2019</a:t>
            </a:fld>
            <a:endParaRPr lang="en-US"/>
          </a:p>
        </p:txBody>
      </p:sp>
      <p:sp>
        <p:nvSpPr>
          <p:cNvPr id="5" name="Footer Placeholder 4"/>
          <p:cNvSpPr>
            <a:spLocks noGrp="1"/>
          </p:cNvSpPr>
          <p:nvPr>
            <p:ph type="ftr" sz="quarter" idx="11"/>
          </p:nvPr>
        </p:nvSpPr>
        <p:spPr/>
        <p:txBody>
          <a:bodyPr/>
          <a:lstStyle/>
          <a:p>
            <a:r>
              <a:rPr lang="en-US" smtClean="0"/>
              <a:t>USC Upstate, 27 Feb 2018</a:t>
            </a:r>
            <a:endParaRPr lang="en-US"/>
          </a:p>
        </p:txBody>
      </p:sp>
      <p:sp>
        <p:nvSpPr>
          <p:cNvPr id="6" name="Slide Number Placeholder 5"/>
          <p:cNvSpPr>
            <a:spLocks noGrp="1"/>
          </p:cNvSpPr>
          <p:nvPr>
            <p:ph type="sldNum" sz="quarter" idx="12"/>
          </p:nvPr>
        </p:nvSpPr>
        <p:spPr/>
        <p:txBody>
          <a:bodyPr/>
          <a:lstStyle/>
          <a:p>
            <a:fld id="{E37414DE-F678-4EE7-9EAD-7B639402245E}" type="slidenum">
              <a:rPr lang="en-US" smtClean="0"/>
              <a:t>‹#›</a:t>
            </a:fld>
            <a:endParaRPr lang="en-US"/>
          </a:p>
        </p:txBody>
      </p:sp>
    </p:spTree>
    <p:extLst>
      <p:ext uri="{BB962C8B-B14F-4D97-AF65-F5344CB8AC3E}">
        <p14:creationId xmlns:p14="http://schemas.microsoft.com/office/powerpoint/2010/main" val="17517620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09416" y="982132"/>
            <a:ext cx="632516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176865" y="4529667"/>
            <a:ext cx="6798736" cy="1346200"/>
          </a:xfrm>
        </p:spPr>
        <p:txBody>
          <a:bodyPr anchor="t">
            <a:normAutofit/>
          </a:bodyPr>
          <a:lstStyle>
            <a:lvl1pPr marL="0" indent="0" algn="l">
              <a:buNone/>
              <a:defRPr sz="16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91D2E67-7AFF-4C70-8D7F-396B1827E89E}" type="datetime1">
              <a:rPr lang="en-US" smtClean="0"/>
              <a:t>1/23/2019</a:t>
            </a:fld>
            <a:endParaRPr lang="en-US"/>
          </a:p>
        </p:txBody>
      </p:sp>
      <p:sp>
        <p:nvSpPr>
          <p:cNvPr id="5" name="Footer Placeholder 4"/>
          <p:cNvSpPr>
            <a:spLocks noGrp="1"/>
          </p:cNvSpPr>
          <p:nvPr>
            <p:ph type="ftr" sz="quarter" idx="11"/>
          </p:nvPr>
        </p:nvSpPr>
        <p:spPr/>
        <p:txBody>
          <a:bodyPr/>
          <a:lstStyle/>
          <a:p>
            <a:r>
              <a:rPr lang="en-US" smtClean="0"/>
              <a:t>USC Upstate, 27 Feb 2018</a:t>
            </a:r>
            <a:endParaRPr lang="en-US"/>
          </a:p>
        </p:txBody>
      </p:sp>
      <p:sp>
        <p:nvSpPr>
          <p:cNvPr id="6" name="Slide Number Placeholder 5"/>
          <p:cNvSpPr>
            <a:spLocks noGrp="1"/>
          </p:cNvSpPr>
          <p:nvPr>
            <p:ph type="sldNum" sz="quarter" idx="12"/>
          </p:nvPr>
        </p:nvSpPr>
        <p:spPr/>
        <p:txBody>
          <a:bodyPr/>
          <a:lstStyle/>
          <a:p>
            <a:fld id="{E37414DE-F678-4EE7-9EAD-7B639402245E}" type="slidenum">
              <a:rPr lang="en-US" smtClean="0"/>
              <a:t>‹#›</a:t>
            </a:fld>
            <a:endParaRPr lang="en-US"/>
          </a:p>
        </p:txBody>
      </p:sp>
      <p:sp>
        <p:nvSpPr>
          <p:cNvPr id="12" name="TextBox 11"/>
          <p:cNvSpPr txBox="1"/>
          <p:nvPr/>
        </p:nvSpPr>
        <p:spPr>
          <a:xfrm>
            <a:off x="878060" y="896895"/>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smtClean="0">
                <a:solidFill>
                  <a:schemeClr val="tx1"/>
                </a:solidFill>
                <a:effectLst/>
              </a:rPr>
              <a:t>“</a:t>
            </a:r>
            <a:endParaRPr lang="en-US" sz="8000" dirty="0">
              <a:solidFill>
                <a:schemeClr val="tx1"/>
              </a:solidFill>
              <a:effectLst/>
            </a:endParaRPr>
          </a:p>
        </p:txBody>
      </p:sp>
      <p:sp>
        <p:nvSpPr>
          <p:cNvPr id="13" name="TextBox 12"/>
          <p:cNvSpPr txBox="1"/>
          <p:nvPr/>
        </p:nvSpPr>
        <p:spPr>
          <a:xfrm>
            <a:off x="7649796" y="2607728"/>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smtClean="0">
                <a:solidFill>
                  <a:schemeClr val="tx1"/>
                </a:solidFill>
                <a:effectLst/>
              </a:rPr>
              <a:t>”</a:t>
            </a:r>
            <a:endParaRPr lang="en-US" sz="8000" dirty="0">
              <a:solidFill>
                <a:schemeClr val="tx1"/>
              </a:solidFill>
              <a:effectLst/>
            </a:endParaRPr>
          </a:p>
        </p:txBody>
      </p:sp>
      <p:cxnSp>
        <p:nvCxnSpPr>
          <p:cNvPr id="26" name="Straight Connector 25"/>
          <p:cNvCxnSpPr/>
          <p:nvPr/>
        </p:nvCxnSpPr>
        <p:spPr>
          <a:xfrm>
            <a:off x="1278466" y="342900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18" name="Text Placeholder 2"/>
          <p:cNvSpPr>
            <a:spLocks noGrp="1"/>
          </p:cNvSpPr>
          <p:nvPr>
            <p:ph type="body" idx="13"/>
          </p:nvPr>
        </p:nvSpPr>
        <p:spPr>
          <a:xfrm>
            <a:off x="1176868" y="3639312"/>
            <a:ext cx="6798730" cy="886968"/>
          </a:xfrm>
        </p:spPr>
        <p:txBody>
          <a:bodyPr anchor="b">
            <a:normAutofit/>
          </a:bodyPr>
          <a:lstStyle>
            <a:lvl1pPr marL="0" indent="0" algn="l">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Tree>
    <p:extLst>
      <p:ext uri="{BB962C8B-B14F-4D97-AF65-F5344CB8AC3E}">
        <p14:creationId xmlns:p14="http://schemas.microsoft.com/office/powerpoint/2010/main" val="14371374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76865" y="982131"/>
            <a:ext cx="6798734" cy="2294467"/>
          </a:xfrm>
        </p:spPr>
        <p:txBody>
          <a:bodyPr vert="horz" lIns="91440" tIns="45720" rIns="91440" bIns="45720" rtlCol="0" anchor="ctr">
            <a:normAutofit/>
          </a:bodyPr>
          <a:lstStyle>
            <a:lvl1pPr>
              <a:defRPr lang="en-US" sz="3200" b="0" dirty="0"/>
            </a:lvl1pPr>
          </a:lstStyle>
          <a:p>
            <a:pPr marL="0" lvl="0"/>
            <a:r>
              <a:rPr lang="en-US" smtClean="0"/>
              <a:t>Click to edit Master title style</a:t>
            </a:r>
            <a:endParaRPr lang="en-US" dirty="0"/>
          </a:p>
        </p:txBody>
      </p:sp>
      <p:sp>
        <p:nvSpPr>
          <p:cNvPr id="3" name="Text Placeholder 2"/>
          <p:cNvSpPr>
            <a:spLocks noGrp="1"/>
          </p:cNvSpPr>
          <p:nvPr>
            <p:ph type="body" idx="1"/>
          </p:nvPr>
        </p:nvSpPr>
        <p:spPr>
          <a:xfrm>
            <a:off x="1176866" y="4470400"/>
            <a:ext cx="6798734" cy="1405467"/>
          </a:xfrm>
        </p:spPr>
        <p:txBody>
          <a:bodyPr anchor="t">
            <a:normAutofit/>
          </a:bodyPr>
          <a:lstStyle>
            <a:lvl1pPr marL="0" indent="0" algn="l">
              <a:buNone/>
              <a:defRPr sz="16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6BD90C0-120B-4C69-912E-D6B64A5298FB}" type="datetime1">
              <a:rPr lang="en-US" smtClean="0"/>
              <a:t>1/23/2019</a:t>
            </a:fld>
            <a:endParaRPr lang="en-US"/>
          </a:p>
        </p:txBody>
      </p:sp>
      <p:sp>
        <p:nvSpPr>
          <p:cNvPr id="5" name="Footer Placeholder 4"/>
          <p:cNvSpPr>
            <a:spLocks noGrp="1"/>
          </p:cNvSpPr>
          <p:nvPr>
            <p:ph type="ftr" sz="quarter" idx="11"/>
          </p:nvPr>
        </p:nvSpPr>
        <p:spPr/>
        <p:txBody>
          <a:bodyPr/>
          <a:lstStyle/>
          <a:p>
            <a:r>
              <a:rPr lang="en-US" smtClean="0"/>
              <a:t>USC Upstate, 27 Feb 2018</a:t>
            </a:r>
            <a:endParaRPr lang="en-US"/>
          </a:p>
        </p:txBody>
      </p:sp>
      <p:sp>
        <p:nvSpPr>
          <p:cNvPr id="6" name="Slide Number Placeholder 5"/>
          <p:cNvSpPr>
            <a:spLocks noGrp="1"/>
          </p:cNvSpPr>
          <p:nvPr>
            <p:ph type="sldNum" sz="quarter" idx="12"/>
          </p:nvPr>
        </p:nvSpPr>
        <p:spPr/>
        <p:txBody>
          <a:bodyPr/>
          <a:lstStyle/>
          <a:p>
            <a:fld id="{E37414DE-F678-4EE7-9EAD-7B639402245E}" type="slidenum">
              <a:rPr lang="en-US" smtClean="0"/>
              <a:t>‹#›</a:t>
            </a:fld>
            <a:endParaRPr lang="en-US"/>
          </a:p>
        </p:txBody>
      </p:sp>
      <p:cxnSp>
        <p:nvCxnSpPr>
          <p:cNvPr id="15" name="Straight Connector 14"/>
          <p:cNvCxnSpPr/>
          <p:nvPr/>
        </p:nvCxnSpPr>
        <p:spPr>
          <a:xfrm>
            <a:off x="1278469" y="3429000"/>
            <a:ext cx="6606421"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14" name="Text Placeholder 2"/>
          <p:cNvSpPr>
            <a:spLocks noGrp="1"/>
          </p:cNvSpPr>
          <p:nvPr>
            <p:ph type="body" idx="13"/>
          </p:nvPr>
        </p:nvSpPr>
        <p:spPr>
          <a:xfrm>
            <a:off x="1176868" y="3566160"/>
            <a:ext cx="6798730" cy="905256"/>
          </a:xfrm>
        </p:spPr>
        <p:txBody>
          <a:bodyPr anchor="b">
            <a:normAutofit/>
          </a:bodyPr>
          <a:lstStyle>
            <a:lvl1pPr marL="0" indent="0" algn="l">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Tree>
    <p:extLst>
      <p:ext uri="{BB962C8B-B14F-4D97-AF65-F5344CB8AC3E}">
        <p14:creationId xmlns:p14="http://schemas.microsoft.com/office/powerpoint/2010/main" val="7987079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76865" y="2490135"/>
            <a:ext cx="6798736" cy="3385733"/>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63BBEF2-5102-4894-BEF1-CEAC36FEC95B}" type="datetime1">
              <a:rPr lang="en-US" smtClean="0"/>
              <a:t>1/23/2019</a:t>
            </a:fld>
            <a:endParaRPr lang="en-US"/>
          </a:p>
        </p:txBody>
      </p:sp>
      <p:sp>
        <p:nvSpPr>
          <p:cNvPr id="5" name="Footer Placeholder 4"/>
          <p:cNvSpPr>
            <a:spLocks noGrp="1"/>
          </p:cNvSpPr>
          <p:nvPr>
            <p:ph type="ftr" sz="quarter" idx="11"/>
          </p:nvPr>
        </p:nvSpPr>
        <p:spPr/>
        <p:txBody>
          <a:bodyPr/>
          <a:lstStyle/>
          <a:p>
            <a:r>
              <a:rPr lang="en-US" smtClean="0"/>
              <a:t>USC Upstate, 27 Feb 2018</a:t>
            </a:r>
            <a:endParaRPr lang="en-US"/>
          </a:p>
        </p:txBody>
      </p:sp>
      <p:sp>
        <p:nvSpPr>
          <p:cNvPr id="6" name="Slide Number Placeholder 5"/>
          <p:cNvSpPr>
            <a:spLocks noGrp="1"/>
          </p:cNvSpPr>
          <p:nvPr>
            <p:ph type="sldNum" sz="quarter" idx="12"/>
          </p:nvPr>
        </p:nvSpPr>
        <p:spPr/>
        <p:txBody>
          <a:bodyPr/>
          <a:lstStyle/>
          <a:p>
            <a:fld id="{E37414DE-F678-4EE7-9EAD-7B639402245E}" type="slidenum">
              <a:rPr lang="en-US" smtClean="0"/>
              <a:t>‹#›</a:t>
            </a:fld>
            <a:endParaRPr lang="en-US"/>
          </a:p>
        </p:txBody>
      </p:sp>
      <p:cxnSp>
        <p:nvCxnSpPr>
          <p:cNvPr id="14" name="Straight Connector 13"/>
          <p:cNvCxnSpPr/>
          <p:nvPr/>
        </p:nvCxnSpPr>
        <p:spPr>
          <a:xfrm>
            <a:off x="1278466" y="2354670"/>
            <a:ext cx="660642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623938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356667" y="906873"/>
            <a:ext cx="1618930" cy="496899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76867" y="906873"/>
            <a:ext cx="4915509" cy="4968993"/>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B3C9A50-ADBC-4738-B39D-A154D14848BB}" type="datetime1">
              <a:rPr lang="en-US" smtClean="0"/>
              <a:t>1/23/2019</a:t>
            </a:fld>
            <a:endParaRPr lang="en-US"/>
          </a:p>
        </p:txBody>
      </p:sp>
      <p:sp>
        <p:nvSpPr>
          <p:cNvPr id="5" name="Footer Placeholder 4"/>
          <p:cNvSpPr>
            <a:spLocks noGrp="1"/>
          </p:cNvSpPr>
          <p:nvPr>
            <p:ph type="ftr" sz="quarter" idx="11"/>
          </p:nvPr>
        </p:nvSpPr>
        <p:spPr/>
        <p:txBody>
          <a:bodyPr/>
          <a:lstStyle/>
          <a:p>
            <a:r>
              <a:rPr lang="en-US" smtClean="0"/>
              <a:t>USC Upstate, 27 Feb 2018</a:t>
            </a:r>
            <a:endParaRPr lang="en-US"/>
          </a:p>
        </p:txBody>
      </p:sp>
      <p:sp>
        <p:nvSpPr>
          <p:cNvPr id="6" name="Slide Number Placeholder 5"/>
          <p:cNvSpPr>
            <a:spLocks noGrp="1"/>
          </p:cNvSpPr>
          <p:nvPr>
            <p:ph type="sldNum" sz="quarter" idx="12"/>
          </p:nvPr>
        </p:nvSpPr>
        <p:spPr/>
        <p:txBody>
          <a:bodyPr/>
          <a:lstStyle/>
          <a:p>
            <a:fld id="{E37414DE-F678-4EE7-9EAD-7B639402245E}" type="slidenum">
              <a:rPr lang="en-US" smtClean="0"/>
              <a:t>‹#›</a:t>
            </a:fld>
            <a:endParaRPr lang="en-US"/>
          </a:p>
        </p:txBody>
      </p:sp>
      <p:cxnSp>
        <p:nvCxnSpPr>
          <p:cNvPr id="14" name="Straight Connector 13"/>
          <p:cNvCxnSpPr/>
          <p:nvPr/>
        </p:nvCxnSpPr>
        <p:spPr>
          <a:xfrm>
            <a:off x="6245512" y="906873"/>
            <a:ext cx="0" cy="4968993"/>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484368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278465" y="235626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3E6003C-4810-4A49-983E-07682957FE21}" type="datetime1">
              <a:rPr lang="en-US" smtClean="0"/>
              <a:t>1/23/2019</a:t>
            </a:fld>
            <a:endParaRPr lang="en-US"/>
          </a:p>
        </p:txBody>
      </p:sp>
      <p:sp>
        <p:nvSpPr>
          <p:cNvPr id="5" name="Footer Placeholder 4"/>
          <p:cNvSpPr>
            <a:spLocks noGrp="1"/>
          </p:cNvSpPr>
          <p:nvPr>
            <p:ph type="ftr" sz="quarter" idx="11"/>
          </p:nvPr>
        </p:nvSpPr>
        <p:spPr/>
        <p:txBody>
          <a:bodyPr/>
          <a:lstStyle/>
          <a:p>
            <a:r>
              <a:rPr lang="en-US" smtClean="0"/>
              <a:t>USC Upstate, 27 Feb 2018</a:t>
            </a:r>
            <a:endParaRPr lang="en-US"/>
          </a:p>
        </p:txBody>
      </p:sp>
      <p:sp>
        <p:nvSpPr>
          <p:cNvPr id="6" name="Slide Number Placeholder 5"/>
          <p:cNvSpPr>
            <a:spLocks noGrp="1"/>
          </p:cNvSpPr>
          <p:nvPr>
            <p:ph type="sldNum" sz="quarter" idx="12"/>
          </p:nvPr>
        </p:nvSpPr>
        <p:spPr/>
        <p:txBody>
          <a:bodyPr/>
          <a:lstStyle/>
          <a:p>
            <a:fld id="{E37414DE-F678-4EE7-9EAD-7B639402245E}" type="slidenum">
              <a:rPr lang="en-US" smtClean="0"/>
              <a:t>‹#›</a:t>
            </a:fld>
            <a:endParaRPr lang="en-US"/>
          </a:p>
        </p:txBody>
      </p:sp>
    </p:spTree>
    <p:extLst>
      <p:ext uri="{BB962C8B-B14F-4D97-AF65-F5344CB8AC3E}">
        <p14:creationId xmlns:p14="http://schemas.microsoft.com/office/powerpoint/2010/main" val="3638249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78465" y="1641413"/>
            <a:ext cx="6595534" cy="1822514"/>
          </a:xfrm>
        </p:spPr>
        <p:txBody>
          <a:bodyPr anchor="b">
            <a:normAutofit/>
          </a:bodyPr>
          <a:lstStyle>
            <a:lvl1pPr algn="ct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78465" y="3734859"/>
            <a:ext cx="6595534" cy="1090015"/>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0B0C3B7-97CD-4C18-A3B5-B56B24BA388E}" type="datetime1">
              <a:rPr lang="en-US" smtClean="0"/>
              <a:t>1/23/2019</a:t>
            </a:fld>
            <a:endParaRPr lang="en-US"/>
          </a:p>
        </p:txBody>
      </p:sp>
      <p:sp>
        <p:nvSpPr>
          <p:cNvPr id="5" name="Footer Placeholder 4"/>
          <p:cNvSpPr>
            <a:spLocks noGrp="1"/>
          </p:cNvSpPr>
          <p:nvPr>
            <p:ph type="ftr" sz="quarter" idx="11"/>
          </p:nvPr>
        </p:nvSpPr>
        <p:spPr/>
        <p:txBody>
          <a:bodyPr/>
          <a:lstStyle/>
          <a:p>
            <a:r>
              <a:rPr lang="en-US" smtClean="0"/>
              <a:t>USC Upstate, 27 Feb 2018</a:t>
            </a:r>
            <a:endParaRPr lang="en-US"/>
          </a:p>
        </p:txBody>
      </p:sp>
      <p:sp>
        <p:nvSpPr>
          <p:cNvPr id="6" name="Slide Number Placeholder 5"/>
          <p:cNvSpPr>
            <a:spLocks noGrp="1"/>
          </p:cNvSpPr>
          <p:nvPr>
            <p:ph type="sldNum" sz="quarter" idx="12"/>
          </p:nvPr>
        </p:nvSpPr>
        <p:spPr/>
        <p:txBody>
          <a:bodyPr/>
          <a:lstStyle/>
          <a:p>
            <a:fld id="{E37414DE-F678-4EE7-9EAD-7B639402245E}" type="slidenum">
              <a:rPr lang="en-US" smtClean="0"/>
              <a:t>‹#›</a:t>
            </a:fld>
            <a:endParaRPr lang="en-US"/>
          </a:p>
        </p:txBody>
      </p:sp>
      <p:cxnSp>
        <p:nvCxnSpPr>
          <p:cNvPr id="31" name="Straight Connector 30"/>
          <p:cNvCxnSpPr/>
          <p:nvPr/>
        </p:nvCxnSpPr>
        <p:spPr>
          <a:xfrm>
            <a:off x="1278466" y="3599392"/>
            <a:ext cx="6595533"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008037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278465" y="235626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1176866" y="915337"/>
            <a:ext cx="6798734" cy="130386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76866" y="2487168"/>
            <a:ext cx="3337560" cy="344728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5152" y="2487168"/>
            <a:ext cx="3337560" cy="344728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6F57893-D22F-4317-A749-7DC7FB0F08BC}" type="datetime1">
              <a:rPr lang="en-US" smtClean="0"/>
              <a:t>1/23/2019</a:t>
            </a:fld>
            <a:endParaRPr lang="en-US"/>
          </a:p>
        </p:txBody>
      </p:sp>
      <p:sp>
        <p:nvSpPr>
          <p:cNvPr id="6" name="Footer Placeholder 5"/>
          <p:cNvSpPr>
            <a:spLocks noGrp="1"/>
          </p:cNvSpPr>
          <p:nvPr>
            <p:ph type="ftr" sz="quarter" idx="11"/>
          </p:nvPr>
        </p:nvSpPr>
        <p:spPr/>
        <p:txBody>
          <a:bodyPr/>
          <a:lstStyle/>
          <a:p>
            <a:r>
              <a:rPr lang="en-US" smtClean="0"/>
              <a:t>USC Upstate, 27 Feb 2018</a:t>
            </a:r>
            <a:endParaRPr lang="en-US"/>
          </a:p>
        </p:txBody>
      </p:sp>
      <p:sp>
        <p:nvSpPr>
          <p:cNvPr id="7" name="Slide Number Placeholder 6"/>
          <p:cNvSpPr>
            <a:spLocks noGrp="1"/>
          </p:cNvSpPr>
          <p:nvPr>
            <p:ph type="sldNum" sz="quarter" idx="12"/>
          </p:nvPr>
        </p:nvSpPr>
        <p:spPr/>
        <p:txBody>
          <a:bodyPr/>
          <a:lstStyle/>
          <a:p>
            <a:fld id="{E37414DE-F678-4EE7-9EAD-7B639402245E}" type="slidenum">
              <a:rPr lang="en-US" smtClean="0"/>
              <a:t>‹#›</a:t>
            </a:fld>
            <a:endParaRPr lang="en-US"/>
          </a:p>
        </p:txBody>
      </p:sp>
    </p:spTree>
    <p:extLst>
      <p:ext uri="{BB962C8B-B14F-4D97-AF65-F5344CB8AC3E}">
        <p14:creationId xmlns:p14="http://schemas.microsoft.com/office/powerpoint/2010/main" val="31934163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76868" y="2658533"/>
            <a:ext cx="333756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76868" y="3243263"/>
            <a:ext cx="3337560" cy="2706624"/>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1832" y="2658533"/>
            <a:ext cx="333756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1832" y="3243263"/>
            <a:ext cx="3337560" cy="2706624"/>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DA422C0-1D20-477C-A2AA-34CEEACEEB21}" type="datetime1">
              <a:rPr lang="en-US" smtClean="0"/>
              <a:t>1/23/2019</a:t>
            </a:fld>
            <a:endParaRPr lang="en-US"/>
          </a:p>
        </p:txBody>
      </p:sp>
      <p:sp>
        <p:nvSpPr>
          <p:cNvPr id="8" name="Footer Placeholder 7"/>
          <p:cNvSpPr>
            <a:spLocks noGrp="1"/>
          </p:cNvSpPr>
          <p:nvPr>
            <p:ph type="ftr" sz="quarter" idx="11"/>
          </p:nvPr>
        </p:nvSpPr>
        <p:spPr/>
        <p:txBody>
          <a:bodyPr/>
          <a:lstStyle/>
          <a:p>
            <a:r>
              <a:rPr lang="en-US" smtClean="0"/>
              <a:t>USC Upstate, 27 Feb 2018</a:t>
            </a:r>
            <a:endParaRPr lang="en-US"/>
          </a:p>
        </p:txBody>
      </p:sp>
      <p:sp>
        <p:nvSpPr>
          <p:cNvPr id="9" name="Slide Number Placeholder 8"/>
          <p:cNvSpPr>
            <a:spLocks noGrp="1"/>
          </p:cNvSpPr>
          <p:nvPr>
            <p:ph type="sldNum" sz="quarter" idx="12"/>
          </p:nvPr>
        </p:nvSpPr>
        <p:spPr/>
        <p:txBody>
          <a:bodyPr/>
          <a:lstStyle/>
          <a:p>
            <a:fld id="{E37414DE-F678-4EE7-9EAD-7B639402245E}" type="slidenum">
              <a:rPr lang="en-US" smtClean="0"/>
              <a:t>‹#›</a:t>
            </a:fld>
            <a:endParaRPr lang="en-US"/>
          </a:p>
        </p:txBody>
      </p:sp>
      <p:cxnSp>
        <p:nvCxnSpPr>
          <p:cNvPr id="41" name="Straight Connector 40"/>
          <p:cNvCxnSpPr/>
          <p:nvPr/>
        </p:nvCxnSpPr>
        <p:spPr>
          <a:xfrm>
            <a:off x="1278466" y="235467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499331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176865" y="915337"/>
            <a:ext cx="6798735" cy="1303867"/>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B5B8912-2D8A-4A49-9DC9-67ECF6C188CA}" type="datetime1">
              <a:rPr lang="en-US" smtClean="0"/>
              <a:t>1/23/2019</a:t>
            </a:fld>
            <a:endParaRPr lang="en-US"/>
          </a:p>
        </p:txBody>
      </p:sp>
      <p:sp>
        <p:nvSpPr>
          <p:cNvPr id="4" name="Footer Placeholder 3"/>
          <p:cNvSpPr>
            <a:spLocks noGrp="1"/>
          </p:cNvSpPr>
          <p:nvPr>
            <p:ph type="ftr" sz="quarter" idx="11"/>
          </p:nvPr>
        </p:nvSpPr>
        <p:spPr/>
        <p:txBody>
          <a:bodyPr/>
          <a:lstStyle/>
          <a:p>
            <a:r>
              <a:rPr lang="en-US" smtClean="0"/>
              <a:t>USC Upstate, 27 Feb 2018</a:t>
            </a:r>
            <a:endParaRPr lang="en-US"/>
          </a:p>
        </p:txBody>
      </p:sp>
      <p:sp>
        <p:nvSpPr>
          <p:cNvPr id="5" name="Slide Number Placeholder 4"/>
          <p:cNvSpPr>
            <a:spLocks noGrp="1"/>
          </p:cNvSpPr>
          <p:nvPr>
            <p:ph type="sldNum" sz="quarter" idx="12"/>
          </p:nvPr>
        </p:nvSpPr>
        <p:spPr/>
        <p:txBody>
          <a:bodyPr/>
          <a:lstStyle/>
          <a:p>
            <a:fld id="{E37414DE-F678-4EE7-9EAD-7B639402245E}" type="slidenum">
              <a:rPr lang="en-US" smtClean="0"/>
              <a:t>‹#›</a:t>
            </a:fld>
            <a:endParaRPr lang="en-US"/>
          </a:p>
        </p:txBody>
      </p:sp>
      <p:cxnSp>
        <p:nvCxnSpPr>
          <p:cNvPr id="14" name="Straight Connector 13"/>
          <p:cNvCxnSpPr/>
          <p:nvPr/>
        </p:nvCxnSpPr>
        <p:spPr>
          <a:xfrm>
            <a:off x="1278466" y="235467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908445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1F8868-C4DF-4EDE-A4CA-72CE65D3D43B}" type="datetime1">
              <a:rPr lang="en-US" smtClean="0"/>
              <a:t>1/23/2019</a:t>
            </a:fld>
            <a:endParaRPr lang="en-US"/>
          </a:p>
        </p:txBody>
      </p:sp>
      <p:sp>
        <p:nvSpPr>
          <p:cNvPr id="3" name="Footer Placeholder 2"/>
          <p:cNvSpPr>
            <a:spLocks noGrp="1"/>
          </p:cNvSpPr>
          <p:nvPr>
            <p:ph type="ftr" sz="quarter" idx="11"/>
          </p:nvPr>
        </p:nvSpPr>
        <p:spPr/>
        <p:txBody>
          <a:bodyPr/>
          <a:lstStyle/>
          <a:p>
            <a:r>
              <a:rPr lang="en-US" smtClean="0"/>
              <a:t>USC Upstate, 27 Feb 2018</a:t>
            </a:r>
            <a:endParaRPr lang="en-US"/>
          </a:p>
        </p:txBody>
      </p:sp>
      <p:sp>
        <p:nvSpPr>
          <p:cNvPr id="4" name="Slide Number Placeholder 3"/>
          <p:cNvSpPr>
            <a:spLocks noGrp="1"/>
          </p:cNvSpPr>
          <p:nvPr>
            <p:ph type="sldNum" sz="quarter" idx="12"/>
          </p:nvPr>
        </p:nvSpPr>
        <p:spPr/>
        <p:txBody>
          <a:bodyPr/>
          <a:lstStyle/>
          <a:p>
            <a:fld id="{E37414DE-F678-4EE7-9EAD-7B639402245E}" type="slidenum">
              <a:rPr lang="en-US" smtClean="0"/>
              <a:t>‹#›</a:t>
            </a:fld>
            <a:endParaRPr lang="en-US"/>
          </a:p>
        </p:txBody>
      </p:sp>
    </p:spTree>
    <p:extLst>
      <p:ext uri="{BB962C8B-B14F-4D97-AF65-F5344CB8AC3E}">
        <p14:creationId xmlns:p14="http://schemas.microsoft.com/office/powerpoint/2010/main" val="38695740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5" y="1388534"/>
            <a:ext cx="2536798"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120062" y="982132"/>
            <a:ext cx="3855539" cy="4893735"/>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76865" y="3031065"/>
            <a:ext cx="2536798"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C68FE4D-D92B-4C34-A129-1B2A04785BCB}" type="datetime1">
              <a:rPr lang="en-US" smtClean="0"/>
              <a:t>1/23/2019</a:t>
            </a:fld>
            <a:endParaRPr lang="en-US"/>
          </a:p>
        </p:txBody>
      </p:sp>
      <p:sp>
        <p:nvSpPr>
          <p:cNvPr id="6" name="Footer Placeholder 5"/>
          <p:cNvSpPr>
            <a:spLocks noGrp="1"/>
          </p:cNvSpPr>
          <p:nvPr>
            <p:ph type="ftr" sz="quarter" idx="11"/>
          </p:nvPr>
        </p:nvSpPr>
        <p:spPr/>
        <p:txBody>
          <a:bodyPr/>
          <a:lstStyle/>
          <a:p>
            <a:r>
              <a:rPr lang="en-US" smtClean="0"/>
              <a:t>USC Upstate, 27 Feb 2018</a:t>
            </a:r>
            <a:endParaRPr lang="en-US"/>
          </a:p>
        </p:txBody>
      </p:sp>
      <p:sp>
        <p:nvSpPr>
          <p:cNvPr id="7" name="Slide Number Placeholder 6"/>
          <p:cNvSpPr>
            <a:spLocks noGrp="1"/>
          </p:cNvSpPr>
          <p:nvPr>
            <p:ph type="sldNum" sz="quarter" idx="12"/>
          </p:nvPr>
        </p:nvSpPr>
        <p:spPr/>
        <p:txBody>
          <a:bodyPr/>
          <a:lstStyle/>
          <a:p>
            <a:fld id="{E37414DE-F678-4EE7-9EAD-7B639402245E}" type="slidenum">
              <a:rPr lang="en-US" smtClean="0"/>
              <a:t>‹#›</a:t>
            </a:fld>
            <a:endParaRPr lang="en-US"/>
          </a:p>
        </p:txBody>
      </p:sp>
      <p:cxnSp>
        <p:nvCxnSpPr>
          <p:cNvPr id="16" name="Straight Connector 15"/>
          <p:cNvCxnSpPr/>
          <p:nvPr/>
        </p:nvCxnSpPr>
        <p:spPr>
          <a:xfrm>
            <a:off x="1278466" y="2912533"/>
            <a:ext cx="233359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795215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5" y="1883832"/>
            <a:ext cx="3632202" cy="1371600"/>
          </a:xfrm>
        </p:spPr>
        <p:txBody>
          <a:bodyPr anchor="b">
            <a:normAutofit/>
          </a:bodyPr>
          <a:lstStyle>
            <a:lvl1pPr algn="ctr">
              <a:defRPr sz="24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1176865" y="3255432"/>
            <a:ext cx="3632201" cy="182880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6F635F5-2ED4-456D-9587-1B8A1FE90AD1}" type="datetime1">
              <a:rPr lang="en-US" smtClean="0"/>
              <a:t>1/23/2019</a:t>
            </a:fld>
            <a:endParaRPr lang="en-US"/>
          </a:p>
        </p:txBody>
      </p:sp>
      <p:sp>
        <p:nvSpPr>
          <p:cNvPr id="6" name="Footer Placeholder 5"/>
          <p:cNvSpPr>
            <a:spLocks noGrp="1"/>
          </p:cNvSpPr>
          <p:nvPr>
            <p:ph type="ftr" sz="quarter" idx="11"/>
          </p:nvPr>
        </p:nvSpPr>
        <p:spPr/>
        <p:txBody>
          <a:bodyPr/>
          <a:lstStyle/>
          <a:p>
            <a:r>
              <a:rPr lang="en-US" smtClean="0"/>
              <a:t>USC Upstate, 27 Feb 2018</a:t>
            </a:r>
            <a:endParaRPr lang="en-US"/>
          </a:p>
        </p:txBody>
      </p:sp>
      <p:sp>
        <p:nvSpPr>
          <p:cNvPr id="7" name="Slide Number Placeholder 6"/>
          <p:cNvSpPr>
            <a:spLocks noGrp="1"/>
          </p:cNvSpPr>
          <p:nvPr>
            <p:ph type="sldNum" sz="quarter" idx="12"/>
          </p:nvPr>
        </p:nvSpPr>
        <p:spPr/>
        <p:txBody>
          <a:bodyPr/>
          <a:lstStyle/>
          <a:p>
            <a:fld id="{E37414DE-F678-4EE7-9EAD-7B639402245E}" type="slidenum">
              <a:rPr lang="en-US" smtClean="0"/>
              <a:t>‹#›</a:t>
            </a:fld>
            <a:endParaRPr lang="en-US"/>
          </a:p>
        </p:txBody>
      </p:sp>
      <p:sp>
        <p:nvSpPr>
          <p:cNvPr id="17" name="Picture Placeholder 2"/>
          <p:cNvSpPr>
            <a:spLocks noGrp="1"/>
          </p:cNvSpPr>
          <p:nvPr>
            <p:ph type="pic" idx="1"/>
          </p:nvPr>
        </p:nvSpPr>
        <p:spPr>
          <a:xfrm>
            <a:off x="5183069" y="1032933"/>
            <a:ext cx="2929463" cy="4792136"/>
          </a:xfrm>
          <a:prstGeom prst="roundRect">
            <a:avLst>
              <a:gd name="adj" fmla="val 0"/>
            </a:avLst>
          </a:prstGeom>
          <a:ln w="57150" cmpd="thickThin">
            <a:solidFill>
              <a:schemeClr val="tx1">
                <a:lumMod val="50000"/>
                <a:lumOff val="50000"/>
              </a:schemeClr>
            </a:solidFill>
          </a:ln>
          <a:effectLst>
            <a:innerShdw blurRad="57150" dist="38100" dir="14460000">
              <a:srgbClr val="000000">
                <a:alpha val="70000"/>
              </a:srgbClr>
            </a:innerShdw>
          </a:effectLst>
        </p:spPr>
        <p:txBody>
          <a:bodyPr anchor="ctr">
            <a:normAutofit/>
          </a:bodyPr>
          <a:lstStyle>
            <a:lvl1pPr marL="0" indent="0" algn="ctr">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Tree>
    <p:extLst>
      <p:ext uri="{BB962C8B-B14F-4D97-AF65-F5344CB8AC3E}">
        <p14:creationId xmlns:p14="http://schemas.microsoft.com/office/powerpoint/2010/main" val="23781207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0" y="0"/>
            <a:ext cx="9152467" cy="6858000"/>
            <a:chOff x="0" y="0"/>
            <a:chExt cx="9152467" cy="6858000"/>
          </a:xfrm>
        </p:grpSpPr>
        <p:pic>
          <p:nvPicPr>
            <p:cNvPr id="8" name="Picture 7" descr="S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9" name="Rectangle 8"/>
            <p:cNvSpPr/>
            <p:nvPr/>
          </p:nvSpPr>
          <p:spPr>
            <a:xfrm>
              <a:off x="553888" y="542807"/>
              <a:ext cx="8039776" cy="5756392"/>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l="1" r="14240"/>
            <a:stretch/>
          </p:blipFill>
          <p:spPr>
            <a:xfrm>
              <a:off x="0" y="3128434"/>
              <a:ext cx="68580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l="1" r="14240"/>
            <a:stretch/>
          </p:blipFill>
          <p:spPr>
            <a:xfrm>
              <a:off x="8466667" y="3128434"/>
              <a:ext cx="685800" cy="606425"/>
            </a:xfrm>
            <a:prstGeom prst="rect">
              <a:avLst/>
            </a:prstGeom>
          </p:spPr>
        </p:pic>
      </p:grpSp>
      <p:sp>
        <p:nvSpPr>
          <p:cNvPr id="2" name="Title Placeholder 1"/>
          <p:cNvSpPr>
            <a:spLocks noGrp="1"/>
          </p:cNvSpPr>
          <p:nvPr>
            <p:ph type="title"/>
          </p:nvPr>
        </p:nvSpPr>
        <p:spPr>
          <a:xfrm>
            <a:off x="1176866" y="915337"/>
            <a:ext cx="6798734"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176865" y="2490135"/>
            <a:ext cx="6798736" cy="3444997"/>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356670" y="5960533"/>
            <a:ext cx="1148283"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BF79A34-E34C-4FAD-93D2-3707A35D19E6}" type="datetime1">
              <a:rPr lang="en-US" smtClean="0"/>
              <a:t>1/23/2019</a:t>
            </a:fld>
            <a:endParaRPr lang="en-US"/>
          </a:p>
        </p:txBody>
      </p:sp>
      <p:sp>
        <p:nvSpPr>
          <p:cNvPr id="5" name="Footer Placeholder 4"/>
          <p:cNvSpPr>
            <a:spLocks noGrp="1"/>
          </p:cNvSpPr>
          <p:nvPr>
            <p:ph type="ftr" sz="quarter" idx="3"/>
          </p:nvPr>
        </p:nvSpPr>
        <p:spPr>
          <a:xfrm>
            <a:off x="1176865" y="5960533"/>
            <a:ext cx="5104667"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r>
              <a:rPr lang="en-US" smtClean="0"/>
              <a:t>USC Upstate, 27 Feb 2018</a:t>
            </a:r>
            <a:endParaRPr lang="en-US"/>
          </a:p>
        </p:txBody>
      </p:sp>
      <p:sp>
        <p:nvSpPr>
          <p:cNvPr id="6" name="Slide Number Placeholder 5"/>
          <p:cNvSpPr>
            <a:spLocks noGrp="1"/>
          </p:cNvSpPr>
          <p:nvPr>
            <p:ph type="sldNum" sz="quarter" idx="4"/>
          </p:nvPr>
        </p:nvSpPr>
        <p:spPr>
          <a:xfrm>
            <a:off x="7580091" y="5960533"/>
            <a:ext cx="39551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37414DE-F678-4EE7-9EAD-7B639402245E}" type="slidenum">
              <a:rPr lang="en-US" smtClean="0"/>
              <a:t>‹#›</a:t>
            </a:fld>
            <a:endParaRPr lang="en-US"/>
          </a:p>
        </p:txBody>
      </p:sp>
    </p:spTree>
    <p:extLst>
      <p:ext uri="{BB962C8B-B14F-4D97-AF65-F5344CB8AC3E}">
        <p14:creationId xmlns:p14="http://schemas.microsoft.com/office/powerpoint/2010/main" val="2678448717"/>
      </p:ext>
    </p:extLst>
  </p:cSld>
  <p:clrMap bg1="lt1" tx1="dk1" bg2="lt2" tx2="dk2" accent1="accent1" accent2="accent2" accent3="accent3" accent4="accent4" accent5="accent5" accent6="accent6" hlink="hlink" folHlink="folHlink"/>
  <p:sldLayoutIdLst>
    <p:sldLayoutId id="2147483819" r:id="rId1"/>
    <p:sldLayoutId id="2147483820" r:id="rId2"/>
    <p:sldLayoutId id="2147483821" r:id="rId3"/>
    <p:sldLayoutId id="2147483822" r:id="rId4"/>
    <p:sldLayoutId id="2147483823" r:id="rId5"/>
    <p:sldLayoutId id="2147483824" r:id="rId6"/>
    <p:sldLayoutId id="2147483825" r:id="rId7"/>
    <p:sldLayoutId id="2147483826" r:id="rId8"/>
    <p:sldLayoutId id="2147483827" r:id="rId9"/>
    <p:sldLayoutId id="2147483828" r:id="rId10"/>
    <p:sldLayoutId id="2147483829" r:id="rId11"/>
    <p:sldLayoutId id="2147483830" r:id="rId12"/>
    <p:sldLayoutId id="2147483831" r:id="rId13"/>
    <p:sldLayoutId id="2147483832" r:id="rId14"/>
    <p:sldLayoutId id="2147483833" r:id="rId15"/>
    <p:sldLayoutId id="2147483834" r:id="rId16"/>
    <p:sldLayoutId id="2147483835" r:id="rId17"/>
  </p:sldLayoutIdLst>
  <p:hf hdr="0" dt="0"/>
  <p:txStyles>
    <p:titleStyle>
      <a:lvl1pPr algn="ctr" defTabSz="457200" rtl="0" eaLnBrk="1" latinLnBrk="0" hangingPunct="1">
        <a:spcBef>
          <a:spcPct val="0"/>
        </a:spcBef>
        <a:buNone/>
        <a:defRPr sz="40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9.jpeg"/></Relationships>
</file>

<file path=ppt/slides/_rels/slide1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7.xml"/><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5"/>
          <p:cNvSpPr>
            <a:spLocks noGrp="1" noChangeArrowheads="1"/>
          </p:cNvSpPr>
          <p:nvPr>
            <p:ph type="ctrTitle"/>
          </p:nvPr>
        </p:nvSpPr>
        <p:spPr bwMode="auto">
          <a:xfrm>
            <a:off x="762000" y="2274463"/>
            <a:ext cx="7772400" cy="10572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fontScale="90000"/>
          </a:bodyPr>
          <a:lstStyle/>
          <a:p>
            <a:pPr algn="ctr"/>
            <a:r>
              <a:rPr lang="en-US" sz="2400" b="1" dirty="0" smtClean="0">
                <a:solidFill>
                  <a:schemeClr val="tx1"/>
                </a:solidFill>
              </a:rPr>
              <a:t>CSCIU 310 01 Introduction to </a:t>
            </a:r>
            <a:br>
              <a:rPr lang="en-US" sz="2400" b="1" dirty="0" smtClean="0">
                <a:solidFill>
                  <a:schemeClr val="tx1"/>
                </a:solidFill>
              </a:rPr>
            </a:br>
            <a:r>
              <a:rPr lang="en-US" sz="2400" b="1" dirty="0" smtClean="0">
                <a:solidFill>
                  <a:schemeClr val="tx1"/>
                </a:solidFill>
              </a:rPr>
              <a:t>Computer Architecture</a:t>
            </a:r>
            <a:r>
              <a:rPr lang="en-US" sz="2400" dirty="0" smtClean="0">
                <a:solidFill>
                  <a:schemeClr val="tx1"/>
                </a:solidFill>
              </a:rPr>
              <a:t/>
            </a:r>
            <a:br>
              <a:rPr lang="en-US" sz="2400" dirty="0" smtClean="0">
                <a:solidFill>
                  <a:schemeClr val="tx1"/>
                </a:solidFill>
              </a:rPr>
            </a:br>
            <a:r>
              <a:rPr lang="en-US" sz="2400" dirty="0" smtClean="0">
                <a:solidFill>
                  <a:schemeClr val="tx1"/>
                </a:solidFill>
              </a:rPr>
              <a:t>AKM Jahangir A </a:t>
            </a:r>
            <a:r>
              <a:rPr lang="en-US" sz="2400" dirty="0" err="1" smtClean="0">
                <a:solidFill>
                  <a:schemeClr val="tx1"/>
                </a:solidFill>
              </a:rPr>
              <a:t>Majumder,</a:t>
            </a:r>
            <a:r>
              <a:rPr lang="en-US" sz="2400" dirty="0" smtClean="0">
                <a:solidFill>
                  <a:schemeClr val="tx1"/>
                </a:solidFill>
              </a:rPr>
              <a:t> PhD</a:t>
            </a:r>
          </a:p>
        </p:txBody>
      </p:sp>
      <p:sp>
        <p:nvSpPr>
          <p:cNvPr id="12291" name="Rectangle 6"/>
          <p:cNvSpPr>
            <a:spLocks noGrp="1" noChangeArrowheads="1"/>
          </p:cNvSpPr>
          <p:nvPr>
            <p:ph type="subTitle" idx="1"/>
          </p:nvPr>
        </p:nvSpPr>
        <p:spPr>
          <a:xfrm>
            <a:off x="1219200" y="3581400"/>
            <a:ext cx="6400800" cy="609600"/>
          </a:xfrm>
        </p:spPr>
        <p:txBody>
          <a:bodyPr>
            <a:normAutofit lnSpcReduction="10000"/>
          </a:bodyPr>
          <a:lstStyle/>
          <a:p>
            <a:pPr>
              <a:lnSpc>
                <a:spcPct val="80000"/>
              </a:lnSpc>
            </a:pPr>
            <a:r>
              <a:rPr lang="en-US" sz="1800" dirty="0" smtClean="0"/>
              <a:t>Spring 2019 - Lecture 3</a:t>
            </a:r>
          </a:p>
          <a:p>
            <a:pPr>
              <a:lnSpc>
                <a:spcPct val="80000"/>
              </a:lnSpc>
            </a:pPr>
            <a:r>
              <a:rPr lang="en-US" sz="1800" dirty="0" smtClean="0"/>
              <a:t>January 23, 2019</a:t>
            </a:r>
          </a:p>
        </p:txBody>
      </p:sp>
      <p:sp>
        <p:nvSpPr>
          <p:cNvPr id="2" name="Slide Number Placeholder 1"/>
          <p:cNvSpPr>
            <a:spLocks noGrp="1"/>
          </p:cNvSpPr>
          <p:nvPr>
            <p:ph type="sldNum" sz="quarter" idx="12"/>
          </p:nvPr>
        </p:nvSpPr>
        <p:spPr/>
        <p:txBody>
          <a:bodyPr/>
          <a:lstStyle/>
          <a:p>
            <a:pPr>
              <a:defRPr/>
            </a:pPr>
            <a:fld id="{E81FA446-8554-4AF8-AA37-8EBC0573AF11}" type="slidenum">
              <a:rPr lang="en-US" smtClean="0"/>
              <a:pPr>
                <a:defRPr/>
              </a:pPr>
              <a:t>1</a:t>
            </a:fld>
            <a:endParaRPr lang="en-US"/>
          </a:p>
        </p:txBody>
      </p:sp>
      <p:sp>
        <p:nvSpPr>
          <p:cNvPr id="12292" name="Rectangle 6"/>
          <p:cNvSpPr txBox="1">
            <a:spLocks noChangeArrowheads="1"/>
          </p:cNvSpPr>
          <p:nvPr/>
        </p:nvSpPr>
        <p:spPr bwMode="auto">
          <a:xfrm>
            <a:off x="1600200" y="4555278"/>
            <a:ext cx="6096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hangingPunct="1">
              <a:spcBef>
                <a:spcPct val="20000"/>
              </a:spcBef>
            </a:pPr>
            <a:r>
              <a:rPr lang="en-US" sz="1600" b="1" i="1" dirty="0"/>
              <a:t>Note:</a:t>
            </a:r>
            <a:r>
              <a:rPr lang="en-US" sz="1600" i="1" dirty="0"/>
              <a:t>  Some slides are adapted from those used by previous </a:t>
            </a:r>
            <a:r>
              <a:rPr lang="en-US" sz="1600" i="1" dirty="0" smtClean="0"/>
              <a:t>instructors </a:t>
            </a:r>
            <a:r>
              <a:rPr lang="en-US" sz="1600" i="1" dirty="0"/>
              <a:t>and some slides include figures from the </a:t>
            </a:r>
            <a:r>
              <a:rPr lang="en-US" sz="1600" i="1" dirty="0" smtClean="0"/>
              <a:t>textbook.</a:t>
            </a:r>
            <a:endParaRPr lang="en-US" sz="1600" i="1" dirty="0"/>
          </a:p>
        </p:txBody>
      </p:sp>
    </p:spTree>
    <p:extLst>
      <p:ext uri="{BB962C8B-B14F-4D97-AF65-F5344CB8AC3E}">
        <p14:creationId xmlns:p14="http://schemas.microsoft.com/office/powerpoint/2010/main" val="27395008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idx="4294967295"/>
          </p:nvPr>
        </p:nvSpPr>
        <p:spPr>
          <a:xfrm>
            <a:off x="609600" y="609600"/>
            <a:ext cx="7848600" cy="420628"/>
          </a:xfrm>
          <a:noFill/>
        </p:spPr>
        <p:txBody>
          <a:bodyPr lIns="63500" tIns="25400" rIns="63500" bIns="25400" anchor="t">
            <a:spAutoFit/>
          </a:bodyPr>
          <a:lstStyle/>
          <a:p>
            <a:pPr eaLnBrk="1" hangingPunct="1"/>
            <a:r>
              <a:rPr lang="en-US" sz="2400" b="1" dirty="0" err="1" smtClean="0"/>
              <a:t>Datapath</a:t>
            </a:r>
            <a:r>
              <a:rPr lang="en-US" sz="2400" b="1" dirty="0" smtClean="0"/>
              <a:t> Building Blocks: Combinational Logic Elements</a:t>
            </a:r>
          </a:p>
        </p:txBody>
      </p:sp>
      <p:sp>
        <p:nvSpPr>
          <p:cNvPr id="16387" name="AutoShape 3"/>
          <p:cNvSpPr>
            <a:spLocks noGrp="1" noChangeArrowheads="1"/>
          </p:cNvSpPr>
          <p:nvPr>
            <p:ph type="body" idx="4294967295"/>
          </p:nvPr>
        </p:nvSpPr>
        <p:spPr>
          <a:xfrm>
            <a:off x="838200" y="1600200"/>
            <a:ext cx="1863725" cy="4179888"/>
          </a:xfrm>
          <a:noFill/>
        </p:spPr>
        <p:txBody>
          <a:bodyPr lIns="63500" tIns="25400" rIns="63500" bIns="25400">
            <a:spAutoFit/>
          </a:bodyPr>
          <a:lstStyle/>
          <a:p>
            <a:pPr marL="203200" indent="-203200" eaLnBrk="1" hangingPunct="1"/>
            <a:r>
              <a:rPr lang="en-US" sz="3200" dirty="0" smtClean="0"/>
              <a:t>Adder</a:t>
            </a:r>
          </a:p>
          <a:p>
            <a:pPr marL="203200" indent="-203200" eaLnBrk="1" hangingPunct="1">
              <a:buFontTx/>
              <a:buNone/>
            </a:pPr>
            <a:endParaRPr lang="en-US" sz="3200" dirty="0" smtClean="0"/>
          </a:p>
          <a:p>
            <a:pPr marL="203200" indent="-203200" eaLnBrk="1" hangingPunct="1">
              <a:buFontTx/>
              <a:buNone/>
            </a:pPr>
            <a:endParaRPr lang="en-US" sz="3200" dirty="0" smtClean="0"/>
          </a:p>
          <a:p>
            <a:pPr marL="203200" indent="-203200" eaLnBrk="1" hangingPunct="1"/>
            <a:r>
              <a:rPr lang="en-US" sz="3200" dirty="0" smtClean="0"/>
              <a:t>MUX</a:t>
            </a:r>
          </a:p>
          <a:p>
            <a:pPr marL="203200" indent="-203200" eaLnBrk="1" hangingPunct="1">
              <a:buFontTx/>
              <a:buNone/>
            </a:pPr>
            <a:endParaRPr lang="en-US" sz="3200" dirty="0" smtClean="0"/>
          </a:p>
          <a:p>
            <a:pPr marL="203200" indent="-203200" eaLnBrk="1" hangingPunct="1">
              <a:buFontTx/>
              <a:buNone/>
            </a:pPr>
            <a:endParaRPr lang="en-US" sz="3200" dirty="0" smtClean="0"/>
          </a:p>
          <a:p>
            <a:pPr marL="203200" indent="-203200" eaLnBrk="1" hangingPunct="1"/>
            <a:r>
              <a:rPr lang="en-US" sz="3200" dirty="0" smtClean="0"/>
              <a:t>ALU</a:t>
            </a:r>
          </a:p>
        </p:txBody>
      </p:sp>
      <p:sp>
        <p:nvSpPr>
          <p:cNvPr id="16388" name="Line 4"/>
          <p:cNvSpPr>
            <a:spLocks noChangeShapeType="1"/>
          </p:cNvSpPr>
          <p:nvPr/>
        </p:nvSpPr>
        <p:spPr bwMode="auto">
          <a:xfrm flipH="1">
            <a:off x="3049588" y="1479550"/>
            <a:ext cx="787400" cy="0"/>
          </a:xfrm>
          <a:prstGeom prst="line">
            <a:avLst/>
          </a:prstGeom>
          <a:noFill/>
          <a:ln w="254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16389" name="Group 5"/>
          <p:cNvGrpSpPr>
            <a:grpSpLocks/>
          </p:cNvGrpSpPr>
          <p:nvPr/>
        </p:nvGrpSpPr>
        <p:grpSpPr bwMode="auto">
          <a:xfrm>
            <a:off x="3816350" y="1327150"/>
            <a:ext cx="457200" cy="1219200"/>
            <a:chOff x="2112" y="632"/>
            <a:chExt cx="288" cy="768"/>
          </a:xfrm>
        </p:grpSpPr>
        <p:sp>
          <p:nvSpPr>
            <p:cNvPr id="16450" name="Line 6"/>
            <p:cNvSpPr>
              <a:spLocks noChangeShapeType="1"/>
            </p:cNvSpPr>
            <p:nvPr/>
          </p:nvSpPr>
          <p:spPr bwMode="auto">
            <a:xfrm>
              <a:off x="2112" y="632"/>
              <a:ext cx="0" cy="176"/>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6451" name="Line 7"/>
            <p:cNvSpPr>
              <a:spLocks noChangeShapeType="1"/>
            </p:cNvSpPr>
            <p:nvPr/>
          </p:nvSpPr>
          <p:spPr bwMode="auto">
            <a:xfrm>
              <a:off x="2120" y="632"/>
              <a:ext cx="272" cy="176"/>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6452" name="Line 8"/>
            <p:cNvSpPr>
              <a:spLocks noChangeShapeType="1"/>
            </p:cNvSpPr>
            <p:nvPr/>
          </p:nvSpPr>
          <p:spPr bwMode="auto">
            <a:xfrm>
              <a:off x="2120" y="824"/>
              <a:ext cx="128" cy="8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6453" name="Line 9"/>
            <p:cNvSpPr>
              <a:spLocks noChangeShapeType="1"/>
            </p:cNvSpPr>
            <p:nvPr/>
          </p:nvSpPr>
          <p:spPr bwMode="auto">
            <a:xfrm>
              <a:off x="2256" y="920"/>
              <a:ext cx="0" cy="176"/>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6454" name="Line 10"/>
            <p:cNvSpPr>
              <a:spLocks noChangeShapeType="1"/>
            </p:cNvSpPr>
            <p:nvPr/>
          </p:nvSpPr>
          <p:spPr bwMode="auto">
            <a:xfrm>
              <a:off x="2400" y="824"/>
              <a:ext cx="0" cy="36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6455" name="Line 11"/>
            <p:cNvSpPr>
              <a:spLocks noChangeShapeType="1"/>
            </p:cNvSpPr>
            <p:nvPr/>
          </p:nvSpPr>
          <p:spPr bwMode="auto">
            <a:xfrm flipV="1">
              <a:off x="2120" y="1096"/>
              <a:ext cx="128" cy="11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6456" name="Line 12"/>
            <p:cNvSpPr>
              <a:spLocks noChangeShapeType="1"/>
            </p:cNvSpPr>
            <p:nvPr/>
          </p:nvSpPr>
          <p:spPr bwMode="auto">
            <a:xfrm>
              <a:off x="2112" y="1208"/>
              <a:ext cx="0" cy="176"/>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6457" name="Line 13"/>
            <p:cNvSpPr>
              <a:spLocks noChangeShapeType="1"/>
            </p:cNvSpPr>
            <p:nvPr/>
          </p:nvSpPr>
          <p:spPr bwMode="auto">
            <a:xfrm flipV="1">
              <a:off x="2120" y="1192"/>
              <a:ext cx="272" cy="20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16390" name="Line 14"/>
          <p:cNvSpPr>
            <a:spLocks noChangeShapeType="1"/>
          </p:cNvSpPr>
          <p:nvPr/>
        </p:nvSpPr>
        <p:spPr bwMode="auto">
          <a:xfrm flipH="1">
            <a:off x="3436938" y="1409700"/>
            <a:ext cx="88900" cy="1397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6391" name="Rectangle 15"/>
          <p:cNvSpPr>
            <a:spLocks noChangeArrowheads="1"/>
          </p:cNvSpPr>
          <p:nvPr/>
        </p:nvSpPr>
        <p:spPr bwMode="auto">
          <a:xfrm>
            <a:off x="3124200" y="1435100"/>
            <a:ext cx="43497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2000" b="1">
                <a:latin typeface="Times" pitchFamily="18" charset="0"/>
              </a:rPr>
              <a:t>32</a:t>
            </a:r>
          </a:p>
        </p:txBody>
      </p:sp>
      <p:sp>
        <p:nvSpPr>
          <p:cNvPr id="16392" name="Line 16"/>
          <p:cNvSpPr>
            <a:spLocks noChangeShapeType="1"/>
          </p:cNvSpPr>
          <p:nvPr/>
        </p:nvSpPr>
        <p:spPr bwMode="auto">
          <a:xfrm flipH="1">
            <a:off x="3049588" y="2393950"/>
            <a:ext cx="787400" cy="0"/>
          </a:xfrm>
          <a:prstGeom prst="line">
            <a:avLst/>
          </a:prstGeom>
          <a:noFill/>
          <a:ln w="254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16393" name="Line 17"/>
          <p:cNvSpPr>
            <a:spLocks noChangeShapeType="1"/>
          </p:cNvSpPr>
          <p:nvPr/>
        </p:nvSpPr>
        <p:spPr bwMode="auto">
          <a:xfrm flipH="1">
            <a:off x="3436938" y="2324100"/>
            <a:ext cx="88900" cy="1397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6394" name="Rectangle 18"/>
          <p:cNvSpPr>
            <a:spLocks noChangeArrowheads="1"/>
          </p:cNvSpPr>
          <p:nvPr/>
        </p:nvSpPr>
        <p:spPr bwMode="auto">
          <a:xfrm>
            <a:off x="3124200" y="2349500"/>
            <a:ext cx="43497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2000" b="1">
                <a:latin typeface="Times" pitchFamily="18" charset="0"/>
              </a:rPr>
              <a:t>32</a:t>
            </a:r>
          </a:p>
        </p:txBody>
      </p:sp>
      <p:sp>
        <p:nvSpPr>
          <p:cNvPr id="16395" name="Rectangle 19"/>
          <p:cNvSpPr>
            <a:spLocks noChangeArrowheads="1"/>
          </p:cNvSpPr>
          <p:nvPr/>
        </p:nvSpPr>
        <p:spPr bwMode="auto">
          <a:xfrm>
            <a:off x="2743200" y="1282700"/>
            <a:ext cx="36512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2000" b="1">
                <a:latin typeface="Times" pitchFamily="18" charset="0"/>
              </a:rPr>
              <a:t>A</a:t>
            </a:r>
          </a:p>
        </p:txBody>
      </p:sp>
      <p:sp>
        <p:nvSpPr>
          <p:cNvPr id="16396" name="Rectangle 20"/>
          <p:cNvSpPr>
            <a:spLocks noChangeArrowheads="1"/>
          </p:cNvSpPr>
          <p:nvPr/>
        </p:nvSpPr>
        <p:spPr bwMode="auto">
          <a:xfrm>
            <a:off x="2743200" y="2197100"/>
            <a:ext cx="350838"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2000" b="1">
                <a:latin typeface="Times" pitchFamily="18" charset="0"/>
              </a:rPr>
              <a:t>B</a:t>
            </a:r>
          </a:p>
        </p:txBody>
      </p:sp>
      <p:sp>
        <p:nvSpPr>
          <p:cNvPr id="16397" name="Line 21"/>
          <p:cNvSpPr>
            <a:spLocks noChangeShapeType="1"/>
          </p:cNvSpPr>
          <p:nvPr/>
        </p:nvSpPr>
        <p:spPr bwMode="auto">
          <a:xfrm flipH="1">
            <a:off x="4268788" y="1936750"/>
            <a:ext cx="787400" cy="0"/>
          </a:xfrm>
          <a:prstGeom prst="line">
            <a:avLst/>
          </a:prstGeom>
          <a:noFill/>
          <a:ln w="254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16398" name="Line 22"/>
          <p:cNvSpPr>
            <a:spLocks noChangeShapeType="1"/>
          </p:cNvSpPr>
          <p:nvPr/>
        </p:nvSpPr>
        <p:spPr bwMode="auto">
          <a:xfrm flipH="1">
            <a:off x="4656138" y="1866900"/>
            <a:ext cx="88900" cy="1397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6399" name="Rectangle 23"/>
          <p:cNvSpPr>
            <a:spLocks noChangeArrowheads="1"/>
          </p:cNvSpPr>
          <p:nvPr/>
        </p:nvSpPr>
        <p:spPr bwMode="auto">
          <a:xfrm>
            <a:off x="4343400" y="1892300"/>
            <a:ext cx="43497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2000" b="1">
                <a:latin typeface="Times" pitchFamily="18" charset="0"/>
              </a:rPr>
              <a:t>32</a:t>
            </a:r>
          </a:p>
        </p:txBody>
      </p:sp>
      <p:sp>
        <p:nvSpPr>
          <p:cNvPr id="16400" name="Rectangle 24"/>
          <p:cNvSpPr>
            <a:spLocks noChangeArrowheads="1"/>
          </p:cNvSpPr>
          <p:nvPr/>
        </p:nvSpPr>
        <p:spPr bwMode="auto">
          <a:xfrm>
            <a:off x="5029200" y="1739900"/>
            <a:ext cx="674688"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2000" b="1">
                <a:latin typeface="Times" pitchFamily="18" charset="0"/>
              </a:rPr>
              <a:t>Sum</a:t>
            </a:r>
          </a:p>
        </p:txBody>
      </p:sp>
      <p:sp>
        <p:nvSpPr>
          <p:cNvPr id="16401" name="Line 25"/>
          <p:cNvSpPr>
            <a:spLocks noChangeShapeType="1"/>
          </p:cNvSpPr>
          <p:nvPr/>
        </p:nvSpPr>
        <p:spPr bwMode="auto">
          <a:xfrm>
            <a:off x="4065588" y="2393950"/>
            <a:ext cx="965200"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6402" name="Rectangle 26"/>
          <p:cNvSpPr>
            <a:spLocks noChangeArrowheads="1"/>
          </p:cNvSpPr>
          <p:nvPr/>
        </p:nvSpPr>
        <p:spPr bwMode="auto">
          <a:xfrm>
            <a:off x="5029200" y="2197100"/>
            <a:ext cx="126682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2000" b="1">
                <a:latin typeface="Times" pitchFamily="18" charset="0"/>
              </a:rPr>
              <a:t>CarryOut</a:t>
            </a:r>
          </a:p>
        </p:txBody>
      </p:sp>
      <p:sp>
        <p:nvSpPr>
          <p:cNvPr id="16403" name="Line 27"/>
          <p:cNvSpPr>
            <a:spLocks noChangeShapeType="1"/>
          </p:cNvSpPr>
          <p:nvPr/>
        </p:nvSpPr>
        <p:spPr bwMode="auto">
          <a:xfrm flipH="1">
            <a:off x="2973388" y="5594350"/>
            <a:ext cx="787400" cy="0"/>
          </a:xfrm>
          <a:prstGeom prst="line">
            <a:avLst/>
          </a:prstGeom>
          <a:noFill/>
          <a:ln w="254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16404" name="Group 28"/>
          <p:cNvGrpSpPr>
            <a:grpSpLocks/>
          </p:cNvGrpSpPr>
          <p:nvPr/>
        </p:nvGrpSpPr>
        <p:grpSpPr bwMode="auto">
          <a:xfrm>
            <a:off x="3748088" y="5454650"/>
            <a:ext cx="457200" cy="1219200"/>
            <a:chOff x="2064" y="3224"/>
            <a:chExt cx="288" cy="768"/>
          </a:xfrm>
        </p:grpSpPr>
        <p:sp>
          <p:nvSpPr>
            <p:cNvPr id="16442" name="Line 29"/>
            <p:cNvSpPr>
              <a:spLocks noChangeShapeType="1"/>
            </p:cNvSpPr>
            <p:nvPr/>
          </p:nvSpPr>
          <p:spPr bwMode="auto">
            <a:xfrm>
              <a:off x="2064" y="3224"/>
              <a:ext cx="0" cy="176"/>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6443" name="Line 30"/>
            <p:cNvSpPr>
              <a:spLocks noChangeShapeType="1"/>
            </p:cNvSpPr>
            <p:nvPr/>
          </p:nvSpPr>
          <p:spPr bwMode="auto">
            <a:xfrm>
              <a:off x="2072" y="3224"/>
              <a:ext cx="272" cy="176"/>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6444" name="Line 31"/>
            <p:cNvSpPr>
              <a:spLocks noChangeShapeType="1"/>
            </p:cNvSpPr>
            <p:nvPr/>
          </p:nvSpPr>
          <p:spPr bwMode="auto">
            <a:xfrm>
              <a:off x="2072" y="3416"/>
              <a:ext cx="128" cy="8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6445" name="Line 32"/>
            <p:cNvSpPr>
              <a:spLocks noChangeShapeType="1"/>
            </p:cNvSpPr>
            <p:nvPr/>
          </p:nvSpPr>
          <p:spPr bwMode="auto">
            <a:xfrm>
              <a:off x="2208" y="3512"/>
              <a:ext cx="0" cy="176"/>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6446" name="Line 33"/>
            <p:cNvSpPr>
              <a:spLocks noChangeShapeType="1"/>
            </p:cNvSpPr>
            <p:nvPr/>
          </p:nvSpPr>
          <p:spPr bwMode="auto">
            <a:xfrm>
              <a:off x="2352" y="3416"/>
              <a:ext cx="0" cy="36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6447" name="Line 34"/>
            <p:cNvSpPr>
              <a:spLocks noChangeShapeType="1"/>
            </p:cNvSpPr>
            <p:nvPr/>
          </p:nvSpPr>
          <p:spPr bwMode="auto">
            <a:xfrm flipV="1">
              <a:off x="2072" y="3688"/>
              <a:ext cx="128" cy="11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6448" name="Line 35"/>
            <p:cNvSpPr>
              <a:spLocks noChangeShapeType="1"/>
            </p:cNvSpPr>
            <p:nvPr/>
          </p:nvSpPr>
          <p:spPr bwMode="auto">
            <a:xfrm>
              <a:off x="2064" y="3800"/>
              <a:ext cx="0" cy="176"/>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6449" name="Line 36"/>
            <p:cNvSpPr>
              <a:spLocks noChangeShapeType="1"/>
            </p:cNvSpPr>
            <p:nvPr/>
          </p:nvSpPr>
          <p:spPr bwMode="auto">
            <a:xfrm flipV="1">
              <a:off x="2072" y="3784"/>
              <a:ext cx="272" cy="20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16405" name="Line 37"/>
          <p:cNvSpPr>
            <a:spLocks noChangeShapeType="1"/>
          </p:cNvSpPr>
          <p:nvPr/>
        </p:nvSpPr>
        <p:spPr bwMode="auto">
          <a:xfrm flipH="1">
            <a:off x="3360738" y="5524500"/>
            <a:ext cx="88900" cy="1397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6406" name="Rectangle 38"/>
          <p:cNvSpPr>
            <a:spLocks noChangeArrowheads="1"/>
          </p:cNvSpPr>
          <p:nvPr/>
        </p:nvSpPr>
        <p:spPr bwMode="auto">
          <a:xfrm>
            <a:off x="3048000" y="5549900"/>
            <a:ext cx="43497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2000" b="1">
                <a:latin typeface="Times" pitchFamily="18" charset="0"/>
              </a:rPr>
              <a:t>32</a:t>
            </a:r>
          </a:p>
        </p:txBody>
      </p:sp>
      <p:sp>
        <p:nvSpPr>
          <p:cNvPr id="16407" name="Line 39"/>
          <p:cNvSpPr>
            <a:spLocks noChangeShapeType="1"/>
          </p:cNvSpPr>
          <p:nvPr/>
        </p:nvSpPr>
        <p:spPr bwMode="auto">
          <a:xfrm flipH="1">
            <a:off x="2973388" y="6508750"/>
            <a:ext cx="787400" cy="0"/>
          </a:xfrm>
          <a:prstGeom prst="line">
            <a:avLst/>
          </a:prstGeom>
          <a:noFill/>
          <a:ln w="254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16408" name="Line 40"/>
          <p:cNvSpPr>
            <a:spLocks noChangeShapeType="1"/>
          </p:cNvSpPr>
          <p:nvPr/>
        </p:nvSpPr>
        <p:spPr bwMode="auto">
          <a:xfrm flipH="1">
            <a:off x="3360738" y="6438900"/>
            <a:ext cx="88900" cy="1397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6409" name="Rectangle 41"/>
          <p:cNvSpPr>
            <a:spLocks noChangeArrowheads="1"/>
          </p:cNvSpPr>
          <p:nvPr/>
        </p:nvSpPr>
        <p:spPr bwMode="auto">
          <a:xfrm>
            <a:off x="3048000" y="6464300"/>
            <a:ext cx="43497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2000" b="1">
                <a:latin typeface="Times" pitchFamily="18" charset="0"/>
              </a:rPr>
              <a:t>32</a:t>
            </a:r>
          </a:p>
        </p:txBody>
      </p:sp>
      <p:sp>
        <p:nvSpPr>
          <p:cNvPr id="16410" name="Rectangle 42"/>
          <p:cNvSpPr>
            <a:spLocks noChangeArrowheads="1"/>
          </p:cNvSpPr>
          <p:nvPr/>
        </p:nvSpPr>
        <p:spPr bwMode="auto">
          <a:xfrm>
            <a:off x="2667000" y="5397500"/>
            <a:ext cx="36512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2000" b="1">
                <a:latin typeface="Times" pitchFamily="18" charset="0"/>
              </a:rPr>
              <a:t>A</a:t>
            </a:r>
          </a:p>
        </p:txBody>
      </p:sp>
      <p:sp>
        <p:nvSpPr>
          <p:cNvPr id="16411" name="Rectangle 43"/>
          <p:cNvSpPr>
            <a:spLocks noChangeArrowheads="1"/>
          </p:cNvSpPr>
          <p:nvPr/>
        </p:nvSpPr>
        <p:spPr bwMode="auto">
          <a:xfrm>
            <a:off x="2667000" y="6311900"/>
            <a:ext cx="350838"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2000" b="1">
                <a:latin typeface="Times" pitchFamily="18" charset="0"/>
              </a:rPr>
              <a:t>B</a:t>
            </a:r>
          </a:p>
        </p:txBody>
      </p:sp>
      <p:sp>
        <p:nvSpPr>
          <p:cNvPr id="16412" name="Line 44"/>
          <p:cNvSpPr>
            <a:spLocks noChangeShapeType="1"/>
          </p:cNvSpPr>
          <p:nvPr/>
        </p:nvSpPr>
        <p:spPr bwMode="auto">
          <a:xfrm flipH="1">
            <a:off x="4192588" y="6051550"/>
            <a:ext cx="787400" cy="0"/>
          </a:xfrm>
          <a:prstGeom prst="line">
            <a:avLst/>
          </a:prstGeom>
          <a:noFill/>
          <a:ln w="254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16413" name="Line 45"/>
          <p:cNvSpPr>
            <a:spLocks noChangeShapeType="1"/>
          </p:cNvSpPr>
          <p:nvPr/>
        </p:nvSpPr>
        <p:spPr bwMode="auto">
          <a:xfrm flipH="1">
            <a:off x="4579938" y="5981700"/>
            <a:ext cx="88900" cy="1397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6414" name="Rectangle 46"/>
          <p:cNvSpPr>
            <a:spLocks noChangeArrowheads="1"/>
          </p:cNvSpPr>
          <p:nvPr/>
        </p:nvSpPr>
        <p:spPr bwMode="auto">
          <a:xfrm>
            <a:off x="4267200" y="6007100"/>
            <a:ext cx="43497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2000" b="1">
                <a:latin typeface="Times" pitchFamily="18" charset="0"/>
              </a:rPr>
              <a:t>32</a:t>
            </a:r>
          </a:p>
        </p:txBody>
      </p:sp>
      <p:sp>
        <p:nvSpPr>
          <p:cNvPr id="16415" name="Rectangle 47"/>
          <p:cNvSpPr>
            <a:spLocks noChangeArrowheads="1"/>
          </p:cNvSpPr>
          <p:nvPr/>
        </p:nvSpPr>
        <p:spPr bwMode="auto">
          <a:xfrm>
            <a:off x="4953000" y="5854700"/>
            <a:ext cx="87312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2000" b="1">
                <a:latin typeface="Times" pitchFamily="18" charset="0"/>
              </a:rPr>
              <a:t>Result</a:t>
            </a:r>
          </a:p>
        </p:txBody>
      </p:sp>
      <p:sp>
        <p:nvSpPr>
          <p:cNvPr id="16416" name="Line 48"/>
          <p:cNvSpPr>
            <a:spLocks noChangeShapeType="1"/>
          </p:cNvSpPr>
          <p:nvPr/>
        </p:nvSpPr>
        <p:spPr bwMode="auto">
          <a:xfrm>
            <a:off x="3976688" y="5143500"/>
            <a:ext cx="0" cy="4445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6417" name="Rectangle 49"/>
          <p:cNvSpPr>
            <a:spLocks noChangeArrowheads="1"/>
          </p:cNvSpPr>
          <p:nvPr/>
        </p:nvSpPr>
        <p:spPr bwMode="auto">
          <a:xfrm>
            <a:off x="3676650" y="4806950"/>
            <a:ext cx="60642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pPr eaLnBrk="0" hangingPunct="0"/>
            <a:r>
              <a:rPr lang="en-US" sz="2000" b="1" dirty="0">
                <a:latin typeface="Times" pitchFamily="18" charset="0"/>
              </a:rPr>
              <a:t>OP</a:t>
            </a:r>
          </a:p>
        </p:txBody>
      </p:sp>
      <p:grpSp>
        <p:nvGrpSpPr>
          <p:cNvPr id="16418" name="Group 50"/>
          <p:cNvGrpSpPr>
            <a:grpSpLocks/>
          </p:cNvGrpSpPr>
          <p:nvPr/>
        </p:nvGrpSpPr>
        <p:grpSpPr bwMode="auto">
          <a:xfrm>
            <a:off x="3824288" y="3473450"/>
            <a:ext cx="304800" cy="1143000"/>
            <a:chOff x="2112" y="1976"/>
            <a:chExt cx="192" cy="720"/>
          </a:xfrm>
        </p:grpSpPr>
        <p:sp>
          <p:nvSpPr>
            <p:cNvPr id="16438" name="Line 51"/>
            <p:cNvSpPr>
              <a:spLocks noChangeShapeType="1"/>
            </p:cNvSpPr>
            <p:nvPr/>
          </p:nvSpPr>
          <p:spPr bwMode="auto">
            <a:xfrm>
              <a:off x="2112" y="1976"/>
              <a:ext cx="0" cy="70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6439" name="Line 52"/>
            <p:cNvSpPr>
              <a:spLocks noChangeShapeType="1"/>
            </p:cNvSpPr>
            <p:nvPr/>
          </p:nvSpPr>
          <p:spPr bwMode="auto">
            <a:xfrm>
              <a:off x="2120" y="1976"/>
              <a:ext cx="176" cy="8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6440" name="Line 53"/>
            <p:cNvSpPr>
              <a:spLocks noChangeShapeType="1"/>
            </p:cNvSpPr>
            <p:nvPr/>
          </p:nvSpPr>
          <p:spPr bwMode="auto">
            <a:xfrm flipV="1">
              <a:off x="2120" y="2584"/>
              <a:ext cx="176" cy="11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6441" name="Line 54"/>
            <p:cNvSpPr>
              <a:spLocks noChangeShapeType="1"/>
            </p:cNvSpPr>
            <p:nvPr/>
          </p:nvSpPr>
          <p:spPr bwMode="auto">
            <a:xfrm>
              <a:off x="2304" y="2072"/>
              <a:ext cx="0" cy="51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16419" name="Line 55"/>
          <p:cNvSpPr>
            <a:spLocks noChangeShapeType="1"/>
          </p:cNvSpPr>
          <p:nvPr/>
        </p:nvSpPr>
        <p:spPr bwMode="auto">
          <a:xfrm flipH="1">
            <a:off x="3049588" y="3689350"/>
            <a:ext cx="787400" cy="0"/>
          </a:xfrm>
          <a:prstGeom prst="line">
            <a:avLst/>
          </a:prstGeom>
          <a:noFill/>
          <a:ln w="254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16420" name="Line 56"/>
          <p:cNvSpPr>
            <a:spLocks noChangeShapeType="1"/>
          </p:cNvSpPr>
          <p:nvPr/>
        </p:nvSpPr>
        <p:spPr bwMode="auto">
          <a:xfrm flipH="1">
            <a:off x="3436938" y="3619500"/>
            <a:ext cx="88900" cy="1397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6421" name="Rectangle 57"/>
          <p:cNvSpPr>
            <a:spLocks noChangeArrowheads="1"/>
          </p:cNvSpPr>
          <p:nvPr/>
        </p:nvSpPr>
        <p:spPr bwMode="auto">
          <a:xfrm>
            <a:off x="3124200" y="3644900"/>
            <a:ext cx="43497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2000" b="1">
                <a:latin typeface="Times" pitchFamily="18" charset="0"/>
              </a:rPr>
              <a:t>32</a:t>
            </a:r>
          </a:p>
        </p:txBody>
      </p:sp>
      <p:sp>
        <p:nvSpPr>
          <p:cNvPr id="16422" name="Line 58"/>
          <p:cNvSpPr>
            <a:spLocks noChangeShapeType="1"/>
          </p:cNvSpPr>
          <p:nvPr/>
        </p:nvSpPr>
        <p:spPr bwMode="auto">
          <a:xfrm flipH="1">
            <a:off x="3049588" y="4375150"/>
            <a:ext cx="787400" cy="0"/>
          </a:xfrm>
          <a:prstGeom prst="line">
            <a:avLst/>
          </a:prstGeom>
          <a:noFill/>
          <a:ln w="254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16423" name="Line 59"/>
          <p:cNvSpPr>
            <a:spLocks noChangeShapeType="1"/>
          </p:cNvSpPr>
          <p:nvPr/>
        </p:nvSpPr>
        <p:spPr bwMode="auto">
          <a:xfrm flipH="1">
            <a:off x="3436938" y="4305300"/>
            <a:ext cx="88900" cy="1397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6424" name="Rectangle 60"/>
          <p:cNvSpPr>
            <a:spLocks noChangeArrowheads="1"/>
          </p:cNvSpPr>
          <p:nvPr/>
        </p:nvSpPr>
        <p:spPr bwMode="auto">
          <a:xfrm>
            <a:off x="2743200" y="3492500"/>
            <a:ext cx="36512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2000" b="1">
                <a:latin typeface="Times" pitchFamily="18" charset="0"/>
              </a:rPr>
              <a:t>A</a:t>
            </a:r>
          </a:p>
        </p:txBody>
      </p:sp>
      <p:sp>
        <p:nvSpPr>
          <p:cNvPr id="16425" name="Rectangle 61"/>
          <p:cNvSpPr>
            <a:spLocks noChangeArrowheads="1"/>
          </p:cNvSpPr>
          <p:nvPr/>
        </p:nvSpPr>
        <p:spPr bwMode="auto">
          <a:xfrm>
            <a:off x="2743200" y="4178300"/>
            <a:ext cx="350838"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2000" b="1">
                <a:latin typeface="Times" pitchFamily="18" charset="0"/>
              </a:rPr>
              <a:t>B</a:t>
            </a:r>
          </a:p>
        </p:txBody>
      </p:sp>
      <p:sp>
        <p:nvSpPr>
          <p:cNvPr id="16426" name="Rectangle 62"/>
          <p:cNvSpPr>
            <a:spLocks noChangeArrowheads="1"/>
          </p:cNvSpPr>
          <p:nvPr/>
        </p:nvSpPr>
        <p:spPr bwMode="auto">
          <a:xfrm>
            <a:off x="3124200" y="4330700"/>
            <a:ext cx="43497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2000" b="1">
                <a:latin typeface="Times" pitchFamily="18" charset="0"/>
              </a:rPr>
              <a:t>32</a:t>
            </a:r>
          </a:p>
        </p:txBody>
      </p:sp>
      <p:sp>
        <p:nvSpPr>
          <p:cNvPr id="16427" name="Line 63"/>
          <p:cNvSpPr>
            <a:spLocks noChangeShapeType="1"/>
          </p:cNvSpPr>
          <p:nvPr/>
        </p:nvSpPr>
        <p:spPr bwMode="auto">
          <a:xfrm flipH="1">
            <a:off x="4116388" y="4070350"/>
            <a:ext cx="787400" cy="0"/>
          </a:xfrm>
          <a:prstGeom prst="line">
            <a:avLst/>
          </a:prstGeom>
          <a:noFill/>
          <a:ln w="254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16428" name="Line 64"/>
          <p:cNvSpPr>
            <a:spLocks noChangeShapeType="1"/>
          </p:cNvSpPr>
          <p:nvPr/>
        </p:nvSpPr>
        <p:spPr bwMode="auto">
          <a:xfrm flipH="1">
            <a:off x="4503738" y="4000500"/>
            <a:ext cx="88900" cy="1397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6429" name="Rectangle 65"/>
          <p:cNvSpPr>
            <a:spLocks noChangeArrowheads="1"/>
          </p:cNvSpPr>
          <p:nvPr/>
        </p:nvSpPr>
        <p:spPr bwMode="auto">
          <a:xfrm>
            <a:off x="4876800" y="3873500"/>
            <a:ext cx="36512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2000" b="1">
                <a:latin typeface="Times" pitchFamily="18" charset="0"/>
              </a:rPr>
              <a:t>Y</a:t>
            </a:r>
          </a:p>
        </p:txBody>
      </p:sp>
      <p:sp>
        <p:nvSpPr>
          <p:cNvPr id="16430" name="Rectangle 66"/>
          <p:cNvSpPr>
            <a:spLocks noChangeArrowheads="1"/>
          </p:cNvSpPr>
          <p:nvPr/>
        </p:nvSpPr>
        <p:spPr bwMode="auto">
          <a:xfrm>
            <a:off x="4191000" y="4025900"/>
            <a:ext cx="43497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2000" b="1">
                <a:latin typeface="Times" pitchFamily="18" charset="0"/>
              </a:rPr>
              <a:t>32</a:t>
            </a:r>
          </a:p>
        </p:txBody>
      </p:sp>
      <p:sp>
        <p:nvSpPr>
          <p:cNvPr id="16431" name="Line 67"/>
          <p:cNvSpPr>
            <a:spLocks noChangeShapeType="1"/>
          </p:cNvSpPr>
          <p:nvPr/>
        </p:nvSpPr>
        <p:spPr bwMode="auto">
          <a:xfrm>
            <a:off x="3976688" y="3086100"/>
            <a:ext cx="0" cy="4445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6432" name="Rectangle 68"/>
          <p:cNvSpPr>
            <a:spLocks noChangeArrowheads="1"/>
          </p:cNvSpPr>
          <p:nvPr/>
        </p:nvSpPr>
        <p:spPr bwMode="auto">
          <a:xfrm>
            <a:off x="3214688" y="3003550"/>
            <a:ext cx="836612"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pPr eaLnBrk="0" hangingPunct="0"/>
            <a:r>
              <a:rPr lang="en-US" sz="2000" b="1">
                <a:latin typeface="Times" pitchFamily="18" charset="0"/>
              </a:rPr>
              <a:t>Select</a:t>
            </a:r>
          </a:p>
        </p:txBody>
      </p:sp>
      <p:sp>
        <p:nvSpPr>
          <p:cNvPr id="16433" name="Rectangle 69"/>
          <p:cNvSpPr>
            <a:spLocks noChangeArrowheads="1"/>
          </p:cNvSpPr>
          <p:nvPr/>
        </p:nvSpPr>
        <p:spPr bwMode="auto">
          <a:xfrm rot="5400000">
            <a:off x="3773488" y="1825625"/>
            <a:ext cx="733425"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1600" b="1">
                <a:latin typeface="Times" pitchFamily="18" charset="0"/>
              </a:rPr>
              <a:t>Adder</a:t>
            </a:r>
          </a:p>
        </p:txBody>
      </p:sp>
      <p:sp>
        <p:nvSpPr>
          <p:cNvPr id="16434" name="Rectangle 70"/>
          <p:cNvSpPr>
            <a:spLocks noChangeArrowheads="1"/>
          </p:cNvSpPr>
          <p:nvPr/>
        </p:nvSpPr>
        <p:spPr bwMode="auto">
          <a:xfrm rot="5400000">
            <a:off x="3621088" y="3890963"/>
            <a:ext cx="663575"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1600" b="1">
                <a:latin typeface="Times" pitchFamily="18" charset="0"/>
              </a:rPr>
              <a:t>MUX</a:t>
            </a:r>
          </a:p>
        </p:txBody>
      </p:sp>
      <p:sp>
        <p:nvSpPr>
          <p:cNvPr id="16435" name="Rectangle 71"/>
          <p:cNvSpPr>
            <a:spLocks noChangeArrowheads="1"/>
          </p:cNvSpPr>
          <p:nvPr/>
        </p:nvSpPr>
        <p:spPr bwMode="auto">
          <a:xfrm rot="5400000">
            <a:off x="3765551" y="5889625"/>
            <a:ext cx="609600"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1600" b="1">
                <a:latin typeface="Times" pitchFamily="18" charset="0"/>
              </a:rPr>
              <a:t>ALU</a:t>
            </a:r>
          </a:p>
        </p:txBody>
      </p:sp>
      <p:sp>
        <p:nvSpPr>
          <p:cNvPr id="16436" name="Line 72"/>
          <p:cNvSpPr>
            <a:spLocks noChangeShapeType="1"/>
          </p:cNvSpPr>
          <p:nvPr/>
        </p:nvSpPr>
        <p:spPr bwMode="auto">
          <a:xfrm>
            <a:off x="4129088" y="1111250"/>
            <a:ext cx="0" cy="43180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6437" name="Rectangle 73"/>
          <p:cNvSpPr>
            <a:spLocks noChangeArrowheads="1"/>
          </p:cNvSpPr>
          <p:nvPr/>
        </p:nvSpPr>
        <p:spPr bwMode="auto">
          <a:xfrm>
            <a:off x="4114800" y="977900"/>
            <a:ext cx="1084263"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2000" b="1">
                <a:latin typeface="Times" pitchFamily="18" charset="0"/>
              </a:rPr>
              <a:t>CarryIn</a:t>
            </a:r>
          </a:p>
        </p:txBody>
      </p:sp>
    </p:spTree>
    <p:extLst>
      <p:ext uri="{BB962C8B-B14F-4D97-AF65-F5344CB8AC3E}">
        <p14:creationId xmlns:p14="http://schemas.microsoft.com/office/powerpoint/2010/main" val="3579212924"/>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ChangeArrowheads="1"/>
          </p:cNvSpPr>
          <p:nvPr/>
        </p:nvSpPr>
        <p:spPr bwMode="auto">
          <a:xfrm>
            <a:off x="225425" y="312738"/>
            <a:ext cx="2092325" cy="477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17411" name="Rectangle 3"/>
          <p:cNvSpPr>
            <a:spLocks noGrp="1" noChangeArrowheads="1"/>
          </p:cNvSpPr>
          <p:nvPr>
            <p:ph type="title" idx="4294967295"/>
          </p:nvPr>
        </p:nvSpPr>
        <p:spPr>
          <a:xfrm>
            <a:off x="609600" y="609600"/>
            <a:ext cx="8001000" cy="762000"/>
          </a:xfrm>
          <a:noFill/>
        </p:spPr>
        <p:txBody>
          <a:bodyPr>
            <a:normAutofit/>
          </a:bodyPr>
          <a:lstStyle/>
          <a:p>
            <a:r>
              <a:rPr lang="en-US" sz="2800" b="1" dirty="0" err="1" smtClean="0"/>
              <a:t>Datapath</a:t>
            </a:r>
            <a:r>
              <a:rPr lang="en-US" sz="2800" b="1" dirty="0" smtClean="0"/>
              <a:t> Building Blocks: Register Files</a:t>
            </a:r>
          </a:p>
        </p:txBody>
      </p:sp>
      <p:sp>
        <p:nvSpPr>
          <p:cNvPr id="17412" name="AutoShape 4"/>
          <p:cNvSpPr>
            <a:spLocks noGrp="1" noChangeArrowheads="1"/>
          </p:cNvSpPr>
          <p:nvPr>
            <p:ph type="body" sz="half" idx="4294967295"/>
          </p:nvPr>
        </p:nvSpPr>
        <p:spPr>
          <a:xfrm>
            <a:off x="609600" y="1447800"/>
            <a:ext cx="4114800" cy="4876800"/>
          </a:xfrm>
          <a:noFill/>
        </p:spPr>
        <p:txBody>
          <a:bodyPr/>
          <a:lstStyle/>
          <a:p>
            <a:r>
              <a:rPr lang="en-US" sz="2400" dirty="0" smtClean="0"/>
              <a:t>Built using D flip-flops</a:t>
            </a:r>
          </a:p>
        </p:txBody>
      </p:sp>
      <p:pic>
        <p:nvPicPr>
          <p:cNvPr id="17413" name="Picture 5" descr="31~Figure_B"/>
          <p:cNvPicPr>
            <a:picLocks noGrp="1" noChangeAspect="1" noChangeArrowheads="1"/>
          </p:cNvPicPr>
          <p:nvPr>
            <p:ph sz="quarter" idx="4294967295"/>
          </p:nvPr>
        </p:nvPicPr>
        <p:blipFill>
          <a:blip r:embed="rId3">
            <a:extLst>
              <a:ext uri="{28A0092B-C50C-407E-A947-70E740481C1C}">
                <a14:useLocalDpi xmlns:a14="http://schemas.microsoft.com/office/drawing/2010/main" val="0"/>
              </a:ext>
            </a:extLst>
          </a:blip>
          <a:srcRect/>
          <a:stretch>
            <a:fillRect/>
          </a:stretch>
        </p:blipFill>
        <p:spPr>
          <a:xfrm>
            <a:off x="762000" y="2514600"/>
            <a:ext cx="3748088" cy="2967038"/>
          </a:xfrm>
          <a:prstGeom prst="rect">
            <a:avLst/>
          </a:prstGeom>
          <a:noFill/>
        </p:spPr>
      </p:pic>
      <p:pic>
        <p:nvPicPr>
          <p:cNvPr id="17414" name="Picture 7" descr="32~Figure_B"/>
          <p:cNvPicPr>
            <a:picLocks noGrp="1" noChangeAspect="1" noChangeArrowheads="1"/>
          </p:cNvPicPr>
          <p:nvPr>
            <p:ph sz="quarter" idx="4294967295"/>
          </p:nvPr>
        </p:nvPicPr>
        <p:blipFill>
          <a:blip r:embed="rId4">
            <a:extLst>
              <a:ext uri="{28A0092B-C50C-407E-A947-70E740481C1C}">
                <a14:useLocalDpi xmlns:a14="http://schemas.microsoft.com/office/drawing/2010/main" val="0"/>
              </a:ext>
            </a:extLst>
          </a:blip>
          <a:srcRect/>
          <a:stretch>
            <a:fillRect/>
          </a:stretch>
        </p:blipFill>
        <p:spPr>
          <a:xfrm>
            <a:off x="4572000" y="1828800"/>
            <a:ext cx="4013200" cy="3983038"/>
          </a:xfrm>
          <a:prstGeom prst="rect">
            <a:avLst/>
          </a:prstGeom>
          <a:noFill/>
        </p:spPr>
      </p:pic>
      <p:sp>
        <p:nvSpPr>
          <p:cNvPr id="17415" name="Line 8"/>
          <p:cNvSpPr>
            <a:spLocks noChangeShapeType="1"/>
          </p:cNvSpPr>
          <p:nvPr/>
        </p:nvSpPr>
        <p:spPr bwMode="auto">
          <a:xfrm flipH="1" flipV="1">
            <a:off x="6858000" y="4876800"/>
            <a:ext cx="304800" cy="762000"/>
          </a:xfrm>
          <a:prstGeom prst="line">
            <a:avLst/>
          </a:prstGeom>
          <a:noFill/>
          <a:ln w="12700">
            <a:solidFill>
              <a:schemeClr val="folHlink"/>
            </a:solidFill>
            <a:round/>
            <a:headEnd type="none" w="sm" len="sm"/>
            <a:tailEnd type="triangle" w="lg" len="lg"/>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1771477213"/>
      </p:ext>
    </p:extLst>
  </p:cSld>
  <p:clrMapOvr>
    <a:masterClrMapping/>
  </p:clrMapOvr>
  <p:transition spd="slow" advTm="2000"/>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idx="4294967295"/>
          </p:nvPr>
        </p:nvSpPr>
        <p:spPr>
          <a:xfrm>
            <a:off x="228600" y="609600"/>
            <a:ext cx="8686800" cy="609600"/>
          </a:xfrm>
          <a:noFill/>
        </p:spPr>
        <p:txBody>
          <a:bodyPr>
            <a:normAutofit/>
          </a:bodyPr>
          <a:lstStyle/>
          <a:p>
            <a:r>
              <a:rPr lang="en-US" sz="2800" b="1" dirty="0" err="1" smtClean="0"/>
              <a:t>Datapath</a:t>
            </a:r>
            <a:r>
              <a:rPr lang="en-US" sz="2800" b="1" dirty="0" smtClean="0"/>
              <a:t> Building Blocks: PC, Memory, Adder, </a:t>
            </a:r>
            <a:r>
              <a:rPr lang="en-US" sz="2800" b="1" dirty="0" err="1" smtClean="0"/>
              <a:t>etc</a:t>
            </a:r>
            <a:endParaRPr lang="en-US" sz="2800" b="1" dirty="0" smtClean="0"/>
          </a:p>
        </p:txBody>
      </p:sp>
      <p:pic>
        <p:nvPicPr>
          <p:cNvPr id="5" name="Picture 4" descr="f04-07-P37449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9600" y="4038600"/>
            <a:ext cx="3971544" cy="2133600"/>
          </a:xfrm>
          <a:prstGeom prst="rect">
            <a:avLst/>
          </a:prstGeom>
          <a:noFill/>
          <a:extLst>
            <a:ext uri="{909E8E84-426E-40DD-AFC4-6F175D3DCCD1}">
              <a14:hiddenFill xmlns:a14="http://schemas.microsoft.com/office/drawing/2010/main">
                <a:solidFill>
                  <a:srgbClr val="FFFFFF"/>
                </a:solidFill>
              </a14:hiddenFill>
            </a:ext>
          </a:extLst>
        </p:spPr>
      </p:pic>
      <p:pic>
        <p:nvPicPr>
          <p:cNvPr id="18438"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400" y="1219200"/>
            <a:ext cx="7602537" cy="2243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 name="Picture 1"/>
          <p:cNvPicPr>
            <a:picLocks noChangeAspect="1"/>
          </p:cNvPicPr>
          <p:nvPr/>
        </p:nvPicPr>
        <p:blipFill>
          <a:blip r:embed="rId5"/>
          <a:stretch>
            <a:fillRect/>
          </a:stretch>
        </p:blipFill>
        <p:spPr>
          <a:xfrm>
            <a:off x="4648200" y="4038600"/>
            <a:ext cx="3867150" cy="2133600"/>
          </a:xfrm>
          <a:prstGeom prst="rect">
            <a:avLst/>
          </a:prstGeom>
        </p:spPr>
      </p:pic>
    </p:spTree>
    <p:extLst>
      <p:ext uri="{BB962C8B-B14F-4D97-AF65-F5344CB8AC3E}">
        <p14:creationId xmlns:p14="http://schemas.microsoft.com/office/powerpoint/2010/main" val="2376485861"/>
      </p:ext>
    </p:extLst>
  </p:cSld>
  <p:clrMapOvr>
    <a:masterClrMapping/>
  </p:clrMapOvr>
  <p:transition spd="slow"/>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idx="4294967295"/>
          </p:nvPr>
        </p:nvSpPr>
        <p:spPr>
          <a:xfrm>
            <a:off x="609600" y="533400"/>
            <a:ext cx="8001000" cy="543739"/>
          </a:xfrm>
          <a:noFill/>
        </p:spPr>
        <p:txBody>
          <a:bodyPr wrap="square" lIns="63500" tIns="25400" rIns="63500" bIns="25400" anchor="t">
            <a:spAutoFit/>
          </a:bodyPr>
          <a:lstStyle/>
          <a:p>
            <a:pPr eaLnBrk="1" hangingPunct="1"/>
            <a:r>
              <a:rPr lang="en-US" sz="3200" b="1" dirty="0" smtClean="0"/>
              <a:t>Overview of the Instruction Fetch Unit</a:t>
            </a:r>
          </a:p>
        </p:txBody>
      </p:sp>
      <p:sp>
        <p:nvSpPr>
          <p:cNvPr id="19459" name="AutoShape 3"/>
          <p:cNvSpPr>
            <a:spLocks noGrp="1" noChangeArrowheads="1"/>
          </p:cNvSpPr>
          <p:nvPr>
            <p:ph type="body" idx="4294967295"/>
          </p:nvPr>
        </p:nvSpPr>
        <p:spPr>
          <a:xfrm>
            <a:off x="533400" y="1066800"/>
            <a:ext cx="8191500" cy="2241550"/>
          </a:xfrm>
          <a:noFill/>
        </p:spPr>
        <p:txBody>
          <a:bodyPr lIns="63500" tIns="25400" rIns="63500" bIns="25400">
            <a:spAutoFit/>
          </a:bodyPr>
          <a:lstStyle/>
          <a:p>
            <a:pPr marL="203200" indent="-203200" eaLnBrk="1" hangingPunct="1">
              <a:spcBef>
                <a:spcPct val="30000"/>
              </a:spcBef>
            </a:pPr>
            <a:r>
              <a:rPr lang="en-US" dirty="0" smtClean="0"/>
              <a:t>The common RTL operations</a:t>
            </a:r>
          </a:p>
          <a:p>
            <a:pPr marL="685800" lvl="1" indent="-190500" eaLnBrk="1" hangingPunct="1">
              <a:spcBef>
                <a:spcPct val="30000"/>
              </a:spcBef>
            </a:pPr>
            <a:r>
              <a:rPr lang="en-US" dirty="0" smtClean="0"/>
              <a:t>Fetch the Instruction: </a:t>
            </a:r>
            <a:r>
              <a:rPr lang="en-US" dirty="0" err="1" smtClean="0"/>
              <a:t>mem</a:t>
            </a:r>
            <a:r>
              <a:rPr lang="en-US" dirty="0" smtClean="0"/>
              <a:t>[PC]</a:t>
            </a:r>
          </a:p>
          <a:p>
            <a:pPr marL="685800" lvl="1" indent="-190500" eaLnBrk="1" hangingPunct="1">
              <a:spcBef>
                <a:spcPct val="30000"/>
              </a:spcBef>
            </a:pPr>
            <a:r>
              <a:rPr lang="en-US" dirty="0" smtClean="0"/>
              <a:t>Update the program counter:</a:t>
            </a:r>
          </a:p>
          <a:p>
            <a:pPr marL="1257300" lvl="2" indent="-342900" eaLnBrk="1" hangingPunct="1">
              <a:spcBef>
                <a:spcPct val="30000"/>
              </a:spcBef>
            </a:pPr>
            <a:r>
              <a:rPr lang="en-US" dirty="0" smtClean="0"/>
              <a:t>Sequential Code: PC = PC + 4 </a:t>
            </a:r>
          </a:p>
          <a:p>
            <a:pPr marL="1257300" lvl="2" indent="-342900" eaLnBrk="1" hangingPunct="1">
              <a:spcBef>
                <a:spcPct val="30000"/>
              </a:spcBef>
            </a:pPr>
            <a:r>
              <a:rPr lang="en-US" dirty="0" smtClean="0"/>
              <a:t>Branch and Jump:   PC = “something else”</a:t>
            </a:r>
            <a:endParaRPr lang="en-US" sz="2400" dirty="0" smtClean="0"/>
          </a:p>
        </p:txBody>
      </p:sp>
      <p:sp>
        <p:nvSpPr>
          <p:cNvPr id="19460" name="Line 4"/>
          <p:cNvSpPr>
            <a:spLocks noChangeShapeType="1"/>
          </p:cNvSpPr>
          <p:nvPr/>
        </p:nvSpPr>
        <p:spPr bwMode="auto">
          <a:xfrm>
            <a:off x="5334000" y="5715000"/>
            <a:ext cx="2184400"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9461" name="Line 5"/>
          <p:cNvSpPr>
            <a:spLocks noChangeShapeType="1"/>
          </p:cNvSpPr>
          <p:nvPr/>
        </p:nvSpPr>
        <p:spPr bwMode="auto">
          <a:xfrm flipH="1">
            <a:off x="6457950" y="5568950"/>
            <a:ext cx="241300" cy="2921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462" name="Rectangle 6"/>
          <p:cNvSpPr>
            <a:spLocks noChangeArrowheads="1"/>
          </p:cNvSpPr>
          <p:nvPr/>
        </p:nvSpPr>
        <p:spPr bwMode="auto">
          <a:xfrm>
            <a:off x="6400800" y="5715000"/>
            <a:ext cx="43497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2000">
                <a:latin typeface="Times" pitchFamily="18" charset="0"/>
              </a:rPr>
              <a:t>32</a:t>
            </a:r>
            <a:endParaRPr lang="en-US" sz="1600">
              <a:latin typeface="Times" pitchFamily="18" charset="0"/>
            </a:endParaRPr>
          </a:p>
        </p:txBody>
      </p:sp>
      <p:sp>
        <p:nvSpPr>
          <p:cNvPr id="19463" name="Rectangle 7"/>
          <p:cNvSpPr>
            <a:spLocks noChangeArrowheads="1"/>
          </p:cNvSpPr>
          <p:nvPr/>
        </p:nvSpPr>
        <p:spPr bwMode="auto">
          <a:xfrm>
            <a:off x="5486400" y="5334000"/>
            <a:ext cx="192405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2000">
                <a:latin typeface="Times" pitchFamily="18" charset="0"/>
              </a:rPr>
              <a:t>Instruction Word</a:t>
            </a:r>
          </a:p>
        </p:txBody>
      </p:sp>
      <p:grpSp>
        <p:nvGrpSpPr>
          <p:cNvPr id="19464" name="Group 8"/>
          <p:cNvGrpSpPr>
            <a:grpSpLocks/>
          </p:cNvGrpSpPr>
          <p:nvPr/>
        </p:nvGrpSpPr>
        <p:grpSpPr bwMode="auto">
          <a:xfrm>
            <a:off x="3889375" y="5130800"/>
            <a:ext cx="1454150" cy="1187450"/>
            <a:chOff x="2458" y="3088"/>
            <a:chExt cx="916" cy="748"/>
          </a:xfrm>
        </p:grpSpPr>
        <p:sp>
          <p:nvSpPr>
            <p:cNvPr id="19480" name="Rectangle 9"/>
            <p:cNvSpPr>
              <a:spLocks noChangeArrowheads="1"/>
            </p:cNvSpPr>
            <p:nvPr/>
          </p:nvSpPr>
          <p:spPr bwMode="auto">
            <a:xfrm>
              <a:off x="2458" y="3088"/>
              <a:ext cx="886" cy="748"/>
            </a:xfrm>
            <a:prstGeom prst="rect">
              <a:avLst/>
            </a:prstGeom>
            <a:noFill/>
            <a:ln w="508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9481" name="Rectangle 10"/>
            <p:cNvSpPr>
              <a:spLocks noChangeArrowheads="1"/>
            </p:cNvSpPr>
            <p:nvPr/>
          </p:nvSpPr>
          <p:spPr bwMode="auto">
            <a:xfrm>
              <a:off x="2631" y="3120"/>
              <a:ext cx="638"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2000">
                  <a:latin typeface="Times" pitchFamily="18" charset="0"/>
                </a:rPr>
                <a:t>Address</a:t>
              </a:r>
            </a:p>
          </p:txBody>
        </p:sp>
        <p:sp>
          <p:nvSpPr>
            <p:cNvPr id="19482" name="Rectangle 11"/>
            <p:cNvSpPr>
              <a:spLocks noChangeArrowheads="1"/>
            </p:cNvSpPr>
            <p:nvPr/>
          </p:nvSpPr>
          <p:spPr bwMode="auto">
            <a:xfrm>
              <a:off x="2495" y="3360"/>
              <a:ext cx="879" cy="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eaLnBrk="0" hangingPunct="0"/>
              <a:r>
                <a:rPr lang="en-US" sz="2000" b="1">
                  <a:latin typeface="Times" pitchFamily="18" charset="0"/>
                </a:rPr>
                <a:t>Instruction</a:t>
              </a:r>
            </a:p>
            <a:p>
              <a:pPr algn="ctr" eaLnBrk="0" hangingPunct="0"/>
              <a:r>
                <a:rPr lang="en-US" sz="2000" b="1">
                  <a:latin typeface="Times" pitchFamily="18" charset="0"/>
                </a:rPr>
                <a:t>Memory</a:t>
              </a:r>
            </a:p>
          </p:txBody>
        </p:sp>
      </p:grpSp>
      <p:sp>
        <p:nvSpPr>
          <p:cNvPr id="19465" name="Rectangle 12"/>
          <p:cNvSpPr>
            <a:spLocks noChangeArrowheads="1"/>
          </p:cNvSpPr>
          <p:nvPr/>
        </p:nvSpPr>
        <p:spPr bwMode="auto">
          <a:xfrm>
            <a:off x="3960813" y="3911600"/>
            <a:ext cx="1258887" cy="322263"/>
          </a:xfrm>
          <a:prstGeom prst="rect">
            <a:avLst/>
          </a:prstGeom>
          <a:noFill/>
          <a:ln w="508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9466" name="Line 13"/>
          <p:cNvSpPr>
            <a:spLocks noChangeShapeType="1"/>
          </p:cNvSpPr>
          <p:nvPr/>
        </p:nvSpPr>
        <p:spPr bwMode="auto">
          <a:xfrm flipH="1" flipV="1">
            <a:off x="3922713" y="4017963"/>
            <a:ext cx="177800" cy="1016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467" name="Line 14"/>
          <p:cNvSpPr>
            <a:spLocks noChangeShapeType="1"/>
          </p:cNvSpPr>
          <p:nvPr/>
        </p:nvSpPr>
        <p:spPr bwMode="auto">
          <a:xfrm flipH="1">
            <a:off x="3922713" y="4119563"/>
            <a:ext cx="177800" cy="508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468" name="Oval 15"/>
          <p:cNvSpPr>
            <a:spLocks noChangeArrowheads="1"/>
          </p:cNvSpPr>
          <p:nvPr/>
        </p:nvSpPr>
        <p:spPr bwMode="auto">
          <a:xfrm>
            <a:off x="3795713" y="4043363"/>
            <a:ext cx="127000" cy="12700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9469" name="Line 16"/>
          <p:cNvSpPr>
            <a:spLocks noChangeShapeType="1"/>
          </p:cNvSpPr>
          <p:nvPr/>
        </p:nvSpPr>
        <p:spPr bwMode="auto">
          <a:xfrm flipH="1">
            <a:off x="3465513" y="4106863"/>
            <a:ext cx="3302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470" name="Rectangle 17"/>
          <p:cNvSpPr>
            <a:spLocks noChangeArrowheads="1"/>
          </p:cNvSpPr>
          <p:nvPr/>
        </p:nvSpPr>
        <p:spPr bwMode="auto">
          <a:xfrm>
            <a:off x="4343400" y="3886200"/>
            <a:ext cx="519113"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2000" b="1">
                <a:latin typeface="Times" pitchFamily="18" charset="0"/>
              </a:rPr>
              <a:t>PC</a:t>
            </a:r>
          </a:p>
        </p:txBody>
      </p:sp>
      <p:sp>
        <p:nvSpPr>
          <p:cNvPr id="19471" name="Rectangle 18"/>
          <p:cNvSpPr>
            <a:spLocks noChangeArrowheads="1"/>
          </p:cNvSpPr>
          <p:nvPr/>
        </p:nvSpPr>
        <p:spPr bwMode="auto">
          <a:xfrm>
            <a:off x="2971800" y="3886200"/>
            <a:ext cx="547688"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2000">
                <a:latin typeface="Times" pitchFamily="18" charset="0"/>
              </a:rPr>
              <a:t>Clk</a:t>
            </a:r>
          </a:p>
        </p:txBody>
      </p:sp>
      <p:grpSp>
        <p:nvGrpSpPr>
          <p:cNvPr id="19472" name="Group 19"/>
          <p:cNvGrpSpPr>
            <a:grpSpLocks/>
          </p:cNvGrpSpPr>
          <p:nvPr/>
        </p:nvGrpSpPr>
        <p:grpSpPr bwMode="auto">
          <a:xfrm>
            <a:off x="5499100" y="4364038"/>
            <a:ext cx="1397000" cy="577850"/>
            <a:chOff x="3472" y="2605"/>
            <a:chExt cx="880" cy="364"/>
          </a:xfrm>
        </p:grpSpPr>
        <p:sp>
          <p:nvSpPr>
            <p:cNvPr id="19478" name="Rectangle 20"/>
            <p:cNvSpPr>
              <a:spLocks noChangeArrowheads="1"/>
            </p:cNvSpPr>
            <p:nvPr/>
          </p:nvSpPr>
          <p:spPr bwMode="auto">
            <a:xfrm>
              <a:off x="3472" y="2608"/>
              <a:ext cx="880" cy="352"/>
            </a:xfrm>
            <a:prstGeom prst="rect">
              <a:avLst/>
            </a:prstGeom>
            <a:noFill/>
            <a:ln w="508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9479" name="Rectangle 21"/>
            <p:cNvSpPr>
              <a:spLocks noChangeArrowheads="1"/>
            </p:cNvSpPr>
            <p:nvPr/>
          </p:nvSpPr>
          <p:spPr bwMode="auto">
            <a:xfrm>
              <a:off x="3488" y="2605"/>
              <a:ext cx="850" cy="3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eaLnBrk="0" hangingPunct="0"/>
              <a:r>
                <a:rPr lang="en-US" sz="1600" b="1">
                  <a:latin typeface="Times" pitchFamily="18" charset="0"/>
                </a:rPr>
                <a:t>Next Address</a:t>
              </a:r>
            </a:p>
            <a:p>
              <a:pPr algn="ctr" eaLnBrk="0" hangingPunct="0"/>
              <a:r>
                <a:rPr lang="en-US" sz="1600" b="1">
                  <a:latin typeface="Times" pitchFamily="18" charset="0"/>
                </a:rPr>
                <a:t>Logic</a:t>
              </a:r>
            </a:p>
          </p:txBody>
        </p:sp>
      </p:grpSp>
      <p:sp>
        <p:nvSpPr>
          <p:cNvPr id="19473" name="Line 22"/>
          <p:cNvSpPr>
            <a:spLocks noChangeShapeType="1"/>
          </p:cNvSpPr>
          <p:nvPr/>
        </p:nvSpPr>
        <p:spPr bwMode="auto">
          <a:xfrm>
            <a:off x="4559300" y="4279900"/>
            <a:ext cx="0" cy="81280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9474" name="Line 23"/>
          <p:cNvSpPr>
            <a:spLocks noChangeShapeType="1"/>
          </p:cNvSpPr>
          <p:nvPr/>
        </p:nvSpPr>
        <p:spPr bwMode="auto">
          <a:xfrm>
            <a:off x="4572000" y="4648200"/>
            <a:ext cx="889000"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9475" name="Line 24"/>
          <p:cNvSpPr>
            <a:spLocks noChangeShapeType="1"/>
          </p:cNvSpPr>
          <p:nvPr/>
        </p:nvSpPr>
        <p:spPr bwMode="auto">
          <a:xfrm>
            <a:off x="4559300" y="3365500"/>
            <a:ext cx="0" cy="50800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9476" name="Line 25"/>
          <p:cNvSpPr>
            <a:spLocks noChangeShapeType="1"/>
          </p:cNvSpPr>
          <p:nvPr/>
        </p:nvSpPr>
        <p:spPr bwMode="auto">
          <a:xfrm>
            <a:off x="4572000" y="3352800"/>
            <a:ext cx="15748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477" name="Line 26"/>
          <p:cNvSpPr>
            <a:spLocks noChangeShapeType="1"/>
          </p:cNvSpPr>
          <p:nvPr/>
        </p:nvSpPr>
        <p:spPr bwMode="auto">
          <a:xfrm>
            <a:off x="6159500" y="3365500"/>
            <a:ext cx="0" cy="9652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Tree>
    <p:extLst>
      <p:ext uri="{BB962C8B-B14F-4D97-AF65-F5344CB8AC3E}">
        <p14:creationId xmlns:p14="http://schemas.microsoft.com/office/powerpoint/2010/main" val="3154470730"/>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5" descr="11~Figure_5"/>
          <p:cNvPicPr>
            <a:picLocks noGrp="1" noChangeAspect="1" noChangeArrowheads="1"/>
          </p:cNvPicPr>
          <p:nvPr>
            <p:ph sz="half" idx="4294967295"/>
          </p:nvPr>
        </p:nvPicPr>
        <p:blipFill>
          <a:blip r:embed="rId3">
            <a:extLst>
              <a:ext uri="{28A0092B-C50C-407E-A947-70E740481C1C}">
                <a14:useLocalDpi xmlns:a14="http://schemas.microsoft.com/office/drawing/2010/main" val="0"/>
              </a:ext>
            </a:extLst>
          </a:blip>
          <a:srcRect/>
          <a:stretch>
            <a:fillRect/>
          </a:stretch>
        </p:blipFill>
        <p:spPr>
          <a:xfrm>
            <a:off x="3124200" y="2667000"/>
            <a:ext cx="5795962" cy="3876675"/>
          </a:xfrm>
          <a:prstGeom prst="rect">
            <a:avLst/>
          </a:prstGeom>
          <a:noFill/>
        </p:spPr>
      </p:pic>
      <p:sp>
        <p:nvSpPr>
          <p:cNvPr id="20497" name="Rectangle 2"/>
          <p:cNvSpPr>
            <a:spLocks noGrp="1" noChangeArrowheads="1"/>
          </p:cNvSpPr>
          <p:nvPr>
            <p:ph type="title" idx="4294967295"/>
          </p:nvPr>
        </p:nvSpPr>
        <p:spPr>
          <a:xfrm>
            <a:off x="609600" y="304800"/>
            <a:ext cx="8001000" cy="1143000"/>
          </a:xfrm>
          <a:noFill/>
        </p:spPr>
        <p:txBody>
          <a:bodyPr/>
          <a:lstStyle/>
          <a:p>
            <a:r>
              <a:rPr lang="en-US" b="1" dirty="0" smtClean="0"/>
              <a:t>Building the </a:t>
            </a:r>
            <a:r>
              <a:rPr lang="en-US" b="1" dirty="0" err="1" smtClean="0"/>
              <a:t>Datapath</a:t>
            </a:r>
            <a:r>
              <a:rPr lang="en-US" b="1" dirty="0" smtClean="0"/>
              <a:t> (for R-Type)</a:t>
            </a:r>
          </a:p>
        </p:txBody>
      </p:sp>
      <p:sp>
        <p:nvSpPr>
          <p:cNvPr id="20498" name="AutoShape 3"/>
          <p:cNvSpPr>
            <a:spLocks noGrp="1" noChangeArrowheads="1"/>
          </p:cNvSpPr>
          <p:nvPr>
            <p:ph type="body" sz="half" idx="4294967295"/>
          </p:nvPr>
        </p:nvSpPr>
        <p:spPr>
          <a:xfrm>
            <a:off x="609600" y="1143000"/>
            <a:ext cx="8305800" cy="762000"/>
          </a:xfrm>
          <a:noFill/>
        </p:spPr>
        <p:txBody>
          <a:bodyPr/>
          <a:lstStyle/>
          <a:p>
            <a:r>
              <a:rPr lang="en-US" dirty="0" smtClean="0"/>
              <a:t>Example: </a:t>
            </a:r>
            <a:r>
              <a:rPr lang="en-US" dirty="0" err="1" smtClean="0"/>
              <a:t>addu</a:t>
            </a:r>
            <a:r>
              <a:rPr lang="en-US" dirty="0" smtClean="0"/>
              <a:t> $t0, $s1, $s2 </a:t>
            </a:r>
          </a:p>
        </p:txBody>
      </p:sp>
      <p:sp>
        <p:nvSpPr>
          <p:cNvPr id="1134598" name="Line 6"/>
          <p:cNvSpPr>
            <a:spLocks noChangeShapeType="1"/>
          </p:cNvSpPr>
          <p:nvPr/>
        </p:nvSpPr>
        <p:spPr bwMode="auto">
          <a:xfrm>
            <a:off x="5943600" y="4953000"/>
            <a:ext cx="304800" cy="0"/>
          </a:xfrm>
          <a:prstGeom prst="line">
            <a:avLst/>
          </a:prstGeom>
          <a:noFill/>
          <a:ln w="28575">
            <a:solidFill>
              <a:srgbClr val="FF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134599" name="Line 7"/>
          <p:cNvSpPr>
            <a:spLocks noChangeShapeType="1"/>
          </p:cNvSpPr>
          <p:nvPr/>
        </p:nvSpPr>
        <p:spPr bwMode="auto">
          <a:xfrm>
            <a:off x="6400800" y="5105400"/>
            <a:ext cx="152400" cy="0"/>
          </a:xfrm>
          <a:prstGeom prst="line">
            <a:avLst/>
          </a:prstGeom>
          <a:noFill/>
          <a:ln w="28575">
            <a:solidFill>
              <a:srgbClr val="FF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134600" name="Line 8"/>
          <p:cNvSpPr>
            <a:spLocks noChangeShapeType="1"/>
          </p:cNvSpPr>
          <p:nvPr/>
        </p:nvSpPr>
        <p:spPr bwMode="auto">
          <a:xfrm>
            <a:off x="7315200" y="4953000"/>
            <a:ext cx="0" cy="1066800"/>
          </a:xfrm>
          <a:prstGeom prst="line">
            <a:avLst/>
          </a:prstGeom>
          <a:noFill/>
          <a:ln w="28575">
            <a:solidFill>
              <a:srgbClr val="FF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134601" name="Line 9"/>
          <p:cNvSpPr>
            <a:spLocks noChangeShapeType="1"/>
          </p:cNvSpPr>
          <p:nvPr/>
        </p:nvSpPr>
        <p:spPr bwMode="auto">
          <a:xfrm>
            <a:off x="7315200" y="6019800"/>
            <a:ext cx="1143000" cy="0"/>
          </a:xfrm>
          <a:prstGeom prst="line">
            <a:avLst/>
          </a:prstGeom>
          <a:noFill/>
          <a:ln w="28575">
            <a:solidFill>
              <a:srgbClr val="FF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134602" name="Line 10"/>
          <p:cNvSpPr>
            <a:spLocks noChangeShapeType="1"/>
          </p:cNvSpPr>
          <p:nvPr/>
        </p:nvSpPr>
        <p:spPr bwMode="auto">
          <a:xfrm flipV="1">
            <a:off x="8435975" y="5334000"/>
            <a:ext cx="0" cy="685800"/>
          </a:xfrm>
          <a:prstGeom prst="line">
            <a:avLst/>
          </a:prstGeom>
          <a:noFill/>
          <a:ln w="28575">
            <a:solidFill>
              <a:srgbClr val="FF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134603" name="Line 11"/>
          <p:cNvSpPr>
            <a:spLocks noChangeShapeType="1"/>
          </p:cNvSpPr>
          <p:nvPr/>
        </p:nvSpPr>
        <p:spPr bwMode="auto">
          <a:xfrm>
            <a:off x="8458200" y="5334000"/>
            <a:ext cx="76200" cy="0"/>
          </a:xfrm>
          <a:prstGeom prst="line">
            <a:avLst/>
          </a:prstGeom>
          <a:noFill/>
          <a:ln w="38100">
            <a:solidFill>
              <a:srgbClr val="FF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134604" name="Line 12"/>
          <p:cNvSpPr>
            <a:spLocks noChangeShapeType="1"/>
          </p:cNvSpPr>
          <p:nvPr/>
        </p:nvSpPr>
        <p:spPr bwMode="auto">
          <a:xfrm>
            <a:off x="8839200" y="5105400"/>
            <a:ext cx="0" cy="1447800"/>
          </a:xfrm>
          <a:prstGeom prst="line">
            <a:avLst/>
          </a:prstGeom>
          <a:noFill/>
          <a:ln w="28575">
            <a:solidFill>
              <a:srgbClr val="FF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134605" name="Line 13"/>
          <p:cNvSpPr>
            <a:spLocks noChangeShapeType="1"/>
          </p:cNvSpPr>
          <p:nvPr/>
        </p:nvSpPr>
        <p:spPr bwMode="auto">
          <a:xfrm>
            <a:off x="4572000" y="6553200"/>
            <a:ext cx="4267200" cy="0"/>
          </a:xfrm>
          <a:prstGeom prst="line">
            <a:avLst/>
          </a:prstGeom>
          <a:noFill/>
          <a:ln w="28575">
            <a:solidFill>
              <a:srgbClr val="FF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134606" name="Line 14"/>
          <p:cNvSpPr>
            <a:spLocks noChangeShapeType="1"/>
          </p:cNvSpPr>
          <p:nvPr/>
        </p:nvSpPr>
        <p:spPr bwMode="auto">
          <a:xfrm flipV="1">
            <a:off x="4572000" y="5334000"/>
            <a:ext cx="0" cy="1219200"/>
          </a:xfrm>
          <a:prstGeom prst="line">
            <a:avLst/>
          </a:prstGeom>
          <a:noFill/>
          <a:ln w="38100">
            <a:solidFill>
              <a:srgbClr val="FF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134607" name="Line 15"/>
          <p:cNvSpPr>
            <a:spLocks noChangeShapeType="1"/>
          </p:cNvSpPr>
          <p:nvPr/>
        </p:nvSpPr>
        <p:spPr bwMode="auto">
          <a:xfrm>
            <a:off x="4572000" y="5334000"/>
            <a:ext cx="152400" cy="0"/>
          </a:xfrm>
          <a:prstGeom prst="line">
            <a:avLst/>
          </a:prstGeom>
          <a:noFill/>
          <a:ln w="28575">
            <a:solidFill>
              <a:srgbClr val="FF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134608" name="Line 16"/>
          <p:cNvSpPr>
            <a:spLocks noChangeShapeType="1"/>
          </p:cNvSpPr>
          <p:nvPr/>
        </p:nvSpPr>
        <p:spPr bwMode="auto">
          <a:xfrm>
            <a:off x="4495800" y="4343400"/>
            <a:ext cx="228600" cy="0"/>
          </a:xfrm>
          <a:prstGeom prst="line">
            <a:avLst/>
          </a:prstGeom>
          <a:noFill/>
          <a:ln w="38100">
            <a:solidFill>
              <a:srgbClr val="FF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134609" name="Line 17"/>
          <p:cNvSpPr>
            <a:spLocks noChangeShapeType="1"/>
          </p:cNvSpPr>
          <p:nvPr/>
        </p:nvSpPr>
        <p:spPr bwMode="auto">
          <a:xfrm>
            <a:off x="4495800" y="4648200"/>
            <a:ext cx="228600" cy="0"/>
          </a:xfrm>
          <a:prstGeom prst="line">
            <a:avLst/>
          </a:prstGeom>
          <a:noFill/>
          <a:ln w="38100">
            <a:solidFill>
              <a:srgbClr val="FF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134610" name="Line 18"/>
          <p:cNvSpPr>
            <a:spLocks noChangeShapeType="1"/>
          </p:cNvSpPr>
          <p:nvPr/>
        </p:nvSpPr>
        <p:spPr bwMode="auto">
          <a:xfrm>
            <a:off x="4495800" y="4953000"/>
            <a:ext cx="228600" cy="0"/>
          </a:xfrm>
          <a:prstGeom prst="line">
            <a:avLst/>
          </a:prstGeom>
          <a:noFill/>
          <a:ln w="38100">
            <a:solidFill>
              <a:srgbClr val="FF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134611" name="Line 19"/>
          <p:cNvSpPr>
            <a:spLocks noChangeShapeType="1"/>
          </p:cNvSpPr>
          <p:nvPr/>
        </p:nvSpPr>
        <p:spPr bwMode="auto">
          <a:xfrm>
            <a:off x="3505200" y="4419600"/>
            <a:ext cx="228600" cy="0"/>
          </a:xfrm>
          <a:prstGeom prst="line">
            <a:avLst/>
          </a:prstGeom>
          <a:noFill/>
          <a:ln w="38100">
            <a:solidFill>
              <a:srgbClr val="FF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20499" name="Text Box 20"/>
          <p:cNvSpPr txBox="1">
            <a:spLocks noChangeArrowheads="1"/>
          </p:cNvSpPr>
          <p:nvPr/>
        </p:nvSpPr>
        <p:spPr bwMode="auto">
          <a:xfrm>
            <a:off x="609600" y="2971800"/>
            <a:ext cx="2514600" cy="1631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eaLnBrk="1" hangingPunct="1">
              <a:buFontTx/>
              <a:buChar char="•"/>
            </a:pPr>
            <a:r>
              <a:rPr lang="en-US" sz="2000" b="1" dirty="0">
                <a:latin typeface="Arial" charset="0"/>
              </a:rPr>
              <a:t>Fetch Instruction</a:t>
            </a:r>
          </a:p>
          <a:p>
            <a:pPr eaLnBrk="1" hangingPunct="1">
              <a:buFontTx/>
              <a:buChar char="•"/>
            </a:pPr>
            <a:r>
              <a:rPr lang="en-US" sz="2000" b="1" dirty="0">
                <a:latin typeface="Arial" charset="0"/>
              </a:rPr>
              <a:t>Read Two Registers</a:t>
            </a:r>
          </a:p>
          <a:p>
            <a:pPr eaLnBrk="1" hangingPunct="1">
              <a:buFontTx/>
              <a:buChar char="•"/>
            </a:pPr>
            <a:r>
              <a:rPr lang="en-US" sz="2000" b="1" dirty="0">
                <a:latin typeface="Arial" charset="0"/>
              </a:rPr>
              <a:t>ALU Operation</a:t>
            </a:r>
          </a:p>
          <a:p>
            <a:pPr eaLnBrk="1" hangingPunct="1">
              <a:buFontTx/>
              <a:buChar char="•"/>
            </a:pPr>
            <a:r>
              <a:rPr lang="en-US" sz="2000" b="1" dirty="0">
                <a:latin typeface="Arial" charset="0"/>
              </a:rPr>
              <a:t>Write Register</a:t>
            </a:r>
          </a:p>
        </p:txBody>
      </p:sp>
      <p:grpSp>
        <p:nvGrpSpPr>
          <p:cNvPr id="20500" name="Group 21"/>
          <p:cNvGrpSpPr>
            <a:grpSpLocks/>
          </p:cNvGrpSpPr>
          <p:nvPr/>
        </p:nvGrpSpPr>
        <p:grpSpPr bwMode="auto">
          <a:xfrm>
            <a:off x="685800" y="1676400"/>
            <a:ext cx="6327775" cy="1003300"/>
            <a:chOff x="1790" y="1096"/>
            <a:chExt cx="3986" cy="632"/>
          </a:xfrm>
        </p:grpSpPr>
        <p:sp>
          <p:nvSpPr>
            <p:cNvPr id="20502" name="Rectangle 22"/>
            <p:cNvSpPr>
              <a:spLocks noChangeArrowheads="1"/>
            </p:cNvSpPr>
            <p:nvPr/>
          </p:nvSpPr>
          <p:spPr bwMode="auto">
            <a:xfrm>
              <a:off x="1855" y="1296"/>
              <a:ext cx="3824" cy="176"/>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0503" name="Rectangle 23"/>
            <p:cNvSpPr>
              <a:spLocks noChangeArrowheads="1"/>
            </p:cNvSpPr>
            <p:nvPr/>
          </p:nvSpPr>
          <p:spPr bwMode="auto">
            <a:xfrm>
              <a:off x="1851" y="1292"/>
              <a:ext cx="664" cy="18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0504" name="Rectangle 24"/>
            <p:cNvSpPr>
              <a:spLocks noChangeArrowheads="1"/>
            </p:cNvSpPr>
            <p:nvPr/>
          </p:nvSpPr>
          <p:spPr bwMode="auto">
            <a:xfrm>
              <a:off x="2048" y="1248"/>
              <a:ext cx="283"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2000" b="1">
                  <a:latin typeface="Times" pitchFamily="18" charset="0"/>
                </a:rPr>
                <a:t>op</a:t>
              </a:r>
            </a:p>
          </p:txBody>
        </p:sp>
        <p:sp>
          <p:nvSpPr>
            <p:cNvPr id="20505" name="Rectangle 25"/>
            <p:cNvSpPr>
              <a:spLocks noChangeArrowheads="1"/>
            </p:cNvSpPr>
            <p:nvPr/>
          </p:nvSpPr>
          <p:spPr bwMode="auto">
            <a:xfrm>
              <a:off x="2523" y="1292"/>
              <a:ext cx="616" cy="18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0506" name="Rectangle 26"/>
            <p:cNvSpPr>
              <a:spLocks noChangeArrowheads="1"/>
            </p:cNvSpPr>
            <p:nvPr/>
          </p:nvSpPr>
          <p:spPr bwMode="auto">
            <a:xfrm>
              <a:off x="2702" y="1248"/>
              <a:ext cx="247"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2000" b="1">
                  <a:latin typeface="Times" pitchFamily="18" charset="0"/>
                </a:rPr>
                <a:t>rs</a:t>
              </a:r>
            </a:p>
          </p:txBody>
        </p:sp>
        <p:sp>
          <p:nvSpPr>
            <p:cNvPr id="20507" name="Rectangle 27"/>
            <p:cNvSpPr>
              <a:spLocks noChangeArrowheads="1"/>
            </p:cNvSpPr>
            <p:nvPr/>
          </p:nvSpPr>
          <p:spPr bwMode="auto">
            <a:xfrm>
              <a:off x="3147" y="1292"/>
              <a:ext cx="616" cy="18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0508" name="Rectangle 28"/>
            <p:cNvSpPr>
              <a:spLocks noChangeArrowheads="1"/>
            </p:cNvSpPr>
            <p:nvPr/>
          </p:nvSpPr>
          <p:spPr bwMode="auto">
            <a:xfrm>
              <a:off x="3326" y="1248"/>
              <a:ext cx="238"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2000" b="1">
                  <a:latin typeface="Times" pitchFamily="18" charset="0"/>
                </a:rPr>
                <a:t>rt</a:t>
              </a:r>
            </a:p>
          </p:txBody>
        </p:sp>
        <p:sp>
          <p:nvSpPr>
            <p:cNvPr id="20509" name="Rectangle 29"/>
            <p:cNvSpPr>
              <a:spLocks noChangeArrowheads="1"/>
            </p:cNvSpPr>
            <p:nvPr/>
          </p:nvSpPr>
          <p:spPr bwMode="auto">
            <a:xfrm>
              <a:off x="3792" y="1296"/>
              <a:ext cx="616" cy="18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0510" name="Rectangle 30"/>
            <p:cNvSpPr>
              <a:spLocks noChangeArrowheads="1"/>
            </p:cNvSpPr>
            <p:nvPr/>
          </p:nvSpPr>
          <p:spPr bwMode="auto">
            <a:xfrm>
              <a:off x="3950" y="1248"/>
              <a:ext cx="274"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2000" b="1">
                  <a:latin typeface="Times" pitchFamily="18" charset="0"/>
                </a:rPr>
                <a:t>rd</a:t>
              </a:r>
            </a:p>
          </p:txBody>
        </p:sp>
        <p:sp>
          <p:nvSpPr>
            <p:cNvPr id="20511" name="Rectangle 31"/>
            <p:cNvSpPr>
              <a:spLocks noChangeArrowheads="1"/>
            </p:cNvSpPr>
            <p:nvPr/>
          </p:nvSpPr>
          <p:spPr bwMode="auto">
            <a:xfrm>
              <a:off x="4395" y="1292"/>
              <a:ext cx="616" cy="18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0512" name="Rectangle 32"/>
            <p:cNvSpPr>
              <a:spLocks noChangeArrowheads="1"/>
            </p:cNvSpPr>
            <p:nvPr/>
          </p:nvSpPr>
          <p:spPr bwMode="auto">
            <a:xfrm>
              <a:off x="4478" y="1248"/>
              <a:ext cx="532"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2000" b="1">
                  <a:latin typeface="Times" pitchFamily="18" charset="0"/>
                </a:rPr>
                <a:t>shamt</a:t>
              </a:r>
            </a:p>
          </p:txBody>
        </p:sp>
        <p:sp>
          <p:nvSpPr>
            <p:cNvPr id="20513" name="Rectangle 33"/>
            <p:cNvSpPr>
              <a:spLocks noChangeArrowheads="1"/>
            </p:cNvSpPr>
            <p:nvPr/>
          </p:nvSpPr>
          <p:spPr bwMode="auto">
            <a:xfrm>
              <a:off x="5019" y="1292"/>
              <a:ext cx="664" cy="18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0514" name="Rectangle 34"/>
            <p:cNvSpPr>
              <a:spLocks noChangeArrowheads="1"/>
            </p:cNvSpPr>
            <p:nvPr/>
          </p:nvSpPr>
          <p:spPr bwMode="auto">
            <a:xfrm>
              <a:off x="5216" y="1248"/>
              <a:ext cx="470"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2000" b="1">
                  <a:latin typeface="Times" pitchFamily="18" charset="0"/>
                </a:rPr>
                <a:t>funct</a:t>
              </a:r>
            </a:p>
          </p:txBody>
        </p:sp>
        <p:sp>
          <p:nvSpPr>
            <p:cNvPr id="20515" name="Rectangle 35"/>
            <p:cNvSpPr>
              <a:spLocks noChangeArrowheads="1"/>
            </p:cNvSpPr>
            <p:nvPr/>
          </p:nvSpPr>
          <p:spPr bwMode="auto">
            <a:xfrm>
              <a:off x="5582" y="1096"/>
              <a:ext cx="194"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2000">
                  <a:latin typeface="Times" pitchFamily="18" charset="0"/>
                </a:rPr>
                <a:t>0</a:t>
              </a:r>
            </a:p>
          </p:txBody>
        </p:sp>
        <p:sp>
          <p:nvSpPr>
            <p:cNvPr id="20516" name="Rectangle 36"/>
            <p:cNvSpPr>
              <a:spLocks noChangeArrowheads="1"/>
            </p:cNvSpPr>
            <p:nvPr/>
          </p:nvSpPr>
          <p:spPr bwMode="auto">
            <a:xfrm>
              <a:off x="4862" y="1096"/>
              <a:ext cx="194"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2000">
                  <a:latin typeface="Times" pitchFamily="18" charset="0"/>
                </a:rPr>
                <a:t>6</a:t>
              </a:r>
            </a:p>
          </p:txBody>
        </p:sp>
        <p:sp>
          <p:nvSpPr>
            <p:cNvPr id="20517" name="Rectangle 37"/>
            <p:cNvSpPr>
              <a:spLocks noChangeArrowheads="1"/>
            </p:cNvSpPr>
            <p:nvPr/>
          </p:nvSpPr>
          <p:spPr bwMode="auto">
            <a:xfrm>
              <a:off x="4190" y="1096"/>
              <a:ext cx="274"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2000">
                  <a:latin typeface="Times" pitchFamily="18" charset="0"/>
                </a:rPr>
                <a:t>11</a:t>
              </a:r>
            </a:p>
          </p:txBody>
        </p:sp>
        <p:sp>
          <p:nvSpPr>
            <p:cNvPr id="20518" name="Rectangle 38"/>
            <p:cNvSpPr>
              <a:spLocks noChangeArrowheads="1"/>
            </p:cNvSpPr>
            <p:nvPr/>
          </p:nvSpPr>
          <p:spPr bwMode="auto">
            <a:xfrm>
              <a:off x="3566" y="1096"/>
              <a:ext cx="274"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2000">
                  <a:latin typeface="Times" pitchFamily="18" charset="0"/>
                </a:rPr>
                <a:t>16</a:t>
              </a:r>
            </a:p>
          </p:txBody>
        </p:sp>
        <p:sp>
          <p:nvSpPr>
            <p:cNvPr id="20519" name="Rectangle 39"/>
            <p:cNvSpPr>
              <a:spLocks noChangeArrowheads="1"/>
            </p:cNvSpPr>
            <p:nvPr/>
          </p:nvSpPr>
          <p:spPr bwMode="auto">
            <a:xfrm>
              <a:off x="2942" y="1096"/>
              <a:ext cx="274"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2000">
                  <a:latin typeface="Times" pitchFamily="18" charset="0"/>
                </a:rPr>
                <a:t>21</a:t>
              </a:r>
            </a:p>
          </p:txBody>
        </p:sp>
        <p:sp>
          <p:nvSpPr>
            <p:cNvPr id="20520" name="Rectangle 40"/>
            <p:cNvSpPr>
              <a:spLocks noChangeArrowheads="1"/>
            </p:cNvSpPr>
            <p:nvPr/>
          </p:nvSpPr>
          <p:spPr bwMode="auto">
            <a:xfrm>
              <a:off x="2318" y="1096"/>
              <a:ext cx="274"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2000">
                  <a:latin typeface="Times" pitchFamily="18" charset="0"/>
                </a:rPr>
                <a:t>26</a:t>
              </a:r>
            </a:p>
          </p:txBody>
        </p:sp>
        <p:sp>
          <p:nvSpPr>
            <p:cNvPr id="20521" name="Rectangle 41"/>
            <p:cNvSpPr>
              <a:spLocks noChangeArrowheads="1"/>
            </p:cNvSpPr>
            <p:nvPr/>
          </p:nvSpPr>
          <p:spPr bwMode="auto">
            <a:xfrm>
              <a:off x="1790" y="1096"/>
              <a:ext cx="274"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2000">
                  <a:latin typeface="Times" pitchFamily="18" charset="0"/>
                </a:rPr>
                <a:t>31</a:t>
              </a:r>
            </a:p>
          </p:txBody>
        </p:sp>
        <p:sp>
          <p:nvSpPr>
            <p:cNvPr id="20522" name="Rectangle 42"/>
            <p:cNvSpPr>
              <a:spLocks noChangeArrowheads="1"/>
            </p:cNvSpPr>
            <p:nvPr/>
          </p:nvSpPr>
          <p:spPr bwMode="auto">
            <a:xfrm>
              <a:off x="2030" y="1480"/>
              <a:ext cx="465"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2000">
                  <a:latin typeface="Times" pitchFamily="18" charset="0"/>
                </a:rPr>
                <a:t>6 bits</a:t>
              </a:r>
            </a:p>
          </p:txBody>
        </p:sp>
        <p:sp>
          <p:nvSpPr>
            <p:cNvPr id="20523" name="Rectangle 43"/>
            <p:cNvSpPr>
              <a:spLocks noChangeArrowheads="1"/>
            </p:cNvSpPr>
            <p:nvPr/>
          </p:nvSpPr>
          <p:spPr bwMode="auto">
            <a:xfrm>
              <a:off x="5198" y="1480"/>
              <a:ext cx="465"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2000">
                  <a:latin typeface="Times" pitchFamily="18" charset="0"/>
                </a:rPr>
                <a:t>6 bits</a:t>
              </a:r>
            </a:p>
          </p:txBody>
        </p:sp>
        <p:sp>
          <p:nvSpPr>
            <p:cNvPr id="20524" name="Rectangle 44"/>
            <p:cNvSpPr>
              <a:spLocks noChangeArrowheads="1"/>
            </p:cNvSpPr>
            <p:nvPr/>
          </p:nvSpPr>
          <p:spPr bwMode="auto">
            <a:xfrm>
              <a:off x="4526" y="1480"/>
              <a:ext cx="465"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2000">
                  <a:latin typeface="Times" pitchFamily="18" charset="0"/>
                </a:rPr>
                <a:t>5 bits</a:t>
              </a:r>
            </a:p>
          </p:txBody>
        </p:sp>
        <p:sp>
          <p:nvSpPr>
            <p:cNvPr id="20525" name="Rectangle 45"/>
            <p:cNvSpPr>
              <a:spLocks noChangeArrowheads="1"/>
            </p:cNvSpPr>
            <p:nvPr/>
          </p:nvSpPr>
          <p:spPr bwMode="auto">
            <a:xfrm>
              <a:off x="3902" y="1480"/>
              <a:ext cx="465"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2000">
                  <a:latin typeface="Times" pitchFamily="18" charset="0"/>
                </a:rPr>
                <a:t>5 bits</a:t>
              </a:r>
            </a:p>
          </p:txBody>
        </p:sp>
        <p:sp>
          <p:nvSpPr>
            <p:cNvPr id="20526" name="Rectangle 46"/>
            <p:cNvSpPr>
              <a:spLocks noChangeArrowheads="1"/>
            </p:cNvSpPr>
            <p:nvPr/>
          </p:nvSpPr>
          <p:spPr bwMode="auto">
            <a:xfrm>
              <a:off x="3278" y="1480"/>
              <a:ext cx="465"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2000">
                  <a:latin typeface="Times" pitchFamily="18" charset="0"/>
                </a:rPr>
                <a:t>5 bits</a:t>
              </a:r>
            </a:p>
          </p:txBody>
        </p:sp>
        <p:sp>
          <p:nvSpPr>
            <p:cNvPr id="20527" name="Rectangle 47"/>
            <p:cNvSpPr>
              <a:spLocks noChangeArrowheads="1"/>
            </p:cNvSpPr>
            <p:nvPr/>
          </p:nvSpPr>
          <p:spPr bwMode="auto">
            <a:xfrm>
              <a:off x="2654" y="1480"/>
              <a:ext cx="465"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2000">
                  <a:latin typeface="Times" pitchFamily="18" charset="0"/>
                </a:rPr>
                <a:t>5 bits</a:t>
              </a:r>
            </a:p>
          </p:txBody>
        </p:sp>
      </p:grpSp>
      <p:sp>
        <p:nvSpPr>
          <p:cNvPr id="1134640" name="Line 48"/>
          <p:cNvSpPr>
            <a:spLocks noChangeShapeType="1"/>
          </p:cNvSpPr>
          <p:nvPr/>
        </p:nvSpPr>
        <p:spPr bwMode="auto">
          <a:xfrm>
            <a:off x="5867400" y="4495800"/>
            <a:ext cx="685800" cy="0"/>
          </a:xfrm>
          <a:prstGeom prst="line">
            <a:avLst/>
          </a:prstGeom>
          <a:noFill/>
          <a:ln w="38100">
            <a:solidFill>
              <a:srgbClr val="FF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4098076702"/>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34611"/>
                                        </p:tgtEl>
                                        <p:attrNameLst>
                                          <p:attrName>style.visibility</p:attrName>
                                        </p:attrNameLst>
                                      </p:cBhvr>
                                      <p:to>
                                        <p:strVal val="visible"/>
                                      </p:to>
                                    </p:set>
                                  </p:childTnLst>
                                  <p:subTnLst>
                                    <p:set>
                                      <p:cBhvr override="childStyle">
                                        <p:cTn dur="1" fill="hold" display="0" masterRel="nextClick" afterEffect="1"/>
                                        <p:tgtEl>
                                          <p:spTgt spid="1134611"/>
                                        </p:tgtEl>
                                        <p:attrNameLst>
                                          <p:attrName>style.visibility</p:attrName>
                                        </p:attrNameLst>
                                      </p:cBhvr>
                                      <p:to>
                                        <p:strVal val="hidden"/>
                                      </p:to>
                                    </p:set>
                                  </p:sub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34608"/>
                                        </p:tgtEl>
                                        <p:attrNameLst>
                                          <p:attrName>style.visibility</p:attrName>
                                        </p:attrNameLst>
                                      </p:cBhvr>
                                      <p:to>
                                        <p:strVal val="visible"/>
                                      </p:to>
                                    </p:set>
                                  </p:childTnLst>
                                  <p:subTnLst>
                                    <p:set>
                                      <p:cBhvr override="childStyle">
                                        <p:cTn dur="1" fill="hold" display="0" masterRel="nextClick" afterEffect="1"/>
                                        <p:tgtEl>
                                          <p:spTgt spid="1134608"/>
                                        </p:tgtEl>
                                        <p:attrNameLst>
                                          <p:attrName>style.visibility</p:attrName>
                                        </p:attrNameLst>
                                      </p:cBhvr>
                                      <p:to>
                                        <p:strVal val="hidden"/>
                                      </p:to>
                                    </p:set>
                                  </p:subTnLst>
                                </p:cTn>
                              </p:par>
                              <p:par>
                                <p:cTn id="11" presetID="1" presetClass="entr" presetSubtype="0" fill="hold" grpId="0" nodeType="withEffect">
                                  <p:stCondLst>
                                    <p:cond delay="0"/>
                                  </p:stCondLst>
                                  <p:childTnLst>
                                    <p:set>
                                      <p:cBhvr>
                                        <p:cTn id="12" dur="1" fill="hold">
                                          <p:stCondLst>
                                            <p:cond delay="0"/>
                                          </p:stCondLst>
                                        </p:cTn>
                                        <p:tgtEl>
                                          <p:spTgt spid="1134609"/>
                                        </p:tgtEl>
                                        <p:attrNameLst>
                                          <p:attrName>style.visibility</p:attrName>
                                        </p:attrNameLst>
                                      </p:cBhvr>
                                      <p:to>
                                        <p:strVal val="visible"/>
                                      </p:to>
                                    </p:set>
                                  </p:childTnLst>
                                  <p:subTnLst>
                                    <p:set>
                                      <p:cBhvr override="childStyle">
                                        <p:cTn dur="1" fill="hold" display="0" masterRel="nextClick" afterEffect="1"/>
                                        <p:tgtEl>
                                          <p:spTgt spid="1134609"/>
                                        </p:tgtEl>
                                        <p:attrNameLst>
                                          <p:attrName>style.visibility</p:attrName>
                                        </p:attrNameLst>
                                      </p:cBhvr>
                                      <p:to>
                                        <p:strVal val="hidden"/>
                                      </p:to>
                                    </p:set>
                                  </p:sub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134598"/>
                                        </p:tgtEl>
                                        <p:attrNameLst>
                                          <p:attrName>style.visibility</p:attrName>
                                        </p:attrNameLst>
                                      </p:cBhvr>
                                      <p:to>
                                        <p:strVal val="visible"/>
                                      </p:to>
                                    </p:set>
                                  </p:childTnLst>
                                  <p:subTnLst>
                                    <p:set>
                                      <p:cBhvr override="childStyle">
                                        <p:cTn dur="1" fill="hold" display="0" masterRel="nextClick" afterEffect="1"/>
                                        <p:tgtEl>
                                          <p:spTgt spid="1134598"/>
                                        </p:tgtEl>
                                        <p:attrNameLst>
                                          <p:attrName>style.visibility</p:attrName>
                                        </p:attrNameLst>
                                      </p:cBhvr>
                                      <p:to>
                                        <p:strVal val="hidden"/>
                                      </p:to>
                                    </p:set>
                                  </p:subTnLst>
                                </p:cTn>
                              </p:par>
                              <p:par>
                                <p:cTn id="17" presetID="1" presetClass="entr" presetSubtype="0" fill="hold" grpId="0" nodeType="withEffect">
                                  <p:stCondLst>
                                    <p:cond delay="0"/>
                                  </p:stCondLst>
                                  <p:childTnLst>
                                    <p:set>
                                      <p:cBhvr>
                                        <p:cTn id="18" dur="1" fill="hold">
                                          <p:stCondLst>
                                            <p:cond delay="0"/>
                                          </p:stCondLst>
                                        </p:cTn>
                                        <p:tgtEl>
                                          <p:spTgt spid="1134640"/>
                                        </p:tgtEl>
                                        <p:attrNameLst>
                                          <p:attrName>style.visibility</p:attrName>
                                        </p:attrNameLst>
                                      </p:cBhvr>
                                      <p:to>
                                        <p:strVal val="visible"/>
                                      </p:to>
                                    </p:set>
                                  </p:childTnLst>
                                  <p:subTnLst>
                                    <p:set>
                                      <p:cBhvr override="childStyle">
                                        <p:cTn dur="1" fill="hold" display="0" masterRel="nextClick" afterEffect="1"/>
                                        <p:tgtEl>
                                          <p:spTgt spid="1134640"/>
                                        </p:tgtEl>
                                        <p:attrNameLst>
                                          <p:attrName>style.visibility</p:attrName>
                                        </p:attrNameLst>
                                      </p:cBhvr>
                                      <p:to>
                                        <p:strVal val="hidden"/>
                                      </p:to>
                                    </p:set>
                                  </p:subTnLst>
                                </p:cTn>
                              </p:par>
                              <p:par>
                                <p:cTn id="19" presetID="1" presetClass="entr" presetSubtype="0" fill="hold" grpId="0" nodeType="withEffect">
                                  <p:stCondLst>
                                    <p:cond delay="0"/>
                                  </p:stCondLst>
                                  <p:childTnLst>
                                    <p:set>
                                      <p:cBhvr>
                                        <p:cTn id="20" dur="1" fill="hold">
                                          <p:stCondLst>
                                            <p:cond delay="0"/>
                                          </p:stCondLst>
                                        </p:cTn>
                                        <p:tgtEl>
                                          <p:spTgt spid="1134599"/>
                                        </p:tgtEl>
                                        <p:attrNameLst>
                                          <p:attrName>style.visibility</p:attrName>
                                        </p:attrNameLst>
                                      </p:cBhvr>
                                      <p:to>
                                        <p:strVal val="visible"/>
                                      </p:to>
                                    </p:set>
                                  </p:childTnLst>
                                  <p:subTnLst>
                                    <p:set>
                                      <p:cBhvr override="childStyle">
                                        <p:cTn dur="1" fill="hold" display="0" masterRel="nextClick" afterEffect="1"/>
                                        <p:tgtEl>
                                          <p:spTgt spid="1134599"/>
                                        </p:tgtEl>
                                        <p:attrNameLst>
                                          <p:attrName>style.visibility</p:attrName>
                                        </p:attrNameLst>
                                      </p:cBhvr>
                                      <p:to>
                                        <p:strVal val="hidden"/>
                                      </p:to>
                                    </p:set>
                                  </p:sub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13460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13460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13460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13460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13460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13460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13460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13461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13460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4598" grpId="0" animBg="1"/>
      <p:bldP spid="1134599" grpId="0" animBg="1"/>
      <p:bldP spid="1134600" grpId="0" animBg="1"/>
      <p:bldP spid="1134601" grpId="0" animBg="1"/>
      <p:bldP spid="1134602" grpId="0" animBg="1"/>
      <p:bldP spid="1134603" grpId="0" animBg="1"/>
      <p:bldP spid="1134604" grpId="0" animBg="1"/>
      <p:bldP spid="1134605" grpId="0" animBg="1"/>
      <p:bldP spid="1134606" grpId="0" animBg="1"/>
      <p:bldP spid="1134607" grpId="0" animBg="1"/>
      <p:bldP spid="1134608" grpId="0" animBg="1"/>
      <p:bldP spid="1134609" grpId="0" animBg="1"/>
      <p:bldP spid="1134610" grpId="0" animBg="1"/>
      <p:bldP spid="1134611" grpId="0" animBg="1"/>
      <p:bldP spid="1134640"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3" descr="11~Figure_5"/>
          <p:cNvPicPr>
            <a:picLocks noGrp="1" noChangeAspect="1" noChangeArrowheads="1"/>
          </p:cNvPicPr>
          <p:nvPr>
            <p:ph sz="half" idx="4294967295"/>
          </p:nvPr>
        </p:nvPicPr>
        <p:blipFill>
          <a:blip r:embed="rId3">
            <a:extLst>
              <a:ext uri="{28A0092B-C50C-407E-A947-70E740481C1C}">
                <a14:useLocalDpi xmlns:a14="http://schemas.microsoft.com/office/drawing/2010/main" val="0"/>
              </a:ext>
            </a:extLst>
          </a:blip>
          <a:srcRect/>
          <a:stretch>
            <a:fillRect/>
          </a:stretch>
        </p:blipFill>
        <p:spPr>
          <a:xfrm>
            <a:off x="3348038" y="2667000"/>
            <a:ext cx="5795962" cy="3876675"/>
          </a:xfrm>
          <a:prstGeom prst="rect">
            <a:avLst/>
          </a:prstGeom>
          <a:noFill/>
        </p:spPr>
      </p:pic>
      <p:sp>
        <p:nvSpPr>
          <p:cNvPr id="21519" name="Rectangle 18"/>
          <p:cNvSpPr>
            <a:spLocks noGrp="1" noChangeArrowheads="1"/>
          </p:cNvSpPr>
          <p:nvPr>
            <p:ph type="title" idx="4294967295"/>
          </p:nvPr>
        </p:nvSpPr>
        <p:spPr>
          <a:xfrm>
            <a:off x="609600" y="304800"/>
            <a:ext cx="8001000" cy="1143000"/>
          </a:xfrm>
          <a:noFill/>
        </p:spPr>
        <p:txBody>
          <a:bodyPr>
            <a:normAutofit fontScale="90000"/>
          </a:bodyPr>
          <a:lstStyle/>
          <a:p>
            <a:r>
              <a:rPr lang="en-US" b="1" dirty="0" smtClean="0"/>
              <a:t>Building the </a:t>
            </a:r>
            <a:r>
              <a:rPr lang="en-US" b="1" dirty="0" err="1" smtClean="0"/>
              <a:t>Datapath</a:t>
            </a:r>
            <a:r>
              <a:rPr lang="en-US" b="1" dirty="0" smtClean="0"/>
              <a:t> (for Immediate)</a:t>
            </a:r>
          </a:p>
        </p:txBody>
      </p:sp>
      <p:sp>
        <p:nvSpPr>
          <p:cNvPr id="21520" name="AutoShape 19"/>
          <p:cNvSpPr>
            <a:spLocks noGrp="1" noChangeArrowheads="1"/>
          </p:cNvSpPr>
          <p:nvPr>
            <p:ph type="body" sz="half" idx="4294967295"/>
          </p:nvPr>
        </p:nvSpPr>
        <p:spPr>
          <a:xfrm>
            <a:off x="609600" y="1143000"/>
            <a:ext cx="8305800" cy="762000"/>
          </a:xfrm>
          <a:noFill/>
        </p:spPr>
        <p:txBody>
          <a:bodyPr/>
          <a:lstStyle/>
          <a:p>
            <a:r>
              <a:rPr lang="en-US" dirty="0" smtClean="0"/>
              <a:t>Example: </a:t>
            </a:r>
            <a:r>
              <a:rPr lang="en-US" dirty="0" err="1" smtClean="0"/>
              <a:t>addi</a:t>
            </a:r>
            <a:r>
              <a:rPr lang="en-US" dirty="0" smtClean="0"/>
              <a:t> $t0, $s1, 100</a:t>
            </a:r>
          </a:p>
        </p:txBody>
      </p:sp>
      <p:sp>
        <p:nvSpPr>
          <p:cNvPr id="1168389" name="Line 5"/>
          <p:cNvSpPr>
            <a:spLocks noChangeShapeType="1"/>
          </p:cNvSpPr>
          <p:nvPr/>
        </p:nvSpPr>
        <p:spPr bwMode="auto">
          <a:xfrm>
            <a:off x="6324600" y="5334000"/>
            <a:ext cx="152400" cy="0"/>
          </a:xfrm>
          <a:prstGeom prst="line">
            <a:avLst/>
          </a:prstGeom>
          <a:noFill/>
          <a:ln w="28575">
            <a:solidFill>
              <a:srgbClr val="FF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168390" name="Line 6"/>
          <p:cNvSpPr>
            <a:spLocks noChangeShapeType="1"/>
          </p:cNvSpPr>
          <p:nvPr/>
        </p:nvSpPr>
        <p:spPr bwMode="auto">
          <a:xfrm>
            <a:off x="7315200" y="4953000"/>
            <a:ext cx="0" cy="1066800"/>
          </a:xfrm>
          <a:prstGeom prst="line">
            <a:avLst/>
          </a:prstGeom>
          <a:noFill/>
          <a:ln w="28575">
            <a:solidFill>
              <a:srgbClr val="FF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168391" name="Line 7"/>
          <p:cNvSpPr>
            <a:spLocks noChangeShapeType="1"/>
          </p:cNvSpPr>
          <p:nvPr/>
        </p:nvSpPr>
        <p:spPr bwMode="auto">
          <a:xfrm>
            <a:off x="7315200" y="6019800"/>
            <a:ext cx="1143000" cy="0"/>
          </a:xfrm>
          <a:prstGeom prst="line">
            <a:avLst/>
          </a:prstGeom>
          <a:noFill/>
          <a:ln w="28575">
            <a:solidFill>
              <a:srgbClr val="FF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168392" name="Line 8"/>
          <p:cNvSpPr>
            <a:spLocks noChangeShapeType="1"/>
          </p:cNvSpPr>
          <p:nvPr/>
        </p:nvSpPr>
        <p:spPr bwMode="auto">
          <a:xfrm flipV="1">
            <a:off x="8399463" y="5334000"/>
            <a:ext cx="0" cy="685800"/>
          </a:xfrm>
          <a:prstGeom prst="line">
            <a:avLst/>
          </a:prstGeom>
          <a:noFill/>
          <a:ln w="28575">
            <a:solidFill>
              <a:srgbClr val="FF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168393" name="Line 9"/>
          <p:cNvSpPr>
            <a:spLocks noChangeShapeType="1"/>
          </p:cNvSpPr>
          <p:nvPr/>
        </p:nvSpPr>
        <p:spPr bwMode="auto">
          <a:xfrm>
            <a:off x="8458200" y="5334000"/>
            <a:ext cx="76200" cy="0"/>
          </a:xfrm>
          <a:prstGeom prst="line">
            <a:avLst/>
          </a:prstGeom>
          <a:noFill/>
          <a:ln w="38100">
            <a:solidFill>
              <a:srgbClr val="FF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168394" name="Line 10"/>
          <p:cNvSpPr>
            <a:spLocks noChangeShapeType="1"/>
          </p:cNvSpPr>
          <p:nvPr/>
        </p:nvSpPr>
        <p:spPr bwMode="auto">
          <a:xfrm>
            <a:off x="9067800" y="5105400"/>
            <a:ext cx="0" cy="1447800"/>
          </a:xfrm>
          <a:prstGeom prst="line">
            <a:avLst/>
          </a:prstGeom>
          <a:noFill/>
          <a:ln w="28575">
            <a:solidFill>
              <a:srgbClr val="FF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168395" name="Line 11"/>
          <p:cNvSpPr>
            <a:spLocks noChangeShapeType="1"/>
          </p:cNvSpPr>
          <p:nvPr/>
        </p:nvSpPr>
        <p:spPr bwMode="auto">
          <a:xfrm>
            <a:off x="4724400" y="6553200"/>
            <a:ext cx="4267200" cy="0"/>
          </a:xfrm>
          <a:prstGeom prst="line">
            <a:avLst/>
          </a:prstGeom>
          <a:noFill/>
          <a:ln w="28575">
            <a:solidFill>
              <a:srgbClr val="FF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168396" name="Line 12"/>
          <p:cNvSpPr>
            <a:spLocks noChangeShapeType="1"/>
          </p:cNvSpPr>
          <p:nvPr/>
        </p:nvSpPr>
        <p:spPr bwMode="auto">
          <a:xfrm flipV="1">
            <a:off x="4800600" y="5334000"/>
            <a:ext cx="0" cy="1219200"/>
          </a:xfrm>
          <a:prstGeom prst="line">
            <a:avLst/>
          </a:prstGeom>
          <a:noFill/>
          <a:ln w="38100">
            <a:solidFill>
              <a:srgbClr val="FF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168397" name="Line 13"/>
          <p:cNvSpPr>
            <a:spLocks noChangeShapeType="1"/>
          </p:cNvSpPr>
          <p:nvPr/>
        </p:nvSpPr>
        <p:spPr bwMode="auto">
          <a:xfrm>
            <a:off x="4800600" y="5334000"/>
            <a:ext cx="152400" cy="0"/>
          </a:xfrm>
          <a:prstGeom prst="line">
            <a:avLst/>
          </a:prstGeom>
          <a:noFill/>
          <a:ln w="28575">
            <a:solidFill>
              <a:srgbClr val="FF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168398" name="Line 14"/>
          <p:cNvSpPr>
            <a:spLocks noChangeShapeType="1"/>
          </p:cNvSpPr>
          <p:nvPr/>
        </p:nvSpPr>
        <p:spPr bwMode="auto">
          <a:xfrm>
            <a:off x="4495800" y="4343400"/>
            <a:ext cx="228600" cy="0"/>
          </a:xfrm>
          <a:prstGeom prst="line">
            <a:avLst/>
          </a:prstGeom>
          <a:noFill/>
          <a:ln w="38100">
            <a:solidFill>
              <a:srgbClr val="FF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168400" name="Line 16"/>
          <p:cNvSpPr>
            <a:spLocks noChangeShapeType="1"/>
          </p:cNvSpPr>
          <p:nvPr/>
        </p:nvSpPr>
        <p:spPr bwMode="auto">
          <a:xfrm>
            <a:off x="4495800" y="5029200"/>
            <a:ext cx="228600" cy="0"/>
          </a:xfrm>
          <a:prstGeom prst="line">
            <a:avLst/>
          </a:prstGeom>
          <a:noFill/>
          <a:ln w="38100">
            <a:solidFill>
              <a:srgbClr val="FF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168401" name="Line 17"/>
          <p:cNvSpPr>
            <a:spLocks noChangeShapeType="1"/>
          </p:cNvSpPr>
          <p:nvPr/>
        </p:nvSpPr>
        <p:spPr bwMode="auto">
          <a:xfrm>
            <a:off x="3505200" y="4419600"/>
            <a:ext cx="228600" cy="0"/>
          </a:xfrm>
          <a:prstGeom prst="line">
            <a:avLst/>
          </a:prstGeom>
          <a:noFill/>
          <a:ln w="38100">
            <a:solidFill>
              <a:srgbClr val="FF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21521" name="Text Box 20"/>
          <p:cNvSpPr txBox="1">
            <a:spLocks noChangeArrowheads="1"/>
          </p:cNvSpPr>
          <p:nvPr/>
        </p:nvSpPr>
        <p:spPr bwMode="auto">
          <a:xfrm>
            <a:off x="685800" y="2971800"/>
            <a:ext cx="2743200" cy="2530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eaLnBrk="1" hangingPunct="1">
              <a:buFontTx/>
              <a:buChar char="•"/>
            </a:pPr>
            <a:r>
              <a:rPr lang="en-US" sz="2000" b="1" dirty="0">
                <a:latin typeface="Arial" charset="0"/>
              </a:rPr>
              <a:t>Fetch Instruction</a:t>
            </a:r>
          </a:p>
          <a:p>
            <a:pPr eaLnBrk="1" hangingPunct="1">
              <a:buFontTx/>
              <a:buChar char="•"/>
            </a:pPr>
            <a:r>
              <a:rPr lang="en-US" sz="2000" b="1" dirty="0">
                <a:latin typeface="Arial" charset="0"/>
              </a:rPr>
              <a:t>Read One Register</a:t>
            </a:r>
          </a:p>
          <a:p>
            <a:pPr eaLnBrk="1" hangingPunct="1">
              <a:buFontTx/>
              <a:buChar char="•"/>
            </a:pPr>
            <a:r>
              <a:rPr lang="en-US" sz="2000" b="1" dirty="0">
                <a:latin typeface="Arial" charset="0"/>
              </a:rPr>
              <a:t>Signed extend immediate</a:t>
            </a:r>
          </a:p>
          <a:p>
            <a:pPr eaLnBrk="1" hangingPunct="1">
              <a:buFontTx/>
              <a:buChar char="•"/>
            </a:pPr>
            <a:r>
              <a:rPr lang="en-US" sz="2000" b="1" dirty="0">
                <a:latin typeface="Arial" charset="0"/>
              </a:rPr>
              <a:t>Calculation Result</a:t>
            </a:r>
          </a:p>
          <a:p>
            <a:pPr eaLnBrk="1" hangingPunct="1">
              <a:buFontTx/>
              <a:buChar char="•"/>
            </a:pPr>
            <a:r>
              <a:rPr lang="en-US" sz="2000" b="1" dirty="0">
                <a:latin typeface="Arial" charset="0"/>
              </a:rPr>
              <a:t>Read Data from Memory</a:t>
            </a:r>
          </a:p>
          <a:p>
            <a:pPr eaLnBrk="1" hangingPunct="1">
              <a:buFontTx/>
              <a:buChar char="•"/>
            </a:pPr>
            <a:r>
              <a:rPr lang="en-US" sz="2000" b="1" dirty="0">
                <a:latin typeface="Arial" charset="0"/>
              </a:rPr>
              <a:t>Write Register</a:t>
            </a:r>
          </a:p>
        </p:txBody>
      </p:sp>
      <p:grpSp>
        <p:nvGrpSpPr>
          <p:cNvPr id="21522" name="Group 48"/>
          <p:cNvGrpSpPr>
            <a:grpSpLocks/>
          </p:cNvGrpSpPr>
          <p:nvPr/>
        </p:nvGrpSpPr>
        <p:grpSpPr bwMode="auto">
          <a:xfrm>
            <a:off x="685800" y="1752600"/>
            <a:ext cx="5949950" cy="942975"/>
            <a:chOff x="1043" y="794"/>
            <a:chExt cx="3748" cy="594"/>
          </a:xfrm>
        </p:grpSpPr>
        <p:sp>
          <p:nvSpPr>
            <p:cNvPr id="21528" name="Rectangle 49"/>
            <p:cNvSpPr>
              <a:spLocks noChangeArrowheads="1"/>
            </p:cNvSpPr>
            <p:nvPr/>
          </p:nvSpPr>
          <p:spPr bwMode="auto">
            <a:xfrm>
              <a:off x="1108" y="994"/>
              <a:ext cx="3599" cy="176"/>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nvGrpSpPr>
            <p:cNvPr id="21529" name="Group 50"/>
            <p:cNvGrpSpPr>
              <a:grpSpLocks/>
            </p:cNvGrpSpPr>
            <p:nvPr/>
          </p:nvGrpSpPr>
          <p:grpSpPr bwMode="auto">
            <a:xfrm>
              <a:off x="1104" y="986"/>
              <a:ext cx="624" cy="210"/>
              <a:chOff x="1104" y="986"/>
              <a:chExt cx="624" cy="210"/>
            </a:xfrm>
          </p:grpSpPr>
          <p:sp>
            <p:nvSpPr>
              <p:cNvPr id="21547" name="Rectangle 51"/>
              <p:cNvSpPr>
                <a:spLocks noChangeArrowheads="1"/>
              </p:cNvSpPr>
              <p:nvPr/>
            </p:nvSpPr>
            <p:spPr bwMode="auto">
              <a:xfrm>
                <a:off x="1104" y="990"/>
                <a:ext cx="624" cy="18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1548" name="Rectangle 52"/>
              <p:cNvSpPr>
                <a:spLocks noChangeArrowheads="1"/>
              </p:cNvSpPr>
              <p:nvPr/>
            </p:nvSpPr>
            <p:spPr bwMode="auto">
              <a:xfrm>
                <a:off x="1286" y="986"/>
                <a:ext cx="249"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1600" b="1">
                    <a:latin typeface="Times" pitchFamily="18" charset="0"/>
                  </a:rPr>
                  <a:t>op</a:t>
                </a:r>
              </a:p>
            </p:txBody>
          </p:sp>
        </p:grpSp>
        <p:grpSp>
          <p:nvGrpSpPr>
            <p:cNvPr id="21530" name="Group 53"/>
            <p:cNvGrpSpPr>
              <a:grpSpLocks/>
            </p:cNvGrpSpPr>
            <p:nvPr/>
          </p:nvGrpSpPr>
          <p:grpSpPr bwMode="auto">
            <a:xfrm>
              <a:off x="1736" y="986"/>
              <a:ext cx="580" cy="210"/>
              <a:chOff x="1736" y="986"/>
              <a:chExt cx="580" cy="210"/>
            </a:xfrm>
          </p:grpSpPr>
          <p:sp>
            <p:nvSpPr>
              <p:cNvPr id="21545" name="Rectangle 54"/>
              <p:cNvSpPr>
                <a:spLocks noChangeArrowheads="1"/>
              </p:cNvSpPr>
              <p:nvPr/>
            </p:nvSpPr>
            <p:spPr bwMode="auto">
              <a:xfrm>
                <a:off x="1736" y="990"/>
                <a:ext cx="580" cy="18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1546" name="Rectangle 55"/>
              <p:cNvSpPr>
                <a:spLocks noChangeArrowheads="1"/>
              </p:cNvSpPr>
              <p:nvPr/>
            </p:nvSpPr>
            <p:spPr bwMode="auto">
              <a:xfrm>
                <a:off x="1901" y="986"/>
                <a:ext cx="221"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1600" b="1">
                    <a:latin typeface="Times" pitchFamily="18" charset="0"/>
                  </a:rPr>
                  <a:t>rs</a:t>
                </a:r>
              </a:p>
            </p:txBody>
          </p:sp>
        </p:grpSp>
        <p:grpSp>
          <p:nvGrpSpPr>
            <p:cNvPr id="21531" name="Group 56"/>
            <p:cNvGrpSpPr>
              <a:grpSpLocks/>
            </p:cNvGrpSpPr>
            <p:nvPr/>
          </p:nvGrpSpPr>
          <p:grpSpPr bwMode="auto">
            <a:xfrm>
              <a:off x="2324" y="986"/>
              <a:ext cx="579" cy="210"/>
              <a:chOff x="2324" y="986"/>
              <a:chExt cx="579" cy="210"/>
            </a:xfrm>
          </p:grpSpPr>
          <p:sp>
            <p:nvSpPr>
              <p:cNvPr id="21543" name="Rectangle 57"/>
              <p:cNvSpPr>
                <a:spLocks noChangeArrowheads="1"/>
              </p:cNvSpPr>
              <p:nvPr/>
            </p:nvSpPr>
            <p:spPr bwMode="auto">
              <a:xfrm>
                <a:off x="2324" y="990"/>
                <a:ext cx="579" cy="18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1544" name="Rectangle 58"/>
              <p:cNvSpPr>
                <a:spLocks noChangeArrowheads="1"/>
              </p:cNvSpPr>
              <p:nvPr/>
            </p:nvSpPr>
            <p:spPr bwMode="auto">
              <a:xfrm>
                <a:off x="2488" y="986"/>
                <a:ext cx="213"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1600" b="1">
                    <a:latin typeface="Times" pitchFamily="18" charset="0"/>
                  </a:rPr>
                  <a:t>rt</a:t>
                </a:r>
              </a:p>
            </p:txBody>
          </p:sp>
        </p:grpSp>
        <p:sp>
          <p:nvSpPr>
            <p:cNvPr id="21532" name="Rectangle 59"/>
            <p:cNvSpPr>
              <a:spLocks noChangeArrowheads="1"/>
            </p:cNvSpPr>
            <p:nvPr/>
          </p:nvSpPr>
          <p:spPr bwMode="auto">
            <a:xfrm>
              <a:off x="2911" y="990"/>
              <a:ext cx="1800" cy="18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1533" name="Rectangle 60"/>
            <p:cNvSpPr>
              <a:spLocks noChangeArrowheads="1"/>
            </p:cNvSpPr>
            <p:nvPr/>
          </p:nvSpPr>
          <p:spPr bwMode="auto">
            <a:xfrm>
              <a:off x="3222" y="986"/>
              <a:ext cx="692"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1600" b="1">
                  <a:latin typeface="Times" pitchFamily="18" charset="0"/>
                </a:rPr>
                <a:t>immediate</a:t>
              </a:r>
            </a:p>
          </p:txBody>
        </p:sp>
        <p:sp>
          <p:nvSpPr>
            <p:cNvPr id="21534" name="Rectangle 61"/>
            <p:cNvSpPr>
              <a:spLocks noChangeArrowheads="1"/>
            </p:cNvSpPr>
            <p:nvPr/>
          </p:nvSpPr>
          <p:spPr bwMode="auto">
            <a:xfrm>
              <a:off x="4613" y="794"/>
              <a:ext cx="178"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1600">
                  <a:latin typeface="Times" pitchFamily="18" charset="0"/>
                </a:rPr>
                <a:t>0</a:t>
              </a:r>
            </a:p>
          </p:txBody>
        </p:sp>
        <p:sp>
          <p:nvSpPr>
            <p:cNvPr id="21535" name="Rectangle 62"/>
            <p:cNvSpPr>
              <a:spLocks noChangeArrowheads="1"/>
            </p:cNvSpPr>
            <p:nvPr/>
          </p:nvSpPr>
          <p:spPr bwMode="auto">
            <a:xfrm>
              <a:off x="2715" y="794"/>
              <a:ext cx="242"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1600">
                  <a:latin typeface="Times" pitchFamily="18" charset="0"/>
                </a:rPr>
                <a:t>16</a:t>
              </a:r>
            </a:p>
          </p:txBody>
        </p:sp>
        <p:sp>
          <p:nvSpPr>
            <p:cNvPr id="21536" name="Rectangle 63"/>
            <p:cNvSpPr>
              <a:spLocks noChangeArrowheads="1"/>
            </p:cNvSpPr>
            <p:nvPr/>
          </p:nvSpPr>
          <p:spPr bwMode="auto">
            <a:xfrm>
              <a:off x="2127" y="794"/>
              <a:ext cx="242"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1600">
                  <a:latin typeface="Times" pitchFamily="18" charset="0"/>
                </a:rPr>
                <a:t>21</a:t>
              </a:r>
            </a:p>
          </p:txBody>
        </p:sp>
        <p:sp>
          <p:nvSpPr>
            <p:cNvPr id="21537" name="Rectangle 64"/>
            <p:cNvSpPr>
              <a:spLocks noChangeArrowheads="1"/>
            </p:cNvSpPr>
            <p:nvPr/>
          </p:nvSpPr>
          <p:spPr bwMode="auto">
            <a:xfrm>
              <a:off x="1539" y="794"/>
              <a:ext cx="242"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1600">
                  <a:latin typeface="Times" pitchFamily="18" charset="0"/>
                </a:rPr>
                <a:t>26</a:t>
              </a:r>
            </a:p>
          </p:txBody>
        </p:sp>
        <p:sp>
          <p:nvSpPr>
            <p:cNvPr id="21538" name="Rectangle 65"/>
            <p:cNvSpPr>
              <a:spLocks noChangeArrowheads="1"/>
            </p:cNvSpPr>
            <p:nvPr/>
          </p:nvSpPr>
          <p:spPr bwMode="auto">
            <a:xfrm>
              <a:off x="1043" y="794"/>
              <a:ext cx="242"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1600">
                  <a:latin typeface="Times" pitchFamily="18" charset="0"/>
                </a:rPr>
                <a:t>31</a:t>
              </a:r>
            </a:p>
          </p:txBody>
        </p:sp>
        <p:sp>
          <p:nvSpPr>
            <p:cNvPr id="21539" name="Rectangle 66"/>
            <p:cNvSpPr>
              <a:spLocks noChangeArrowheads="1"/>
            </p:cNvSpPr>
            <p:nvPr/>
          </p:nvSpPr>
          <p:spPr bwMode="auto">
            <a:xfrm>
              <a:off x="1268" y="1178"/>
              <a:ext cx="395"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1600">
                  <a:latin typeface="Times" pitchFamily="18" charset="0"/>
                </a:rPr>
                <a:t>6 bits</a:t>
              </a:r>
            </a:p>
          </p:txBody>
        </p:sp>
        <p:sp>
          <p:nvSpPr>
            <p:cNvPr id="21540" name="Rectangle 67"/>
            <p:cNvSpPr>
              <a:spLocks noChangeArrowheads="1"/>
            </p:cNvSpPr>
            <p:nvPr/>
          </p:nvSpPr>
          <p:spPr bwMode="auto">
            <a:xfrm>
              <a:off x="3573" y="1178"/>
              <a:ext cx="459"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1600">
                  <a:latin typeface="Times" pitchFamily="18" charset="0"/>
                </a:rPr>
                <a:t>16 bits</a:t>
              </a:r>
            </a:p>
          </p:txBody>
        </p:sp>
        <p:sp>
          <p:nvSpPr>
            <p:cNvPr id="21541" name="Rectangle 68"/>
            <p:cNvSpPr>
              <a:spLocks noChangeArrowheads="1"/>
            </p:cNvSpPr>
            <p:nvPr/>
          </p:nvSpPr>
          <p:spPr bwMode="auto">
            <a:xfrm>
              <a:off x="2443" y="1178"/>
              <a:ext cx="395"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1600">
                  <a:latin typeface="Times" pitchFamily="18" charset="0"/>
                </a:rPr>
                <a:t>5 bits</a:t>
              </a:r>
            </a:p>
          </p:txBody>
        </p:sp>
        <p:sp>
          <p:nvSpPr>
            <p:cNvPr id="21542" name="Rectangle 69"/>
            <p:cNvSpPr>
              <a:spLocks noChangeArrowheads="1"/>
            </p:cNvSpPr>
            <p:nvPr/>
          </p:nvSpPr>
          <p:spPr bwMode="auto">
            <a:xfrm>
              <a:off x="1856" y="1178"/>
              <a:ext cx="395"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1600">
                  <a:latin typeface="Times" pitchFamily="18" charset="0"/>
                </a:rPr>
                <a:t>5 bits</a:t>
              </a:r>
            </a:p>
          </p:txBody>
        </p:sp>
      </p:grpSp>
      <p:sp>
        <p:nvSpPr>
          <p:cNvPr id="1168454" name="Line 70"/>
          <p:cNvSpPr>
            <a:spLocks noChangeShapeType="1"/>
          </p:cNvSpPr>
          <p:nvPr/>
        </p:nvSpPr>
        <p:spPr bwMode="auto">
          <a:xfrm>
            <a:off x="4495800" y="5029200"/>
            <a:ext cx="0" cy="990600"/>
          </a:xfrm>
          <a:prstGeom prst="line">
            <a:avLst/>
          </a:prstGeom>
          <a:noFill/>
          <a:ln w="38100">
            <a:solidFill>
              <a:srgbClr val="FF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168455" name="Line 71"/>
          <p:cNvSpPr>
            <a:spLocks noChangeShapeType="1"/>
          </p:cNvSpPr>
          <p:nvPr/>
        </p:nvSpPr>
        <p:spPr bwMode="auto">
          <a:xfrm>
            <a:off x="4495800" y="6019800"/>
            <a:ext cx="838200" cy="0"/>
          </a:xfrm>
          <a:prstGeom prst="line">
            <a:avLst/>
          </a:prstGeom>
          <a:noFill/>
          <a:ln w="38100">
            <a:solidFill>
              <a:srgbClr val="FF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168456" name="Line 72"/>
          <p:cNvSpPr>
            <a:spLocks noChangeShapeType="1"/>
          </p:cNvSpPr>
          <p:nvPr/>
        </p:nvSpPr>
        <p:spPr bwMode="auto">
          <a:xfrm>
            <a:off x="5791200" y="6019800"/>
            <a:ext cx="228600" cy="0"/>
          </a:xfrm>
          <a:prstGeom prst="line">
            <a:avLst/>
          </a:prstGeom>
          <a:noFill/>
          <a:ln w="38100">
            <a:solidFill>
              <a:srgbClr val="FF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168457" name="Line 73"/>
          <p:cNvSpPr>
            <a:spLocks noChangeShapeType="1"/>
          </p:cNvSpPr>
          <p:nvPr/>
        </p:nvSpPr>
        <p:spPr bwMode="auto">
          <a:xfrm flipV="1">
            <a:off x="6248400" y="5300663"/>
            <a:ext cx="0" cy="685800"/>
          </a:xfrm>
          <a:prstGeom prst="line">
            <a:avLst/>
          </a:prstGeom>
          <a:noFill/>
          <a:ln w="38100">
            <a:solidFill>
              <a:srgbClr val="FF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168458" name="Line 74"/>
          <p:cNvSpPr>
            <a:spLocks noChangeShapeType="1"/>
          </p:cNvSpPr>
          <p:nvPr/>
        </p:nvSpPr>
        <p:spPr bwMode="auto">
          <a:xfrm>
            <a:off x="5867400" y="4495800"/>
            <a:ext cx="685800" cy="0"/>
          </a:xfrm>
          <a:prstGeom prst="line">
            <a:avLst/>
          </a:prstGeom>
          <a:noFill/>
          <a:ln w="38100">
            <a:solidFill>
              <a:srgbClr val="FF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3427735293"/>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68401"/>
                                        </p:tgtEl>
                                        <p:attrNameLst>
                                          <p:attrName>style.visibility</p:attrName>
                                        </p:attrNameLst>
                                      </p:cBhvr>
                                      <p:to>
                                        <p:strVal val="visible"/>
                                      </p:to>
                                    </p:set>
                                  </p:childTnLst>
                                  <p:subTnLst>
                                    <p:set>
                                      <p:cBhvr override="childStyle">
                                        <p:cTn dur="1" fill="hold" display="0" masterRel="nextClick" afterEffect="1"/>
                                        <p:tgtEl>
                                          <p:spTgt spid="1168401"/>
                                        </p:tgtEl>
                                        <p:attrNameLst>
                                          <p:attrName>style.visibility</p:attrName>
                                        </p:attrNameLst>
                                      </p:cBhvr>
                                      <p:to>
                                        <p:strVal val="hidden"/>
                                      </p:to>
                                    </p:set>
                                  </p:sub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68398"/>
                                        </p:tgtEl>
                                        <p:attrNameLst>
                                          <p:attrName>style.visibility</p:attrName>
                                        </p:attrNameLst>
                                      </p:cBhvr>
                                      <p:to>
                                        <p:strVal val="visible"/>
                                      </p:to>
                                    </p:set>
                                  </p:childTnLst>
                                  <p:subTnLst>
                                    <p:set>
                                      <p:cBhvr override="childStyle">
                                        <p:cTn dur="1" fill="hold" display="0" masterRel="nextClick" afterEffect="1"/>
                                        <p:tgtEl>
                                          <p:spTgt spid="1168398"/>
                                        </p:tgtEl>
                                        <p:attrNameLst>
                                          <p:attrName>style.visibility</p:attrName>
                                        </p:attrNameLst>
                                      </p:cBhvr>
                                      <p:to>
                                        <p:strVal val="hidden"/>
                                      </p:to>
                                    </p:set>
                                  </p:subTnLst>
                                </p:cTn>
                              </p:par>
                              <p:par>
                                <p:cTn id="11" presetID="1" presetClass="entr" presetSubtype="0" fill="hold" grpId="0" nodeType="withEffect">
                                  <p:stCondLst>
                                    <p:cond delay="0"/>
                                  </p:stCondLst>
                                  <p:childTnLst>
                                    <p:set>
                                      <p:cBhvr>
                                        <p:cTn id="12" dur="1" fill="hold">
                                          <p:stCondLst>
                                            <p:cond delay="0"/>
                                          </p:stCondLst>
                                        </p:cTn>
                                        <p:tgtEl>
                                          <p:spTgt spid="1168454"/>
                                        </p:tgtEl>
                                        <p:attrNameLst>
                                          <p:attrName>style.visibility</p:attrName>
                                        </p:attrNameLst>
                                      </p:cBhvr>
                                      <p:to>
                                        <p:strVal val="visible"/>
                                      </p:to>
                                    </p:set>
                                  </p:childTnLst>
                                  <p:subTnLst>
                                    <p:set>
                                      <p:cBhvr override="childStyle">
                                        <p:cTn dur="1" fill="hold" display="0" masterRel="nextClick" afterEffect="1"/>
                                        <p:tgtEl>
                                          <p:spTgt spid="1168454"/>
                                        </p:tgtEl>
                                        <p:attrNameLst>
                                          <p:attrName>style.visibility</p:attrName>
                                        </p:attrNameLst>
                                      </p:cBhvr>
                                      <p:to>
                                        <p:strVal val="hidden"/>
                                      </p:to>
                                    </p:set>
                                  </p:subTnLst>
                                </p:cTn>
                              </p:par>
                              <p:par>
                                <p:cTn id="13" presetID="1" presetClass="entr" presetSubtype="0" fill="hold" grpId="0" nodeType="withEffect">
                                  <p:stCondLst>
                                    <p:cond delay="0"/>
                                  </p:stCondLst>
                                  <p:childTnLst>
                                    <p:set>
                                      <p:cBhvr>
                                        <p:cTn id="14" dur="1" fill="hold">
                                          <p:stCondLst>
                                            <p:cond delay="0"/>
                                          </p:stCondLst>
                                        </p:cTn>
                                        <p:tgtEl>
                                          <p:spTgt spid="1168455"/>
                                        </p:tgtEl>
                                        <p:attrNameLst>
                                          <p:attrName>style.visibility</p:attrName>
                                        </p:attrNameLst>
                                      </p:cBhvr>
                                      <p:to>
                                        <p:strVal val="visible"/>
                                      </p:to>
                                    </p:set>
                                  </p:childTnLst>
                                  <p:subTnLst>
                                    <p:set>
                                      <p:cBhvr override="childStyle">
                                        <p:cTn dur="1" fill="hold" display="0" masterRel="nextClick" afterEffect="1"/>
                                        <p:tgtEl>
                                          <p:spTgt spid="1168455"/>
                                        </p:tgtEl>
                                        <p:attrNameLst>
                                          <p:attrName>style.visibility</p:attrName>
                                        </p:attrNameLst>
                                      </p:cBhvr>
                                      <p:to>
                                        <p:strVal val="hidden"/>
                                      </p:to>
                                    </p:set>
                                  </p:sub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68456"/>
                                        </p:tgtEl>
                                        <p:attrNameLst>
                                          <p:attrName>style.visibility</p:attrName>
                                        </p:attrNameLst>
                                      </p:cBhvr>
                                      <p:to>
                                        <p:strVal val="visible"/>
                                      </p:to>
                                    </p:set>
                                  </p:childTnLst>
                                  <p:subTnLst>
                                    <p:set>
                                      <p:cBhvr override="childStyle">
                                        <p:cTn dur="1" fill="hold" display="0" masterRel="nextClick" afterEffect="1"/>
                                        <p:tgtEl>
                                          <p:spTgt spid="1168456"/>
                                        </p:tgtEl>
                                        <p:attrNameLst>
                                          <p:attrName>style.visibility</p:attrName>
                                        </p:attrNameLst>
                                      </p:cBhvr>
                                      <p:to>
                                        <p:strVal val="hidden"/>
                                      </p:to>
                                    </p:set>
                                  </p:subTnLst>
                                </p:cTn>
                              </p:par>
                              <p:par>
                                <p:cTn id="19" presetID="1" presetClass="entr" presetSubtype="0" fill="hold" grpId="0" nodeType="withEffect">
                                  <p:stCondLst>
                                    <p:cond delay="0"/>
                                  </p:stCondLst>
                                  <p:childTnLst>
                                    <p:set>
                                      <p:cBhvr>
                                        <p:cTn id="20" dur="1" fill="hold">
                                          <p:stCondLst>
                                            <p:cond delay="0"/>
                                          </p:stCondLst>
                                        </p:cTn>
                                        <p:tgtEl>
                                          <p:spTgt spid="1168457"/>
                                        </p:tgtEl>
                                        <p:attrNameLst>
                                          <p:attrName>style.visibility</p:attrName>
                                        </p:attrNameLst>
                                      </p:cBhvr>
                                      <p:to>
                                        <p:strVal val="visible"/>
                                      </p:to>
                                    </p:set>
                                  </p:childTnLst>
                                  <p:subTnLst>
                                    <p:set>
                                      <p:cBhvr override="childStyle">
                                        <p:cTn dur="1" fill="hold" display="0" masterRel="nextClick" afterEffect="1"/>
                                        <p:tgtEl>
                                          <p:spTgt spid="1168457"/>
                                        </p:tgtEl>
                                        <p:attrNameLst>
                                          <p:attrName>style.visibility</p:attrName>
                                        </p:attrNameLst>
                                      </p:cBhvr>
                                      <p:to>
                                        <p:strVal val="hidden"/>
                                      </p:to>
                                    </p:set>
                                  </p:subTnLst>
                                </p:cTn>
                              </p:par>
                              <p:par>
                                <p:cTn id="21" presetID="1" presetClass="entr" presetSubtype="0" fill="hold" grpId="0" nodeType="withEffect">
                                  <p:stCondLst>
                                    <p:cond delay="0"/>
                                  </p:stCondLst>
                                  <p:childTnLst>
                                    <p:set>
                                      <p:cBhvr>
                                        <p:cTn id="22" dur="1" fill="hold">
                                          <p:stCondLst>
                                            <p:cond delay="0"/>
                                          </p:stCondLst>
                                        </p:cTn>
                                        <p:tgtEl>
                                          <p:spTgt spid="1168458"/>
                                        </p:tgtEl>
                                        <p:attrNameLst>
                                          <p:attrName>style.visibility</p:attrName>
                                        </p:attrNameLst>
                                      </p:cBhvr>
                                      <p:to>
                                        <p:strVal val="visible"/>
                                      </p:to>
                                    </p:set>
                                  </p:childTnLst>
                                  <p:subTnLst>
                                    <p:set>
                                      <p:cBhvr override="childStyle">
                                        <p:cTn dur="1" fill="hold" display="0" masterRel="nextClick" afterEffect="1"/>
                                        <p:tgtEl>
                                          <p:spTgt spid="1168458"/>
                                        </p:tgtEl>
                                        <p:attrNameLst>
                                          <p:attrName>style.visibility</p:attrName>
                                        </p:attrNameLst>
                                      </p:cBhvr>
                                      <p:to>
                                        <p:strVal val="hidden"/>
                                      </p:to>
                                    </p:set>
                                  </p:subTnLst>
                                </p:cTn>
                              </p:par>
                              <p:par>
                                <p:cTn id="23" presetID="1" presetClass="entr" presetSubtype="0" fill="hold" grpId="0" nodeType="withEffect">
                                  <p:stCondLst>
                                    <p:cond delay="0"/>
                                  </p:stCondLst>
                                  <p:childTnLst>
                                    <p:set>
                                      <p:cBhvr>
                                        <p:cTn id="24" dur="1" fill="hold">
                                          <p:stCondLst>
                                            <p:cond delay="0"/>
                                          </p:stCondLst>
                                        </p:cTn>
                                        <p:tgtEl>
                                          <p:spTgt spid="1168389"/>
                                        </p:tgtEl>
                                        <p:attrNameLst>
                                          <p:attrName>style.visibility</p:attrName>
                                        </p:attrNameLst>
                                      </p:cBhvr>
                                      <p:to>
                                        <p:strVal val="visible"/>
                                      </p:to>
                                    </p:set>
                                  </p:childTnLst>
                                  <p:subTnLst>
                                    <p:set>
                                      <p:cBhvr override="childStyle">
                                        <p:cTn dur="1" fill="hold" display="0" masterRel="nextClick" afterEffect="1"/>
                                        <p:tgtEl>
                                          <p:spTgt spid="1168389"/>
                                        </p:tgtEl>
                                        <p:attrNameLst>
                                          <p:attrName>style.visibility</p:attrName>
                                        </p:attrNameLst>
                                      </p:cBhvr>
                                      <p:to>
                                        <p:strVal val="hidden"/>
                                      </p:to>
                                    </p:set>
                                  </p:sub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168390"/>
                                        </p:tgtEl>
                                        <p:attrNameLst>
                                          <p:attrName>style.visibility</p:attrName>
                                        </p:attrNameLst>
                                      </p:cBhvr>
                                      <p:to>
                                        <p:strVal val="visible"/>
                                      </p:to>
                                    </p:set>
                                  </p:childTnLst>
                                  <p:subTnLst>
                                    <p:set>
                                      <p:cBhvr override="childStyle">
                                        <p:cTn dur="1" fill="hold" display="0" masterRel="nextClick" afterEffect="1"/>
                                        <p:tgtEl>
                                          <p:spTgt spid="1168390"/>
                                        </p:tgtEl>
                                        <p:attrNameLst>
                                          <p:attrName>style.visibility</p:attrName>
                                        </p:attrNameLst>
                                      </p:cBhvr>
                                      <p:to>
                                        <p:strVal val="hidden"/>
                                      </p:to>
                                    </p:set>
                                  </p:subTnLst>
                                </p:cTn>
                              </p:par>
                              <p:par>
                                <p:cTn id="29" presetID="1" presetClass="entr" presetSubtype="0" fill="hold" grpId="0" nodeType="withEffect">
                                  <p:stCondLst>
                                    <p:cond delay="0"/>
                                  </p:stCondLst>
                                  <p:childTnLst>
                                    <p:set>
                                      <p:cBhvr>
                                        <p:cTn id="30" dur="1" fill="hold">
                                          <p:stCondLst>
                                            <p:cond delay="0"/>
                                          </p:stCondLst>
                                        </p:cTn>
                                        <p:tgtEl>
                                          <p:spTgt spid="1168391"/>
                                        </p:tgtEl>
                                        <p:attrNameLst>
                                          <p:attrName>style.visibility</p:attrName>
                                        </p:attrNameLst>
                                      </p:cBhvr>
                                      <p:to>
                                        <p:strVal val="visible"/>
                                      </p:to>
                                    </p:set>
                                  </p:childTnLst>
                                  <p:subTnLst>
                                    <p:set>
                                      <p:cBhvr override="childStyle">
                                        <p:cTn dur="1" fill="hold" display="0" masterRel="nextClick" afterEffect="1"/>
                                        <p:tgtEl>
                                          <p:spTgt spid="1168391"/>
                                        </p:tgtEl>
                                        <p:attrNameLst>
                                          <p:attrName>style.visibility</p:attrName>
                                        </p:attrNameLst>
                                      </p:cBhvr>
                                      <p:to>
                                        <p:strVal val="hidden"/>
                                      </p:to>
                                    </p:set>
                                  </p:subTnLst>
                                </p:cTn>
                              </p:par>
                              <p:par>
                                <p:cTn id="31" presetID="1" presetClass="entr" presetSubtype="0" fill="hold" grpId="0" nodeType="withEffect">
                                  <p:stCondLst>
                                    <p:cond delay="0"/>
                                  </p:stCondLst>
                                  <p:childTnLst>
                                    <p:set>
                                      <p:cBhvr>
                                        <p:cTn id="32" dur="1" fill="hold">
                                          <p:stCondLst>
                                            <p:cond delay="0"/>
                                          </p:stCondLst>
                                        </p:cTn>
                                        <p:tgtEl>
                                          <p:spTgt spid="1168392"/>
                                        </p:tgtEl>
                                        <p:attrNameLst>
                                          <p:attrName>style.visibility</p:attrName>
                                        </p:attrNameLst>
                                      </p:cBhvr>
                                      <p:to>
                                        <p:strVal val="visible"/>
                                      </p:to>
                                    </p:set>
                                  </p:childTnLst>
                                  <p:subTnLst>
                                    <p:set>
                                      <p:cBhvr override="childStyle">
                                        <p:cTn dur="1" fill="hold" display="0" masterRel="nextClick" afterEffect="1"/>
                                        <p:tgtEl>
                                          <p:spTgt spid="1168392"/>
                                        </p:tgtEl>
                                        <p:attrNameLst>
                                          <p:attrName>style.visibility</p:attrName>
                                        </p:attrNameLst>
                                      </p:cBhvr>
                                      <p:to>
                                        <p:strVal val="hidden"/>
                                      </p:to>
                                    </p:set>
                                  </p:subTnLst>
                                </p:cTn>
                              </p:par>
                              <p:par>
                                <p:cTn id="33" presetID="1" presetClass="entr" presetSubtype="0" fill="hold" grpId="0" nodeType="withEffect">
                                  <p:stCondLst>
                                    <p:cond delay="0"/>
                                  </p:stCondLst>
                                  <p:childTnLst>
                                    <p:set>
                                      <p:cBhvr>
                                        <p:cTn id="34" dur="1" fill="hold">
                                          <p:stCondLst>
                                            <p:cond delay="0"/>
                                          </p:stCondLst>
                                        </p:cTn>
                                        <p:tgtEl>
                                          <p:spTgt spid="1168394"/>
                                        </p:tgtEl>
                                        <p:attrNameLst>
                                          <p:attrName>style.visibility</p:attrName>
                                        </p:attrNameLst>
                                      </p:cBhvr>
                                      <p:to>
                                        <p:strVal val="visible"/>
                                      </p:to>
                                    </p:set>
                                  </p:childTnLst>
                                  <p:subTnLst>
                                    <p:set>
                                      <p:cBhvr override="childStyle">
                                        <p:cTn dur="1" fill="hold" display="0" masterRel="nextClick" afterEffect="1"/>
                                        <p:tgtEl>
                                          <p:spTgt spid="1168394"/>
                                        </p:tgtEl>
                                        <p:attrNameLst>
                                          <p:attrName>style.visibility</p:attrName>
                                        </p:attrNameLst>
                                      </p:cBhvr>
                                      <p:to>
                                        <p:strVal val="hidden"/>
                                      </p:to>
                                    </p:set>
                                  </p:subTnLst>
                                </p:cTn>
                              </p:par>
                              <p:par>
                                <p:cTn id="35" presetID="1" presetClass="entr" presetSubtype="0" fill="hold" grpId="0" nodeType="withEffect">
                                  <p:stCondLst>
                                    <p:cond delay="0"/>
                                  </p:stCondLst>
                                  <p:childTnLst>
                                    <p:set>
                                      <p:cBhvr>
                                        <p:cTn id="36" dur="1" fill="hold">
                                          <p:stCondLst>
                                            <p:cond delay="0"/>
                                          </p:stCondLst>
                                        </p:cTn>
                                        <p:tgtEl>
                                          <p:spTgt spid="1168395"/>
                                        </p:tgtEl>
                                        <p:attrNameLst>
                                          <p:attrName>style.visibility</p:attrName>
                                        </p:attrNameLst>
                                      </p:cBhvr>
                                      <p:to>
                                        <p:strVal val="visible"/>
                                      </p:to>
                                    </p:set>
                                  </p:childTnLst>
                                  <p:subTnLst>
                                    <p:set>
                                      <p:cBhvr override="childStyle">
                                        <p:cTn dur="1" fill="hold" display="0" masterRel="nextClick" afterEffect="1"/>
                                        <p:tgtEl>
                                          <p:spTgt spid="1168395"/>
                                        </p:tgtEl>
                                        <p:attrNameLst>
                                          <p:attrName>style.visibility</p:attrName>
                                        </p:attrNameLst>
                                      </p:cBhvr>
                                      <p:to>
                                        <p:strVal val="hidden"/>
                                      </p:to>
                                    </p:set>
                                  </p:subTnLst>
                                </p:cTn>
                              </p:par>
                              <p:par>
                                <p:cTn id="37" presetID="1" presetClass="entr" presetSubtype="0" fill="hold" grpId="0" nodeType="withEffect">
                                  <p:stCondLst>
                                    <p:cond delay="0"/>
                                  </p:stCondLst>
                                  <p:childTnLst>
                                    <p:set>
                                      <p:cBhvr>
                                        <p:cTn id="38" dur="1" fill="hold">
                                          <p:stCondLst>
                                            <p:cond delay="0"/>
                                          </p:stCondLst>
                                        </p:cTn>
                                        <p:tgtEl>
                                          <p:spTgt spid="1168396"/>
                                        </p:tgtEl>
                                        <p:attrNameLst>
                                          <p:attrName>style.visibility</p:attrName>
                                        </p:attrNameLst>
                                      </p:cBhvr>
                                      <p:to>
                                        <p:strVal val="visible"/>
                                      </p:to>
                                    </p:set>
                                  </p:childTnLst>
                                  <p:subTnLst>
                                    <p:set>
                                      <p:cBhvr override="childStyle">
                                        <p:cTn dur="1" fill="hold" display="0" masterRel="nextClick" afterEffect="1"/>
                                        <p:tgtEl>
                                          <p:spTgt spid="1168396"/>
                                        </p:tgtEl>
                                        <p:attrNameLst>
                                          <p:attrName>style.visibility</p:attrName>
                                        </p:attrNameLst>
                                      </p:cBhvr>
                                      <p:to>
                                        <p:strVal val="hidden"/>
                                      </p:to>
                                    </p:set>
                                  </p:subTnLst>
                                </p:cTn>
                              </p:par>
                              <p:par>
                                <p:cTn id="39" presetID="1" presetClass="entr" presetSubtype="0" fill="hold" grpId="0" nodeType="withEffect">
                                  <p:stCondLst>
                                    <p:cond delay="0"/>
                                  </p:stCondLst>
                                  <p:childTnLst>
                                    <p:set>
                                      <p:cBhvr>
                                        <p:cTn id="40" dur="1" fill="hold">
                                          <p:stCondLst>
                                            <p:cond delay="0"/>
                                          </p:stCondLst>
                                        </p:cTn>
                                        <p:tgtEl>
                                          <p:spTgt spid="1168397"/>
                                        </p:tgtEl>
                                        <p:attrNameLst>
                                          <p:attrName>style.visibility</p:attrName>
                                        </p:attrNameLst>
                                      </p:cBhvr>
                                      <p:to>
                                        <p:strVal val="visible"/>
                                      </p:to>
                                    </p:set>
                                  </p:childTnLst>
                                  <p:subTnLst>
                                    <p:set>
                                      <p:cBhvr override="childStyle">
                                        <p:cTn dur="1" fill="hold" display="0" masterRel="nextClick" afterEffect="1"/>
                                        <p:tgtEl>
                                          <p:spTgt spid="1168397"/>
                                        </p:tgtEl>
                                        <p:attrNameLst>
                                          <p:attrName>style.visibility</p:attrName>
                                        </p:attrNameLst>
                                      </p:cBhvr>
                                      <p:to>
                                        <p:strVal val="hidden"/>
                                      </p:to>
                                    </p:set>
                                  </p:subTnLst>
                                </p:cTn>
                              </p:par>
                              <p:par>
                                <p:cTn id="41" presetID="1" presetClass="entr" presetSubtype="0" fill="hold" grpId="0" nodeType="withEffect">
                                  <p:stCondLst>
                                    <p:cond delay="0"/>
                                  </p:stCondLst>
                                  <p:childTnLst>
                                    <p:set>
                                      <p:cBhvr>
                                        <p:cTn id="42" dur="1" fill="hold">
                                          <p:stCondLst>
                                            <p:cond delay="0"/>
                                          </p:stCondLst>
                                        </p:cTn>
                                        <p:tgtEl>
                                          <p:spTgt spid="1168400"/>
                                        </p:tgtEl>
                                        <p:attrNameLst>
                                          <p:attrName>style.visibility</p:attrName>
                                        </p:attrNameLst>
                                      </p:cBhvr>
                                      <p:to>
                                        <p:strVal val="visible"/>
                                      </p:to>
                                    </p:set>
                                  </p:childTnLst>
                                  <p:subTnLst>
                                    <p:set>
                                      <p:cBhvr override="childStyle">
                                        <p:cTn dur="1" fill="hold" display="0" masterRel="nextClick" afterEffect="1"/>
                                        <p:tgtEl>
                                          <p:spTgt spid="1168400"/>
                                        </p:tgtEl>
                                        <p:attrNameLst>
                                          <p:attrName>style.visibility</p:attrName>
                                        </p:attrNameLst>
                                      </p:cBhvr>
                                      <p:to>
                                        <p:strVal val="hidden"/>
                                      </p:to>
                                    </p:set>
                                  </p:subTnLst>
                                </p:cTn>
                              </p:par>
                              <p:par>
                                <p:cTn id="43" presetID="1" presetClass="entr" presetSubtype="0" fill="hold" grpId="0" nodeType="withEffect">
                                  <p:stCondLst>
                                    <p:cond delay="0"/>
                                  </p:stCondLst>
                                  <p:childTnLst>
                                    <p:set>
                                      <p:cBhvr>
                                        <p:cTn id="44" dur="1" fill="hold">
                                          <p:stCondLst>
                                            <p:cond delay="0"/>
                                          </p:stCondLst>
                                        </p:cTn>
                                        <p:tgtEl>
                                          <p:spTgt spid="1168393"/>
                                        </p:tgtEl>
                                        <p:attrNameLst>
                                          <p:attrName>style.visibility</p:attrName>
                                        </p:attrNameLst>
                                      </p:cBhvr>
                                      <p:to>
                                        <p:strVal val="visible"/>
                                      </p:to>
                                    </p:set>
                                  </p:childTnLst>
                                  <p:subTnLst>
                                    <p:set>
                                      <p:cBhvr override="childStyle">
                                        <p:cTn dur="1" fill="hold" display="0" masterRel="nextClick" afterEffect="1"/>
                                        <p:tgtEl>
                                          <p:spTgt spid="1168393"/>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8389" grpId="0" animBg="1"/>
      <p:bldP spid="1168390" grpId="0" animBg="1"/>
      <p:bldP spid="1168391" grpId="0" animBg="1"/>
      <p:bldP spid="1168392" grpId="0" animBg="1"/>
      <p:bldP spid="1168393" grpId="0" animBg="1"/>
      <p:bldP spid="1168394" grpId="0" animBg="1"/>
      <p:bldP spid="1168395" grpId="0" animBg="1"/>
      <p:bldP spid="1168396" grpId="0" animBg="1"/>
      <p:bldP spid="1168397" grpId="0" animBg="1"/>
      <p:bldP spid="1168398" grpId="0" animBg="1"/>
      <p:bldP spid="1168400" grpId="0" animBg="1"/>
      <p:bldP spid="1168401" grpId="0" animBg="1"/>
      <p:bldP spid="1168454" grpId="0" animBg="1"/>
      <p:bldP spid="1168455" grpId="0" animBg="1"/>
      <p:bldP spid="1168456" grpId="0" animBg="1"/>
      <p:bldP spid="1168457" grpId="0" animBg="1"/>
      <p:bldP spid="1168458"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idx="4294967295"/>
          </p:nvPr>
        </p:nvSpPr>
        <p:spPr>
          <a:xfrm>
            <a:off x="609600" y="152400"/>
            <a:ext cx="7924800" cy="1303337"/>
          </a:xfrm>
        </p:spPr>
        <p:txBody>
          <a:bodyPr/>
          <a:lstStyle/>
          <a:p>
            <a:pPr eaLnBrk="1" hangingPunct="1"/>
            <a:r>
              <a:rPr lang="en-US" b="1" dirty="0" smtClean="0"/>
              <a:t>Question</a:t>
            </a:r>
          </a:p>
        </p:txBody>
      </p:sp>
      <p:grpSp>
        <p:nvGrpSpPr>
          <p:cNvPr id="22531" name="Group 4"/>
          <p:cNvGrpSpPr>
            <a:grpSpLocks/>
          </p:cNvGrpSpPr>
          <p:nvPr/>
        </p:nvGrpSpPr>
        <p:grpSpPr bwMode="auto">
          <a:xfrm>
            <a:off x="609600" y="2438400"/>
            <a:ext cx="7620000" cy="1003300"/>
            <a:chOff x="1790" y="1096"/>
            <a:chExt cx="3986" cy="632"/>
          </a:xfrm>
        </p:grpSpPr>
        <p:sp>
          <p:nvSpPr>
            <p:cNvPr id="22555" name="Rectangle 5"/>
            <p:cNvSpPr>
              <a:spLocks noChangeArrowheads="1"/>
            </p:cNvSpPr>
            <p:nvPr/>
          </p:nvSpPr>
          <p:spPr bwMode="auto">
            <a:xfrm>
              <a:off x="1855" y="1296"/>
              <a:ext cx="3824" cy="176"/>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2556" name="Rectangle 6"/>
            <p:cNvSpPr>
              <a:spLocks noChangeArrowheads="1"/>
            </p:cNvSpPr>
            <p:nvPr/>
          </p:nvSpPr>
          <p:spPr bwMode="auto">
            <a:xfrm>
              <a:off x="1851" y="1292"/>
              <a:ext cx="664" cy="18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2557" name="Rectangle 7"/>
            <p:cNvSpPr>
              <a:spLocks noChangeArrowheads="1"/>
            </p:cNvSpPr>
            <p:nvPr/>
          </p:nvSpPr>
          <p:spPr bwMode="auto">
            <a:xfrm>
              <a:off x="2048" y="1248"/>
              <a:ext cx="283"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2000" b="1">
                  <a:latin typeface="Times" pitchFamily="18" charset="0"/>
                </a:rPr>
                <a:t>op</a:t>
              </a:r>
            </a:p>
          </p:txBody>
        </p:sp>
        <p:sp>
          <p:nvSpPr>
            <p:cNvPr id="22558" name="Rectangle 8"/>
            <p:cNvSpPr>
              <a:spLocks noChangeArrowheads="1"/>
            </p:cNvSpPr>
            <p:nvPr/>
          </p:nvSpPr>
          <p:spPr bwMode="auto">
            <a:xfrm>
              <a:off x="2523" y="1292"/>
              <a:ext cx="616" cy="18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2559" name="Rectangle 9"/>
            <p:cNvSpPr>
              <a:spLocks noChangeArrowheads="1"/>
            </p:cNvSpPr>
            <p:nvPr/>
          </p:nvSpPr>
          <p:spPr bwMode="auto">
            <a:xfrm>
              <a:off x="2702" y="1248"/>
              <a:ext cx="247"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2000" b="1">
                  <a:latin typeface="Times" pitchFamily="18" charset="0"/>
                </a:rPr>
                <a:t>rs</a:t>
              </a:r>
            </a:p>
          </p:txBody>
        </p:sp>
        <p:sp>
          <p:nvSpPr>
            <p:cNvPr id="22560" name="Rectangle 10"/>
            <p:cNvSpPr>
              <a:spLocks noChangeArrowheads="1"/>
            </p:cNvSpPr>
            <p:nvPr/>
          </p:nvSpPr>
          <p:spPr bwMode="auto">
            <a:xfrm>
              <a:off x="3147" y="1292"/>
              <a:ext cx="616" cy="18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2561" name="Rectangle 11"/>
            <p:cNvSpPr>
              <a:spLocks noChangeArrowheads="1"/>
            </p:cNvSpPr>
            <p:nvPr/>
          </p:nvSpPr>
          <p:spPr bwMode="auto">
            <a:xfrm>
              <a:off x="3326" y="1248"/>
              <a:ext cx="238"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2000" b="1">
                  <a:latin typeface="Times" pitchFamily="18" charset="0"/>
                </a:rPr>
                <a:t>rt</a:t>
              </a:r>
            </a:p>
          </p:txBody>
        </p:sp>
        <p:sp>
          <p:nvSpPr>
            <p:cNvPr id="22562" name="Rectangle 12"/>
            <p:cNvSpPr>
              <a:spLocks noChangeArrowheads="1"/>
            </p:cNvSpPr>
            <p:nvPr/>
          </p:nvSpPr>
          <p:spPr bwMode="auto">
            <a:xfrm>
              <a:off x="3792" y="1296"/>
              <a:ext cx="616" cy="18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2563" name="Rectangle 13"/>
            <p:cNvSpPr>
              <a:spLocks noChangeArrowheads="1"/>
            </p:cNvSpPr>
            <p:nvPr/>
          </p:nvSpPr>
          <p:spPr bwMode="auto">
            <a:xfrm>
              <a:off x="3950" y="1248"/>
              <a:ext cx="274"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2000" b="1">
                  <a:latin typeface="Times" pitchFamily="18" charset="0"/>
                </a:rPr>
                <a:t>rd</a:t>
              </a:r>
            </a:p>
          </p:txBody>
        </p:sp>
        <p:sp>
          <p:nvSpPr>
            <p:cNvPr id="22564" name="Rectangle 14"/>
            <p:cNvSpPr>
              <a:spLocks noChangeArrowheads="1"/>
            </p:cNvSpPr>
            <p:nvPr/>
          </p:nvSpPr>
          <p:spPr bwMode="auto">
            <a:xfrm>
              <a:off x="4395" y="1292"/>
              <a:ext cx="616" cy="18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2565" name="Rectangle 15"/>
            <p:cNvSpPr>
              <a:spLocks noChangeArrowheads="1"/>
            </p:cNvSpPr>
            <p:nvPr/>
          </p:nvSpPr>
          <p:spPr bwMode="auto">
            <a:xfrm>
              <a:off x="4478" y="1248"/>
              <a:ext cx="532"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2000" b="1">
                  <a:latin typeface="Times" pitchFamily="18" charset="0"/>
                </a:rPr>
                <a:t>shamt</a:t>
              </a:r>
            </a:p>
          </p:txBody>
        </p:sp>
        <p:sp>
          <p:nvSpPr>
            <p:cNvPr id="22566" name="Rectangle 16"/>
            <p:cNvSpPr>
              <a:spLocks noChangeArrowheads="1"/>
            </p:cNvSpPr>
            <p:nvPr/>
          </p:nvSpPr>
          <p:spPr bwMode="auto">
            <a:xfrm>
              <a:off x="5019" y="1292"/>
              <a:ext cx="664" cy="18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2567" name="Rectangle 17"/>
            <p:cNvSpPr>
              <a:spLocks noChangeArrowheads="1"/>
            </p:cNvSpPr>
            <p:nvPr/>
          </p:nvSpPr>
          <p:spPr bwMode="auto">
            <a:xfrm>
              <a:off x="5216" y="1248"/>
              <a:ext cx="470"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2000" b="1">
                  <a:latin typeface="Times" pitchFamily="18" charset="0"/>
                </a:rPr>
                <a:t>funct</a:t>
              </a:r>
            </a:p>
          </p:txBody>
        </p:sp>
        <p:sp>
          <p:nvSpPr>
            <p:cNvPr id="22568" name="Rectangle 18"/>
            <p:cNvSpPr>
              <a:spLocks noChangeArrowheads="1"/>
            </p:cNvSpPr>
            <p:nvPr/>
          </p:nvSpPr>
          <p:spPr bwMode="auto">
            <a:xfrm>
              <a:off x="5582" y="1096"/>
              <a:ext cx="194"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2000">
                  <a:latin typeface="Times" pitchFamily="18" charset="0"/>
                </a:rPr>
                <a:t>0</a:t>
              </a:r>
            </a:p>
          </p:txBody>
        </p:sp>
        <p:sp>
          <p:nvSpPr>
            <p:cNvPr id="22569" name="Rectangle 19"/>
            <p:cNvSpPr>
              <a:spLocks noChangeArrowheads="1"/>
            </p:cNvSpPr>
            <p:nvPr/>
          </p:nvSpPr>
          <p:spPr bwMode="auto">
            <a:xfrm>
              <a:off x="4862" y="1096"/>
              <a:ext cx="194"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2000">
                  <a:latin typeface="Times" pitchFamily="18" charset="0"/>
                </a:rPr>
                <a:t>6</a:t>
              </a:r>
            </a:p>
          </p:txBody>
        </p:sp>
        <p:sp>
          <p:nvSpPr>
            <p:cNvPr id="22570" name="Rectangle 20"/>
            <p:cNvSpPr>
              <a:spLocks noChangeArrowheads="1"/>
            </p:cNvSpPr>
            <p:nvPr/>
          </p:nvSpPr>
          <p:spPr bwMode="auto">
            <a:xfrm>
              <a:off x="4190" y="1096"/>
              <a:ext cx="274"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2000">
                  <a:latin typeface="Times" pitchFamily="18" charset="0"/>
                </a:rPr>
                <a:t>11</a:t>
              </a:r>
            </a:p>
          </p:txBody>
        </p:sp>
        <p:sp>
          <p:nvSpPr>
            <p:cNvPr id="22571" name="Rectangle 21"/>
            <p:cNvSpPr>
              <a:spLocks noChangeArrowheads="1"/>
            </p:cNvSpPr>
            <p:nvPr/>
          </p:nvSpPr>
          <p:spPr bwMode="auto">
            <a:xfrm>
              <a:off x="3566" y="1096"/>
              <a:ext cx="274"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2000">
                  <a:latin typeface="Times" pitchFamily="18" charset="0"/>
                </a:rPr>
                <a:t>16</a:t>
              </a:r>
            </a:p>
          </p:txBody>
        </p:sp>
        <p:sp>
          <p:nvSpPr>
            <p:cNvPr id="22572" name="Rectangle 22"/>
            <p:cNvSpPr>
              <a:spLocks noChangeArrowheads="1"/>
            </p:cNvSpPr>
            <p:nvPr/>
          </p:nvSpPr>
          <p:spPr bwMode="auto">
            <a:xfrm>
              <a:off x="2942" y="1096"/>
              <a:ext cx="274"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2000">
                  <a:latin typeface="Times" pitchFamily="18" charset="0"/>
                </a:rPr>
                <a:t>21</a:t>
              </a:r>
            </a:p>
          </p:txBody>
        </p:sp>
        <p:sp>
          <p:nvSpPr>
            <p:cNvPr id="22573" name="Rectangle 23"/>
            <p:cNvSpPr>
              <a:spLocks noChangeArrowheads="1"/>
            </p:cNvSpPr>
            <p:nvPr/>
          </p:nvSpPr>
          <p:spPr bwMode="auto">
            <a:xfrm>
              <a:off x="2318" y="1096"/>
              <a:ext cx="274"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2000">
                  <a:latin typeface="Times" pitchFamily="18" charset="0"/>
                </a:rPr>
                <a:t>26</a:t>
              </a:r>
            </a:p>
          </p:txBody>
        </p:sp>
        <p:sp>
          <p:nvSpPr>
            <p:cNvPr id="22574" name="Rectangle 24"/>
            <p:cNvSpPr>
              <a:spLocks noChangeArrowheads="1"/>
            </p:cNvSpPr>
            <p:nvPr/>
          </p:nvSpPr>
          <p:spPr bwMode="auto">
            <a:xfrm>
              <a:off x="1790" y="1096"/>
              <a:ext cx="274"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2000">
                  <a:latin typeface="Times" pitchFamily="18" charset="0"/>
                </a:rPr>
                <a:t>31</a:t>
              </a:r>
            </a:p>
          </p:txBody>
        </p:sp>
        <p:sp>
          <p:nvSpPr>
            <p:cNvPr id="22575" name="Rectangle 25"/>
            <p:cNvSpPr>
              <a:spLocks noChangeArrowheads="1"/>
            </p:cNvSpPr>
            <p:nvPr/>
          </p:nvSpPr>
          <p:spPr bwMode="auto">
            <a:xfrm>
              <a:off x="2030" y="1480"/>
              <a:ext cx="465"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2000">
                  <a:latin typeface="Times" pitchFamily="18" charset="0"/>
                </a:rPr>
                <a:t>6 bits</a:t>
              </a:r>
            </a:p>
          </p:txBody>
        </p:sp>
        <p:sp>
          <p:nvSpPr>
            <p:cNvPr id="22576" name="Rectangle 26"/>
            <p:cNvSpPr>
              <a:spLocks noChangeArrowheads="1"/>
            </p:cNvSpPr>
            <p:nvPr/>
          </p:nvSpPr>
          <p:spPr bwMode="auto">
            <a:xfrm>
              <a:off x="5198" y="1480"/>
              <a:ext cx="465"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2000" dirty="0">
                  <a:latin typeface="Times" pitchFamily="18" charset="0"/>
                </a:rPr>
                <a:t>6 bits</a:t>
              </a:r>
            </a:p>
          </p:txBody>
        </p:sp>
        <p:sp>
          <p:nvSpPr>
            <p:cNvPr id="22577" name="Rectangle 27"/>
            <p:cNvSpPr>
              <a:spLocks noChangeArrowheads="1"/>
            </p:cNvSpPr>
            <p:nvPr/>
          </p:nvSpPr>
          <p:spPr bwMode="auto">
            <a:xfrm>
              <a:off x="4526" y="1480"/>
              <a:ext cx="465"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2000">
                  <a:latin typeface="Times" pitchFamily="18" charset="0"/>
                </a:rPr>
                <a:t>5 bits</a:t>
              </a:r>
            </a:p>
          </p:txBody>
        </p:sp>
        <p:sp>
          <p:nvSpPr>
            <p:cNvPr id="22578" name="Rectangle 28"/>
            <p:cNvSpPr>
              <a:spLocks noChangeArrowheads="1"/>
            </p:cNvSpPr>
            <p:nvPr/>
          </p:nvSpPr>
          <p:spPr bwMode="auto">
            <a:xfrm>
              <a:off x="3902" y="1480"/>
              <a:ext cx="465"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2000">
                  <a:latin typeface="Times" pitchFamily="18" charset="0"/>
                </a:rPr>
                <a:t>5 bits</a:t>
              </a:r>
            </a:p>
          </p:txBody>
        </p:sp>
        <p:sp>
          <p:nvSpPr>
            <p:cNvPr id="22579" name="Rectangle 29"/>
            <p:cNvSpPr>
              <a:spLocks noChangeArrowheads="1"/>
            </p:cNvSpPr>
            <p:nvPr/>
          </p:nvSpPr>
          <p:spPr bwMode="auto">
            <a:xfrm>
              <a:off x="3278" y="1480"/>
              <a:ext cx="465"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2000">
                  <a:latin typeface="Times" pitchFamily="18" charset="0"/>
                </a:rPr>
                <a:t>5 bits</a:t>
              </a:r>
            </a:p>
          </p:txBody>
        </p:sp>
        <p:sp>
          <p:nvSpPr>
            <p:cNvPr id="22580" name="Rectangle 30"/>
            <p:cNvSpPr>
              <a:spLocks noChangeArrowheads="1"/>
            </p:cNvSpPr>
            <p:nvPr/>
          </p:nvSpPr>
          <p:spPr bwMode="auto">
            <a:xfrm>
              <a:off x="2654" y="1480"/>
              <a:ext cx="465"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2000">
                  <a:latin typeface="Times" pitchFamily="18" charset="0"/>
                </a:rPr>
                <a:t>5 bits</a:t>
              </a:r>
            </a:p>
          </p:txBody>
        </p:sp>
      </p:grpSp>
      <p:grpSp>
        <p:nvGrpSpPr>
          <p:cNvPr id="22532" name="Group 31"/>
          <p:cNvGrpSpPr>
            <a:grpSpLocks/>
          </p:cNvGrpSpPr>
          <p:nvPr/>
        </p:nvGrpSpPr>
        <p:grpSpPr bwMode="auto">
          <a:xfrm>
            <a:off x="788882" y="3429000"/>
            <a:ext cx="7745518" cy="923925"/>
            <a:chOff x="1104" y="794"/>
            <a:chExt cx="3676" cy="600"/>
          </a:xfrm>
        </p:grpSpPr>
        <p:sp>
          <p:nvSpPr>
            <p:cNvPr id="22534" name="Rectangle 32"/>
            <p:cNvSpPr>
              <a:spLocks noChangeArrowheads="1"/>
            </p:cNvSpPr>
            <p:nvPr/>
          </p:nvSpPr>
          <p:spPr bwMode="auto">
            <a:xfrm>
              <a:off x="1108" y="994"/>
              <a:ext cx="3599" cy="176"/>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nvGrpSpPr>
            <p:cNvPr id="22535" name="Group 33"/>
            <p:cNvGrpSpPr>
              <a:grpSpLocks/>
            </p:cNvGrpSpPr>
            <p:nvPr/>
          </p:nvGrpSpPr>
          <p:grpSpPr bwMode="auto">
            <a:xfrm>
              <a:off x="1104" y="986"/>
              <a:ext cx="624" cy="216"/>
              <a:chOff x="1104" y="986"/>
              <a:chExt cx="624" cy="216"/>
            </a:xfrm>
          </p:grpSpPr>
          <p:sp>
            <p:nvSpPr>
              <p:cNvPr id="22553" name="Rectangle 34"/>
              <p:cNvSpPr>
                <a:spLocks noChangeArrowheads="1"/>
              </p:cNvSpPr>
              <p:nvPr/>
            </p:nvSpPr>
            <p:spPr bwMode="auto">
              <a:xfrm>
                <a:off x="1104" y="990"/>
                <a:ext cx="624" cy="18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2554" name="Rectangle 35"/>
              <p:cNvSpPr>
                <a:spLocks noChangeArrowheads="1"/>
              </p:cNvSpPr>
              <p:nvPr/>
            </p:nvSpPr>
            <p:spPr bwMode="auto">
              <a:xfrm>
                <a:off x="1286" y="986"/>
                <a:ext cx="234" cy="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1600" b="1">
                    <a:latin typeface="Times" pitchFamily="18" charset="0"/>
                  </a:rPr>
                  <a:t>op</a:t>
                </a:r>
              </a:p>
            </p:txBody>
          </p:sp>
        </p:grpSp>
        <p:grpSp>
          <p:nvGrpSpPr>
            <p:cNvPr id="22536" name="Group 36"/>
            <p:cNvGrpSpPr>
              <a:grpSpLocks/>
            </p:cNvGrpSpPr>
            <p:nvPr/>
          </p:nvGrpSpPr>
          <p:grpSpPr bwMode="auto">
            <a:xfrm>
              <a:off x="1736" y="986"/>
              <a:ext cx="580" cy="216"/>
              <a:chOff x="1736" y="986"/>
              <a:chExt cx="580" cy="216"/>
            </a:xfrm>
          </p:grpSpPr>
          <p:sp>
            <p:nvSpPr>
              <p:cNvPr id="22551" name="Rectangle 37"/>
              <p:cNvSpPr>
                <a:spLocks noChangeArrowheads="1"/>
              </p:cNvSpPr>
              <p:nvPr/>
            </p:nvSpPr>
            <p:spPr bwMode="auto">
              <a:xfrm>
                <a:off x="1736" y="990"/>
                <a:ext cx="580" cy="18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2552" name="Rectangle 38"/>
              <p:cNvSpPr>
                <a:spLocks noChangeArrowheads="1"/>
              </p:cNvSpPr>
              <p:nvPr/>
            </p:nvSpPr>
            <p:spPr bwMode="auto">
              <a:xfrm>
                <a:off x="1901" y="986"/>
                <a:ext cx="208" cy="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1600" b="1">
                    <a:latin typeface="Times" pitchFamily="18" charset="0"/>
                  </a:rPr>
                  <a:t>rs</a:t>
                </a:r>
              </a:p>
            </p:txBody>
          </p:sp>
        </p:grpSp>
        <p:grpSp>
          <p:nvGrpSpPr>
            <p:cNvPr id="22537" name="Group 39"/>
            <p:cNvGrpSpPr>
              <a:grpSpLocks/>
            </p:cNvGrpSpPr>
            <p:nvPr/>
          </p:nvGrpSpPr>
          <p:grpSpPr bwMode="auto">
            <a:xfrm>
              <a:off x="2324" y="986"/>
              <a:ext cx="579" cy="216"/>
              <a:chOff x="2324" y="986"/>
              <a:chExt cx="579" cy="216"/>
            </a:xfrm>
          </p:grpSpPr>
          <p:sp>
            <p:nvSpPr>
              <p:cNvPr id="22549" name="Rectangle 40"/>
              <p:cNvSpPr>
                <a:spLocks noChangeArrowheads="1"/>
              </p:cNvSpPr>
              <p:nvPr/>
            </p:nvSpPr>
            <p:spPr bwMode="auto">
              <a:xfrm>
                <a:off x="2324" y="990"/>
                <a:ext cx="579" cy="18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2550" name="Rectangle 41"/>
              <p:cNvSpPr>
                <a:spLocks noChangeArrowheads="1"/>
              </p:cNvSpPr>
              <p:nvPr/>
            </p:nvSpPr>
            <p:spPr bwMode="auto">
              <a:xfrm>
                <a:off x="2488" y="986"/>
                <a:ext cx="201" cy="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1600" b="1">
                    <a:latin typeface="Times" pitchFamily="18" charset="0"/>
                  </a:rPr>
                  <a:t>rt</a:t>
                </a:r>
              </a:p>
            </p:txBody>
          </p:sp>
        </p:grpSp>
        <p:sp>
          <p:nvSpPr>
            <p:cNvPr id="22538" name="Rectangle 42"/>
            <p:cNvSpPr>
              <a:spLocks noChangeArrowheads="1"/>
            </p:cNvSpPr>
            <p:nvPr/>
          </p:nvSpPr>
          <p:spPr bwMode="auto">
            <a:xfrm>
              <a:off x="2911" y="990"/>
              <a:ext cx="1800" cy="18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2539" name="Rectangle 43"/>
            <p:cNvSpPr>
              <a:spLocks noChangeArrowheads="1"/>
            </p:cNvSpPr>
            <p:nvPr/>
          </p:nvSpPr>
          <p:spPr bwMode="auto">
            <a:xfrm>
              <a:off x="3222" y="986"/>
              <a:ext cx="692" cy="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pPr eaLnBrk="0" hangingPunct="0"/>
              <a:r>
                <a:rPr lang="en-US" sz="1600" b="1">
                  <a:latin typeface="Times" pitchFamily="18" charset="0"/>
                </a:rPr>
                <a:t>immediate</a:t>
              </a:r>
            </a:p>
          </p:txBody>
        </p:sp>
        <p:sp>
          <p:nvSpPr>
            <p:cNvPr id="22540" name="Rectangle 44"/>
            <p:cNvSpPr>
              <a:spLocks noChangeArrowheads="1"/>
            </p:cNvSpPr>
            <p:nvPr/>
          </p:nvSpPr>
          <p:spPr bwMode="auto">
            <a:xfrm>
              <a:off x="4613" y="794"/>
              <a:ext cx="167" cy="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1600">
                  <a:latin typeface="Times" pitchFamily="18" charset="0"/>
                </a:rPr>
                <a:t>0</a:t>
              </a:r>
            </a:p>
          </p:txBody>
        </p:sp>
        <p:sp>
          <p:nvSpPr>
            <p:cNvPr id="22541" name="Rectangle 45"/>
            <p:cNvSpPr>
              <a:spLocks noChangeArrowheads="1"/>
            </p:cNvSpPr>
            <p:nvPr/>
          </p:nvSpPr>
          <p:spPr bwMode="auto">
            <a:xfrm>
              <a:off x="3298" y="794"/>
              <a:ext cx="228" cy="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1600" dirty="0">
                  <a:latin typeface="Times" pitchFamily="18" charset="0"/>
                </a:rPr>
                <a:t>16</a:t>
              </a:r>
            </a:p>
          </p:txBody>
        </p:sp>
        <p:sp>
          <p:nvSpPr>
            <p:cNvPr id="22542" name="Rectangle 46"/>
            <p:cNvSpPr>
              <a:spLocks noChangeArrowheads="1"/>
            </p:cNvSpPr>
            <p:nvPr/>
          </p:nvSpPr>
          <p:spPr bwMode="auto">
            <a:xfrm>
              <a:off x="2441" y="794"/>
              <a:ext cx="228" cy="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1600" dirty="0">
                  <a:latin typeface="Times" pitchFamily="18" charset="0"/>
                </a:rPr>
                <a:t>21</a:t>
              </a:r>
            </a:p>
          </p:txBody>
        </p:sp>
        <p:sp>
          <p:nvSpPr>
            <p:cNvPr id="22543" name="Rectangle 47"/>
            <p:cNvSpPr>
              <a:spLocks noChangeArrowheads="1"/>
            </p:cNvSpPr>
            <p:nvPr/>
          </p:nvSpPr>
          <p:spPr bwMode="auto">
            <a:xfrm>
              <a:off x="1764" y="794"/>
              <a:ext cx="227" cy="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1600" dirty="0">
                  <a:latin typeface="Times" pitchFamily="18" charset="0"/>
                </a:rPr>
                <a:t>26</a:t>
              </a:r>
            </a:p>
          </p:txBody>
        </p:sp>
        <p:sp>
          <p:nvSpPr>
            <p:cNvPr id="22544" name="Rectangle 48"/>
            <p:cNvSpPr>
              <a:spLocks noChangeArrowheads="1"/>
            </p:cNvSpPr>
            <p:nvPr/>
          </p:nvSpPr>
          <p:spPr bwMode="auto">
            <a:xfrm>
              <a:off x="1178" y="794"/>
              <a:ext cx="227" cy="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1600" dirty="0">
                  <a:latin typeface="Times" pitchFamily="18" charset="0"/>
                </a:rPr>
                <a:t>31</a:t>
              </a:r>
            </a:p>
          </p:txBody>
        </p:sp>
        <p:sp>
          <p:nvSpPr>
            <p:cNvPr id="22545" name="Rectangle 49"/>
            <p:cNvSpPr>
              <a:spLocks noChangeArrowheads="1"/>
            </p:cNvSpPr>
            <p:nvPr/>
          </p:nvSpPr>
          <p:spPr bwMode="auto">
            <a:xfrm>
              <a:off x="1268" y="1178"/>
              <a:ext cx="372" cy="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1600">
                  <a:latin typeface="Times" pitchFamily="18" charset="0"/>
                </a:rPr>
                <a:t>6 bits</a:t>
              </a:r>
            </a:p>
          </p:txBody>
        </p:sp>
        <p:sp>
          <p:nvSpPr>
            <p:cNvPr id="22546" name="Rectangle 50"/>
            <p:cNvSpPr>
              <a:spLocks noChangeArrowheads="1"/>
            </p:cNvSpPr>
            <p:nvPr/>
          </p:nvSpPr>
          <p:spPr bwMode="auto">
            <a:xfrm>
              <a:off x="3573" y="1178"/>
              <a:ext cx="432" cy="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1600">
                  <a:latin typeface="Times" pitchFamily="18" charset="0"/>
                </a:rPr>
                <a:t>16 bits</a:t>
              </a:r>
            </a:p>
          </p:txBody>
        </p:sp>
        <p:sp>
          <p:nvSpPr>
            <p:cNvPr id="22547" name="Rectangle 51"/>
            <p:cNvSpPr>
              <a:spLocks noChangeArrowheads="1"/>
            </p:cNvSpPr>
            <p:nvPr/>
          </p:nvSpPr>
          <p:spPr bwMode="auto">
            <a:xfrm>
              <a:off x="2443" y="1178"/>
              <a:ext cx="372" cy="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1600">
                  <a:latin typeface="Times" pitchFamily="18" charset="0"/>
                </a:rPr>
                <a:t>5 bits</a:t>
              </a:r>
            </a:p>
          </p:txBody>
        </p:sp>
        <p:sp>
          <p:nvSpPr>
            <p:cNvPr id="22548" name="Rectangle 52"/>
            <p:cNvSpPr>
              <a:spLocks noChangeArrowheads="1"/>
            </p:cNvSpPr>
            <p:nvPr/>
          </p:nvSpPr>
          <p:spPr bwMode="auto">
            <a:xfrm>
              <a:off x="1856" y="1178"/>
              <a:ext cx="372" cy="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1600">
                  <a:latin typeface="Times" pitchFamily="18" charset="0"/>
                </a:rPr>
                <a:t>5 bits</a:t>
              </a:r>
            </a:p>
          </p:txBody>
        </p:sp>
      </p:grpSp>
      <p:sp>
        <p:nvSpPr>
          <p:cNvPr id="22533" name="Text Box 54"/>
          <p:cNvSpPr txBox="1">
            <a:spLocks noChangeArrowheads="1"/>
          </p:cNvSpPr>
          <p:nvPr/>
        </p:nvSpPr>
        <p:spPr bwMode="auto">
          <a:xfrm>
            <a:off x="533400" y="1219200"/>
            <a:ext cx="83058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eaLnBrk="1" hangingPunct="1"/>
            <a:r>
              <a:rPr lang="en-US" sz="2400" b="1" dirty="0">
                <a:solidFill>
                  <a:schemeClr val="tx2"/>
                </a:solidFill>
                <a:cs typeface="Times New Roman" panose="02020603050405020304" pitchFamily="18" charset="0"/>
              </a:rPr>
              <a:t>How can the ‘</a:t>
            </a:r>
            <a:r>
              <a:rPr lang="en-US" sz="2400" b="1" dirty="0" err="1">
                <a:solidFill>
                  <a:schemeClr val="tx2"/>
                </a:solidFill>
                <a:cs typeface="Times New Roman" panose="02020603050405020304" pitchFamily="18" charset="0"/>
              </a:rPr>
              <a:t>rt</a:t>
            </a:r>
            <a:r>
              <a:rPr lang="en-US" sz="2400" b="1" dirty="0">
                <a:solidFill>
                  <a:schemeClr val="tx2"/>
                </a:solidFill>
                <a:cs typeface="Times New Roman" panose="02020603050405020304" pitchFamily="18" charset="0"/>
              </a:rPr>
              <a:t>’ field be used for </a:t>
            </a:r>
            <a:r>
              <a:rPr lang="en-US" sz="2400" b="1" dirty="0" smtClean="0">
                <a:solidFill>
                  <a:schemeClr val="tx2"/>
                </a:solidFill>
                <a:cs typeface="Times New Roman" panose="02020603050405020304" pitchFamily="18" charset="0"/>
              </a:rPr>
              <a:t>specifying </a:t>
            </a:r>
            <a:r>
              <a:rPr lang="en-US" sz="2400" b="1" dirty="0">
                <a:solidFill>
                  <a:schemeClr val="tx2"/>
                </a:solidFill>
                <a:cs typeface="Times New Roman" panose="02020603050405020304" pitchFamily="18" charset="0"/>
              </a:rPr>
              <a:t>the register to read in one case  </a:t>
            </a:r>
            <a:r>
              <a:rPr lang="en-US" sz="2400" b="1" dirty="0" smtClean="0">
                <a:solidFill>
                  <a:schemeClr val="tx2"/>
                </a:solidFill>
                <a:cs typeface="Times New Roman" panose="02020603050405020304" pitchFamily="18" charset="0"/>
              </a:rPr>
              <a:t>and </a:t>
            </a:r>
            <a:r>
              <a:rPr lang="en-US" sz="2400" b="1" dirty="0">
                <a:solidFill>
                  <a:schemeClr val="tx2"/>
                </a:solidFill>
                <a:cs typeface="Times New Roman" panose="02020603050405020304" pitchFamily="18" charset="0"/>
              </a:rPr>
              <a:t>for specifying the register to write in another case?</a:t>
            </a:r>
          </a:p>
        </p:txBody>
      </p:sp>
    </p:spTree>
    <p:extLst>
      <p:ext uri="{BB962C8B-B14F-4D97-AF65-F5344CB8AC3E}">
        <p14:creationId xmlns:p14="http://schemas.microsoft.com/office/powerpoint/2010/main" val="252171256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f04-15-P37449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219200"/>
            <a:ext cx="7701664" cy="4718844"/>
          </a:xfrm>
          <a:prstGeom prst="rect">
            <a:avLst/>
          </a:prstGeom>
          <a:noFill/>
          <a:extLst>
            <a:ext uri="{909E8E84-426E-40DD-AFC4-6F175D3DCCD1}">
              <a14:hiddenFill xmlns:a14="http://schemas.microsoft.com/office/drawing/2010/main">
                <a:solidFill>
                  <a:srgbClr val="FFFFFF"/>
                </a:solidFill>
              </a14:hiddenFill>
            </a:ext>
          </a:extLst>
        </p:spPr>
      </p:pic>
      <p:sp>
        <p:nvSpPr>
          <p:cNvPr id="24578" name="Rectangle 4"/>
          <p:cNvSpPr>
            <a:spLocks noGrp="1" noChangeArrowheads="1"/>
          </p:cNvSpPr>
          <p:nvPr>
            <p:ph type="title" idx="4294967295"/>
          </p:nvPr>
        </p:nvSpPr>
        <p:spPr>
          <a:xfrm>
            <a:off x="685800" y="152400"/>
            <a:ext cx="7848600" cy="1303337"/>
          </a:xfrm>
        </p:spPr>
        <p:txBody>
          <a:bodyPr/>
          <a:lstStyle/>
          <a:p>
            <a:pPr eaLnBrk="1" hangingPunct="1"/>
            <a:r>
              <a:rPr lang="en-US" b="1" dirty="0" smtClean="0"/>
              <a:t>Solution</a:t>
            </a:r>
          </a:p>
        </p:txBody>
      </p:sp>
      <p:sp>
        <p:nvSpPr>
          <p:cNvPr id="24580" name="Oval 3"/>
          <p:cNvSpPr>
            <a:spLocks noChangeArrowheads="1"/>
          </p:cNvSpPr>
          <p:nvPr/>
        </p:nvSpPr>
        <p:spPr bwMode="auto">
          <a:xfrm>
            <a:off x="3465286" y="3641271"/>
            <a:ext cx="457200" cy="838200"/>
          </a:xfrm>
          <a:prstGeom prst="ellipse">
            <a:avLst/>
          </a:prstGeom>
          <a:solidFill>
            <a:srgbClr val="FF0000">
              <a:alpha val="50195"/>
            </a:srgbClr>
          </a:solidFill>
          <a:ln w="12700" algn="ctr">
            <a:solidFill>
              <a:schemeClr val="tx1"/>
            </a:solidFill>
            <a:round/>
            <a:headEnd type="none" w="sm" len="sm"/>
            <a:tailEnd type="none" w="sm" len="sm"/>
          </a:ln>
        </p:spPr>
        <p:txBody>
          <a:bodyPr/>
          <a:lstStyle/>
          <a:p>
            <a:endParaRPr lang="en-US"/>
          </a:p>
        </p:txBody>
      </p:sp>
    </p:spTree>
    <p:extLst>
      <p:ext uri="{BB962C8B-B14F-4D97-AF65-F5344CB8AC3E}">
        <p14:creationId xmlns:p14="http://schemas.microsoft.com/office/powerpoint/2010/main" val="428876028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idx="4294967295"/>
          </p:nvPr>
        </p:nvSpPr>
        <p:spPr>
          <a:xfrm>
            <a:off x="609600" y="381000"/>
            <a:ext cx="8001000" cy="1303337"/>
          </a:xfrm>
        </p:spPr>
        <p:txBody>
          <a:bodyPr/>
          <a:lstStyle/>
          <a:p>
            <a:pPr eaLnBrk="1" hangingPunct="1"/>
            <a:r>
              <a:rPr lang="en-US" b="1" dirty="0" smtClean="0"/>
              <a:t>Summary </a:t>
            </a:r>
          </a:p>
        </p:txBody>
      </p:sp>
      <p:sp>
        <p:nvSpPr>
          <p:cNvPr id="39939" name="AutoShape 3"/>
          <p:cNvSpPr>
            <a:spLocks noGrp="1" noChangeArrowheads="1"/>
          </p:cNvSpPr>
          <p:nvPr>
            <p:ph type="body" idx="4294967295"/>
          </p:nvPr>
        </p:nvSpPr>
        <p:spPr>
          <a:xfrm>
            <a:off x="685800" y="1371600"/>
            <a:ext cx="7848600" cy="4572000"/>
          </a:xfrm>
        </p:spPr>
        <p:txBody>
          <a:bodyPr>
            <a:normAutofit/>
          </a:bodyPr>
          <a:lstStyle/>
          <a:p>
            <a:pPr eaLnBrk="1" hangingPunct="1">
              <a:lnSpc>
                <a:spcPct val="90000"/>
              </a:lnSpc>
            </a:pPr>
            <a:r>
              <a:rPr lang="en-US" sz="2400" dirty="0" smtClean="0"/>
              <a:t>Today, we </a:t>
            </a:r>
            <a:r>
              <a:rPr lang="en-US" sz="2400" dirty="0" smtClean="0"/>
              <a:t>started </a:t>
            </a:r>
            <a:r>
              <a:rPr lang="en-US" sz="2400" dirty="0" smtClean="0"/>
              <a:t>a very simple </a:t>
            </a:r>
            <a:r>
              <a:rPr lang="en-US" sz="2400" dirty="0" err="1" smtClean="0"/>
              <a:t>datapath</a:t>
            </a:r>
            <a:r>
              <a:rPr lang="en-US" sz="2400" dirty="0" smtClean="0"/>
              <a:t> design which implements all instructions in one clock cycle.</a:t>
            </a:r>
          </a:p>
          <a:p>
            <a:pPr eaLnBrk="1" hangingPunct="1">
              <a:lnSpc>
                <a:spcPct val="90000"/>
              </a:lnSpc>
            </a:pPr>
            <a:r>
              <a:rPr lang="en-US" sz="2400" dirty="0" smtClean="0"/>
              <a:t>The </a:t>
            </a:r>
            <a:r>
              <a:rPr lang="en-US" sz="2400" dirty="0" err="1" smtClean="0"/>
              <a:t>datapath</a:t>
            </a:r>
            <a:r>
              <a:rPr lang="en-US" sz="2400" dirty="0" smtClean="0"/>
              <a:t> presented today has two memory segments: one for instruction and one for data and two ALUs: one for operation and one for PC increment. </a:t>
            </a:r>
          </a:p>
          <a:p>
            <a:pPr eaLnBrk="1" hangingPunct="1">
              <a:lnSpc>
                <a:spcPct val="90000"/>
              </a:lnSpc>
            </a:pPr>
            <a:r>
              <a:rPr lang="en-US" sz="2400" dirty="0" smtClean="0"/>
              <a:t>Later, we are going to cover multi-cycle </a:t>
            </a:r>
            <a:r>
              <a:rPr lang="en-US" sz="2400" dirty="0" err="1" smtClean="0"/>
              <a:t>datapath</a:t>
            </a:r>
            <a:r>
              <a:rPr lang="en-US" sz="2400" dirty="0" smtClean="0"/>
              <a:t> design which only has one ALU and one memory segment and take more than one clock cycle to finish one instruction.</a:t>
            </a:r>
          </a:p>
          <a:p>
            <a:r>
              <a:rPr lang="en-US" dirty="0"/>
              <a:t>We also covered the following two topics:</a:t>
            </a:r>
          </a:p>
          <a:p>
            <a:pPr lvl="1"/>
            <a:r>
              <a:rPr lang="en-US" dirty="0"/>
              <a:t>how the control signal can be generated in a processor</a:t>
            </a:r>
          </a:p>
          <a:p>
            <a:pPr lvl="1"/>
            <a:r>
              <a:rPr lang="en-US" dirty="0"/>
              <a:t>issues of single cycle processor.</a:t>
            </a:r>
          </a:p>
          <a:p>
            <a:pPr eaLnBrk="1" hangingPunct="1">
              <a:lnSpc>
                <a:spcPct val="90000"/>
              </a:lnSpc>
            </a:pPr>
            <a:endParaRPr lang="en-US" sz="2400" dirty="0" smtClean="0"/>
          </a:p>
        </p:txBody>
      </p:sp>
    </p:spTree>
    <p:extLst>
      <p:ext uri="{BB962C8B-B14F-4D97-AF65-F5344CB8AC3E}">
        <p14:creationId xmlns:p14="http://schemas.microsoft.com/office/powerpoint/2010/main" val="164957287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a:defRPr/>
            </a:pPr>
            <a:fld id="{C70722D8-16D4-475E-9DF6-EE9773C04272}" type="slidenum">
              <a:rPr lang="en-US" smtClean="0"/>
              <a:pPr>
                <a:defRPr/>
              </a:pPr>
              <a:t>2</a:t>
            </a:fld>
            <a:endParaRPr lang="en-US"/>
          </a:p>
        </p:txBody>
      </p:sp>
      <p:sp>
        <p:nvSpPr>
          <p:cNvPr id="2" name="Title 1"/>
          <p:cNvSpPr>
            <a:spLocks noGrp="1"/>
          </p:cNvSpPr>
          <p:nvPr>
            <p:ph type="title" idx="4294967295"/>
          </p:nvPr>
        </p:nvSpPr>
        <p:spPr>
          <a:xfrm>
            <a:off x="602810" y="152400"/>
            <a:ext cx="8077200" cy="1303338"/>
          </a:xfrm>
        </p:spPr>
        <p:txBody>
          <a:bodyPr>
            <a:normAutofit/>
          </a:bodyPr>
          <a:lstStyle/>
          <a:p>
            <a:r>
              <a:rPr lang="en-US" b="1" dirty="0" smtClean="0"/>
              <a:t>Review and Learning Outcomes</a:t>
            </a:r>
            <a:endParaRPr lang="en-US" b="1" dirty="0"/>
          </a:p>
        </p:txBody>
      </p:sp>
      <p:sp>
        <p:nvSpPr>
          <p:cNvPr id="4" name="Content Placeholder 3"/>
          <p:cNvSpPr>
            <a:spLocks noGrp="1"/>
          </p:cNvSpPr>
          <p:nvPr>
            <p:ph idx="4294967295"/>
          </p:nvPr>
        </p:nvSpPr>
        <p:spPr>
          <a:xfrm>
            <a:off x="533400" y="1219200"/>
            <a:ext cx="8146610" cy="4876800"/>
          </a:xfrm>
        </p:spPr>
        <p:txBody>
          <a:bodyPr>
            <a:normAutofit fontScale="85000" lnSpcReduction="10000"/>
          </a:bodyPr>
          <a:lstStyle/>
          <a:p>
            <a:pPr>
              <a:lnSpc>
                <a:spcPct val="90000"/>
              </a:lnSpc>
            </a:pPr>
            <a:r>
              <a:rPr lang="en-US" sz="2800" dirty="0" smtClean="0"/>
              <a:t>We </a:t>
            </a:r>
            <a:r>
              <a:rPr lang="en-US" sz="2800" b="1" dirty="0" smtClean="0">
                <a:solidFill>
                  <a:srgbClr val="C00000"/>
                </a:solidFill>
              </a:rPr>
              <a:t>review the materials covered in CSCI U 210 last class </a:t>
            </a:r>
            <a:endParaRPr lang="en-US" sz="2800" dirty="0" smtClean="0"/>
          </a:p>
          <a:p>
            <a:r>
              <a:rPr lang="en-US" sz="2800" dirty="0"/>
              <a:t>W</a:t>
            </a:r>
            <a:r>
              <a:rPr lang="en-US" sz="2800" dirty="0" smtClean="0"/>
              <a:t>e </a:t>
            </a:r>
            <a:r>
              <a:rPr lang="en-US" sz="2800" dirty="0"/>
              <a:t>will begin to cover how a </a:t>
            </a:r>
            <a:r>
              <a:rPr lang="en-US" sz="2800" dirty="0" err="1"/>
              <a:t>datapath</a:t>
            </a:r>
            <a:r>
              <a:rPr lang="en-US" sz="2800" dirty="0"/>
              <a:t> is built to implement MIPS instructions</a:t>
            </a:r>
            <a:r>
              <a:rPr lang="en-US" sz="2800" dirty="0" smtClean="0"/>
              <a:t>.</a:t>
            </a:r>
          </a:p>
          <a:p>
            <a:r>
              <a:rPr lang="en-US" sz="2800" dirty="0" smtClean="0"/>
              <a:t>How to built a Control Signal Generation for data path </a:t>
            </a:r>
            <a:endParaRPr lang="en-US" sz="2800" dirty="0"/>
          </a:p>
          <a:p>
            <a:r>
              <a:rPr lang="en-US" sz="2800" dirty="0" smtClean="0">
                <a:solidFill>
                  <a:schemeClr val="tx1"/>
                </a:solidFill>
              </a:rPr>
              <a:t>Please read the syllabus and sign on the acknowledgement sheet</a:t>
            </a:r>
          </a:p>
          <a:p>
            <a:r>
              <a:rPr lang="en-US" sz="2800" b="1" dirty="0" smtClean="0">
                <a:solidFill>
                  <a:srgbClr val="C00000"/>
                </a:solidFill>
              </a:rPr>
              <a:t>We will have our first quiz today on MIPS assembly language </a:t>
            </a:r>
          </a:p>
          <a:p>
            <a:r>
              <a:rPr lang="en-US" sz="2800" dirty="0" smtClean="0">
                <a:solidFill>
                  <a:schemeClr val="tx1"/>
                </a:solidFill>
              </a:rPr>
              <a:t>HW 2 will post on Blackboard soon </a:t>
            </a:r>
          </a:p>
          <a:p>
            <a:r>
              <a:rPr lang="en-US" sz="2800" b="1" dirty="0" smtClean="0">
                <a:solidFill>
                  <a:srgbClr val="C00000"/>
                </a:solidFill>
              </a:rPr>
              <a:t>The team project proposal is due today at 5PM</a:t>
            </a:r>
          </a:p>
          <a:p>
            <a:r>
              <a:rPr lang="en-US" sz="2800" dirty="0" smtClean="0">
                <a:solidFill>
                  <a:schemeClr val="tx1"/>
                </a:solidFill>
              </a:rPr>
              <a:t>I will be out of town on Feb 6 and Feb 27 for conferences</a:t>
            </a:r>
            <a:endParaRPr lang="en-US" sz="2800" dirty="0">
              <a:solidFill>
                <a:schemeClr val="tx1"/>
              </a:solidFill>
            </a:endParaRPr>
          </a:p>
          <a:p>
            <a:endParaRPr lang="en-US" sz="2800" dirty="0" smtClean="0">
              <a:solidFill>
                <a:schemeClr val="tx1"/>
              </a:solidFill>
            </a:endParaRPr>
          </a:p>
          <a:p>
            <a:pPr marL="0" indent="0">
              <a:buNone/>
            </a:pPr>
            <a:endParaRPr lang="en-US" sz="2800" b="1" dirty="0" smtClean="0">
              <a:solidFill>
                <a:srgbClr val="CC0000"/>
              </a:solidFill>
            </a:endParaRPr>
          </a:p>
          <a:p>
            <a:endParaRPr lang="en-US" sz="2800" b="1" dirty="0" smtClean="0">
              <a:solidFill>
                <a:srgbClr val="C00000"/>
              </a:solidFill>
            </a:endParaRPr>
          </a:p>
          <a:p>
            <a:endParaRPr lang="en-US" sz="2800" dirty="0" smtClean="0"/>
          </a:p>
          <a:p>
            <a:pPr lvl="1"/>
            <a:endParaRPr lang="en-US" sz="2800" dirty="0" smtClean="0"/>
          </a:p>
          <a:p>
            <a:pPr lvl="1"/>
            <a:endParaRPr lang="en-US" sz="2800" dirty="0" smtClean="0"/>
          </a:p>
          <a:p>
            <a:pPr lvl="1"/>
            <a:endParaRPr lang="en-US" sz="2800" dirty="0"/>
          </a:p>
        </p:txBody>
      </p:sp>
    </p:spTree>
    <p:extLst>
      <p:ext uri="{BB962C8B-B14F-4D97-AF65-F5344CB8AC3E}">
        <p14:creationId xmlns:p14="http://schemas.microsoft.com/office/powerpoint/2010/main" val="20275405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idx="4294967295"/>
          </p:nvPr>
        </p:nvSpPr>
        <p:spPr>
          <a:xfrm>
            <a:off x="3412" y="609600"/>
            <a:ext cx="9144000" cy="543739"/>
          </a:xfrm>
          <a:noFill/>
        </p:spPr>
        <p:txBody>
          <a:bodyPr wrap="square" lIns="63500" tIns="25400" rIns="63500" bIns="25400" anchor="t">
            <a:spAutoFit/>
          </a:bodyPr>
          <a:lstStyle/>
          <a:p>
            <a:pPr eaLnBrk="1" hangingPunct="1"/>
            <a:r>
              <a:rPr lang="en-US" sz="3200" b="1" dirty="0" smtClean="0"/>
              <a:t>Anatomy: 5 Components of Any Computer</a:t>
            </a:r>
          </a:p>
        </p:txBody>
      </p:sp>
      <p:sp>
        <p:nvSpPr>
          <p:cNvPr id="1097731" name="Rectangle 3"/>
          <p:cNvSpPr>
            <a:spLocks noChangeArrowheads="1"/>
          </p:cNvSpPr>
          <p:nvPr/>
        </p:nvSpPr>
        <p:spPr bwMode="auto">
          <a:xfrm>
            <a:off x="2235200" y="2971800"/>
            <a:ext cx="5143500" cy="2857500"/>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p>
            <a:pPr>
              <a:defRPr/>
            </a:pPr>
            <a:endParaRPr lang="en-US"/>
          </a:p>
        </p:txBody>
      </p:sp>
      <p:sp>
        <p:nvSpPr>
          <p:cNvPr id="1097732" name="Rectangle 4"/>
          <p:cNvSpPr>
            <a:spLocks noChangeArrowheads="1"/>
          </p:cNvSpPr>
          <p:nvPr/>
        </p:nvSpPr>
        <p:spPr bwMode="auto">
          <a:xfrm>
            <a:off x="914400" y="1828800"/>
            <a:ext cx="2400300" cy="469900"/>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p>
            <a:pPr>
              <a:defRPr/>
            </a:pPr>
            <a:endParaRPr lang="en-US"/>
          </a:p>
        </p:txBody>
      </p:sp>
      <p:sp>
        <p:nvSpPr>
          <p:cNvPr id="9221" name="Line 5"/>
          <p:cNvSpPr>
            <a:spLocks noChangeShapeType="1"/>
          </p:cNvSpPr>
          <p:nvPr/>
        </p:nvSpPr>
        <p:spPr bwMode="auto">
          <a:xfrm flipV="1">
            <a:off x="946150" y="1346200"/>
            <a:ext cx="1536700" cy="4826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222" name="Line 6"/>
          <p:cNvSpPr>
            <a:spLocks noChangeShapeType="1"/>
          </p:cNvSpPr>
          <p:nvPr/>
        </p:nvSpPr>
        <p:spPr bwMode="auto">
          <a:xfrm>
            <a:off x="2495550" y="1346200"/>
            <a:ext cx="15621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223" name="Line 7"/>
          <p:cNvSpPr>
            <a:spLocks noChangeShapeType="1"/>
          </p:cNvSpPr>
          <p:nvPr/>
        </p:nvSpPr>
        <p:spPr bwMode="auto">
          <a:xfrm flipH="1">
            <a:off x="3327400" y="1352550"/>
            <a:ext cx="736600" cy="4699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224" name="Line 8"/>
          <p:cNvSpPr>
            <a:spLocks noChangeShapeType="1"/>
          </p:cNvSpPr>
          <p:nvPr/>
        </p:nvSpPr>
        <p:spPr bwMode="auto">
          <a:xfrm>
            <a:off x="4064000" y="1352550"/>
            <a:ext cx="0" cy="4191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225" name="Line 9"/>
          <p:cNvSpPr>
            <a:spLocks noChangeShapeType="1"/>
          </p:cNvSpPr>
          <p:nvPr/>
        </p:nvSpPr>
        <p:spPr bwMode="auto">
          <a:xfrm flipH="1">
            <a:off x="3302000" y="1809750"/>
            <a:ext cx="736600" cy="5207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226" name="Line 10"/>
          <p:cNvSpPr>
            <a:spLocks noChangeShapeType="1"/>
          </p:cNvSpPr>
          <p:nvPr/>
        </p:nvSpPr>
        <p:spPr bwMode="auto">
          <a:xfrm>
            <a:off x="1022350" y="2209800"/>
            <a:ext cx="19177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227" name="Line 11"/>
          <p:cNvSpPr>
            <a:spLocks noChangeShapeType="1"/>
          </p:cNvSpPr>
          <p:nvPr/>
        </p:nvSpPr>
        <p:spPr bwMode="auto">
          <a:xfrm>
            <a:off x="3067050" y="2222500"/>
            <a:ext cx="1651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228" name="Rectangle 12"/>
          <p:cNvSpPr>
            <a:spLocks noChangeArrowheads="1"/>
          </p:cNvSpPr>
          <p:nvPr/>
        </p:nvSpPr>
        <p:spPr bwMode="auto">
          <a:xfrm>
            <a:off x="990600" y="1930400"/>
            <a:ext cx="2235200" cy="28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p>
            <a:pPr eaLnBrk="0" hangingPunct="0">
              <a:lnSpc>
                <a:spcPct val="85000"/>
              </a:lnSpc>
            </a:pPr>
            <a:r>
              <a:rPr lang="en-US" sz="1800" b="1">
                <a:latin typeface="Helvetica" pitchFamily="34" charset="0"/>
              </a:rPr>
              <a:t>Personal Computer</a:t>
            </a:r>
          </a:p>
        </p:txBody>
      </p:sp>
      <p:sp>
        <p:nvSpPr>
          <p:cNvPr id="1097741" name="Rectangle 13"/>
          <p:cNvSpPr>
            <a:spLocks noChangeArrowheads="1"/>
          </p:cNvSpPr>
          <p:nvPr/>
        </p:nvSpPr>
        <p:spPr bwMode="auto">
          <a:xfrm>
            <a:off x="2616200" y="3378200"/>
            <a:ext cx="1460500" cy="2197100"/>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p>
            <a:pPr>
              <a:defRPr/>
            </a:pPr>
            <a:endParaRPr lang="en-US"/>
          </a:p>
        </p:txBody>
      </p:sp>
      <p:sp>
        <p:nvSpPr>
          <p:cNvPr id="9230" name="Rectangle 14"/>
          <p:cNvSpPr>
            <a:spLocks noChangeArrowheads="1"/>
          </p:cNvSpPr>
          <p:nvPr/>
        </p:nvSpPr>
        <p:spPr bwMode="auto">
          <a:xfrm>
            <a:off x="2654300" y="3511550"/>
            <a:ext cx="130810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p>
            <a:pPr algn="ctr" eaLnBrk="0" hangingPunct="0">
              <a:lnSpc>
                <a:spcPct val="85000"/>
              </a:lnSpc>
            </a:pPr>
            <a:r>
              <a:rPr lang="en-US" sz="1800" b="1">
                <a:latin typeface="Helvetica" pitchFamily="34" charset="0"/>
              </a:rPr>
              <a:t> Processor</a:t>
            </a:r>
          </a:p>
          <a:p>
            <a:pPr algn="ctr" eaLnBrk="0" hangingPunct="0">
              <a:lnSpc>
                <a:spcPct val="85000"/>
              </a:lnSpc>
            </a:pPr>
            <a:r>
              <a:rPr lang="en-US" sz="1800" b="1">
                <a:latin typeface="Helvetica" pitchFamily="34" charset="0"/>
              </a:rPr>
              <a:t> </a:t>
            </a:r>
          </a:p>
        </p:txBody>
      </p:sp>
      <p:sp>
        <p:nvSpPr>
          <p:cNvPr id="1097743" name="Rectangle 15"/>
          <p:cNvSpPr>
            <a:spLocks noChangeArrowheads="1"/>
          </p:cNvSpPr>
          <p:nvPr/>
        </p:nvSpPr>
        <p:spPr bwMode="auto">
          <a:xfrm>
            <a:off x="4267200" y="3378200"/>
            <a:ext cx="1333500" cy="2222500"/>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p>
            <a:pPr>
              <a:defRPr/>
            </a:pPr>
            <a:endParaRPr lang="en-US"/>
          </a:p>
        </p:txBody>
      </p:sp>
      <p:sp>
        <p:nvSpPr>
          <p:cNvPr id="1097744" name="Rectangle 16"/>
          <p:cNvSpPr>
            <a:spLocks noChangeArrowheads="1"/>
          </p:cNvSpPr>
          <p:nvPr/>
        </p:nvSpPr>
        <p:spPr bwMode="auto">
          <a:xfrm>
            <a:off x="5765800" y="3378200"/>
            <a:ext cx="1333500" cy="2222500"/>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p>
            <a:pPr>
              <a:defRPr/>
            </a:pPr>
            <a:endParaRPr lang="en-US"/>
          </a:p>
        </p:txBody>
      </p:sp>
      <p:sp>
        <p:nvSpPr>
          <p:cNvPr id="9233" name="Rectangle 17"/>
          <p:cNvSpPr>
            <a:spLocks noChangeArrowheads="1"/>
          </p:cNvSpPr>
          <p:nvPr/>
        </p:nvSpPr>
        <p:spPr bwMode="auto">
          <a:xfrm>
            <a:off x="2876550" y="3067050"/>
            <a:ext cx="1206500" cy="28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p>
            <a:pPr eaLnBrk="0" hangingPunct="0">
              <a:lnSpc>
                <a:spcPct val="85000"/>
              </a:lnSpc>
            </a:pPr>
            <a:r>
              <a:rPr lang="en-US" sz="1800" b="1">
                <a:latin typeface="Helvetica" pitchFamily="34" charset="0"/>
              </a:rPr>
              <a:t>Computer</a:t>
            </a:r>
          </a:p>
        </p:txBody>
      </p:sp>
      <p:sp>
        <p:nvSpPr>
          <p:cNvPr id="1097746" name="AutoShape 18"/>
          <p:cNvSpPr>
            <a:spLocks noChangeArrowheads="1"/>
          </p:cNvSpPr>
          <p:nvPr/>
        </p:nvSpPr>
        <p:spPr bwMode="auto">
          <a:xfrm>
            <a:off x="2819400" y="4064000"/>
            <a:ext cx="1079500" cy="596900"/>
          </a:xfrm>
          <a:prstGeom prst="roundRect">
            <a:avLst>
              <a:gd name="adj" fmla="val 12495"/>
            </a:avLst>
          </a:prstGeom>
          <a:solidFill>
            <a:schemeClr val="bg1"/>
          </a:solidFill>
          <a:ln w="12700">
            <a:solidFill>
              <a:schemeClr val="tx1"/>
            </a:solidFill>
            <a:round/>
            <a:headEnd/>
            <a:tailEnd/>
          </a:ln>
          <a:effectLst>
            <a:outerShdw dist="107763" dir="2700000" algn="ctr" rotWithShape="0">
              <a:schemeClr val="bg2"/>
            </a:outerShdw>
          </a:effectLst>
        </p:spPr>
        <p:txBody>
          <a:bodyPr wrap="none" anchor="ctr"/>
          <a:lstStyle/>
          <a:p>
            <a:pPr>
              <a:defRPr/>
            </a:pPr>
            <a:endParaRPr lang="en-US"/>
          </a:p>
        </p:txBody>
      </p:sp>
      <p:sp>
        <p:nvSpPr>
          <p:cNvPr id="1097747" name="AutoShape 19"/>
          <p:cNvSpPr>
            <a:spLocks noChangeArrowheads="1"/>
          </p:cNvSpPr>
          <p:nvPr/>
        </p:nvSpPr>
        <p:spPr bwMode="auto">
          <a:xfrm>
            <a:off x="2819400" y="4826000"/>
            <a:ext cx="1079500" cy="596900"/>
          </a:xfrm>
          <a:prstGeom prst="roundRect">
            <a:avLst>
              <a:gd name="adj" fmla="val 12495"/>
            </a:avLst>
          </a:prstGeom>
          <a:solidFill>
            <a:schemeClr val="bg1"/>
          </a:solidFill>
          <a:ln w="12700">
            <a:solidFill>
              <a:schemeClr val="tx1"/>
            </a:solidFill>
            <a:round/>
            <a:headEnd/>
            <a:tailEnd/>
          </a:ln>
          <a:effectLst>
            <a:outerShdw dist="107763" dir="2700000" algn="ctr" rotWithShape="0">
              <a:schemeClr val="bg2"/>
            </a:outerShdw>
          </a:effectLst>
        </p:spPr>
        <p:txBody>
          <a:bodyPr wrap="none" anchor="ctr"/>
          <a:lstStyle/>
          <a:p>
            <a:pPr>
              <a:defRPr/>
            </a:pPr>
            <a:endParaRPr lang="en-US"/>
          </a:p>
        </p:txBody>
      </p:sp>
      <p:sp>
        <p:nvSpPr>
          <p:cNvPr id="9236" name="Rectangle 20"/>
          <p:cNvSpPr>
            <a:spLocks noChangeArrowheads="1"/>
          </p:cNvSpPr>
          <p:nvPr/>
        </p:nvSpPr>
        <p:spPr bwMode="auto">
          <a:xfrm>
            <a:off x="2882900" y="4140200"/>
            <a:ext cx="93980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p>
            <a:pPr algn="ctr" eaLnBrk="0" hangingPunct="0">
              <a:lnSpc>
                <a:spcPct val="85000"/>
              </a:lnSpc>
            </a:pPr>
            <a:r>
              <a:rPr lang="en-US" sz="1800" b="1">
                <a:solidFill>
                  <a:schemeClr val="accent1"/>
                </a:solidFill>
                <a:latin typeface="Helvetica" pitchFamily="34" charset="0"/>
              </a:rPr>
              <a:t>Control</a:t>
            </a:r>
            <a:endParaRPr lang="en-US" sz="1800" b="1">
              <a:latin typeface="Helvetica" pitchFamily="34" charset="0"/>
            </a:endParaRPr>
          </a:p>
          <a:p>
            <a:pPr algn="ctr" eaLnBrk="0" hangingPunct="0">
              <a:lnSpc>
                <a:spcPct val="85000"/>
              </a:lnSpc>
            </a:pPr>
            <a:r>
              <a:rPr lang="en-US" sz="1800">
                <a:latin typeface="Helvetica" pitchFamily="34" charset="0"/>
              </a:rPr>
              <a:t>(“brain”)</a:t>
            </a:r>
            <a:endParaRPr lang="en-US" sz="1800" b="1">
              <a:latin typeface="Helvetica" pitchFamily="34" charset="0"/>
            </a:endParaRPr>
          </a:p>
        </p:txBody>
      </p:sp>
      <p:sp>
        <p:nvSpPr>
          <p:cNvPr id="9237" name="Rectangle 21"/>
          <p:cNvSpPr>
            <a:spLocks noChangeArrowheads="1"/>
          </p:cNvSpPr>
          <p:nvPr/>
        </p:nvSpPr>
        <p:spPr bwMode="auto">
          <a:xfrm>
            <a:off x="2781300" y="4902200"/>
            <a:ext cx="110490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p>
            <a:pPr algn="ctr" eaLnBrk="0" hangingPunct="0">
              <a:lnSpc>
                <a:spcPct val="85000"/>
              </a:lnSpc>
            </a:pPr>
            <a:r>
              <a:rPr lang="en-US" sz="1800" b="1">
                <a:solidFill>
                  <a:schemeClr val="accent1"/>
                </a:solidFill>
                <a:latin typeface="Helvetica" pitchFamily="34" charset="0"/>
              </a:rPr>
              <a:t>Datapath</a:t>
            </a:r>
            <a:endParaRPr lang="en-US" sz="1800" b="1">
              <a:latin typeface="Helvetica" pitchFamily="34" charset="0"/>
            </a:endParaRPr>
          </a:p>
          <a:p>
            <a:pPr algn="ctr" eaLnBrk="0" hangingPunct="0">
              <a:lnSpc>
                <a:spcPct val="85000"/>
              </a:lnSpc>
            </a:pPr>
            <a:r>
              <a:rPr lang="en-US" sz="1800">
                <a:latin typeface="Helvetica" pitchFamily="34" charset="0"/>
              </a:rPr>
              <a:t>(“brawn”)</a:t>
            </a:r>
            <a:endParaRPr lang="en-US" sz="1800" b="1">
              <a:latin typeface="Helvetica" pitchFamily="34" charset="0"/>
            </a:endParaRPr>
          </a:p>
        </p:txBody>
      </p:sp>
      <p:sp>
        <p:nvSpPr>
          <p:cNvPr id="9238" name="Rectangle 22"/>
          <p:cNvSpPr>
            <a:spLocks noChangeArrowheads="1"/>
          </p:cNvSpPr>
          <p:nvPr/>
        </p:nvSpPr>
        <p:spPr bwMode="auto">
          <a:xfrm>
            <a:off x="4349750" y="3575050"/>
            <a:ext cx="1219200" cy="191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p>
            <a:pPr eaLnBrk="0" hangingPunct="0">
              <a:lnSpc>
                <a:spcPct val="85000"/>
              </a:lnSpc>
            </a:pPr>
            <a:r>
              <a:rPr lang="en-US" sz="1800" b="1">
                <a:solidFill>
                  <a:schemeClr val="accent1"/>
                </a:solidFill>
                <a:latin typeface="Helvetica" pitchFamily="34" charset="0"/>
              </a:rPr>
              <a:t>Memory</a:t>
            </a:r>
            <a:endParaRPr lang="en-US" sz="1800" b="1">
              <a:latin typeface="Helvetica" pitchFamily="34" charset="0"/>
            </a:endParaRPr>
          </a:p>
          <a:p>
            <a:pPr eaLnBrk="0" hangingPunct="0">
              <a:lnSpc>
                <a:spcPct val="85000"/>
              </a:lnSpc>
            </a:pPr>
            <a:endParaRPr lang="en-US" sz="1800" b="1">
              <a:latin typeface="Helvetica" pitchFamily="34" charset="0"/>
            </a:endParaRPr>
          </a:p>
          <a:p>
            <a:pPr eaLnBrk="0" hangingPunct="0">
              <a:lnSpc>
                <a:spcPct val="85000"/>
              </a:lnSpc>
            </a:pPr>
            <a:endParaRPr lang="en-US" sz="1800" b="1">
              <a:latin typeface="Helvetica" pitchFamily="34" charset="0"/>
            </a:endParaRPr>
          </a:p>
          <a:p>
            <a:pPr eaLnBrk="0" hangingPunct="0">
              <a:lnSpc>
                <a:spcPct val="85000"/>
              </a:lnSpc>
            </a:pPr>
            <a:r>
              <a:rPr lang="en-US" sz="1800">
                <a:latin typeface="Helvetica" pitchFamily="34" charset="0"/>
              </a:rPr>
              <a:t>(where </a:t>
            </a:r>
          </a:p>
          <a:p>
            <a:pPr eaLnBrk="0" hangingPunct="0">
              <a:lnSpc>
                <a:spcPct val="85000"/>
              </a:lnSpc>
            </a:pPr>
            <a:r>
              <a:rPr lang="en-US" sz="1800">
                <a:latin typeface="Helvetica" pitchFamily="34" charset="0"/>
              </a:rPr>
              <a:t>programs, </a:t>
            </a:r>
          </a:p>
          <a:p>
            <a:pPr eaLnBrk="0" hangingPunct="0">
              <a:lnSpc>
                <a:spcPct val="85000"/>
              </a:lnSpc>
            </a:pPr>
            <a:r>
              <a:rPr lang="en-US" sz="1800">
                <a:latin typeface="Helvetica" pitchFamily="34" charset="0"/>
              </a:rPr>
              <a:t>data </a:t>
            </a:r>
          </a:p>
          <a:p>
            <a:pPr eaLnBrk="0" hangingPunct="0">
              <a:lnSpc>
                <a:spcPct val="85000"/>
              </a:lnSpc>
            </a:pPr>
            <a:r>
              <a:rPr lang="en-US" sz="1800">
                <a:latin typeface="Helvetica" pitchFamily="34" charset="0"/>
              </a:rPr>
              <a:t>live when</a:t>
            </a:r>
          </a:p>
          <a:p>
            <a:pPr eaLnBrk="0" hangingPunct="0">
              <a:lnSpc>
                <a:spcPct val="85000"/>
              </a:lnSpc>
            </a:pPr>
            <a:r>
              <a:rPr lang="en-US" sz="1800">
                <a:latin typeface="Helvetica" pitchFamily="34" charset="0"/>
              </a:rPr>
              <a:t>running)</a:t>
            </a:r>
            <a:endParaRPr lang="en-US" sz="1800" b="1">
              <a:latin typeface="Helvetica" pitchFamily="34" charset="0"/>
            </a:endParaRPr>
          </a:p>
        </p:txBody>
      </p:sp>
      <p:sp>
        <p:nvSpPr>
          <p:cNvPr id="9239" name="Rectangle 23"/>
          <p:cNvSpPr>
            <a:spLocks noChangeArrowheads="1"/>
          </p:cNvSpPr>
          <p:nvPr/>
        </p:nvSpPr>
        <p:spPr bwMode="auto">
          <a:xfrm>
            <a:off x="5899150" y="3575050"/>
            <a:ext cx="987425" cy="28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p>
            <a:pPr eaLnBrk="0" hangingPunct="0">
              <a:lnSpc>
                <a:spcPct val="85000"/>
              </a:lnSpc>
            </a:pPr>
            <a:r>
              <a:rPr lang="en-US" sz="1800" b="1">
                <a:latin typeface="Helvetica" pitchFamily="34" charset="0"/>
              </a:rPr>
              <a:t>Devices</a:t>
            </a:r>
          </a:p>
        </p:txBody>
      </p:sp>
      <p:sp>
        <p:nvSpPr>
          <p:cNvPr id="1097752" name="AutoShape 24"/>
          <p:cNvSpPr>
            <a:spLocks noChangeArrowheads="1"/>
          </p:cNvSpPr>
          <p:nvPr/>
        </p:nvSpPr>
        <p:spPr bwMode="auto">
          <a:xfrm>
            <a:off x="5892800" y="3911600"/>
            <a:ext cx="1079500" cy="596900"/>
          </a:xfrm>
          <a:prstGeom prst="roundRect">
            <a:avLst>
              <a:gd name="adj" fmla="val 12495"/>
            </a:avLst>
          </a:prstGeom>
          <a:solidFill>
            <a:schemeClr val="bg1"/>
          </a:solidFill>
          <a:ln w="12700">
            <a:solidFill>
              <a:schemeClr val="tx1"/>
            </a:solidFill>
            <a:round/>
            <a:headEnd/>
            <a:tailEnd/>
          </a:ln>
          <a:effectLst>
            <a:outerShdw dist="107763" dir="2700000" algn="ctr" rotWithShape="0">
              <a:schemeClr val="bg2"/>
            </a:outerShdw>
          </a:effectLst>
        </p:spPr>
        <p:txBody>
          <a:bodyPr wrap="none" anchor="ctr"/>
          <a:lstStyle/>
          <a:p>
            <a:pPr>
              <a:defRPr/>
            </a:pPr>
            <a:endParaRPr lang="en-US"/>
          </a:p>
        </p:txBody>
      </p:sp>
      <p:sp>
        <p:nvSpPr>
          <p:cNvPr id="1097753" name="AutoShape 25"/>
          <p:cNvSpPr>
            <a:spLocks noChangeArrowheads="1"/>
          </p:cNvSpPr>
          <p:nvPr/>
        </p:nvSpPr>
        <p:spPr bwMode="auto">
          <a:xfrm>
            <a:off x="5892800" y="4876800"/>
            <a:ext cx="1079500" cy="596900"/>
          </a:xfrm>
          <a:prstGeom prst="roundRect">
            <a:avLst>
              <a:gd name="adj" fmla="val 12495"/>
            </a:avLst>
          </a:prstGeom>
          <a:solidFill>
            <a:schemeClr val="bg1"/>
          </a:solidFill>
          <a:ln w="12700">
            <a:solidFill>
              <a:schemeClr val="tx1"/>
            </a:solidFill>
            <a:round/>
            <a:headEnd/>
            <a:tailEnd/>
          </a:ln>
          <a:effectLst>
            <a:outerShdw dist="107763" dir="2700000" algn="ctr" rotWithShape="0">
              <a:schemeClr val="bg2"/>
            </a:outerShdw>
          </a:effectLst>
        </p:spPr>
        <p:txBody>
          <a:bodyPr wrap="none" anchor="ctr"/>
          <a:lstStyle/>
          <a:p>
            <a:pPr>
              <a:defRPr/>
            </a:pPr>
            <a:endParaRPr lang="en-US"/>
          </a:p>
        </p:txBody>
      </p:sp>
      <p:sp>
        <p:nvSpPr>
          <p:cNvPr id="9242" name="Rectangle 26"/>
          <p:cNvSpPr>
            <a:spLocks noChangeArrowheads="1"/>
          </p:cNvSpPr>
          <p:nvPr/>
        </p:nvSpPr>
        <p:spPr bwMode="auto">
          <a:xfrm>
            <a:off x="5949950" y="4083050"/>
            <a:ext cx="685800" cy="28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p>
            <a:pPr eaLnBrk="0" hangingPunct="0">
              <a:lnSpc>
                <a:spcPct val="85000"/>
              </a:lnSpc>
            </a:pPr>
            <a:r>
              <a:rPr lang="en-US" sz="1800" b="1">
                <a:solidFill>
                  <a:schemeClr val="accent1"/>
                </a:solidFill>
                <a:latin typeface="Helvetica" pitchFamily="34" charset="0"/>
              </a:rPr>
              <a:t>Input</a:t>
            </a:r>
            <a:endParaRPr lang="en-US" sz="1800" b="1">
              <a:latin typeface="Helvetica" pitchFamily="34" charset="0"/>
            </a:endParaRPr>
          </a:p>
        </p:txBody>
      </p:sp>
      <p:sp>
        <p:nvSpPr>
          <p:cNvPr id="9243" name="Rectangle 27"/>
          <p:cNvSpPr>
            <a:spLocks noChangeArrowheads="1"/>
          </p:cNvSpPr>
          <p:nvPr/>
        </p:nvSpPr>
        <p:spPr bwMode="auto">
          <a:xfrm>
            <a:off x="5949950" y="5048250"/>
            <a:ext cx="876300" cy="28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p>
            <a:pPr eaLnBrk="0" hangingPunct="0">
              <a:lnSpc>
                <a:spcPct val="85000"/>
              </a:lnSpc>
            </a:pPr>
            <a:r>
              <a:rPr lang="en-US" sz="1800" b="1">
                <a:solidFill>
                  <a:schemeClr val="accent1"/>
                </a:solidFill>
                <a:latin typeface="Helvetica" pitchFamily="34" charset="0"/>
              </a:rPr>
              <a:t>Output</a:t>
            </a:r>
            <a:endParaRPr lang="en-US" sz="1800" b="1">
              <a:latin typeface="Helvetica" pitchFamily="34" charset="0"/>
            </a:endParaRPr>
          </a:p>
        </p:txBody>
      </p:sp>
      <p:sp>
        <p:nvSpPr>
          <p:cNvPr id="9244" name="Text Box 28"/>
          <p:cNvSpPr txBox="1">
            <a:spLocks noChangeArrowheads="1"/>
          </p:cNvSpPr>
          <p:nvPr/>
        </p:nvSpPr>
        <p:spPr bwMode="auto">
          <a:xfrm>
            <a:off x="7467600" y="2997200"/>
            <a:ext cx="149225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r>
              <a:rPr lang="en-US" sz="2000" b="1" dirty="0">
                <a:latin typeface="Helvetica" pitchFamily="34" charset="0"/>
              </a:rPr>
              <a:t>Keyboard, </a:t>
            </a:r>
            <a:br>
              <a:rPr lang="en-US" sz="2000" b="1" dirty="0">
                <a:latin typeface="Helvetica" pitchFamily="34" charset="0"/>
              </a:rPr>
            </a:br>
            <a:r>
              <a:rPr lang="en-US" sz="2000" b="1" dirty="0">
                <a:latin typeface="Helvetica" pitchFamily="34" charset="0"/>
              </a:rPr>
              <a:t>Mouse</a:t>
            </a:r>
            <a:endParaRPr lang="en-US" sz="2000" dirty="0">
              <a:latin typeface="Helvetica" pitchFamily="34" charset="0"/>
            </a:endParaRPr>
          </a:p>
        </p:txBody>
      </p:sp>
      <p:sp>
        <p:nvSpPr>
          <p:cNvPr id="9245" name="Text Box 29"/>
          <p:cNvSpPr txBox="1">
            <a:spLocks noChangeArrowheads="1"/>
          </p:cNvSpPr>
          <p:nvPr/>
        </p:nvSpPr>
        <p:spPr bwMode="auto">
          <a:xfrm>
            <a:off x="7620000" y="5511800"/>
            <a:ext cx="122237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r>
              <a:rPr lang="en-US" sz="2000" b="1">
                <a:latin typeface="Helvetica" pitchFamily="34" charset="0"/>
              </a:rPr>
              <a:t>Display</a:t>
            </a:r>
            <a:r>
              <a:rPr lang="en-US" sz="2000">
                <a:latin typeface="Helvetica" pitchFamily="34" charset="0"/>
              </a:rPr>
              <a:t>, </a:t>
            </a:r>
            <a:br>
              <a:rPr lang="en-US" sz="2000">
                <a:latin typeface="Helvetica" pitchFamily="34" charset="0"/>
              </a:rPr>
            </a:br>
            <a:r>
              <a:rPr lang="en-US" sz="2000" b="1">
                <a:latin typeface="Helvetica" pitchFamily="34" charset="0"/>
              </a:rPr>
              <a:t>Printer</a:t>
            </a:r>
            <a:endParaRPr lang="en-US" sz="2000">
              <a:latin typeface="Helvetica" pitchFamily="34" charset="0"/>
            </a:endParaRPr>
          </a:p>
        </p:txBody>
      </p:sp>
      <p:sp>
        <p:nvSpPr>
          <p:cNvPr id="9246" name="Line 30"/>
          <p:cNvSpPr>
            <a:spLocks noChangeShapeType="1"/>
          </p:cNvSpPr>
          <p:nvPr/>
        </p:nvSpPr>
        <p:spPr bwMode="auto">
          <a:xfrm>
            <a:off x="6858000" y="5130800"/>
            <a:ext cx="838200" cy="6096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9247" name="Line 31"/>
          <p:cNvSpPr>
            <a:spLocks noChangeShapeType="1"/>
          </p:cNvSpPr>
          <p:nvPr/>
        </p:nvSpPr>
        <p:spPr bwMode="auto">
          <a:xfrm flipH="1">
            <a:off x="6781800" y="3454400"/>
            <a:ext cx="762000" cy="6096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9248" name="Text Box 32"/>
          <p:cNvSpPr txBox="1">
            <a:spLocks noChangeArrowheads="1"/>
          </p:cNvSpPr>
          <p:nvPr/>
        </p:nvSpPr>
        <p:spPr bwMode="auto">
          <a:xfrm>
            <a:off x="7467600" y="3835400"/>
            <a:ext cx="1676400" cy="160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r>
              <a:rPr lang="en-US" sz="2000" b="1">
                <a:latin typeface="Helvetica" pitchFamily="34" charset="0"/>
              </a:rPr>
              <a:t>Disk</a:t>
            </a:r>
            <a:r>
              <a:rPr lang="en-US" sz="2000">
                <a:latin typeface="Helvetica" pitchFamily="34" charset="0"/>
              </a:rPr>
              <a:t> </a:t>
            </a:r>
            <a:br>
              <a:rPr lang="en-US" sz="2000">
                <a:latin typeface="Helvetica" pitchFamily="34" charset="0"/>
              </a:rPr>
            </a:br>
            <a:r>
              <a:rPr lang="en-US" sz="1800">
                <a:latin typeface="Helvetica" pitchFamily="34" charset="0"/>
              </a:rPr>
              <a:t>(where </a:t>
            </a:r>
          </a:p>
          <a:p>
            <a:pPr>
              <a:lnSpc>
                <a:spcPct val="85000"/>
              </a:lnSpc>
            </a:pPr>
            <a:r>
              <a:rPr lang="en-US" sz="1800">
                <a:latin typeface="Helvetica" pitchFamily="34" charset="0"/>
              </a:rPr>
              <a:t>programs, </a:t>
            </a:r>
          </a:p>
          <a:p>
            <a:pPr>
              <a:lnSpc>
                <a:spcPct val="85000"/>
              </a:lnSpc>
            </a:pPr>
            <a:r>
              <a:rPr lang="en-US" sz="1800">
                <a:latin typeface="Helvetica" pitchFamily="34" charset="0"/>
              </a:rPr>
              <a:t>data </a:t>
            </a:r>
          </a:p>
          <a:p>
            <a:pPr>
              <a:lnSpc>
                <a:spcPct val="85000"/>
              </a:lnSpc>
            </a:pPr>
            <a:r>
              <a:rPr lang="en-US" sz="1800">
                <a:latin typeface="Helvetica" pitchFamily="34" charset="0"/>
              </a:rPr>
              <a:t>live when</a:t>
            </a:r>
          </a:p>
          <a:p>
            <a:pPr>
              <a:lnSpc>
                <a:spcPct val="85000"/>
              </a:lnSpc>
            </a:pPr>
            <a:r>
              <a:rPr lang="en-US" sz="1800">
                <a:latin typeface="Helvetica" pitchFamily="34" charset="0"/>
              </a:rPr>
              <a:t>not running)</a:t>
            </a:r>
          </a:p>
        </p:txBody>
      </p:sp>
      <p:sp>
        <p:nvSpPr>
          <p:cNvPr id="9249" name="Line 33"/>
          <p:cNvSpPr>
            <a:spLocks noChangeShapeType="1"/>
          </p:cNvSpPr>
          <p:nvPr/>
        </p:nvSpPr>
        <p:spPr bwMode="auto">
          <a:xfrm flipH="1" flipV="1">
            <a:off x="6858000" y="4368800"/>
            <a:ext cx="685800" cy="3048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9250" name="Line 34"/>
          <p:cNvSpPr>
            <a:spLocks noChangeShapeType="1"/>
          </p:cNvSpPr>
          <p:nvPr/>
        </p:nvSpPr>
        <p:spPr bwMode="auto">
          <a:xfrm flipV="1">
            <a:off x="6858000" y="4749800"/>
            <a:ext cx="685800" cy="3048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2" name="Group 35"/>
          <p:cNvGrpSpPr>
            <a:grpSpLocks/>
          </p:cNvGrpSpPr>
          <p:nvPr/>
        </p:nvGrpSpPr>
        <p:grpSpPr bwMode="auto">
          <a:xfrm>
            <a:off x="174625" y="2984500"/>
            <a:ext cx="4016376" cy="2801938"/>
            <a:chOff x="14" y="1672"/>
            <a:chExt cx="2530" cy="1765"/>
          </a:xfrm>
        </p:grpSpPr>
        <p:sp>
          <p:nvSpPr>
            <p:cNvPr id="9252" name="AutoShape 36"/>
            <p:cNvSpPr>
              <a:spLocks noChangeArrowheads="1"/>
            </p:cNvSpPr>
            <p:nvPr/>
          </p:nvSpPr>
          <p:spPr bwMode="auto">
            <a:xfrm>
              <a:off x="1488" y="1672"/>
              <a:ext cx="1056" cy="1739"/>
            </a:xfrm>
            <a:prstGeom prst="roundRect">
              <a:avLst>
                <a:gd name="adj" fmla="val 16667"/>
              </a:avLst>
            </a:prstGeom>
            <a:noFill/>
            <a:ln w="762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9253" name="Rectangle 37"/>
            <p:cNvSpPr>
              <a:spLocks noChangeArrowheads="1"/>
            </p:cNvSpPr>
            <p:nvPr/>
          </p:nvSpPr>
          <p:spPr bwMode="auto">
            <a:xfrm>
              <a:off x="14" y="2448"/>
              <a:ext cx="1242" cy="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p>
              <a:pPr eaLnBrk="0" hangingPunct="0"/>
              <a:r>
                <a:rPr lang="en-US" sz="3200" b="1" dirty="0">
                  <a:solidFill>
                    <a:srgbClr val="0000FF"/>
                  </a:solidFill>
                  <a:latin typeface="Helvetica" pitchFamily="34" charset="0"/>
                </a:rPr>
                <a:t>This </a:t>
              </a:r>
              <a:r>
                <a:rPr lang="en-US" sz="3200" b="1" dirty="0" smtClean="0">
                  <a:solidFill>
                    <a:srgbClr val="0000FF"/>
                  </a:solidFill>
                  <a:latin typeface="Helvetica" pitchFamily="34" charset="0"/>
                </a:rPr>
                <a:t>and </a:t>
              </a:r>
            </a:p>
            <a:p>
              <a:pPr eaLnBrk="0" hangingPunct="0"/>
              <a:r>
                <a:rPr lang="en-US" sz="3200" b="1" dirty="0" smtClean="0">
                  <a:solidFill>
                    <a:srgbClr val="0000FF"/>
                  </a:solidFill>
                  <a:latin typeface="Helvetica" pitchFamily="34" charset="0"/>
                </a:rPr>
                <a:t>Next few weeks</a:t>
              </a:r>
              <a:endParaRPr lang="en-US" sz="3200" b="1" dirty="0">
                <a:solidFill>
                  <a:srgbClr val="0000FF"/>
                </a:solidFill>
                <a:latin typeface="Helvetica" pitchFamily="34" charset="0"/>
              </a:endParaRPr>
            </a:p>
          </p:txBody>
        </p:sp>
      </p:grpSp>
    </p:spTree>
    <p:extLst>
      <p:ext uri="{BB962C8B-B14F-4D97-AF65-F5344CB8AC3E}">
        <p14:creationId xmlns:p14="http://schemas.microsoft.com/office/powerpoint/2010/main" val="154799250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4"/>
          <p:cNvSpPr>
            <a:spLocks noGrp="1" noChangeArrowheads="1"/>
          </p:cNvSpPr>
          <p:nvPr>
            <p:ph type="title" idx="4294967295"/>
          </p:nvPr>
        </p:nvSpPr>
        <p:spPr>
          <a:xfrm>
            <a:off x="533400" y="228600"/>
            <a:ext cx="8077200" cy="1303337"/>
          </a:xfrm>
        </p:spPr>
        <p:txBody>
          <a:bodyPr>
            <a:normAutofit/>
          </a:bodyPr>
          <a:lstStyle/>
          <a:p>
            <a:pPr eaLnBrk="1" hangingPunct="1"/>
            <a:r>
              <a:rPr lang="en-US" b="1" dirty="0" smtClean="0"/>
              <a:t>MIPS </a:t>
            </a:r>
            <a:r>
              <a:rPr lang="en-US" b="1" dirty="0" err="1" smtClean="0"/>
              <a:t>Datapath</a:t>
            </a:r>
            <a:endParaRPr lang="en-US" b="1" dirty="0" smtClean="0"/>
          </a:p>
        </p:txBody>
      </p:sp>
      <p:pic>
        <p:nvPicPr>
          <p:cNvPr id="2" name="Picture 1"/>
          <p:cNvPicPr>
            <a:picLocks noChangeAspect="1"/>
          </p:cNvPicPr>
          <p:nvPr/>
        </p:nvPicPr>
        <p:blipFill>
          <a:blip r:embed="rId2"/>
          <a:stretch>
            <a:fillRect/>
          </a:stretch>
        </p:blipFill>
        <p:spPr>
          <a:xfrm>
            <a:off x="838200" y="1143000"/>
            <a:ext cx="7417774" cy="4876800"/>
          </a:xfrm>
          <a:prstGeom prst="rect">
            <a:avLst/>
          </a:prstGeom>
        </p:spPr>
      </p:pic>
    </p:spTree>
    <p:extLst>
      <p:ext uri="{BB962C8B-B14F-4D97-AF65-F5344CB8AC3E}">
        <p14:creationId xmlns:p14="http://schemas.microsoft.com/office/powerpoint/2010/main" val="192328510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idx="4294967295"/>
          </p:nvPr>
        </p:nvSpPr>
        <p:spPr>
          <a:xfrm>
            <a:off x="871596" y="533400"/>
            <a:ext cx="7450629" cy="574516"/>
          </a:xfrm>
          <a:noFill/>
        </p:spPr>
        <p:txBody>
          <a:bodyPr wrap="none" lIns="63500" tIns="25400" rIns="63500" bIns="25400" anchor="t">
            <a:spAutoFit/>
          </a:bodyPr>
          <a:lstStyle/>
          <a:p>
            <a:pPr eaLnBrk="1" hangingPunct="1"/>
            <a:r>
              <a:rPr lang="en-US" sz="3400" b="1" dirty="0" smtClean="0"/>
              <a:t>Review: The MIPS Instruction Formats</a:t>
            </a:r>
          </a:p>
        </p:txBody>
      </p:sp>
      <p:sp>
        <p:nvSpPr>
          <p:cNvPr id="11267" name="AutoShape 3"/>
          <p:cNvSpPr>
            <a:spLocks noGrp="1" noChangeArrowheads="1"/>
          </p:cNvSpPr>
          <p:nvPr>
            <p:ph type="body" idx="4294967295"/>
          </p:nvPr>
        </p:nvSpPr>
        <p:spPr>
          <a:xfrm>
            <a:off x="685800" y="1143000"/>
            <a:ext cx="8686800" cy="5268109"/>
          </a:xfrm>
          <a:noFill/>
        </p:spPr>
        <p:txBody>
          <a:bodyPr lIns="63500" tIns="25400" rIns="63500" bIns="25400">
            <a:spAutoFit/>
          </a:bodyPr>
          <a:lstStyle/>
          <a:p>
            <a:pPr marL="203200" indent="-203200" eaLnBrk="1" hangingPunct="1">
              <a:lnSpc>
                <a:spcPct val="70000"/>
              </a:lnSpc>
              <a:spcBef>
                <a:spcPct val="30000"/>
              </a:spcBef>
            </a:pPr>
            <a:r>
              <a:rPr lang="en-US" sz="1800" dirty="0" smtClean="0"/>
              <a:t>All MIPS instructions are 32 bits long.  3 formats:</a:t>
            </a:r>
            <a:br>
              <a:rPr lang="en-US" sz="1800" dirty="0" smtClean="0"/>
            </a:br>
            <a:endParaRPr lang="en-US" sz="1800" dirty="0" smtClean="0"/>
          </a:p>
          <a:p>
            <a:pPr marL="508000" lvl="1" indent="-190500" eaLnBrk="1" hangingPunct="1">
              <a:lnSpc>
                <a:spcPct val="70000"/>
              </a:lnSpc>
              <a:spcBef>
                <a:spcPct val="30000"/>
              </a:spcBef>
            </a:pPr>
            <a:r>
              <a:rPr lang="en-US" sz="1800" dirty="0" smtClean="0"/>
              <a:t>R-type</a:t>
            </a:r>
            <a:br>
              <a:rPr lang="en-US" sz="1800" dirty="0" smtClean="0"/>
            </a:br>
            <a:endParaRPr lang="en-US" sz="1800" dirty="0" smtClean="0"/>
          </a:p>
          <a:p>
            <a:pPr marL="508000" lvl="1" indent="-190500" eaLnBrk="1" hangingPunct="1">
              <a:lnSpc>
                <a:spcPct val="70000"/>
              </a:lnSpc>
              <a:spcBef>
                <a:spcPct val="30000"/>
              </a:spcBef>
            </a:pPr>
            <a:endParaRPr lang="en-US" sz="1800" dirty="0" smtClean="0"/>
          </a:p>
          <a:p>
            <a:pPr marL="508000" lvl="1" indent="-190500" eaLnBrk="1" hangingPunct="1">
              <a:lnSpc>
                <a:spcPct val="70000"/>
              </a:lnSpc>
              <a:spcBef>
                <a:spcPct val="30000"/>
              </a:spcBef>
            </a:pPr>
            <a:r>
              <a:rPr lang="en-US" sz="1800" dirty="0" smtClean="0"/>
              <a:t>I-type</a:t>
            </a:r>
            <a:br>
              <a:rPr lang="en-US" sz="1800" dirty="0" smtClean="0"/>
            </a:br>
            <a:endParaRPr lang="en-US" sz="1800" dirty="0" smtClean="0"/>
          </a:p>
          <a:p>
            <a:pPr marL="508000" lvl="1" indent="-190500" eaLnBrk="1" hangingPunct="1">
              <a:lnSpc>
                <a:spcPct val="70000"/>
              </a:lnSpc>
              <a:spcBef>
                <a:spcPct val="30000"/>
              </a:spcBef>
            </a:pPr>
            <a:endParaRPr lang="en-US" sz="1800" dirty="0" smtClean="0"/>
          </a:p>
          <a:p>
            <a:pPr marL="508000" lvl="1" indent="-190500" eaLnBrk="1" hangingPunct="1">
              <a:lnSpc>
                <a:spcPct val="70000"/>
              </a:lnSpc>
              <a:spcBef>
                <a:spcPct val="30000"/>
              </a:spcBef>
            </a:pPr>
            <a:r>
              <a:rPr lang="en-US" sz="1800" dirty="0" smtClean="0"/>
              <a:t>J-type</a:t>
            </a:r>
            <a:br>
              <a:rPr lang="en-US" sz="1800" dirty="0" smtClean="0"/>
            </a:br>
            <a:endParaRPr lang="en-US" sz="1800" dirty="0" smtClean="0"/>
          </a:p>
          <a:p>
            <a:pPr marL="203200" indent="-203200" eaLnBrk="1" hangingPunct="1">
              <a:lnSpc>
                <a:spcPct val="70000"/>
              </a:lnSpc>
              <a:spcBef>
                <a:spcPct val="30000"/>
              </a:spcBef>
            </a:pPr>
            <a:r>
              <a:rPr lang="en-US" sz="1800" dirty="0" smtClean="0"/>
              <a:t>The different fields are:</a:t>
            </a:r>
          </a:p>
          <a:p>
            <a:pPr marL="508000" lvl="1" indent="-190500" eaLnBrk="1" hangingPunct="1">
              <a:lnSpc>
                <a:spcPct val="70000"/>
              </a:lnSpc>
              <a:spcBef>
                <a:spcPct val="30000"/>
              </a:spcBef>
            </a:pPr>
            <a:r>
              <a:rPr lang="en-US" sz="1800" dirty="0" smtClean="0">
                <a:solidFill>
                  <a:schemeClr val="accent1"/>
                </a:solidFill>
              </a:rPr>
              <a:t>op</a:t>
            </a:r>
            <a:r>
              <a:rPr lang="en-US" sz="1800" dirty="0" smtClean="0"/>
              <a:t>: operation (“</a:t>
            </a:r>
            <a:r>
              <a:rPr lang="en-US" sz="1800" dirty="0" err="1" smtClean="0"/>
              <a:t>opcode</a:t>
            </a:r>
            <a:r>
              <a:rPr lang="en-US" sz="1800" dirty="0" smtClean="0"/>
              <a:t>”) of the instruction</a:t>
            </a:r>
          </a:p>
          <a:p>
            <a:pPr marL="508000" lvl="1" indent="-190500" eaLnBrk="1" hangingPunct="1">
              <a:lnSpc>
                <a:spcPct val="70000"/>
              </a:lnSpc>
              <a:spcBef>
                <a:spcPct val="30000"/>
              </a:spcBef>
            </a:pPr>
            <a:r>
              <a:rPr lang="en-US" sz="1800" dirty="0" err="1" smtClean="0">
                <a:solidFill>
                  <a:schemeClr val="accent2"/>
                </a:solidFill>
              </a:rPr>
              <a:t>rs</a:t>
            </a:r>
            <a:r>
              <a:rPr lang="en-US" sz="1800" dirty="0" smtClean="0">
                <a:solidFill>
                  <a:schemeClr val="accent2"/>
                </a:solidFill>
              </a:rPr>
              <a:t>, </a:t>
            </a:r>
            <a:r>
              <a:rPr lang="en-US" sz="1800" dirty="0" err="1" smtClean="0">
                <a:solidFill>
                  <a:schemeClr val="accent2"/>
                </a:solidFill>
              </a:rPr>
              <a:t>rt</a:t>
            </a:r>
            <a:r>
              <a:rPr lang="en-US" sz="1800" dirty="0" smtClean="0">
                <a:solidFill>
                  <a:schemeClr val="accent2"/>
                </a:solidFill>
              </a:rPr>
              <a:t>, </a:t>
            </a:r>
            <a:r>
              <a:rPr lang="en-US" sz="1800" dirty="0" err="1" smtClean="0">
                <a:solidFill>
                  <a:schemeClr val="accent2"/>
                </a:solidFill>
              </a:rPr>
              <a:t>rd</a:t>
            </a:r>
            <a:r>
              <a:rPr lang="en-US" sz="1800" dirty="0" smtClean="0"/>
              <a:t>: the source and destination register </a:t>
            </a:r>
            <a:r>
              <a:rPr lang="en-US" sz="1800" dirty="0" err="1" smtClean="0"/>
              <a:t>specifiers</a:t>
            </a:r>
            <a:endParaRPr lang="en-US" sz="1800" dirty="0" smtClean="0"/>
          </a:p>
          <a:p>
            <a:pPr marL="508000" lvl="1" indent="-190500" eaLnBrk="1" hangingPunct="1">
              <a:lnSpc>
                <a:spcPct val="70000"/>
              </a:lnSpc>
              <a:spcBef>
                <a:spcPct val="30000"/>
              </a:spcBef>
            </a:pPr>
            <a:r>
              <a:rPr lang="en-US" sz="1800" dirty="0" err="1" smtClean="0">
                <a:solidFill>
                  <a:srgbClr val="008000"/>
                </a:solidFill>
              </a:rPr>
              <a:t>shamt</a:t>
            </a:r>
            <a:r>
              <a:rPr lang="en-US" sz="1800" dirty="0" smtClean="0"/>
              <a:t>: shift amount</a:t>
            </a:r>
          </a:p>
          <a:p>
            <a:pPr marL="508000" lvl="1" indent="-190500" eaLnBrk="1" hangingPunct="1">
              <a:lnSpc>
                <a:spcPct val="70000"/>
              </a:lnSpc>
              <a:spcBef>
                <a:spcPct val="30000"/>
              </a:spcBef>
            </a:pPr>
            <a:r>
              <a:rPr lang="en-US" sz="1800" dirty="0" err="1" smtClean="0">
                <a:solidFill>
                  <a:srgbClr val="FF00FF"/>
                </a:solidFill>
              </a:rPr>
              <a:t>funct</a:t>
            </a:r>
            <a:r>
              <a:rPr lang="en-US" sz="1800" dirty="0" smtClean="0"/>
              <a:t>: selects the variant of the operation in the “op” field</a:t>
            </a:r>
          </a:p>
          <a:p>
            <a:pPr marL="508000" lvl="1" indent="-190500" eaLnBrk="1" hangingPunct="1">
              <a:lnSpc>
                <a:spcPct val="70000"/>
              </a:lnSpc>
              <a:spcBef>
                <a:spcPct val="30000"/>
              </a:spcBef>
            </a:pPr>
            <a:r>
              <a:rPr lang="en-US" sz="1800" dirty="0" smtClean="0">
                <a:solidFill>
                  <a:schemeClr val="hlink"/>
                </a:solidFill>
              </a:rPr>
              <a:t>address / immediate</a:t>
            </a:r>
            <a:r>
              <a:rPr lang="en-US" sz="1800" dirty="0" smtClean="0"/>
              <a:t>: address offset or immediate value</a:t>
            </a:r>
          </a:p>
          <a:p>
            <a:pPr marL="508000" lvl="1" indent="-190500" eaLnBrk="1" hangingPunct="1">
              <a:lnSpc>
                <a:spcPct val="70000"/>
              </a:lnSpc>
              <a:spcBef>
                <a:spcPct val="30000"/>
              </a:spcBef>
            </a:pPr>
            <a:r>
              <a:rPr lang="en-US" sz="1800" dirty="0" smtClean="0">
                <a:solidFill>
                  <a:srgbClr val="800080"/>
                </a:solidFill>
              </a:rPr>
              <a:t>target address</a:t>
            </a:r>
            <a:r>
              <a:rPr lang="en-US" sz="1800" dirty="0" smtClean="0"/>
              <a:t>: target address of jump instruction </a:t>
            </a:r>
          </a:p>
        </p:txBody>
      </p:sp>
      <p:grpSp>
        <p:nvGrpSpPr>
          <p:cNvPr id="11268" name="Group 4"/>
          <p:cNvGrpSpPr>
            <a:grpSpLocks/>
          </p:cNvGrpSpPr>
          <p:nvPr/>
        </p:nvGrpSpPr>
        <p:grpSpPr bwMode="auto">
          <a:xfrm>
            <a:off x="2286000" y="3200400"/>
            <a:ext cx="6302375" cy="942975"/>
            <a:chOff x="1575" y="1824"/>
            <a:chExt cx="3970" cy="594"/>
          </a:xfrm>
        </p:grpSpPr>
        <p:sp>
          <p:nvSpPr>
            <p:cNvPr id="11327" name="Rectangle 5"/>
            <p:cNvSpPr>
              <a:spLocks noChangeArrowheads="1"/>
            </p:cNvSpPr>
            <p:nvPr/>
          </p:nvSpPr>
          <p:spPr bwMode="auto">
            <a:xfrm>
              <a:off x="1640" y="2024"/>
              <a:ext cx="3824" cy="176"/>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nvGrpSpPr>
            <p:cNvPr id="11328" name="Group 6"/>
            <p:cNvGrpSpPr>
              <a:grpSpLocks/>
            </p:cNvGrpSpPr>
            <p:nvPr/>
          </p:nvGrpSpPr>
          <p:grpSpPr bwMode="auto">
            <a:xfrm>
              <a:off x="1636" y="2016"/>
              <a:ext cx="664" cy="210"/>
              <a:chOff x="1636" y="2016"/>
              <a:chExt cx="664" cy="210"/>
            </a:xfrm>
          </p:grpSpPr>
          <p:sp>
            <p:nvSpPr>
              <p:cNvPr id="11336" name="Rectangle 7"/>
              <p:cNvSpPr>
                <a:spLocks noChangeArrowheads="1"/>
              </p:cNvSpPr>
              <p:nvPr/>
            </p:nvSpPr>
            <p:spPr bwMode="auto">
              <a:xfrm>
                <a:off x="1636" y="2020"/>
                <a:ext cx="664" cy="18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1337" name="Rectangle 8"/>
              <p:cNvSpPr>
                <a:spLocks noChangeArrowheads="1"/>
              </p:cNvSpPr>
              <p:nvPr/>
            </p:nvSpPr>
            <p:spPr bwMode="auto">
              <a:xfrm>
                <a:off x="1833" y="2016"/>
                <a:ext cx="249"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1600" b="1" dirty="0">
                    <a:solidFill>
                      <a:schemeClr val="accent1"/>
                    </a:solidFill>
                    <a:latin typeface="Times" pitchFamily="18" charset="0"/>
                  </a:rPr>
                  <a:t>op</a:t>
                </a:r>
                <a:endParaRPr lang="en-US" sz="1600" b="1" dirty="0">
                  <a:latin typeface="Times" pitchFamily="18" charset="0"/>
                </a:endParaRPr>
              </a:p>
            </p:txBody>
          </p:sp>
        </p:grpSp>
        <p:sp>
          <p:nvSpPr>
            <p:cNvPr id="11329" name="Rectangle 9"/>
            <p:cNvSpPr>
              <a:spLocks noChangeArrowheads="1"/>
            </p:cNvSpPr>
            <p:nvPr/>
          </p:nvSpPr>
          <p:spPr bwMode="auto">
            <a:xfrm>
              <a:off x="2308" y="2020"/>
              <a:ext cx="3160" cy="18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1330" name="Rectangle 10"/>
            <p:cNvSpPr>
              <a:spLocks noChangeArrowheads="1"/>
            </p:cNvSpPr>
            <p:nvPr/>
          </p:nvSpPr>
          <p:spPr bwMode="auto">
            <a:xfrm>
              <a:off x="3314" y="2016"/>
              <a:ext cx="893"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1600" b="1">
                  <a:solidFill>
                    <a:srgbClr val="800080"/>
                  </a:solidFill>
                  <a:latin typeface="Times" pitchFamily="18" charset="0"/>
                </a:rPr>
                <a:t>target address</a:t>
              </a:r>
              <a:endParaRPr lang="en-US" sz="1600" b="1">
                <a:latin typeface="Times" pitchFamily="18" charset="0"/>
              </a:endParaRPr>
            </a:p>
          </p:txBody>
        </p:sp>
        <p:sp>
          <p:nvSpPr>
            <p:cNvPr id="11331" name="Rectangle 11"/>
            <p:cNvSpPr>
              <a:spLocks noChangeArrowheads="1"/>
            </p:cNvSpPr>
            <p:nvPr/>
          </p:nvSpPr>
          <p:spPr bwMode="auto">
            <a:xfrm>
              <a:off x="5367" y="1824"/>
              <a:ext cx="178"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1600">
                  <a:latin typeface="Times" pitchFamily="18" charset="0"/>
                </a:rPr>
                <a:t>0</a:t>
              </a:r>
            </a:p>
          </p:txBody>
        </p:sp>
        <p:sp>
          <p:nvSpPr>
            <p:cNvPr id="11332" name="Rectangle 12"/>
            <p:cNvSpPr>
              <a:spLocks noChangeArrowheads="1"/>
            </p:cNvSpPr>
            <p:nvPr/>
          </p:nvSpPr>
          <p:spPr bwMode="auto">
            <a:xfrm>
              <a:off x="2151" y="1824"/>
              <a:ext cx="242"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1600" dirty="0">
                  <a:latin typeface="Times" pitchFamily="18" charset="0"/>
                </a:rPr>
                <a:t>26</a:t>
              </a:r>
            </a:p>
          </p:txBody>
        </p:sp>
        <p:sp>
          <p:nvSpPr>
            <p:cNvPr id="11333" name="Rectangle 13"/>
            <p:cNvSpPr>
              <a:spLocks noChangeArrowheads="1"/>
            </p:cNvSpPr>
            <p:nvPr/>
          </p:nvSpPr>
          <p:spPr bwMode="auto">
            <a:xfrm>
              <a:off x="1575" y="1824"/>
              <a:ext cx="242"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1600" dirty="0">
                  <a:latin typeface="Times" pitchFamily="18" charset="0"/>
                </a:rPr>
                <a:t>31</a:t>
              </a:r>
            </a:p>
          </p:txBody>
        </p:sp>
        <p:sp>
          <p:nvSpPr>
            <p:cNvPr id="11334" name="Rectangle 14"/>
            <p:cNvSpPr>
              <a:spLocks noChangeArrowheads="1"/>
            </p:cNvSpPr>
            <p:nvPr/>
          </p:nvSpPr>
          <p:spPr bwMode="auto">
            <a:xfrm>
              <a:off x="1815" y="2208"/>
              <a:ext cx="395"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1600">
                  <a:latin typeface="Times" pitchFamily="18" charset="0"/>
                </a:rPr>
                <a:t>6 bits</a:t>
              </a:r>
            </a:p>
          </p:txBody>
        </p:sp>
        <p:sp>
          <p:nvSpPr>
            <p:cNvPr id="11335" name="Rectangle 15"/>
            <p:cNvSpPr>
              <a:spLocks noChangeArrowheads="1"/>
            </p:cNvSpPr>
            <p:nvPr/>
          </p:nvSpPr>
          <p:spPr bwMode="auto">
            <a:xfrm>
              <a:off x="3591" y="2208"/>
              <a:ext cx="459"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1600">
                  <a:latin typeface="Times" pitchFamily="18" charset="0"/>
                </a:rPr>
                <a:t>26 bits</a:t>
              </a:r>
            </a:p>
          </p:txBody>
        </p:sp>
      </p:grpSp>
      <p:grpSp>
        <p:nvGrpSpPr>
          <p:cNvPr id="11269" name="Group 16"/>
          <p:cNvGrpSpPr>
            <a:grpSpLocks/>
          </p:cNvGrpSpPr>
          <p:nvPr/>
        </p:nvGrpSpPr>
        <p:grpSpPr bwMode="auto">
          <a:xfrm>
            <a:off x="2286000" y="1295400"/>
            <a:ext cx="6302375" cy="942975"/>
            <a:chOff x="1575" y="768"/>
            <a:chExt cx="3970" cy="594"/>
          </a:xfrm>
        </p:grpSpPr>
        <p:grpSp>
          <p:nvGrpSpPr>
            <p:cNvPr id="11292" name="Group 17"/>
            <p:cNvGrpSpPr>
              <a:grpSpLocks/>
            </p:cNvGrpSpPr>
            <p:nvPr/>
          </p:nvGrpSpPr>
          <p:grpSpPr bwMode="auto">
            <a:xfrm>
              <a:off x="1575" y="768"/>
              <a:ext cx="3970" cy="402"/>
              <a:chOff x="1575" y="768"/>
              <a:chExt cx="3970" cy="402"/>
            </a:xfrm>
          </p:grpSpPr>
          <p:grpSp>
            <p:nvGrpSpPr>
              <p:cNvPr id="11299" name="Group 18"/>
              <p:cNvGrpSpPr>
                <a:grpSpLocks/>
              </p:cNvGrpSpPr>
              <p:nvPr/>
            </p:nvGrpSpPr>
            <p:grpSpPr bwMode="auto">
              <a:xfrm>
                <a:off x="1636" y="960"/>
                <a:ext cx="3832" cy="210"/>
                <a:chOff x="1636" y="960"/>
                <a:chExt cx="3832" cy="210"/>
              </a:xfrm>
            </p:grpSpPr>
            <p:sp>
              <p:nvSpPr>
                <p:cNvPr id="11307" name="Rectangle 19"/>
                <p:cNvSpPr>
                  <a:spLocks noChangeArrowheads="1"/>
                </p:cNvSpPr>
                <p:nvPr/>
              </p:nvSpPr>
              <p:spPr bwMode="auto">
                <a:xfrm>
                  <a:off x="1640" y="968"/>
                  <a:ext cx="3824" cy="176"/>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nvGrpSpPr>
                <p:cNvPr id="11308" name="Group 20"/>
                <p:cNvGrpSpPr>
                  <a:grpSpLocks/>
                </p:cNvGrpSpPr>
                <p:nvPr/>
              </p:nvGrpSpPr>
              <p:grpSpPr bwMode="auto">
                <a:xfrm>
                  <a:off x="1636" y="960"/>
                  <a:ext cx="3832" cy="210"/>
                  <a:chOff x="1636" y="960"/>
                  <a:chExt cx="3832" cy="210"/>
                </a:xfrm>
              </p:grpSpPr>
              <p:grpSp>
                <p:nvGrpSpPr>
                  <p:cNvPr id="11309" name="Group 21"/>
                  <p:cNvGrpSpPr>
                    <a:grpSpLocks/>
                  </p:cNvGrpSpPr>
                  <p:nvPr/>
                </p:nvGrpSpPr>
                <p:grpSpPr bwMode="auto">
                  <a:xfrm>
                    <a:off x="1636" y="960"/>
                    <a:ext cx="664" cy="210"/>
                    <a:chOff x="1636" y="960"/>
                    <a:chExt cx="664" cy="210"/>
                  </a:xfrm>
                </p:grpSpPr>
                <p:sp>
                  <p:nvSpPr>
                    <p:cNvPr id="11325" name="Rectangle 22"/>
                    <p:cNvSpPr>
                      <a:spLocks noChangeArrowheads="1"/>
                    </p:cNvSpPr>
                    <p:nvPr/>
                  </p:nvSpPr>
                  <p:spPr bwMode="auto">
                    <a:xfrm>
                      <a:off x="1636" y="964"/>
                      <a:ext cx="664" cy="18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1326" name="Rectangle 23"/>
                    <p:cNvSpPr>
                      <a:spLocks noChangeArrowheads="1"/>
                    </p:cNvSpPr>
                    <p:nvPr/>
                  </p:nvSpPr>
                  <p:spPr bwMode="auto">
                    <a:xfrm>
                      <a:off x="1833" y="960"/>
                      <a:ext cx="249"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1600" b="1">
                          <a:solidFill>
                            <a:schemeClr val="accent1"/>
                          </a:solidFill>
                          <a:latin typeface="Times" pitchFamily="18" charset="0"/>
                        </a:rPr>
                        <a:t>op</a:t>
                      </a:r>
                      <a:endParaRPr lang="en-US" sz="1600" b="1">
                        <a:latin typeface="Times" pitchFamily="18" charset="0"/>
                      </a:endParaRPr>
                    </a:p>
                  </p:txBody>
                </p:sp>
              </p:grpSp>
              <p:grpSp>
                <p:nvGrpSpPr>
                  <p:cNvPr id="11310" name="Group 24"/>
                  <p:cNvGrpSpPr>
                    <a:grpSpLocks/>
                  </p:cNvGrpSpPr>
                  <p:nvPr/>
                </p:nvGrpSpPr>
                <p:grpSpPr bwMode="auto">
                  <a:xfrm>
                    <a:off x="2308" y="960"/>
                    <a:ext cx="616" cy="210"/>
                    <a:chOff x="2308" y="960"/>
                    <a:chExt cx="616" cy="210"/>
                  </a:xfrm>
                </p:grpSpPr>
                <p:sp>
                  <p:nvSpPr>
                    <p:cNvPr id="11323" name="Rectangle 25"/>
                    <p:cNvSpPr>
                      <a:spLocks noChangeArrowheads="1"/>
                    </p:cNvSpPr>
                    <p:nvPr/>
                  </p:nvSpPr>
                  <p:spPr bwMode="auto">
                    <a:xfrm>
                      <a:off x="2308" y="964"/>
                      <a:ext cx="616" cy="18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1324" name="Rectangle 26"/>
                    <p:cNvSpPr>
                      <a:spLocks noChangeArrowheads="1"/>
                    </p:cNvSpPr>
                    <p:nvPr/>
                  </p:nvSpPr>
                  <p:spPr bwMode="auto">
                    <a:xfrm>
                      <a:off x="2487" y="960"/>
                      <a:ext cx="221"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1600" b="1">
                          <a:solidFill>
                            <a:schemeClr val="accent2"/>
                          </a:solidFill>
                          <a:latin typeface="Times" pitchFamily="18" charset="0"/>
                        </a:rPr>
                        <a:t>rs</a:t>
                      </a:r>
                      <a:endParaRPr lang="en-US" sz="1600" b="1">
                        <a:latin typeface="Times" pitchFamily="18" charset="0"/>
                      </a:endParaRPr>
                    </a:p>
                  </p:txBody>
                </p:sp>
              </p:grpSp>
              <p:grpSp>
                <p:nvGrpSpPr>
                  <p:cNvPr id="11311" name="Group 27"/>
                  <p:cNvGrpSpPr>
                    <a:grpSpLocks/>
                  </p:cNvGrpSpPr>
                  <p:nvPr/>
                </p:nvGrpSpPr>
                <p:grpSpPr bwMode="auto">
                  <a:xfrm>
                    <a:off x="2932" y="960"/>
                    <a:ext cx="616" cy="210"/>
                    <a:chOff x="2932" y="960"/>
                    <a:chExt cx="616" cy="210"/>
                  </a:xfrm>
                </p:grpSpPr>
                <p:sp>
                  <p:nvSpPr>
                    <p:cNvPr id="11321" name="Rectangle 28"/>
                    <p:cNvSpPr>
                      <a:spLocks noChangeArrowheads="1"/>
                    </p:cNvSpPr>
                    <p:nvPr/>
                  </p:nvSpPr>
                  <p:spPr bwMode="auto">
                    <a:xfrm>
                      <a:off x="2932" y="964"/>
                      <a:ext cx="616" cy="18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1322" name="Rectangle 29"/>
                    <p:cNvSpPr>
                      <a:spLocks noChangeArrowheads="1"/>
                    </p:cNvSpPr>
                    <p:nvPr/>
                  </p:nvSpPr>
                  <p:spPr bwMode="auto">
                    <a:xfrm>
                      <a:off x="3111" y="960"/>
                      <a:ext cx="213"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1600" b="1">
                          <a:solidFill>
                            <a:schemeClr val="accent2"/>
                          </a:solidFill>
                          <a:latin typeface="Times" pitchFamily="18" charset="0"/>
                        </a:rPr>
                        <a:t>rt</a:t>
                      </a:r>
                      <a:endParaRPr lang="en-US" sz="1600" b="1">
                        <a:latin typeface="Times" pitchFamily="18" charset="0"/>
                      </a:endParaRPr>
                    </a:p>
                  </p:txBody>
                </p:sp>
              </p:grpSp>
              <p:grpSp>
                <p:nvGrpSpPr>
                  <p:cNvPr id="11312" name="Group 30"/>
                  <p:cNvGrpSpPr>
                    <a:grpSpLocks/>
                  </p:cNvGrpSpPr>
                  <p:nvPr/>
                </p:nvGrpSpPr>
                <p:grpSpPr bwMode="auto">
                  <a:xfrm>
                    <a:off x="3556" y="960"/>
                    <a:ext cx="616" cy="210"/>
                    <a:chOff x="3556" y="960"/>
                    <a:chExt cx="616" cy="210"/>
                  </a:xfrm>
                </p:grpSpPr>
                <p:sp>
                  <p:nvSpPr>
                    <p:cNvPr id="11319" name="Rectangle 31"/>
                    <p:cNvSpPr>
                      <a:spLocks noChangeArrowheads="1"/>
                    </p:cNvSpPr>
                    <p:nvPr/>
                  </p:nvSpPr>
                  <p:spPr bwMode="auto">
                    <a:xfrm>
                      <a:off x="3556" y="964"/>
                      <a:ext cx="616" cy="18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1320" name="Rectangle 32"/>
                    <p:cNvSpPr>
                      <a:spLocks noChangeArrowheads="1"/>
                    </p:cNvSpPr>
                    <p:nvPr/>
                  </p:nvSpPr>
                  <p:spPr bwMode="auto">
                    <a:xfrm>
                      <a:off x="3735" y="960"/>
                      <a:ext cx="242"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1600" b="1">
                          <a:solidFill>
                            <a:schemeClr val="accent2"/>
                          </a:solidFill>
                          <a:latin typeface="Times" pitchFamily="18" charset="0"/>
                        </a:rPr>
                        <a:t>rd</a:t>
                      </a:r>
                      <a:endParaRPr lang="en-US" sz="1600" b="1">
                        <a:latin typeface="Times" pitchFamily="18" charset="0"/>
                      </a:endParaRPr>
                    </a:p>
                  </p:txBody>
                </p:sp>
              </p:grpSp>
              <p:grpSp>
                <p:nvGrpSpPr>
                  <p:cNvPr id="11313" name="Group 33"/>
                  <p:cNvGrpSpPr>
                    <a:grpSpLocks/>
                  </p:cNvGrpSpPr>
                  <p:nvPr/>
                </p:nvGrpSpPr>
                <p:grpSpPr bwMode="auto">
                  <a:xfrm>
                    <a:off x="4180" y="960"/>
                    <a:ext cx="616" cy="210"/>
                    <a:chOff x="4180" y="960"/>
                    <a:chExt cx="616" cy="210"/>
                  </a:xfrm>
                </p:grpSpPr>
                <p:sp>
                  <p:nvSpPr>
                    <p:cNvPr id="11317" name="Rectangle 34"/>
                    <p:cNvSpPr>
                      <a:spLocks noChangeArrowheads="1"/>
                    </p:cNvSpPr>
                    <p:nvPr/>
                  </p:nvSpPr>
                  <p:spPr bwMode="auto">
                    <a:xfrm>
                      <a:off x="4180" y="964"/>
                      <a:ext cx="616" cy="18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1318" name="Rectangle 35"/>
                    <p:cNvSpPr>
                      <a:spLocks noChangeArrowheads="1"/>
                    </p:cNvSpPr>
                    <p:nvPr/>
                  </p:nvSpPr>
                  <p:spPr bwMode="auto">
                    <a:xfrm>
                      <a:off x="4263" y="960"/>
                      <a:ext cx="448"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1600" b="1">
                          <a:solidFill>
                            <a:srgbClr val="008000"/>
                          </a:solidFill>
                          <a:latin typeface="Times" pitchFamily="18" charset="0"/>
                        </a:rPr>
                        <a:t>shamt</a:t>
                      </a:r>
                      <a:endParaRPr lang="en-US" sz="1600" b="1">
                        <a:latin typeface="Times" pitchFamily="18" charset="0"/>
                      </a:endParaRPr>
                    </a:p>
                  </p:txBody>
                </p:sp>
              </p:grpSp>
              <p:grpSp>
                <p:nvGrpSpPr>
                  <p:cNvPr id="11314" name="Group 36"/>
                  <p:cNvGrpSpPr>
                    <a:grpSpLocks/>
                  </p:cNvGrpSpPr>
                  <p:nvPr/>
                </p:nvGrpSpPr>
                <p:grpSpPr bwMode="auto">
                  <a:xfrm>
                    <a:off x="4804" y="960"/>
                    <a:ext cx="664" cy="210"/>
                    <a:chOff x="4804" y="960"/>
                    <a:chExt cx="664" cy="210"/>
                  </a:xfrm>
                </p:grpSpPr>
                <p:sp>
                  <p:nvSpPr>
                    <p:cNvPr id="11315" name="Rectangle 37"/>
                    <p:cNvSpPr>
                      <a:spLocks noChangeArrowheads="1"/>
                    </p:cNvSpPr>
                    <p:nvPr/>
                  </p:nvSpPr>
                  <p:spPr bwMode="auto">
                    <a:xfrm>
                      <a:off x="4804" y="964"/>
                      <a:ext cx="664" cy="18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1316" name="Rectangle 38"/>
                    <p:cNvSpPr>
                      <a:spLocks noChangeArrowheads="1"/>
                    </p:cNvSpPr>
                    <p:nvPr/>
                  </p:nvSpPr>
                  <p:spPr bwMode="auto">
                    <a:xfrm>
                      <a:off x="5001" y="960"/>
                      <a:ext cx="400"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1600" b="1">
                          <a:solidFill>
                            <a:srgbClr val="FF00FF"/>
                          </a:solidFill>
                          <a:latin typeface="Times" pitchFamily="18" charset="0"/>
                        </a:rPr>
                        <a:t>funct</a:t>
                      </a:r>
                      <a:endParaRPr lang="en-US" sz="1600" b="1">
                        <a:latin typeface="Times" pitchFamily="18" charset="0"/>
                      </a:endParaRPr>
                    </a:p>
                  </p:txBody>
                </p:sp>
              </p:grpSp>
            </p:grpSp>
          </p:grpSp>
          <p:sp>
            <p:nvSpPr>
              <p:cNvPr id="11300" name="Rectangle 39"/>
              <p:cNvSpPr>
                <a:spLocks noChangeArrowheads="1"/>
              </p:cNvSpPr>
              <p:nvPr/>
            </p:nvSpPr>
            <p:spPr bwMode="auto">
              <a:xfrm>
                <a:off x="5367" y="768"/>
                <a:ext cx="178"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1600">
                    <a:latin typeface="Times" pitchFamily="18" charset="0"/>
                  </a:rPr>
                  <a:t>0</a:t>
                </a:r>
              </a:p>
            </p:txBody>
          </p:sp>
          <p:sp>
            <p:nvSpPr>
              <p:cNvPr id="11301" name="Rectangle 40"/>
              <p:cNvSpPr>
                <a:spLocks noChangeArrowheads="1"/>
              </p:cNvSpPr>
              <p:nvPr/>
            </p:nvSpPr>
            <p:spPr bwMode="auto">
              <a:xfrm>
                <a:off x="4647" y="768"/>
                <a:ext cx="178"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1600">
                    <a:latin typeface="Times" pitchFamily="18" charset="0"/>
                  </a:rPr>
                  <a:t>6</a:t>
                </a:r>
              </a:p>
            </p:txBody>
          </p:sp>
          <p:sp>
            <p:nvSpPr>
              <p:cNvPr id="11302" name="Rectangle 41"/>
              <p:cNvSpPr>
                <a:spLocks noChangeArrowheads="1"/>
              </p:cNvSpPr>
              <p:nvPr/>
            </p:nvSpPr>
            <p:spPr bwMode="auto">
              <a:xfrm>
                <a:off x="3975" y="768"/>
                <a:ext cx="242"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1600">
                    <a:latin typeface="Times" pitchFamily="18" charset="0"/>
                  </a:rPr>
                  <a:t>11</a:t>
                </a:r>
              </a:p>
            </p:txBody>
          </p:sp>
          <p:sp>
            <p:nvSpPr>
              <p:cNvPr id="11303" name="Rectangle 42"/>
              <p:cNvSpPr>
                <a:spLocks noChangeArrowheads="1"/>
              </p:cNvSpPr>
              <p:nvPr/>
            </p:nvSpPr>
            <p:spPr bwMode="auto">
              <a:xfrm>
                <a:off x="3351" y="768"/>
                <a:ext cx="242"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1600">
                    <a:latin typeface="Times" pitchFamily="18" charset="0"/>
                  </a:rPr>
                  <a:t>16</a:t>
                </a:r>
              </a:p>
            </p:txBody>
          </p:sp>
          <p:sp>
            <p:nvSpPr>
              <p:cNvPr id="11304" name="Rectangle 43"/>
              <p:cNvSpPr>
                <a:spLocks noChangeArrowheads="1"/>
              </p:cNvSpPr>
              <p:nvPr/>
            </p:nvSpPr>
            <p:spPr bwMode="auto">
              <a:xfrm>
                <a:off x="2727" y="768"/>
                <a:ext cx="242"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1600">
                    <a:latin typeface="Times" pitchFamily="18" charset="0"/>
                  </a:rPr>
                  <a:t>21</a:t>
                </a:r>
              </a:p>
            </p:txBody>
          </p:sp>
          <p:sp>
            <p:nvSpPr>
              <p:cNvPr id="11305" name="Rectangle 44"/>
              <p:cNvSpPr>
                <a:spLocks noChangeArrowheads="1"/>
              </p:cNvSpPr>
              <p:nvPr/>
            </p:nvSpPr>
            <p:spPr bwMode="auto">
              <a:xfrm>
                <a:off x="2103" y="768"/>
                <a:ext cx="242"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1600">
                    <a:latin typeface="Times" pitchFamily="18" charset="0"/>
                  </a:rPr>
                  <a:t>26</a:t>
                </a:r>
              </a:p>
            </p:txBody>
          </p:sp>
          <p:sp>
            <p:nvSpPr>
              <p:cNvPr id="11306" name="Rectangle 45"/>
              <p:cNvSpPr>
                <a:spLocks noChangeArrowheads="1"/>
              </p:cNvSpPr>
              <p:nvPr/>
            </p:nvSpPr>
            <p:spPr bwMode="auto">
              <a:xfrm>
                <a:off x="1575" y="768"/>
                <a:ext cx="242"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1600">
                    <a:latin typeface="Times" pitchFamily="18" charset="0"/>
                  </a:rPr>
                  <a:t>31</a:t>
                </a:r>
              </a:p>
            </p:txBody>
          </p:sp>
        </p:grpSp>
        <p:sp>
          <p:nvSpPr>
            <p:cNvPr id="11293" name="Rectangle 46"/>
            <p:cNvSpPr>
              <a:spLocks noChangeArrowheads="1"/>
            </p:cNvSpPr>
            <p:nvPr/>
          </p:nvSpPr>
          <p:spPr bwMode="auto">
            <a:xfrm>
              <a:off x="1815" y="1152"/>
              <a:ext cx="395"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1600">
                  <a:latin typeface="Times" pitchFamily="18" charset="0"/>
                </a:rPr>
                <a:t>6 bits</a:t>
              </a:r>
            </a:p>
          </p:txBody>
        </p:sp>
        <p:sp>
          <p:nvSpPr>
            <p:cNvPr id="11294" name="Rectangle 47"/>
            <p:cNvSpPr>
              <a:spLocks noChangeArrowheads="1"/>
            </p:cNvSpPr>
            <p:nvPr/>
          </p:nvSpPr>
          <p:spPr bwMode="auto">
            <a:xfrm>
              <a:off x="4983" y="1152"/>
              <a:ext cx="395"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1600">
                  <a:latin typeface="Times" pitchFamily="18" charset="0"/>
                </a:rPr>
                <a:t>6 bits</a:t>
              </a:r>
            </a:p>
          </p:txBody>
        </p:sp>
        <p:sp>
          <p:nvSpPr>
            <p:cNvPr id="11295" name="Rectangle 48"/>
            <p:cNvSpPr>
              <a:spLocks noChangeArrowheads="1"/>
            </p:cNvSpPr>
            <p:nvPr/>
          </p:nvSpPr>
          <p:spPr bwMode="auto">
            <a:xfrm>
              <a:off x="4311" y="1152"/>
              <a:ext cx="395"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1600">
                  <a:latin typeface="Times" pitchFamily="18" charset="0"/>
                </a:rPr>
                <a:t>5 bits</a:t>
              </a:r>
            </a:p>
          </p:txBody>
        </p:sp>
        <p:sp>
          <p:nvSpPr>
            <p:cNvPr id="11296" name="Rectangle 49"/>
            <p:cNvSpPr>
              <a:spLocks noChangeArrowheads="1"/>
            </p:cNvSpPr>
            <p:nvPr/>
          </p:nvSpPr>
          <p:spPr bwMode="auto">
            <a:xfrm>
              <a:off x="3687" y="1152"/>
              <a:ext cx="395"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1600">
                  <a:latin typeface="Times" pitchFamily="18" charset="0"/>
                </a:rPr>
                <a:t>5 bits</a:t>
              </a:r>
            </a:p>
          </p:txBody>
        </p:sp>
        <p:sp>
          <p:nvSpPr>
            <p:cNvPr id="11297" name="Rectangle 50"/>
            <p:cNvSpPr>
              <a:spLocks noChangeArrowheads="1"/>
            </p:cNvSpPr>
            <p:nvPr/>
          </p:nvSpPr>
          <p:spPr bwMode="auto">
            <a:xfrm>
              <a:off x="3063" y="1152"/>
              <a:ext cx="395"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1600">
                  <a:latin typeface="Times" pitchFamily="18" charset="0"/>
                </a:rPr>
                <a:t>5 bits</a:t>
              </a:r>
            </a:p>
          </p:txBody>
        </p:sp>
        <p:sp>
          <p:nvSpPr>
            <p:cNvPr id="11298" name="Rectangle 51"/>
            <p:cNvSpPr>
              <a:spLocks noChangeArrowheads="1"/>
            </p:cNvSpPr>
            <p:nvPr/>
          </p:nvSpPr>
          <p:spPr bwMode="auto">
            <a:xfrm>
              <a:off x="2439" y="1152"/>
              <a:ext cx="395"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1600">
                  <a:latin typeface="Times" pitchFamily="18" charset="0"/>
                </a:rPr>
                <a:t>5 bits</a:t>
              </a:r>
            </a:p>
          </p:txBody>
        </p:sp>
      </p:grpSp>
      <p:grpSp>
        <p:nvGrpSpPr>
          <p:cNvPr id="11270" name="Group 52"/>
          <p:cNvGrpSpPr>
            <a:grpSpLocks/>
          </p:cNvGrpSpPr>
          <p:nvPr/>
        </p:nvGrpSpPr>
        <p:grpSpPr bwMode="auto">
          <a:xfrm>
            <a:off x="2286000" y="2209800"/>
            <a:ext cx="6302375" cy="942975"/>
            <a:chOff x="1575" y="1296"/>
            <a:chExt cx="3970" cy="594"/>
          </a:xfrm>
        </p:grpSpPr>
        <p:sp>
          <p:nvSpPr>
            <p:cNvPr id="11271" name="Rectangle 53"/>
            <p:cNvSpPr>
              <a:spLocks noChangeArrowheads="1"/>
            </p:cNvSpPr>
            <p:nvPr/>
          </p:nvSpPr>
          <p:spPr bwMode="auto">
            <a:xfrm>
              <a:off x="1640" y="1496"/>
              <a:ext cx="3824" cy="176"/>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nvGrpSpPr>
            <p:cNvPr id="11272" name="Group 54"/>
            <p:cNvGrpSpPr>
              <a:grpSpLocks/>
            </p:cNvGrpSpPr>
            <p:nvPr/>
          </p:nvGrpSpPr>
          <p:grpSpPr bwMode="auto">
            <a:xfrm>
              <a:off x="1636" y="1488"/>
              <a:ext cx="664" cy="210"/>
              <a:chOff x="1636" y="1488"/>
              <a:chExt cx="664" cy="210"/>
            </a:xfrm>
          </p:grpSpPr>
          <p:sp>
            <p:nvSpPr>
              <p:cNvPr id="11290" name="Rectangle 55"/>
              <p:cNvSpPr>
                <a:spLocks noChangeArrowheads="1"/>
              </p:cNvSpPr>
              <p:nvPr/>
            </p:nvSpPr>
            <p:spPr bwMode="auto">
              <a:xfrm>
                <a:off x="1636" y="1492"/>
                <a:ext cx="664" cy="18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1291" name="Rectangle 56"/>
              <p:cNvSpPr>
                <a:spLocks noChangeArrowheads="1"/>
              </p:cNvSpPr>
              <p:nvPr/>
            </p:nvSpPr>
            <p:spPr bwMode="auto">
              <a:xfrm>
                <a:off x="1833" y="1488"/>
                <a:ext cx="249"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1600" b="1">
                    <a:solidFill>
                      <a:schemeClr val="accent1"/>
                    </a:solidFill>
                    <a:latin typeface="Times" pitchFamily="18" charset="0"/>
                  </a:rPr>
                  <a:t>op</a:t>
                </a:r>
                <a:endParaRPr lang="en-US" sz="1600" b="1">
                  <a:latin typeface="Times" pitchFamily="18" charset="0"/>
                </a:endParaRPr>
              </a:p>
            </p:txBody>
          </p:sp>
        </p:grpSp>
        <p:grpSp>
          <p:nvGrpSpPr>
            <p:cNvPr id="11273" name="Group 57"/>
            <p:cNvGrpSpPr>
              <a:grpSpLocks/>
            </p:cNvGrpSpPr>
            <p:nvPr/>
          </p:nvGrpSpPr>
          <p:grpSpPr bwMode="auto">
            <a:xfrm>
              <a:off x="2308" y="1488"/>
              <a:ext cx="616" cy="210"/>
              <a:chOff x="2308" y="1488"/>
              <a:chExt cx="616" cy="210"/>
            </a:xfrm>
          </p:grpSpPr>
          <p:sp>
            <p:nvSpPr>
              <p:cNvPr id="11288" name="Rectangle 58"/>
              <p:cNvSpPr>
                <a:spLocks noChangeArrowheads="1"/>
              </p:cNvSpPr>
              <p:nvPr/>
            </p:nvSpPr>
            <p:spPr bwMode="auto">
              <a:xfrm>
                <a:off x="2308" y="1492"/>
                <a:ext cx="616" cy="18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1289" name="Rectangle 59"/>
              <p:cNvSpPr>
                <a:spLocks noChangeArrowheads="1"/>
              </p:cNvSpPr>
              <p:nvPr/>
            </p:nvSpPr>
            <p:spPr bwMode="auto">
              <a:xfrm>
                <a:off x="2487" y="1488"/>
                <a:ext cx="221"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1600" b="1">
                    <a:solidFill>
                      <a:schemeClr val="accent2"/>
                    </a:solidFill>
                    <a:latin typeface="Times" pitchFamily="18" charset="0"/>
                  </a:rPr>
                  <a:t>rs</a:t>
                </a:r>
                <a:endParaRPr lang="en-US" sz="1600" b="1">
                  <a:latin typeface="Times" pitchFamily="18" charset="0"/>
                </a:endParaRPr>
              </a:p>
            </p:txBody>
          </p:sp>
        </p:grpSp>
        <p:grpSp>
          <p:nvGrpSpPr>
            <p:cNvPr id="11274" name="Group 60"/>
            <p:cNvGrpSpPr>
              <a:grpSpLocks/>
            </p:cNvGrpSpPr>
            <p:nvPr/>
          </p:nvGrpSpPr>
          <p:grpSpPr bwMode="auto">
            <a:xfrm>
              <a:off x="2932" y="1488"/>
              <a:ext cx="616" cy="210"/>
              <a:chOff x="2932" y="1488"/>
              <a:chExt cx="616" cy="210"/>
            </a:xfrm>
          </p:grpSpPr>
          <p:sp>
            <p:nvSpPr>
              <p:cNvPr id="11286" name="Rectangle 61"/>
              <p:cNvSpPr>
                <a:spLocks noChangeArrowheads="1"/>
              </p:cNvSpPr>
              <p:nvPr/>
            </p:nvSpPr>
            <p:spPr bwMode="auto">
              <a:xfrm>
                <a:off x="2932" y="1492"/>
                <a:ext cx="616" cy="18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1287" name="Rectangle 62"/>
              <p:cNvSpPr>
                <a:spLocks noChangeArrowheads="1"/>
              </p:cNvSpPr>
              <p:nvPr/>
            </p:nvSpPr>
            <p:spPr bwMode="auto">
              <a:xfrm>
                <a:off x="3111" y="1488"/>
                <a:ext cx="213"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1600" b="1">
                    <a:solidFill>
                      <a:schemeClr val="accent2"/>
                    </a:solidFill>
                    <a:latin typeface="Times" pitchFamily="18" charset="0"/>
                  </a:rPr>
                  <a:t>rt</a:t>
                </a:r>
                <a:endParaRPr lang="en-US" sz="1600" b="1">
                  <a:latin typeface="Times" pitchFamily="18" charset="0"/>
                </a:endParaRPr>
              </a:p>
            </p:txBody>
          </p:sp>
        </p:grpSp>
        <p:sp>
          <p:nvSpPr>
            <p:cNvPr id="11275" name="Rectangle 63"/>
            <p:cNvSpPr>
              <a:spLocks noChangeArrowheads="1"/>
            </p:cNvSpPr>
            <p:nvPr/>
          </p:nvSpPr>
          <p:spPr bwMode="auto">
            <a:xfrm>
              <a:off x="3556" y="1492"/>
              <a:ext cx="1912" cy="18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1276" name="Rectangle 64"/>
            <p:cNvSpPr>
              <a:spLocks noChangeArrowheads="1"/>
            </p:cNvSpPr>
            <p:nvPr/>
          </p:nvSpPr>
          <p:spPr bwMode="auto">
            <a:xfrm>
              <a:off x="4136" y="1477"/>
              <a:ext cx="1148"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eaLnBrk="0" hangingPunct="0"/>
              <a:r>
                <a:rPr lang="en-US" sz="1600" b="1">
                  <a:solidFill>
                    <a:schemeClr val="hlink"/>
                  </a:solidFill>
                  <a:latin typeface="Times" pitchFamily="18" charset="0"/>
                </a:rPr>
                <a:t>address/immediate</a:t>
              </a:r>
              <a:endParaRPr lang="en-US" sz="1600" b="1">
                <a:latin typeface="Times" pitchFamily="18" charset="0"/>
              </a:endParaRPr>
            </a:p>
          </p:txBody>
        </p:sp>
        <p:sp>
          <p:nvSpPr>
            <p:cNvPr id="11277" name="Rectangle 65"/>
            <p:cNvSpPr>
              <a:spLocks noChangeArrowheads="1"/>
            </p:cNvSpPr>
            <p:nvPr/>
          </p:nvSpPr>
          <p:spPr bwMode="auto">
            <a:xfrm>
              <a:off x="5367" y="1296"/>
              <a:ext cx="178"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1600">
                  <a:latin typeface="Times" pitchFamily="18" charset="0"/>
                </a:rPr>
                <a:t>0</a:t>
              </a:r>
            </a:p>
          </p:txBody>
        </p:sp>
        <p:sp>
          <p:nvSpPr>
            <p:cNvPr id="11278" name="Rectangle 66"/>
            <p:cNvSpPr>
              <a:spLocks noChangeArrowheads="1"/>
            </p:cNvSpPr>
            <p:nvPr/>
          </p:nvSpPr>
          <p:spPr bwMode="auto">
            <a:xfrm>
              <a:off x="3351" y="1296"/>
              <a:ext cx="242"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1600">
                  <a:latin typeface="Times" pitchFamily="18" charset="0"/>
                </a:rPr>
                <a:t>16</a:t>
              </a:r>
            </a:p>
          </p:txBody>
        </p:sp>
        <p:sp>
          <p:nvSpPr>
            <p:cNvPr id="11279" name="Rectangle 67"/>
            <p:cNvSpPr>
              <a:spLocks noChangeArrowheads="1"/>
            </p:cNvSpPr>
            <p:nvPr/>
          </p:nvSpPr>
          <p:spPr bwMode="auto">
            <a:xfrm>
              <a:off x="2727" y="1296"/>
              <a:ext cx="242"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1600">
                  <a:latin typeface="Times" pitchFamily="18" charset="0"/>
                </a:rPr>
                <a:t>21</a:t>
              </a:r>
            </a:p>
          </p:txBody>
        </p:sp>
        <p:sp>
          <p:nvSpPr>
            <p:cNvPr id="11280" name="Rectangle 68"/>
            <p:cNvSpPr>
              <a:spLocks noChangeArrowheads="1"/>
            </p:cNvSpPr>
            <p:nvPr/>
          </p:nvSpPr>
          <p:spPr bwMode="auto">
            <a:xfrm>
              <a:off x="2103" y="1296"/>
              <a:ext cx="242"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1600">
                  <a:latin typeface="Times" pitchFamily="18" charset="0"/>
                </a:rPr>
                <a:t>26</a:t>
              </a:r>
            </a:p>
          </p:txBody>
        </p:sp>
        <p:sp>
          <p:nvSpPr>
            <p:cNvPr id="11281" name="Rectangle 69"/>
            <p:cNvSpPr>
              <a:spLocks noChangeArrowheads="1"/>
            </p:cNvSpPr>
            <p:nvPr/>
          </p:nvSpPr>
          <p:spPr bwMode="auto">
            <a:xfrm>
              <a:off x="1575" y="1296"/>
              <a:ext cx="242"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1600">
                  <a:latin typeface="Times" pitchFamily="18" charset="0"/>
                </a:rPr>
                <a:t>31</a:t>
              </a:r>
            </a:p>
          </p:txBody>
        </p:sp>
        <p:sp>
          <p:nvSpPr>
            <p:cNvPr id="11282" name="Rectangle 70"/>
            <p:cNvSpPr>
              <a:spLocks noChangeArrowheads="1"/>
            </p:cNvSpPr>
            <p:nvPr/>
          </p:nvSpPr>
          <p:spPr bwMode="auto">
            <a:xfrm>
              <a:off x="1815" y="1680"/>
              <a:ext cx="395"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1600">
                  <a:latin typeface="Times" pitchFamily="18" charset="0"/>
                </a:rPr>
                <a:t>6 bits</a:t>
              </a:r>
            </a:p>
          </p:txBody>
        </p:sp>
        <p:sp>
          <p:nvSpPr>
            <p:cNvPr id="11283" name="Rectangle 71"/>
            <p:cNvSpPr>
              <a:spLocks noChangeArrowheads="1"/>
            </p:cNvSpPr>
            <p:nvPr/>
          </p:nvSpPr>
          <p:spPr bwMode="auto">
            <a:xfrm>
              <a:off x="4263" y="1680"/>
              <a:ext cx="459"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1600">
                  <a:latin typeface="Times" pitchFamily="18" charset="0"/>
                </a:rPr>
                <a:t>16 bits</a:t>
              </a:r>
            </a:p>
          </p:txBody>
        </p:sp>
        <p:sp>
          <p:nvSpPr>
            <p:cNvPr id="11284" name="Rectangle 72"/>
            <p:cNvSpPr>
              <a:spLocks noChangeArrowheads="1"/>
            </p:cNvSpPr>
            <p:nvPr/>
          </p:nvSpPr>
          <p:spPr bwMode="auto">
            <a:xfrm>
              <a:off x="3063" y="1680"/>
              <a:ext cx="395"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1600">
                  <a:latin typeface="Times" pitchFamily="18" charset="0"/>
                </a:rPr>
                <a:t>5 bits</a:t>
              </a:r>
            </a:p>
          </p:txBody>
        </p:sp>
        <p:sp>
          <p:nvSpPr>
            <p:cNvPr id="11285" name="Rectangle 73"/>
            <p:cNvSpPr>
              <a:spLocks noChangeArrowheads="1"/>
            </p:cNvSpPr>
            <p:nvPr/>
          </p:nvSpPr>
          <p:spPr bwMode="auto">
            <a:xfrm>
              <a:off x="2439" y="1680"/>
              <a:ext cx="395"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1600">
                  <a:latin typeface="Times" pitchFamily="18" charset="0"/>
                </a:rPr>
                <a:t>5 bits</a:t>
              </a:r>
            </a:p>
          </p:txBody>
        </p:sp>
      </p:grpSp>
    </p:spTree>
    <p:extLst>
      <p:ext uri="{BB962C8B-B14F-4D97-AF65-F5344CB8AC3E}">
        <p14:creationId xmlns:p14="http://schemas.microsoft.com/office/powerpoint/2010/main" val="1601434897"/>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idx="4294967295"/>
          </p:nvPr>
        </p:nvSpPr>
        <p:spPr>
          <a:xfrm>
            <a:off x="609600" y="609600"/>
            <a:ext cx="8001000" cy="666849"/>
          </a:xfrm>
          <a:noFill/>
        </p:spPr>
        <p:txBody>
          <a:bodyPr wrap="square" lIns="63500" tIns="25400" rIns="63500" bIns="25400" anchor="t">
            <a:spAutoFit/>
          </a:bodyPr>
          <a:lstStyle/>
          <a:p>
            <a:pPr eaLnBrk="1" hangingPunct="1"/>
            <a:r>
              <a:rPr lang="en-US" b="1" dirty="0" smtClean="0"/>
              <a:t>The MIPS-lite Subset for today</a:t>
            </a:r>
          </a:p>
        </p:txBody>
      </p:sp>
      <p:sp>
        <p:nvSpPr>
          <p:cNvPr id="12291" name="AutoShape 3"/>
          <p:cNvSpPr>
            <a:spLocks noGrp="1" noChangeArrowheads="1"/>
          </p:cNvSpPr>
          <p:nvPr>
            <p:ph type="body" idx="4294967295"/>
          </p:nvPr>
        </p:nvSpPr>
        <p:spPr>
          <a:xfrm>
            <a:off x="533400" y="1752600"/>
            <a:ext cx="8147050" cy="3286028"/>
          </a:xfrm>
          <a:noFill/>
        </p:spPr>
        <p:txBody>
          <a:bodyPr lIns="63500" tIns="25400" rIns="63500" bIns="25400">
            <a:spAutoFit/>
          </a:bodyPr>
          <a:lstStyle/>
          <a:p>
            <a:pPr marL="203200" indent="-203200" eaLnBrk="1" hangingPunct="1"/>
            <a:r>
              <a:rPr lang="en-US" sz="1400" dirty="0" smtClean="0"/>
              <a:t>ADDU and SUBU</a:t>
            </a:r>
          </a:p>
          <a:p>
            <a:pPr marL="685800" lvl="1" indent="-190500" eaLnBrk="1" hangingPunct="1"/>
            <a:r>
              <a:rPr lang="en-US" sz="1400" dirty="0" err="1" smtClean="0">
                <a:latin typeface="Courier New" pitchFamily="49" charset="0"/>
              </a:rPr>
              <a:t>addu</a:t>
            </a:r>
            <a:r>
              <a:rPr lang="en-US" sz="1400" dirty="0" smtClean="0">
                <a:latin typeface="Courier New" pitchFamily="49" charset="0"/>
              </a:rPr>
              <a:t> </a:t>
            </a:r>
            <a:r>
              <a:rPr lang="en-US" sz="1400" dirty="0" err="1" smtClean="0">
                <a:latin typeface="Courier New" pitchFamily="49" charset="0"/>
              </a:rPr>
              <a:t>rd,rs,rt</a:t>
            </a:r>
            <a:endParaRPr lang="en-US" sz="1400" dirty="0" smtClean="0">
              <a:latin typeface="Courier New" pitchFamily="49" charset="0"/>
            </a:endParaRPr>
          </a:p>
          <a:p>
            <a:pPr marL="685800" lvl="1" indent="-190500" eaLnBrk="1" hangingPunct="1"/>
            <a:r>
              <a:rPr lang="en-US" sz="1400" dirty="0" err="1" smtClean="0">
                <a:latin typeface="Courier New" pitchFamily="49" charset="0"/>
              </a:rPr>
              <a:t>subu</a:t>
            </a:r>
            <a:r>
              <a:rPr lang="en-US" sz="1400" dirty="0" smtClean="0">
                <a:latin typeface="Courier New" pitchFamily="49" charset="0"/>
              </a:rPr>
              <a:t> </a:t>
            </a:r>
            <a:r>
              <a:rPr lang="en-US" sz="1400" dirty="0" err="1" smtClean="0">
                <a:latin typeface="Courier New" pitchFamily="49" charset="0"/>
              </a:rPr>
              <a:t>rd,rs,rt</a:t>
            </a:r>
            <a:endParaRPr lang="en-US" sz="1400" dirty="0" smtClean="0"/>
          </a:p>
          <a:p>
            <a:pPr marL="203200" indent="-203200" eaLnBrk="1" hangingPunct="1"/>
            <a:r>
              <a:rPr lang="en-US" sz="1400" dirty="0" smtClean="0"/>
              <a:t>ADD Immediate:</a:t>
            </a:r>
          </a:p>
          <a:p>
            <a:pPr marL="685800" lvl="1" indent="-190500" eaLnBrk="1" hangingPunct="1"/>
            <a:r>
              <a:rPr lang="en-US" sz="1400" dirty="0" err="1" smtClean="0">
                <a:latin typeface="Courier New" pitchFamily="49" charset="0"/>
              </a:rPr>
              <a:t>addi</a:t>
            </a:r>
            <a:r>
              <a:rPr lang="en-US" sz="1400" dirty="0" smtClean="0">
                <a:latin typeface="Courier New" pitchFamily="49" charset="0"/>
              </a:rPr>
              <a:t> rt,rs,imm16</a:t>
            </a:r>
            <a:endParaRPr lang="en-US" sz="1400" dirty="0" smtClean="0"/>
          </a:p>
          <a:p>
            <a:pPr marL="203200" indent="-203200" eaLnBrk="1" hangingPunct="1"/>
            <a:r>
              <a:rPr lang="en-US" sz="1400" dirty="0" smtClean="0"/>
              <a:t>LOAD and  STORE Word</a:t>
            </a:r>
          </a:p>
          <a:p>
            <a:pPr marL="685800" lvl="1" indent="-190500" eaLnBrk="1" hangingPunct="1"/>
            <a:r>
              <a:rPr lang="en-US" sz="1400" dirty="0" err="1" smtClean="0">
                <a:latin typeface="Courier New" pitchFamily="49" charset="0"/>
              </a:rPr>
              <a:t>lw</a:t>
            </a:r>
            <a:r>
              <a:rPr lang="en-US" sz="1400" dirty="0" smtClean="0">
                <a:latin typeface="Courier New" pitchFamily="49" charset="0"/>
              </a:rPr>
              <a:t> rt,rs,imm16</a:t>
            </a:r>
          </a:p>
          <a:p>
            <a:pPr marL="685800" lvl="1" indent="-190500" eaLnBrk="1" hangingPunct="1"/>
            <a:r>
              <a:rPr lang="en-US" sz="1400" dirty="0" err="1" smtClean="0">
                <a:latin typeface="Courier New" pitchFamily="49" charset="0"/>
              </a:rPr>
              <a:t>sw</a:t>
            </a:r>
            <a:r>
              <a:rPr lang="en-US" sz="1400" dirty="0" smtClean="0">
                <a:latin typeface="Courier New" pitchFamily="49" charset="0"/>
              </a:rPr>
              <a:t> rt,rs,imm16</a:t>
            </a:r>
            <a:endParaRPr lang="en-US" sz="1400" dirty="0" smtClean="0"/>
          </a:p>
          <a:p>
            <a:pPr marL="203200" indent="-203200" eaLnBrk="1" hangingPunct="1"/>
            <a:r>
              <a:rPr lang="en-US" sz="1400" dirty="0" smtClean="0"/>
              <a:t>BRANCH:</a:t>
            </a:r>
          </a:p>
          <a:p>
            <a:pPr marL="685800" lvl="1" indent="-190500" eaLnBrk="1" hangingPunct="1"/>
            <a:r>
              <a:rPr lang="en-US" sz="1400" dirty="0" err="1" smtClean="0">
                <a:latin typeface="Courier New" pitchFamily="49" charset="0"/>
              </a:rPr>
              <a:t>beq</a:t>
            </a:r>
            <a:r>
              <a:rPr lang="en-US" sz="1400" dirty="0" smtClean="0">
                <a:latin typeface="Courier New" pitchFamily="49" charset="0"/>
              </a:rPr>
              <a:t> rs,rt,imm16</a:t>
            </a:r>
            <a:endParaRPr lang="en-US" sz="1400" dirty="0" smtClean="0"/>
          </a:p>
        </p:txBody>
      </p:sp>
      <p:grpSp>
        <p:nvGrpSpPr>
          <p:cNvPr id="12292" name="Group 4"/>
          <p:cNvGrpSpPr>
            <a:grpSpLocks/>
          </p:cNvGrpSpPr>
          <p:nvPr/>
        </p:nvGrpSpPr>
        <p:grpSpPr bwMode="auto">
          <a:xfrm>
            <a:off x="2819400" y="1524000"/>
            <a:ext cx="5949950" cy="942975"/>
            <a:chOff x="1918" y="672"/>
            <a:chExt cx="3748" cy="594"/>
          </a:xfrm>
        </p:grpSpPr>
        <p:grpSp>
          <p:nvGrpSpPr>
            <p:cNvPr id="12359" name="Group 5"/>
            <p:cNvGrpSpPr>
              <a:grpSpLocks/>
            </p:cNvGrpSpPr>
            <p:nvPr/>
          </p:nvGrpSpPr>
          <p:grpSpPr bwMode="auto">
            <a:xfrm>
              <a:off x="1918" y="672"/>
              <a:ext cx="3748" cy="402"/>
              <a:chOff x="1918" y="672"/>
              <a:chExt cx="3748" cy="402"/>
            </a:xfrm>
          </p:grpSpPr>
          <p:grpSp>
            <p:nvGrpSpPr>
              <p:cNvPr id="12366" name="Group 6"/>
              <p:cNvGrpSpPr>
                <a:grpSpLocks/>
              </p:cNvGrpSpPr>
              <p:nvPr/>
            </p:nvGrpSpPr>
            <p:grpSpPr bwMode="auto">
              <a:xfrm>
                <a:off x="1979" y="864"/>
                <a:ext cx="3607" cy="210"/>
                <a:chOff x="1979" y="864"/>
                <a:chExt cx="3607" cy="210"/>
              </a:xfrm>
            </p:grpSpPr>
            <p:sp>
              <p:nvSpPr>
                <p:cNvPr id="12374" name="Rectangle 7"/>
                <p:cNvSpPr>
                  <a:spLocks noChangeArrowheads="1"/>
                </p:cNvSpPr>
                <p:nvPr/>
              </p:nvSpPr>
              <p:spPr bwMode="auto">
                <a:xfrm>
                  <a:off x="1983" y="872"/>
                  <a:ext cx="3599" cy="176"/>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nvGrpSpPr>
                <p:cNvPr id="12375" name="Group 8"/>
                <p:cNvGrpSpPr>
                  <a:grpSpLocks/>
                </p:cNvGrpSpPr>
                <p:nvPr/>
              </p:nvGrpSpPr>
              <p:grpSpPr bwMode="auto">
                <a:xfrm>
                  <a:off x="1979" y="864"/>
                  <a:ext cx="3607" cy="210"/>
                  <a:chOff x="1979" y="864"/>
                  <a:chExt cx="3607" cy="210"/>
                </a:xfrm>
              </p:grpSpPr>
              <p:grpSp>
                <p:nvGrpSpPr>
                  <p:cNvPr id="12376" name="Group 9"/>
                  <p:cNvGrpSpPr>
                    <a:grpSpLocks/>
                  </p:cNvGrpSpPr>
                  <p:nvPr/>
                </p:nvGrpSpPr>
                <p:grpSpPr bwMode="auto">
                  <a:xfrm>
                    <a:off x="1979" y="864"/>
                    <a:ext cx="624" cy="210"/>
                    <a:chOff x="1979" y="864"/>
                    <a:chExt cx="624" cy="210"/>
                  </a:xfrm>
                </p:grpSpPr>
                <p:sp>
                  <p:nvSpPr>
                    <p:cNvPr id="12392" name="Rectangle 10"/>
                    <p:cNvSpPr>
                      <a:spLocks noChangeArrowheads="1"/>
                    </p:cNvSpPr>
                    <p:nvPr/>
                  </p:nvSpPr>
                  <p:spPr bwMode="auto">
                    <a:xfrm>
                      <a:off x="1979" y="868"/>
                      <a:ext cx="624" cy="18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2393" name="Rectangle 11"/>
                    <p:cNvSpPr>
                      <a:spLocks noChangeArrowheads="1"/>
                    </p:cNvSpPr>
                    <p:nvPr/>
                  </p:nvSpPr>
                  <p:spPr bwMode="auto">
                    <a:xfrm>
                      <a:off x="2161" y="864"/>
                      <a:ext cx="249"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1600" b="1">
                          <a:latin typeface="Times" pitchFamily="18" charset="0"/>
                        </a:rPr>
                        <a:t>op</a:t>
                      </a:r>
                    </a:p>
                  </p:txBody>
                </p:sp>
              </p:grpSp>
              <p:grpSp>
                <p:nvGrpSpPr>
                  <p:cNvPr id="12377" name="Group 12"/>
                  <p:cNvGrpSpPr>
                    <a:grpSpLocks/>
                  </p:cNvGrpSpPr>
                  <p:nvPr/>
                </p:nvGrpSpPr>
                <p:grpSpPr bwMode="auto">
                  <a:xfrm>
                    <a:off x="2611" y="864"/>
                    <a:ext cx="580" cy="210"/>
                    <a:chOff x="2611" y="864"/>
                    <a:chExt cx="580" cy="210"/>
                  </a:xfrm>
                </p:grpSpPr>
                <p:sp>
                  <p:nvSpPr>
                    <p:cNvPr id="12390" name="Rectangle 13"/>
                    <p:cNvSpPr>
                      <a:spLocks noChangeArrowheads="1"/>
                    </p:cNvSpPr>
                    <p:nvPr/>
                  </p:nvSpPr>
                  <p:spPr bwMode="auto">
                    <a:xfrm>
                      <a:off x="2611" y="868"/>
                      <a:ext cx="580" cy="18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2391" name="Rectangle 14"/>
                    <p:cNvSpPr>
                      <a:spLocks noChangeArrowheads="1"/>
                    </p:cNvSpPr>
                    <p:nvPr/>
                  </p:nvSpPr>
                  <p:spPr bwMode="auto">
                    <a:xfrm>
                      <a:off x="2776" y="864"/>
                      <a:ext cx="221"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1600" b="1">
                          <a:latin typeface="Times" pitchFamily="18" charset="0"/>
                        </a:rPr>
                        <a:t>rs</a:t>
                      </a:r>
                    </a:p>
                  </p:txBody>
                </p:sp>
              </p:grpSp>
              <p:grpSp>
                <p:nvGrpSpPr>
                  <p:cNvPr id="12378" name="Group 15"/>
                  <p:cNvGrpSpPr>
                    <a:grpSpLocks/>
                  </p:cNvGrpSpPr>
                  <p:nvPr/>
                </p:nvGrpSpPr>
                <p:grpSpPr bwMode="auto">
                  <a:xfrm>
                    <a:off x="3199" y="864"/>
                    <a:ext cx="579" cy="210"/>
                    <a:chOff x="3199" y="864"/>
                    <a:chExt cx="579" cy="210"/>
                  </a:xfrm>
                </p:grpSpPr>
                <p:sp>
                  <p:nvSpPr>
                    <p:cNvPr id="12388" name="Rectangle 16"/>
                    <p:cNvSpPr>
                      <a:spLocks noChangeArrowheads="1"/>
                    </p:cNvSpPr>
                    <p:nvPr/>
                  </p:nvSpPr>
                  <p:spPr bwMode="auto">
                    <a:xfrm>
                      <a:off x="3199" y="868"/>
                      <a:ext cx="579" cy="18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2389" name="Rectangle 17"/>
                    <p:cNvSpPr>
                      <a:spLocks noChangeArrowheads="1"/>
                    </p:cNvSpPr>
                    <p:nvPr/>
                  </p:nvSpPr>
                  <p:spPr bwMode="auto">
                    <a:xfrm>
                      <a:off x="3363" y="864"/>
                      <a:ext cx="213"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1600" b="1">
                          <a:latin typeface="Times" pitchFamily="18" charset="0"/>
                        </a:rPr>
                        <a:t>rt</a:t>
                      </a:r>
                    </a:p>
                  </p:txBody>
                </p:sp>
              </p:grpSp>
              <p:grpSp>
                <p:nvGrpSpPr>
                  <p:cNvPr id="12379" name="Group 18"/>
                  <p:cNvGrpSpPr>
                    <a:grpSpLocks/>
                  </p:cNvGrpSpPr>
                  <p:nvPr/>
                </p:nvGrpSpPr>
                <p:grpSpPr bwMode="auto">
                  <a:xfrm>
                    <a:off x="3786" y="864"/>
                    <a:ext cx="579" cy="210"/>
                    <a:chOff x="3786" y="864"/>
                    <a:chExt cx="579" cy="210"/>
                  </a:xfrm>
                </p:grpSpPr>
                <p:sp>
                  <p:nvSpPr>
                    <p:cNvPr id="12386" name="Rectangle 19"/>
                    <p:cNvSpPr>
                      <a:spLocks noChangeArrowheads="1"/>
                    </p:cNvSpPr>
                    <p:nvPr/>
                  </p:nvSpPr>
                  <p:spPr bwMode="auto">
                    <a:xfrm>
                      <a:off x="3786" y="868"/>
                      <a:ext cx="579" cy="18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2387" name="Rectangle 20"/>
                    <p:cNvSpPr>
                      <a:spLocks noChangeArrowheads="1"/>
                    </p:cNvSpPr>
                    <p:nvPr/>
                  </p:nvSpPr>
                  <p:spPr bwMode="auto">
                    <a:xfrm>
                      <a:off x="3951" y="864"/>
                      <a:ext cx="242"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1600" b="1">
                          <a:latin typeface="Times" pitchFamily="18" charset="0"/>
                        </a:rPr>
                        <a:t>rd</a:t>
                      </a:r>
                    </a:p>
                  </p:txBody>
                </p:sp>
              </p:grpSp>
              <p:grpSp>
                <p:nvGrpSpPr>
                  <p:cNvPr id="12380" name="Group 21"/>
                  <p:cNvGrpSpPr>
                    <a:grpSpLocks/>
                  </p:cNvGrpSpPr>
                  <p:nvPr/>
                </p:nvGrpSpPr>
                <p:grpSpPr bwMode="auto">
                  <a:xfrm>
                    <a:off x="4373" y="864"/>
                    <a:ext cx="580" cy="210"/>
                    <a:chOff x="4373" y="864"/>
                    <a:chExt cx="580" cy="210"/>
                  </a:xfrm>
                </p:grpSpPr>
                <p:sp>
                  <p:nvSpPr>
                    <p:cNvPr id="12384" name="Rectangle 22"/>
                    <p:cNvSpPr>
                      <a:spLocks noChangeArrowheads="1"/>
                    </p:cNvSpPr>
                    <p:nvPr/>
                  </p:nvSpPr>
                  <p:spPr bwMode="auto">
                    <a:xfrm>
                      <a:off x="4373" y="868"/>
                      <a:ext cx="580" cy="18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2385" name="Rectangle 23"/>
                    <p:cNvSpPr>
                      <a:spLocks noChangeArrowheads="1"/>
                    </p:cNvSpPr>
                    <p:nvPr/>
                  </p:nvSpPr>
                  <p:spPr bwMode="auto">
                    <a:xfrm>
                      <a:off x="4448" y="864"/>
                      <a:ext cx="448"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1600" b="1">
                          <a:latin typeface="Times" pitchFamily="18" charset="0"/>
                        </a:rPr>
                        <a:t>shamt</a:t>
                      </a:r>
                    </a:p>
                  </p:txBody>
                </p:sp>
              </p:grpSp>
              <p:grpSp>
                <p:nvGrpSpPr>
                  <p:cNvPr id="12381" name="Group 24"/>
                  <p:cNvGrpSpPr>
                    <a:grpSpLocks/>
                  </p:cNvGrpSpPr>
                  <p:nvPr/>
                </p:nvGrpSpPr>
                <p:grpSpPr bwMode="auto">
                  <a:xfrm>
                    <a:off x="4961" y="864"/>
                    <a:ext cx="625" cy="210"/>
                    <a:chOff x="4961" y="864"/>
                    <a:chExt cx="625" cy="210"/>
                  </a:xfrm>
                </p:grpSpPr>
                <p:sp>
                  <p:nvSpPr>
                    <p:cNvPr id="12382" name="Rectangle 25"/>
                    <p:cNvSpPr>
                      <a:spLocks noChangeArrowheads="1"/>
                    </p:cNvSpPr>
                    <p:nvPr/>
                  </p:nvSpPr>
                  <p:spPr bwMode="auto">
                    <a:xfrm>
                      <a:off x="4961" y="868"/>
                      <a:ext cx="625" cy="18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2383" name="Rectangle 26"/>
                    <p:cNvSpPr>
                      <a:spLocks noChangeArrowheads="1"/>
                    </p:cNvSpPr>
                    <p:nvPr/>
                  </p:nvSpPr>
                  <p:spPr bwMode="auto">
                    <a:xfrm>
                      <a:off x="5143" y="864"/>
                      <a:ext cx="398"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1600" b="1">
                          <a:latin typeface="Times" pitchFamily="18" charset="0"/>
                        </a:rPr>
                        <a:t>funct</a:t>
                      </a:r>
                    </a:p>
                  </p:txBody>
                </p:sp>
              </p:grpSp>
            </p:grpSp>
          </p:grpSp>
          <p:sp>
            <p:nvSpPr>
              <p:cNvPr id="12367" name="Rectangle 27"/>
              <p:cNvSpPr>
                <a:spLocks noChangeArrowheads="1"/>
              </p:cNvSpPr>
              <p:nvPr/>
            </p:nvSpPr>
            <p:spPr bwMode="auto">
              <a:xfrm>
                <a:off x="5488" y="672"/>
                <a:ext cx="178"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1600">
                    <a:latin typeface="Times" pitchFamily="18" charset="0"/>
                  </a:rPr>
                  <a:t>0</a:t>
                </a:r>
              </a:p>
            </p:txBody>
          </p:sp>
          <p:sp>
            <p:nvSpPr>
              <p:cNvPr id="12368" name="Rectangle 28"/>
              <p:cNvSpPr>
                <a:spLocks noChangeArrowheads="1"/>
              </p:cNvSpPr>
              <p:nvPr/>
            </p:nvSpPr>
            <p:spPr bwMode="auto">
              <a:xfrm>
                <a:off x="4810" y="672"/>
                <a:ext cx="178"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1600">
                    <a:latin typeface="Times" pitchFamily="18" charset="0"/>
                  </a:rPr>
                  <a:t>6</a:t>
                </a:r>
              </a:p>
            </p:txBody>
          </p:sp>
          <p:sp>
            <p:nvSpPr>
              <p:cNvPr id="12369" name="Rectangle 29"/>
              <p:cNvSpPr>
                <a:spLocks noChangeArrowheads="1"/>
              </p:cNvSpPr>
              <p:nvPr/>
            </p:nvSpPr>
            <p:spPr bwMode="auto">
              <a:xfrm>
                <a:off x="4177" y="672"/>
                <a:ext cx="242"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1600">
                    <a:latin typeface="Times" pitchFamily="18" charset="0"/>
                  </a:rPr>
                  <a:t>11</a:t>
                </a:r>
              </a:p>
            </p:txBody>
          </p:sp>
          <p:sp>
            <p:nvSpPr>
              <p:cNvPr id="12370" name="Rectangle 30"/>
              <p:cNvSpPr>
                <a:spLocks noChangeArrowheads="1"/>
              </p:cNvSpPr>
              <p:nvPr/>
            </p:nvSpPr>
            <p:spPr bwMode="auto">
              <a:xfrm>
                <a:off x="3590" y="672"/>
                <a:ext cx="242"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1600">
                    <a:latin typeface="Times" pitchFamily="18" charset="0"/>
                  </a:rPr>
                  <a:t>16</a:t>
                </a:r>
              </a:p>
            </p:txBody>
          </p:sp>
          <p:sp>
            <p:nvSpPr>
              <p:cNvPr id="12371" name="Rectangle 31"/>
              <p:cNvSpPr>
                <a:spLocks noChangeArrowheads="1"/>
              </p:cNvSpPr>
              <p:nvPr/>
            </p:nvSpPr>
            <p:spPr bwMode="auto">
              <a:xfrm>
                <a:off x="3002" y="672"/>
                <a:ext cx="242"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1600">
                    <a:latin typeface="Times" pitchFamily="18" charset="0"/>
                  </a:rPr>
                  <a:t>21</a:t>
                </a:r>
              </a:p>
            </p:txBody>
          </p:sp>
          <p:sp>
            <p:nvSpPr>
              <p:cNvPr id="12372" name="Rectangle 32"/>
              <p:cNvSpPr>
                <a:spLocks noChangeArrowheads="1"/>
              </p:cNvSpPr>
              <p:nvPr/>
            </p:nvSpPr>
            <p:spPr bwMode="auto">
              <a:xfrm>
                <a:off x="2414" y="672"/>
                <a:ext cx="242"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1600">
                    <a:latin typeface="Times" pitchFamily="18" charset="0"/>
                  </a:rPr>
                  <a:t>26</a:t>
                </a:r>
              </a:p>
            </p:txBody>
          </p:sp>
          <p:sp>
            <p:nvSpPr>
              <p:cNvPr id="12373" name="Rectangle 33"/>
              <p:cNvSpPr>
                <a:spLocks noChangeArrowheads="1"/>
              </p:cNvSpPr>
              <p:nvPr/>
            </p:nvSpPr>
            <p:spPr bwMode="auto">
              <a:xfrm>
                <a:off x="1918" y="672"/>
                <a:ext cx="242"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1600">
                    <a:latin typeface="Times" pitchFamily="18" charset="0"/>
                  </a:rPr>
                  <a:t>31</a:t>
                </a:r>
              </a:p>
            </p:txBody>
          </p:sp>
        </p:grpSp>
        <p:sp>
          <p:nvSpPr>
            <p:cNvPr id="12360" name="Rectangle 34"/>
            <p:cNvSpPr>
              <a:spLocks noChangeArrowheads="1"/>
            </p:cNvSpPr>
            <p:nvPr/>
          </p:nvSpPr>
          <p:spPr bwMode="auto">
            <a:xfrm>
              <a:off x="2143" y="1056"/>
              <a:ext cx="395"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1600">
                  <a:latin typeface="Times" pitchFamily="18" charset="0"/>
                </a:rPr>
                <a:t>6 bits</a:t>
              </a:r>
            </a:p>
          </p:txBody>
        </p:sp>
        <p:sp>
          <p:nvSpPr>
            <p:cNvPr id="12361" name="Rectangle 35"/>
            <p:cNvSpPr>
              <a:spLocks noChangeArrowheads="1"/>
            </p:cNvSpPr>
            <p:nvPr/>
          </p:nvSpPr>
          <p:spPr bwMode="auto">
            <a:xfrm>
              <a:off x="5126" y="1056"/>
              <a:ext cx="395"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1600">
                  <a:latin typeface="Times" pitchFamily="18" charset="0"/>
                </a:rPr>
                <a:t>6 bits</a:t>
              </a:r>
            </a:p>
          </p:txBody>
        </p:sp>
        <p:sp>
          <p:nvSpPr>
            <p:cNvPr id="12362" name="Rectangle 36"/>
            <p:cNvSpPr>
              <a:spLocks noChangeArrowheads="1"/>
            </p:cNvSpPr>
            <p:nvPr/>
          </p:nvSpPr>
          <p:spPr bwMode="auto">
            <a:xfrm>
              <a:off x="4493" y="1056"/>
              <a:ext cx="395"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1600">
                  <a:latin typeface="Times" pitchFamily="18" charset="0"/>
                </a:rPr>
                <a:t>5 bits</a:t>
              </a:r>
            </a:p>
          </p:txBody>
        </p:sp>
        <p:sp>
          <p:nvSpPr>
            <p:cNvPr id="12363" name="Rectangle 37"/>
            <p:cNvSpPr>
              <a:spLocks noChangeArrowheads="1"/>
            </p:cNvSpPr>
            <p:nvPr/>
          </p:nvSpPr>
          <p:spPr bwMode="auto">
            <a:xfrm>
              <a:off x="3906" y="1056"/>
              <a:ext cx="395"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1600">
                  <a:latin typeface="Times" pitchFamily="18" charset="0"/>
                </a:rPr>
                <a:t>5 bits</a:t>
              </a:r>
            </a:p>
          </p:txBody>
        </p:sp>
        <p:sp>
          <p:nvSpPr>
            <p:cNvPr id="12364" name="Rectangle 38"/>
            <p:cNvSpPr>
              <a:spLocks noChangeArrowheads="1"/>
            </p:cNvSpPr>
            <p:nvPr/>
          </p:nvSpPr>
          <p:spPr bwMode="auto">
            <a:xfrm>
              <a:off x="3318" y="1056"/>
              <a:ext cx="395"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1600">
                  <a:latin typeface="Times" pitchFamily="18" charset="0"/>
                </a:rPr>
                <a:t>5 bits</a:t>
              </a:r>
            </a:p>
          </p:txBody>
        </p:sp>
        <p:sp>
          <p:nvSpPr>
            <p:cNvPr id="12365" name="Rectangle 39"/>
            <p:cNvSpPr>
              <a:spLocks noChangeArrowheads="1"/>
            </p:cNvSpPr>
            <p:nvPr/>
          </p:nvSpPr>
          <p:spPr bwMode="auto">
            <a:xfrm>
              <a:off x="2731" y="1056"/>
              <a:ext cx="395"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1600">
                  <a:latin typeface="Times" pitchFamily="18" charset="0"/>
                </a:rPr>
                <a:t>5 bits</a:t>
              </a:r>
            </a:p>
          </p:txBody>
        </p:sp>
      </p:grpSp>
      <p:grpSp>
        <p:nvGrpSpPr>
          <p:cNvPr id="12293" name="Group 40"/>
          <p:cNvGrpSpPr>
            <a:grpSpLocks/>
          </p:cNvGrpSpPr>
          <p:nvPr/>
        </p:nvGrpSpPr>
        <p:grpSpPr bwMode="auto">
          <a:xfrm>
            <a:off x="2971800" y="2590800"/>
            <a:ext cx="5949950" cy="942975"/>
            <a:chOff x="1918" y="1392"/>
            <a:chExt cx="3748" cy="594"/>
          </a:xfrm>
        </p:grpSpPr>
        <p:sp>
          <p:nvSpPr>
            <p:cNvPr id="12338" name="Rectangle 41"/>
            <p:cNvSpPr>
              <a:spLocks noChangeArrowheads="1"/>
            </p:cNvSpPr>
            <p:nvPr/>
          </p:nvSpPr>
          <p:spPr bwMode="auto">
            <a:xfrm>
              <a:off x="1983" y="1592"/>
              <a:ext cx="3599" cy="176"/>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nvGrpSpPr>
            <p:cNvPr id="12339" name="Group 42"/>
            <p:cNvGrpSpPr>
              <a:grpSpLocks/>
            </p:cNvGrpSpPr>
            <p:nvPr/>
          </p:nvGrpSpPr>
          <p:grpSpPr bwMode="auto">
            <a:xfrm>
              <a:off x="1979" y="1584"/>
              <a:ext cx="624" cy="210"/>
              <a:chOff x="1979" y="1584"/>
              <a:chExt cx="624" cy="210"/>
            </a:xfrm>
          </p:grpSpPr>
          <p:sp>
            <p:nvSpPr>
              <p:cNvPr id="12357" name="Rectangle 43"/>
              <p:cNvSpPr>
                <a:spLocks noChangeArrowheads="1"/>
              </p:cNvSpPr>
              <p:nvPr/>
            </p:nvSpPr>
            <p:spPr bwMode="auto">
              <a:xfrm>
                <a:off x="1979" y="1588"/>
                <a:ext cx="624" cy="18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2358" name="Rectangle 44"/>
              <p:cNvSpPr>
                <a:spLocks noChangeArrowheads="1"/>
              </p:cNvSpPr>
              <p:nvPr/>
            </p:nvSpPr>
            <p:spPr bwMode="auto">
              <a:xfrm>
                <a:off x="2161" y="1584"/>
                <a:ext cx="249"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1600" b="1">
                    <a:latin typeface="Times" pitchFamily="18" charset="0"/>
                  </a:rPr>
                  <a:t>op</a:t>
                </a:r>
              </a:p>
            </p:txBody>
          </p:sp>
        </p:grpSp>
        <p:grpSp>
          <p:nvGrpSpPr>
            <p:cNvPr id="12340" name="Group 45"/>
            <p:cNvGrpSpPr>
              <a:grpSpLocks/>
            </p:cNvGrpSpPr>
            <p:nvPr/>
          </p:nvGrpSpPr>
          <p:grpSpPr bwMode="auto">
            <a:xfrm>
              <a:off x="2611" y="1584"/>
              <a:ext cx="580" cy="210"/>
              <a:chOff x="2611" y="1584"/>
              <a:chExt cx="580" cy="210"/>
            </a:xfrm>
          </p:grpSpPr>
          <p:sp>
            <p:nvSpPr>
              <p:cNvPr id="12355" name="Rectangle 46"/>
              <p:cNvSpPr>
                <a:spLocks noChangeArrowheads="1"/>
              </p:cNvSpPr>
              <p:nvPr/>
            </p:nvSpPr>
            <p:spPr bwMode="auto">
              <a:xfrm>
                <a:off x="2611" y="1588"/>
                <a:ext cx="580" cy="18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2356" name="Rectangle 47"/>
              <p:cNvSpPr>
                <a:spLocks noChangeArrowheads="1"/>
              </p:cNvSpPr>
              <p:nvPr/>
            </p:nvSpPr>
            <p:spPr bwMode="auto">
              <a:xfrm>
                <a:off x="2776" y="1584"/>
                <a:ext cx="221"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1600" b="1">
                    <a:latin typeface="Times" pitchFamily="18" charset="0"/>
                  </a:rPr>
                  <a:t>rs</a:t>
                </a:r>
              </a:p>
            </p:txBody>
          </p:sp>
        </p:grpSp>
        <p:grpSp>
          <p:nvGrpSpPr>
            <p:cNvPr id="12341" name="Group 48"/>
            <p:cNvGrpSpPr>
              <a:grpSpLocks/>
            </p:cNvGrpSpPr>
            <p:nvPr/>
          </p:nvGrpSpPr>
          <p:grpSpPr bwMode="auto">
            <a:xfrm>
              <a:off x="3199" y="1584"/>
              <a:ext cx="579" cy="210"/>
              <a:chOff x="3199" y="1584"/>
              <a:chExt cx="579" cy="210"/>
            </a:xfrm>
          </p:grpSpPr>
          <p:sp>
            <p:nvSpPr>
              <p:cNvPr id="12353" name="Rectangle 49"/>
              <p:cNvSpPr>
                <a:spLocks noChangeArrowheads="1"/>
              </p:cNvSpPr>
              <p:nvPr/>
            </p:nvSpPr>
            <p:spPr bwMode="auto">
              <a:xfrm>
                <a:off x="3199" y="1588"/>
                <a:ext cx="579" cy="18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2354" name="Rectangle 50"/>
              <p:cNvSpPr>
                <a:spLocks noChangeArrowheads="1"/>
              </p:cNvSpPr>
              <p:nvPr/>
            </p:nvSpPr>
            <p:spPr bwMode="auto">
              <a:xfrm>
                <a:off x="3363" y="1584"/>
                <a:ext cx="213"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1600" b="1">
                    <a:latin typeface="Times" pitchFamily="18" charset="0"/>
                  </a:rPr>
                  <a:t>rt</a:t>
                </a:r>
              </a:p>
            </p:txBody>
          </p:sp>
        </p:grpSp>
        <p:sp>
          <p:nvSpPr>
            <p:cNvPr id="12342" name="Rectangle 51"/>
            <p:cNvSpPr>
              <a:spLocks noChangeArrowheads="1"/>
            </p:cNvSpPr>
            <p:nvPr/>
          </p:nvSpPr>
          <p:spPr bwMode="auto">
            <a:xfrm>
              <a:off x="3786" y="1588"/>
              <a:ext cx="1800" cy="18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2343" name="Rectangle 52"/>
            <p:cNvSpPr>
              <a:spLocks noChangeArrowheads="1"/>
            </p:cNvSpPr>
            <p:nvPr/>
          </p:nvSpPr>
          <p:spPr bwMode="auto">
            <a:xfrm>
              <a:off x="4289" y="1584"/>
              <a:ext cx="692"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1600" b="1">
                  <a:latin typeface="Times" pitchFamily="18" charset="0"/>
                </a:rPr>
                <a:t>immediate</a:t>
              </a:r>
            </a:p>
          </p:txBody>
        </p:sp>
        <p:sp>
          <p:nvSpPr>
            <p:cNvPr id="12344" name="Rectangle 53"/>
            <p:cNvSpPr>
              <a:spLocks noChangeArrowheads="1"/>
            </p:cNvSpPr>
            <p:nvPr/>
          </p:nvSpPr>
          <p:spPr bwMode="auto">
            <a:xfrm>
              <a:off x="5488" y="1392"/>
              <a:ext cx="178"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1600">
                  <a:latin typeface="Times" pitchFamily="18" charset="0"/>
                </a:rPr>
                <a:t>0</a:t>
              </a:r>
            </a:p>
          </p:txBody>
        </p:sp>
        <p:sp>
          <p:nvSpPr>
            <p:cNvPr id="12345" name="Rectangle 54"/>
            <p:cNvSpPr>
              <a:spLocks noChangeArrowheads="1"/>
            </p:cNvSpPr>
            <p:nvPr/>
          </p:nvSpPr>
          <p:spPr bwMode="auto">
            <a:xfrm>
              <a:off x="3590" y="1392"/>
              <a:ext cx="242"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1600">
                  <a:latin typeface="Times" pitchFamily="18" charset="0"/>
                </a:rPr>
                <a:t>16</a:t>
              </a:r>
            </a:p>
          </p:txBody>
        </p:sp>
        <p:sp>
          <p:nvSpPr>
            <p:cNvPr id="12346" name="Rectangle 55"/>
            <p:cNvSpPr>
              <a:spLocks noChangeArrowheads="1"/>
            </p:cNvSpPr>
            <p:nvPr/>
          </p:nvSpPr>
          <p:spPr bwMode="auto">
            <a:xfrm>
              <a:off x="3002" y="1392"/>
              <a:ext cx="242"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1600">
                  <a:latin typeface="Times" pitchFamily="18" charset="0"/>
                </a:rPr>
                <a:t>21</a:t>
              </a:r>
            </a:p>
          </p:txBody>
        </p:sp>
        <p:sp>
          <p:nvSpPr>
            <p:cNvPr id="12347" name="Rectangle 56"/>
            <p:cNvSpPr>
              <a:spLocks noChangeArrowheads="1"/>
            </p:cNvSpPr>
            <p:nvPr/>
          </p:nvSpPr>
          <p:spPr bwMode="auto">
            <a:xfrm>
              <a:off x="2414" y="1392"/>
              <a:ext cx="242"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1600">
                  <a:latin typeface="Times" pitchFamily="18" charset="0"/>
                </a:rPr>
                <a:t>26</a:t>
              </a:r>
            </a:p>
          </p:txBody>
        </p:sp>
        <p:sp>
          <p:nvSpPr>
            <p:cNvPr id="12348" name="Rectangle 57"/>
            <p:cNvSpPr>
              <a:spLocks noChangeArrowheads="1"/>
            </p:cNvSpPr>
            <p:nvPr/>
          </p:nvSpPr>
          <p:spPr bwMode="auto">
            <a:xfrm>
              <a:off x="1918" y="1392"/>
              <a:ext cx="242"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1600">
                  <a:latin typeface="Times" pitchFamily="18" charset="0"/>
                </a:rPr>
                <a:t>31</a:t>
              </a:r>
            </a:p>
          </p:txBody>
        </p:sp>
        <p:sp>
          <p:nvSpPr>
            <p:cNvPr id="12349" name="Rectangle 58"/>
            <p:cNvSpPr>
              <a:spLocks noChangeArrowheads="1"/>
            </p:cNvSpPr>
            <p:nvPr/>
          </p:nvSpPr>
          <p:spPr bwMode="auto">
            <a:xfrm>
              <a:off x="2143" y="1776"/>
              <a:ext cx="395"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1600">
                  <a:latin typeface="Times" pitchFamily="18" charset="0"/>
                </a:rPr>
                <a:t>6 bits</a:t>
              </a:r>
            </a:p>
          </p:txBody>
        </p:sp>
        <p:sp>
          <p:nvSpPr>
            <p:cNvPr id="12350" name="Rectangle 59"/>
            <p:cNvSpPr>
              <a:spLocks noChangeArrowheads="1"/>
            </p:cNvSpPr>
            <p:nvPr/>
          </p:nvSpPr>
          <p:spPr bwMode="auto">
            <a:xfrm>
              <a:off x="4448" y="1776"/>
              <a:ext cx="459"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1600">
                  <a:latin typeface="Times" pitchFamily="18" charset="0"/>
                </a:rPr>
                <a:t>16 bits</a:t>
              </a:r>
            </a:p>
          </p:txBody>
        </p:sp>
        <p:sp>
          <p:nvSpPr>
            <p:cNvPr id="12351" name="Rectangle 60"/>
            <p:cNvSpPr>
              <a:spLocks noChangeArrowheads="1"/>
            </p:cNvSpPr>
            <p:nvPr/>
          </p:nvSpPr>
          <p:spPr bwMode="auto">
            <a:xfrm>
              <a:off x="3318" y="1776"/>
              <a:ext cx="395"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1600">
                  <a:latin typeface="Times" pitchFamily="18" charset="0"/>
                </a:rPr>
                <a:t>5 bits</a:t>
              </a:r>
            </a:p>
          </p:txBody>
        </p:sp>
        <p:sp>
          <p:nvSpPr>
            <p:cNvPr id="12352" name="Rectangle 61"/>
            <p:cNvSpPr>
              <a:spLocks noChangeArrowheads="1"/>
            </p:cNvSpPr>
            <p:nvPr/>
          </p:nvSpPr>
          <p:spPr bwMode="auto">
            <a:xfrm>
              <a:off x="2731" y="1776"/>
              <a:ext cx="395"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1600">
                  <a:latin typeface="Times" pitchFamily="18" charset="0"/>
                </a:rPr>
                <a:t>5 bits</a:t>
              </a:r>
            </a:p>
          </p:txBody>
        </p:sp>
      </p:grpSp>
      <p:grpSp>
        <p:nvGrpSpPr>
          <p:cNvPr id="12294" name="Group 62"/>
          <p:cNvGrpSpPr>
            <a:grpSpLocks/>
          </p:cNvGrpSpPr>
          <p:nvPr/>
        </p:nvGrpSpPr>
        <p:grpSpPr bwMode="auto">
          <a:xfrm>
            <a:off x="3048000" y="3505200"/>
            <a:ext cx="5949950" cy="942975"/>
            <a:chOff x="1918" y="1915"/>
            <a:chExt cx="3748" cy="594"/>
          </a:xfrm>
        </p:grpSpPr>
        <p:sp>
          <p:nvSpPr>
            <p:cNvPr id="12317" name="Rectangle 63"/>
            <p:cNvSpPr>
              <a:spLocks noChangeArrowheads="1"/>
            </p:cNvSpPr>
            <p:nvPr/>
          </p:nvSpPr>
          <p:spPr bwMode="auto">
            <a:xfrm>
              <a:off x="1983" y="2115"/>
              <a:ext cx="3599" cy="176"/>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nvGrpSpPr>
            <p:cNvPr id="12318" name="Group 64"/>
            <p:cNvGrpSpPr>
              <a:grpSpLocks/>
            </p:cNvGrpSpPr>
            <p:nvPr/>
          </p:nvGrpSpPr>
          <p:grpSpPr bwMode="auto">
            <a:xfrm>
              <a:off x="1979" y="2107"/>
              <a:ext cx="624" cy="210"/>
              <a:chOff x="1979" y="2107"/>
              <a:chExt cx="624" cy="210"/>
            </a:xfrm>
          </p:grpSpPr>
          <p:sp>
            <p:nvSpPr>
              <p:cNvPr id="12336" name="Rectangle 65"/>
              <p:cNvSpPr>
                <a:spLocks noChangeArrowheads="1"/>
              </p:cNvSpPr>
              <p:nvPr/>
            </p:nvSpPr>
            <p:spPr bwMode="auto">
              <a:xfrm>
                <a:off x="1979" y="2111"/>
                <a:ext cx="624" cy="18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2337" name="Rectangle 66"/>
              <p:cNvSpPr>
                <a:spLocks noChangeArrowheads="1"/>
              </p:cNvSpPr>
              <p:nvPr/>
            </p:nvSpPr>
            <p:spPr bwMode="auto">
              <a:xfrm>
                <a:off x="2161" y="2107"/>
                <a:ext cx="249"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1600" b="1">
                    <a:latin typeface="Times" pitchFamily="18" charset="0"/>
                  </a:rPr>
                  <a:t>op</a:t>
                </a:r>
              </a:p>
            </p:txBody>
          </p:sp>
        </p:grpSp>
        <p:grpSp>
          <p:nvGrpSpPr>
            <p:cNvPr id="12319" name="Group 67"/>
            <p:cNvGrpSpPr>
              <a:grpSpLocks/>
            </p:cNvGrpSpPr>
            <p:nvPr/>
          </p:nvGrpSpPr>
          <p:grpSpPr bwMode="auto">
            <a:xfrm>
              <a:off x="2611" y="2107"/>
              <a:ext cx="580" cy="210"/>
              <a:chOff x="2611" y="2107"/>
              <a:chExt cx="580" cy="210"/>
            </a:xfrm>
          </p:grpSpPr>
          <p:sp>
            <p:nvSpPr>
              <p:cNvPr id="12334" name="Rectangle 68"/>
              <p:cNvSpPr>
                <a:spLocks noChangeArrowheads="1"/>
              </p:cNvSpPr>
              <p:nvPr/>
            </p:nvSpPr>
            <p:spPr bwMode="auto">
              <a:xfrm>
                <a:off x="2611" y="2111"/>
                <a:ext cx="580" cy="18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2335" name="Rectangle 69"/>
              <p:cNvSpPr>
                <a:spLocks noChangeArrowheads="1"/>
              </p:cNvSpPr>
              <p:nvPr/>
            </p:nvSpPr>
            <p:spPr bwMode="auto">
              <a:xfrm>
                <a:off x="2776" y="2107"/>
                <a:ext cx="221"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1600" b="1">
                    <a:latin typeface="Times" pitchFamily="18" charset="0"/>
                  </a:rPr>
                  <a:t>rs</a:t>
                </a:r>
              </a:p>
            </p:txBody>
          </p:sp>
        </p:grpSp>
        <p:grpSp>
          <p:nvGrpSpPr>
            <p:cNvPr id="12320" name="Group 70"/>
            <p:cNvGrpSpPr>
              <a:grpSpLocks/>
            </p:cNvGrpSpPr>
            <p:nvPr/>
          </p:nvGrpSpPr>
          <p:grpSpPr bwMode="auto">
            <a:xfrm>
              <a:off x="3199" y="2107"/>
              <a:ext cx="579" cy="210"/>
              <a:chOff x="3199" y="2107"/>
              <a:chExt cx="579" cy="210"/>
            </a:xfrm>
          </p:grpSpPr>
          <p:sp>
            <p:nvSpPr>
              <p:cNvPr id="12332" name="Rectangle 71"/>
              <p:cNvSpPr>
                <a:spLocks noChangeArrowheads="1"/>
              </p:cNvSpPr>
              <p:nvPr/>
            </p:nvSpPr>
            <p:spPr bwMode="auto">
              <a:xfrm>
                <a:off x="3199" y="2111"/>
                <a:ext cx="579" cy="18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2333" name="Rectangle 72"/>
              <p:cNvSpPr>
                <a:spLocks noChangeArrowheads="1"/>
              </p:cNvSpPr>
              <p:nvPr/>
            </p:nvSpPr>
            <p:spPr bwMode="auto">
              <a:xfrm>
                <a:off x="3363" y="2107"/>
                <a:ext cx="213"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1600" b="1">
                    <a:latin typeface="Times" pitchFamily="18" charset="0"/>
                  </a:rPr>
                  <a:t>rt</a:t>
                </a:r>
              </a:p>
            </p:txBody>
          </p:sp>
        </p:grpSp>
        <p:sp>
          <p:nvSpPr>
            <p:cNvPr id="12321" name="Rectangle 73"/>
            <p:cNvSpPr>
              <a:spLocks noChangeArrowheads="1"/>
            </p:cNvSpPr>
            <p:nvPr/>
          </p:nvSpPr>
          <p:spPr bwMode="auto">
            <a:xfrm>
              <a:off x="3786" y="2111"/>
              <a:ext cx="1800" cy="18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2322" name="Rectangle 74"/>
            <p:cNvSpPr>
              <a:spLocks noChangeArrowheads="1"/>
            </p:cNvSpPr>
            <p:nvPr/>
          </p:nvSpPr>
          <p:spPr bwMode="auto">
            <a:xfrm>
              <a:off x="4289" y="2107"/>
              <a:ext cx="692"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1600" b="1">
                  <a:latin typeface="Times" pitchFamily="18" charset="0"/>
                </a:rPr>
                <a:t>immediate</a:t>
              </a:r>
            </a:p>
          </p:txBody>
        </p:sp>
        <p:sp>
          <p:nvSpPr>
            <p:cNvPr id="12323" name="Rectangle 75"/>
            <p:cNvSpPr>
              <a:spLocks noChangeArrowheads="1"/>
            </p:cNvSpPr>
            <p:nvPr/>
          </p:nvSpPr>
          <p:spPr bwMode="auto">
            <a:xfrm>
              <a:off x="5488" y="1915"/>
              <a:ext cx="178"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1600">
                  <a:latin typeface="Times" pitchFamily="18" charset="0"/>
                </a:rPr>
                <a:t>0</a:t>
              </a:r>
            </a:p>
          </p:txBody>
        </p:sp>
        <p:sp>
          <p:nvSpPr>
            <p:cNvPr id="12324" name="Rectangle 76"/>
            <p:cNvSpPr>
              <a:spLocks noChangeArrowheads="1"/>
            </p:cNvSpPr>
            <p:nvPr/>
          </p:nvSpPr>
          <p:spPr bwMode="auto">
            <a:xfrm>
              <a:off x="3590" y="1915"/>
              <a:ext cx="242"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1600">
                  <a:latin typeface="Times" pitchFamily="18" charset="0"/>
                </a:rPr>
                <a:t>16</a:t>
              </a:r>
            </a:p>
          </p:txBody>
        </p:sp>
        <p:sp>
          <p:nvSpPr>
            <p:cNvPr id="12325" name="Rectangle 77"/>
            <p:cNvSpPr>
              <a:spLocks noChangeArrowheads="1"/>
            </p:cNvSpPr>
            <p:nvPr/>
          </p:nvSpPr>
          <p:spPr bwMode="auto">
            <a:xfrm>
              <a:off x="3002" y="1915"/>
              <a:ext cx="242"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1600">
                  <a:latin typeface="Times" pitchFamily="18" charset="0"/>
                </a:rPr>
                <a:t>21</a:t>
              </a:r>
            </a:p>
          </p:txBody>
        </p:sp>
        <p:sp>
          <p:nvSpPr>
            <p:cNvPr id="12326" name="Rectangle 78"/>
            <p:cNvSpPr>
              <a:spLocks noChangeArrowheads="1"/>
            </p:cNvSpPr>
            <p:nvPr/>
          </p:nvSpPr>
          <p:spPr bwMode="auto">
            <a:xfrm>
              <a:off x="2414" y="1915"/>
              <a:ext cx="242"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1600">
                  <a:latin typeface="Times" pitchFamily="18" charset="0"/>
                </a:rPr>
                <a:t>26</a:t>
              </a:r>
            </a:p>
          </p:txBody>
        </p:sp>
        <p:sp>
          <p:nvSpPr>
            <p:cNvPr id="12327" name="Rectangle 79"/>
            <p:cNvSpPr>
              <a:spLocks noChangeArrowheads="1"/>
            </p:cNvSpPr>
            <p:nvPr/>
          </p:nvSpPr>
          <p:spPr bwMode="auto">
            <a:xfrm>
              <a:off x="1918" y="1915"/>
              <a:ext cx="242"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1600">
                  <a:latin typeface="Times" pitchFamily="18" charset="0"/>
                </a:rPr>
                <a:t>31</a:t>
              </a:r>
            </a:p>
          </p:txBody>
        </p:sp>
        <p:sp>
          <p:nvSpPr>
            <p:cNvPr id="12328" name="Rectangle 80"/>
            <p:cNvSpPr>
              <a:spLocks noChangeArrowheads="1"/>
            </p:cNvSpPr>
            <p:nvPr/>
          </p:nvSpPr>
          <p:spPr bwMode="auto">
            <a:xfrm>
              <a:off x="2143" y="2299"/>
              <a:ext cx="395"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1600">
                  <a:latin typeface="Times" pitchFamily="18" charset="0"/>
                </a:rPr>
                <a:t>6 bits</a:t>
              </a:r>
            </a:p>
          </p:txBody>
        </p:sp>
        <p:sp>
          <p:nvSpPr>
            <p:cNvPr id="12329" name="Rectangle 81"/>
            <p:cNvSpPr>
              <a:spLocks noChangeArrowheads="1"/>
            </p:cNvSpPr>
            <p:nvPr/>
          </p:nvSpPr>
          <p:spPr bwMode="auto">
            <a:xfrm>
              <a:off x="4448" y="2299"/>
              <a:ext cx="459"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1600">
                  <a:latin typeface="Times" pitchFamily="18" charset="0"/>
                </a:rPr>
                <a:t>16 bits</a:t>
              </a:r>
            </a:p>
          </p:txBody>
        </p:sp>
        <p:sp>
          <p:nvSpPr>
            <p:cNvPr id="12330" name="Rectangle 82"/>
            <p:cNvSpPr>
              <a:spLocks noChangeArrowheads="1"/>
            </p:cNvSpPr>
            <p:nvPr/>
          </p:nvSpPr>
          <p:spPr bwMode="auto">
            <a:xfrm>
              <a:off x="3318" y="2299"/>
              <a:ext cx="395"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1600">
                  <a:latin typeface="Times" pitchFamily="18" charset="0"/>
                </a:rPr>
                <a:t>5 bits</a:t>
              </a:r>
            </a:p>
          </p:txBody>
        </p:sp>
        <p:sp>
          <p:nvSpPr>
            <p:cNvPr id="12331" name="Rectangle 83"/>
            <p:cNvSpPr>
              <a:spLocks noChangeArrowheads="1"/>
            </p:cNvSpPr>
            <p:nvPr/>
          </p:nvSpPr>
          <p:spPr bwMode="auto">
            <a:xfrm>
              <a:off x="2731" y="2299"/>
              <a:ext cx="395"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1600">
                  <a:latin typeface="Times" pitchFamily="18" charset="0"/>
                </a:rPr>
                <a:t>5 bits</a:t>
              </a:r>
            </a:p>
          </p:txBody>
        </p:sp>
      </p:grpSp>
      <p:grpSp>
        <p:nvGrpSpPr>
          <p:cNvPr id="12295" name="Group 84"/>
          <p:cNvGrpSpPr>
            <a:grpSpLocks/>
          </p:cNvGrpSpPr>
          <p:nvPr/>
        </p:nvGrpSpPr>
        <p:grpSpPr bwMode="auto">
          <a:xfrm>
            <a:off x="3048000" y="4648200"/>
            <a:ext cx="5949950" cy="942975"/>
            <a:chOff x="1918" y="2661"/>
            <a:chExt cx="3748" cy="594"/>
          </a:xfrm>
        </p:grpSpPr>
        <p:sp>
          <p:nvSpPr>
            <p:cNvPr id="12296" name="Rectangle 85"/>
            <p:cNvSpPr>
              <a:spLocks noChangeArrowheads="1"/>
            </p:cNvSpPr>
            <p:nvPr/>
          </p:nvSpPr>
          <p:spPr bwMode="auto">
            <a:xfrm>
              <a:off x="1983" y="2861"/>
              <a:ext cx="3599" cy="176"/>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nvGrpSpPr>
            <p:cNvPr id="12297" name="Group 86"/>
            <p:cNvGrpSpPr>
              <a:grpSpLocks/>
            </p:cNvGrpSpPr>
            <p:nvPr/>
          </p:nvGrpSpPr>
          <p:grpSpPr bwMode="auto">
            <a:xfrm>
              <a:off x="1979" y="2853"/>
              <a:ext cx="624" cy="210"/>
              <a:chOff x="1979" y="2853"/>
              <a:chExt cx="624" cy="210"/>
            </a:xfrm>
          </p:grpSpPr>
          <p:sp>
            <p:nvSpPr>
              <p:cNvPr id="12315" name="Rectangle 87"/>
              <p:cNvSpPr>
                <a:spLocks noChangeArrowheads="1"/>
              </p:cNvSpPr>
              <p:nvPr/>
            </p:nvSpPr>
            <p:spPr bwMode="auto">
              <a:xfrm>
                <a:off x="1979" y="2857"/>
                <a:ext cx="624" cy="18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2316" name="Rectangle 88"/>
              <p:cNvSpPr>
                <a:spLocks noChangeArrowheads="1"/>
              </p:cNvSpPr>
              <p:nvPr/>
            </p:nvSpPr>
            <p:spPr bwMode="auto">
              <a:xfrm>
                <a:off x="2161" y="2853"/>
                <a:ext cx="249"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1600" b="1">
                    <a:latin typeface="Times" pitchFamily="18" charset="0"/>
                  </a:rPr>
                  <a:t>op</a:t>
                </a:r>
              </a:p>
            </p:txBody>
          </p:sp>
        </p:grpSp>
        <p:grpSp>
          <p:nvGrpSpPr>
            <p:cNvPr id="12298" name="Group 89"/>
            <p:cNvGrpSpPr>
              <a:grpSpLocks/>
            </p:cNvGrpSpPr>
            <p:nvPr/>
          </p:nvGrpSpPr>
          <p:grpSpPr bwMode="auto">
            <a:xfrm>
              <a:off x="2611" y="2853"/>
              <a:ext cx="580" cy="210"/>
              <a:chOff x="2611" y="2853"/>
              <a:chExt cx="580" cy="210"/>
            </a:xfrm>
          </p:grpSpPr>
          <p:sp>
            <p:nvSpPr>
              <p:cNvPr id="12313" name="Rectangle 90"/>
              <p:cNvSpPr>
                <a:spLocks noChangeArrowheads="1"/>
              </p:cNvSpPr>
              <p:nvPr/>
            </p:nvSpPr>
            <p:spPr bwMode="auto">
              <a:xfrm>
                <a:off x="2611" y="2857"/>
                <a:ext cx="580" cy="18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2314" name="Rectangle 91"/>
              <p:cNvSpPr>
                <a:spLocks noChangeArrowheads="1"/>
              </p:cNvSpPr>
              <p:nvPr/>
            </p:nvSpPr>
            <p:spPr bwMode="auto">
              <a:xfrm>
                <a:off x="2776" y="2853"/>
                <a:ext cx="221"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1600" b="1">
                    <a:latin typeface="Times" pitchFamily="18" charset="0"/>
                  </a:rPr>
                  <a:t>rs</a:t>
                </a:r>
              </a:p>
            </p:txBody>
          </p:sp>
        </p:grpSp>
        <p:grpSp>
          <p:nvGrpSpPr>
            <p:cNvPr id="12299" name="Group 92"/>
            <p:cNvGrpSpPr>
              <a:grpSpLocks/>
            </p:cNvGrpSpPr>
            <p:nvPr/>
          </p:nvGrpSpPr>
          <p:grpSpPr bwMode="auto">
            <a:xfrm>
              <a:off x="3199" y="2853"/>
              <a:ext cx="579" cy="210"/>
              <a:chOff x="3199" y="2853"/>
              <a:chExt cx="579" cy="210"/>
            </a:xfrm>
          </p:grpSpPr>
          <p:sp>
            <p:nvSpPr>
              <p:cNvPr id="12311" name="Rectangle 93"/>
              <p:cNvSpPr>
                <a:spLocks noChangeArrowheads="1"/>
              </p:cNvSpPr>
              <p:nvPr/>
            </p:nvSpPr>
            <p:spPr bwMode="auto">
              <a:xfrm>
                <a:off x="3199" y="2857"/>
                <a:ext cx="579" cy="18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2312" name="Rectangle 94"/>
              <p:cNvSpPr>
                <a:spLocks noChangeArrowheads="1"/>
              </p:cNvSpPr>
              <p:nvPr/>
            </p:nvSpPr>
            <p:spPr bwMode="auto">
              <a:xfrm>
                <a:off x="3363" y="2853"/>
                <a:ext cx="213"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1600" b="1">
                    <a:latin typeface="Times" pitchFamily="18" charset="0"/>
                  </a:rPr>
                  <a:t>rt</a:t>
                </a:r>
              </a:p>
            </p:txBody>
          </p:sp>
        </p:grpSp>
        <p:sp>
          <p:nvSpPr>
            <p:cNvPr id="12300" name="Rectangle 95"/>
            <p:cNvSpPr>
              <a:spLocks noChangeArrowheads="1"/>
            </p:cNvSpPr>
            <p:nvPr/>
          </p:nvSpPr>
          <p:spPr bwMode="auto">
            <a:xfrm>
              <a:off x="3786" y="2857"/>
              <a:ext cx="1800" cy="18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2301" name="Rectangle 96"/>
            <p:cNvSpPr>
              <a:spLocks noChangeArrowheads="1"/>
            </p:cNvSpPr>
            <p:nvPr/>
          </p:nvSpPr>
          <p:spPr bwMode="auto">
            <a:xfrm>
              <a:off x="4289" y="2853"/>
              <a:ext cx="692"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1600" b="1">
                  <a:latin typeface="Times" pitchFamily="18" charset="0"/>
                </a:rPr>
                <a:t>immediate</a:t>
              </a:r>
            </a:p>
          </p:txBody>
        </p:sp>
        <p:sp>
          <p:nvSpPr>
            <p:cNvPr id="12302" name="Rectangle 97"/>
            <p:cNvSpPr>
              <a:spLocks noChangeArrowheads="1"/>
            </p:cNvSpPr>
            <p:nvPr/>
          </p:nvSpPr>
          <p:spPr bwMode="auto">
            <a:xfrm>
              <a:off x="5488" y="2661"/>
              <a:ext cx="178"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1600">
                  <a:latin typeface="Times" pitchFamily="18" charset="0"/>
                </a:rPr>
                <a:t>0</a:t>
              </a:r>
            </a:p>
          </p:txBody>
        </p:sp>
        <p:sp>
          <p:nvSpPr>
            <p:cNvPr id="12303" name="Rectangle 98"/>
            <p:cNvSpPr>
              <a:spLocks noChangeArrowheads="1"/>
            </p:cNvSpPr>
            <p:nvPr/>
          </p:nvSpPr>
          <p:spPr bwMode="auto">
            <a:xfrm>
              <a:off x="3590" y="2661"/>
              <a:ext cx="242"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1600">
                  <a:latin typeface="Times" pitchFamily="18" charset="0"/>
                </a:rPr>
                <a:t>16</a:t>
              </a:r>
            </a:p>
          </p:txBody>
        </p:sp>
        <p:sp>
          <p:nvSpPr>
            <p:cNvPr id="12304" name="Rectangle 99"/>
            <p:cNvSpPr>
              <a:spLocks noChangeArrowheads="1"/>
            </p:cNvSpPr>
            <p:nvPr/>
          </p:nvSpPr>
          <p:spPr bwMode="auto">
            <a:xfrm>
              <a:off x="3002" y="2661"/>
              <a:ext cx="242"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1600">
                  <a:latin typeface="Times" pitchFamily="18" charset="0"/>
                </a:rPr>
                <a:t>21</a:t>
              </a:r>
            </a:p>
          </p:txBody>
        </p:sp>
        <p:sp>
          <p:nvSpPr>
            <p:cNvPr id="12305" name="Rectangle 100"/>
            <p:cNvSpPr>
              <a:spLocks noChangeArrowheads="1"/>
            </p:cNvSpPr>
            <p:nvPr/>
          </p:nvSpPr>
          <p:spPr bwMode="auto">
            <a:xfrm>
              <a:off x="2414" y="2661"/>
              <a:ext cx="242"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1600">
                  <a:latin typeface="Times" pitchFamily="18" charset="0"/>
                </a:rPr>
                <a:t>26</a:t>
              </a:r>
            </a:p>
          </p:txBody>
        </p:sp>
        <p:sp>
          <p:nvSpPr>
            <p:cNvPr id="12306" name="Rectangle 101"/>
            <p:cNvSpPr>
              <a:spLocks noChangeArrowheads="1"/>
            </p:cNvSpPr>
            <p:nvPr/>
          </p:nvSpPr>
          <p:spPr bwMode="auto">
            <a:xfrm>
              <a:off x="1918" y="2661"/>
              <a:ext cx="242"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1600">
                  <a:latin typeface="Times" pitchFamily="18" charset="0"/>
                </a:rPr>
                <a:t>31</a:t>
              </a:r>
            </a:p>
          </p:txBody>
        </p:sp>
        <p:sp>
          <p:nvSpPr>
            <p:cNvPr id="12307" name="Rectangle 102"/>
            <p:cNvSpPr>
              <a:spLocks noChangeArrowheads="1"/>
            </p:cNvSpPr>
            <p:nvPr/>
          </p:nvSpPr>
          <p:spPr bwMode="auto">
            <a:xfrm>
              <a:off x="2143" y="3045"/>
              <a:ext cx="395"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1600">
                  <a:latin typeface="Times" pitchFamily="18" charset="0"/>
                </a:rPr>
                <a:t>6 bits</a:t>
              </a:r>
            </a:p>
          </p:txBody>
        </p:sp>
        <p:sp>
          <p:nvSpPr>
            <p:cNvPr id="12308" name="Rectangle 103"/>
            <p:cNvSpPr>
              <a:spLocks noChangeArrowheads="1"/>
            </p:cNvSpPr>
            <p:nvPr/>
          </p:nvSpPr>
          <p:spPr bwMode="auto">
            <a:xfrm>
              <a:off x="4448" y="3045"/>
              <a:ext cx="459"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1600">
                  <a:latin typeface="Times" pitchFamily="18" charset="0"/>
                </a:rPr>
                <a:t>16 bits</a:t>
              </a:r>
            </a:p>
          </p:txBody>
        </p:sp>
        <p:sp>
          <p:nvSpPr>
            <p:cNvPr id="12309" name="Rectangle 104"/>
            <p:cNvSpPr>
              <a:spLocks noChangeArrowheads="1"/>
            </p:cNvSpPr>
            <p:nvPr/>
          </p:nvSpPr>
          <p:spPr bwMode="auto">
            <a:xfrm>
              <a:off x="3318" y="3045"/>
              <a:ext cx="395"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1600">
                  <a:latin typeface="Times" pitchFamily="18" charset="0"/>
                </a:rPr>
                <a:t>5 bits</a:t>
              </a:r>
            </a:p>
          </p:txBody>
        </p:sp>
        <p:sp>
          <p:nvSpPr>
            <p:cNvPr id="12310" name="Rectangle 105"/>
            <p:cNvSpPr>
              <a:spLocks noChangeArrowheads="1"/>
            </p:cNvSpPr>
            <p:nvPr/>
          </p:nvSpPr>
          <p:spPr bwMode="auto">
            <a:xfrm>
              <a:off x="2731" y="3045"/>
              <a:ext cx="395"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1600">
                  <a:latin typeface="Times" pitchFamily="18" charset="0"/>
                </a:rPr>
                <a:t>5 bits</a:t>
              </a:r>
            </a:p>
          </p:txBody>
        </p:sp>
      </p:grpSp>
    </p:spTree>
    <p:extLst>
      <p:ext uri="{BB962C8B-B14F-4D97-AF65-F5344CB8AC3E}">
        <p14:creationId xmlns:p14="http://schemas.microsoft.com/office/powerpoint/2010/main" val="3009866012"/>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idx="4294967295"/>
          </p:nvPr>
        </p:nvSpPr>
        <p:spPr>
          <a:xfrm>
            <a:off x="609600" y="457200"/>
            <a:ext cx="8001000" cy="589905"/>
          </a:xfrm>
          <a:noFill/>
        </p:spPr>
        <p:txBody>
          <a:bodyPr wrap="square" lIns="63500" tIns="25400" rIns="63500" bIns="25400" anchor="t">
            <a:spAutoFit/>
          </a:bodyPr>
          <a:lstStyle/>
          <a:p>
            <a:pPr eaLnBrk="1" hangingPunct="1"/>
            <a:r>
              <a:rPr lang="en-US" sz="3500" b="1" dirty="0" smtClean="0"/>
              <a:t>Register Transfer Language (Behavioral)</a:t>
            </a:r>
          </a:p>
        </p:txBody>
      </p:sp>
      <p:sp>
        <p:nvSpPr>
          <p:cNvPr id="13315" name="Rectangle 4"/>
          <p:cNvSpPr>
            <a:spLocks noChangeArrowheads="1"/>
          </p:cNvSpPr>
          <p:nvPr/>
        </p:nvSpPr>
        <p:spPr bwMode="auto">
          <a:xfrm>
            <a:off x="685800" y="1219200"/>
            <a:ext cx="8305800" cy="44940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pPr eaLnBrk="0" hangingPunct="0">
              <a:spcBef>
                <a:spcPct val="50000"/>
              </a:spcBef>
              <a:buFontTx/>
              <a:buChar char="•"/>
              <a:tabLst>
                <a:tab pos="1143000" algn="l"/>
                <a:tab pos="5367338" algn="l"/>
              </a:tabLst>
            </a:pPr>
            <a:r>
              <a:rPr lang="en-US" b="1" dirty="0">
                <a:latin typeface="Arial" charset="0"/>
              </a:rPr>
              <a:t>RTL gives the </a:t>
            </a:r>
            <a:r>
              <a:rPr lang="en-US" b="1" u="sng" dirty="0">
                <a:solidFill>
                  <a:srgbClr val="C00000"/>
                </a:solidFill>
                <a:latin typeface="Arial" charset="0"/>
              </a:rPr>
              <a:t>meaning</a:t>
            </a:r>
            <a:r>
              <a:rPr lang="en-US" b="1" dirty="0">
                <a:latin typeface="Arial" charset="0"/>
              </a:rPr>
              <a:t> of the instructions</a:t>
            </a:r>
            <a:br>
              <a:rPr lang="en-US" b="1" dirty="0">
                <a:latin typeface="Arial" charset="0"/>
              </a:rPr>
            </a:br>
            <a:r>
              <a:rPr lang="en-US" sz="1800" b="1" dirty="0">
                <a:latin typeface="Times" pitchFamily="18" charset="0"/>
              </a:rPr>
              <a:t>{op , </a:t>
            </a:r>
            <a:r>
              <a:rPr lang="en-US" sz="1800" b="1" dirty="0" err="1">
                <a:latin typeface="Times" pitchFamily="18" charset="0"/>
              </a:rPr>
              <a:t>rs</a:t>
            </a:r>
            <a:r>
              <a:rPr lang="en-US" sz="1800" b="1" dirty="0">
                <a:latin typeface="Times" pitchFamily="18" charset="0"/>
              </a:rPr>
              <a:t> , </a:t>
            </a:r>
            <a:r>
              <a:rPr lang="en-US" sz="1800" b="1" dirty="0" err="1">
                <a:latin typeface="Times" pitchFamily="18" charset="0"/>
              </a:rPr>
              <a:t>rt</a:t>
            </a:r>
            <a:r>
              <a:rPr lang="en-US" sz="1800" b="1" dirty="0">
                <a:latin typeface="Times" pitchFamily="18" charset="0"/>
              </a:rPr>
              <a:t> , </a:t>
            </a:r>
            <a:r>
              <a:rPr lang="en-US" sz="1800" b="1" dirty="0" err="1">
                <a:latin typeface="Times" pitchFamily="18" charset="0"/>
              </a:rPr>
              <a:t>rd</a:t>
            </a:r>
            <a:r>
              <a:rPr lang="en-US" sz="1800" b="1" dirty="0">
                <a:latin typeface="Times" pitchFamily="18" charset="0"/>
              </a:rPr>
              <a:t> , </a:t>
            </a:r>
            <a:r>
              <a:rPr lang="en-US" sz="1800" b="1" dirty="0" err="1">
                <a:latin typeface="Times" pitchFamily="18" charset="0"/>
              </a:rPr>
              <a:t>shamt</a:t>
            </a:r>
            <a:r>
              <a:rPr lang="en-US" sz="1800" b="1" dirty="0">
                <a:latin typeface="Times" pitchFamily="18" charset="0"/>
              </a:rPr>
              <a:t> , </a:t>
            </a:r>
            <a:r>
              <a:rPr lang="en-US" sz="1800" b="1" dirty="0" err="1">
                <a:latin typeface="Times" pitchFamily="18" charset="0"/>
              </a:rPr>
              <a:t>funct</a:t>
            </a:r>
            <a:r>
              <a:rPr lang="en-US" sz="1800" b="1" dirty="0">
                <a:latin typeface="Times" pitchFamily="18" charset="0"/>
              </a:rPr>
              <a:t>} = MEM[ PC ]</a:t>
            </a:r>
          </a:p>
          <a:p>
            <a:pPr eaLnBrk="0" hangingPunct="0">
              <a:spcBef>
                <a:spcPct val="50000"/>
              </a:spcBef>
              <a:tabLst>
                <a:tab pos="1143000" algn="l"/>
                <a:tab pos="5367338" algn="l"/>
              </a:tabLst>
            </a:pPr>
            <a:r>
              <a:rPr lang="en-US" sz="1800" b="1" dirty="0">
                <a:latin typeface="Times" pitchFamily="18" charset="0"/>
              </a:rPr>
              <a:t>{op , </a:t>
            </a:r>
            <a:r>
              <a:rPr lang="en-US" sz="1800" b="1" dirty="0" err="1">
                <a:latin typeface="Times" pitchFamily="18" charset="0"/>
              </a:rPr>
              <a:t>rs</a:t>
            </a:r>
            <a:r>
              <a:rPr lang="en-US" sz="1800" b="1" dirty="0">
                <a:latin typeface="Times" pitchFamily="18" charset="0"/>
              </a:rPr>
              <a:t> , </a:t>
            </a:r>
            <a:r>
              <a:rPr lang="en-US" sz="1800" b="1" dirty="0" err="1">
                <a:latin typeface="Times" pitchFamily="18" charset="0"/>
              </a:rPr>
              <a:t>rt</a:t>
            </a:r>
            <a:r>
              <a:rPr lang="en-US" sz="1800" b="1" dirty="0">
                <a:latin typeface="Times" pitchFamily="18" charset="0"/>
              </a:rPr>
              <a:t> ,   Imm16}                = MEM[ PC ]</a:t>
            </a:r>
          </a:p>
          <a:p>
            <a:pPr>
              <a:spcBef>
                <a:spcPct val="20000"/>
              </a:spcBef>
              <a:buFontTx/>
              <a:buChar char="•"/>
              <a:tabLst>
                <a:tab pos="1143000" algn="l"/>
                <a:tab pos="5367338" algn="l"/>
              </a:tabLst>
            </a:pPr>
            <a:r>
              <a:rPr lang="en-US" b="1" dirty="0">
                <a:latin typeface="Arial" charset="0"/>
              </a:rPr>
              <a:t>All start by fetching the instruction</a:t>
            </a:r>
            <a:endParaRPr lang="en-US" sz="1800" b="1" dirty="0">
              <a:latin typeface="Times" pitchFamily="18" charset="0"/>
            </a:endParaRPr>
          </a:p>
          <a:p>
            <a:pPr eaLnBrk="0" hangingPunct="0">
              <a:lnSpc>
                <a:spcPct val="90000"/>
              </a:lnSpc>
              <a:spcBef>
                <a:spcPct val="50000"/>
              </a:spcBef>
              <a:tabLst>
                <a:tab pos="1143000" algn="l"/>
                <a:tab pos="5367338" algn="l"/>
              </a:tabLst>
            </a:pPr>
            <a:r>
              <a:rPr lang="en-US" sz="1800" b="1" u="sng" dirty="0" err="1">
                <a:latin typeface="Times" pitchFamily="18" charset="0"/>
              </a:rPr>
              <a:t>inst</a:t>
            </a:r>
            <a:r>
              <a:rPr lang="en-US" sz="1800" b="1" u="sng" dirty="0">
                <a:latin typeface="Times" pitchFamily="18" charset="0"/>
              </a:rPr>
              <a:t> 	Register Transfers</a:t>
            </a:r>
          </a:p>
          <a:p>
            <a:pPr eaLnBrk="0" hangingPunct="0">
              <a:lnSpc>
                <a:spcPct val="90000"/>
              </a:lnSpc>
              <a:spcBef>
                <a:spcPct val="50000"/>
              </a:spcBef>
              <a:tabLst>
                <a:tab pos="1143000" algn="l"/>
                <a:tab pos="5367338" algn="l"/>
              </a:tabLst>
            </a:pPr>
            <a:r>
              <a:rPr lang="en-US" sz="1800" b="1" dirty="0">
                <a:latin typeface="Times" pitchFamily="18" charset="0"/>
              </a:rPr>
              <a:t>ADDU	R[</a:t>
            </a:r>
            <a:r>
              <a:rPr lang="en-US" sz="1800" b="1" dirty="0" err="1">
                <a:latin typeface="Times" pitchFamily="18" charset="0"/>
              </a:rPr>
              <a:t>rd</a:t>
            </a:r>
            <a:r>
              <a:rPr lang="en-US" sz="1800" b="1" dirty="0">
                <a:latin typeface="Times" pitchFamily="18" charset="0"/>
              </a:rPr>
              <a:t>] = R[</a:t>
            </a:r>
            <a:r>
              <a:rPr lang="en-US" sz="1800" b="1" dirty="0" err="1">
                <a:latin typeface="Times" pitchFamily="18" charset="0"/>
              </a:rPr>
              <a:t>rs</a:t>
            </a:r>
            <a:r>
              <a:rPr lang="en-US" sz="1800" b="1" dirty="0">
                <a:latin typeface="Times" pitchFamily="18" charset="0"/>
              </a:rPr>
              <a:t>] + R[</a:t>
            </a:r>
            <a:r>
              <a:rPr lang="en-US" sz="1800" b="1" dirty="0" err="1">
                <a:latin typeface="Times" pitchFamily="18" charset="0"/>
              </a:rPr>
              <a:t>rt</a:t>
            </a:r>
            <a:r>
              <a:rPr lang="en-US" sz="1800" b="1" dirty="0">
                <a:latin typeface="Times" pitchFamily="18" charset="0"/>
              </a:rPr>
              <a:t>];	PC = PC + 4</a:t>
            </a:r>
          </a:p>
          <a:p>
            <a:pPr eaLnBrk="0" hangingPunct="0">
              <a:lnSpc>
                <a:spcPct val="90000"/>
              </a:lnSpc>
              <a:spcBef>
                <a:spcPct val="50000"/>
              </a:spcBef>
              <a:tabLst>
                <a:tab pos="1143000" algn="l"/>
                <a:tab pos="5367338" algn="l"/>
              </a:tabLst>
            </a:pPr>
            <a:r>
              <a:rPr lang="en-US" sz="1800" b="1" dirty="0">
                <a:latin typeface="Times" pitchFamily="18" charset="0"/>
              </a:rPr>
              <a:t>SUBU	R[</a:t>
            </a:r>
            <a:r>
              <a:rPr lang="en-US" sz="1800" b="1" dirty="0" err="1">
                <a:latin typeface="Times" pitchFamily="18" charset="0"/>
              </a:rPr>
              <a:t>rd</a:t>
            </a:r>
            <a:r>
              <a:rPr lang="en-US" sz="1800" b="1" dirty="0">
                <a:latin typeface="Times" pitchFamily="18" charset="0"/>
              </a:rPr>
              <a:t>] = R[</a:t>
            </a:r>
            <a:r>
              <a:rPr lang="en-US" sz="1800" b="1" dirty="0" err="1">
                <a:latin typeface="Times" pitchFamily="18" charset="0"/>
              </a:rPr>
              <a:t>rs</a:t>
            </a:r>
            <a:r>
              <a:rPr lang="en-US" sz="1800" b="1" dirty="0">
                <a:latin typeface="Times" pitchFamily="18" charset="0"/>
              </a:rPr>
              <a:t>] – R[</a:t>
            </a:r>
            <a:r>
              <a:rPr lang="en-US" sz="1800" b="1" dirty="0" err="1">
                <a:latin typeface="Times" pitchFamily="18" charset="0"/>
              </a:rPr>
              <a:t>rt</a:t>
            </a:r>
            <a:r>
              <a:rPr lang="en-US" sz="1800" b="1" dirty="0">
                <a:latin typeface="Times" pitchFamily="18" charset="0"/>
              </a:rPr>
              <a:t>];	PC = PC + 4</a:t>
            </a:r>
          </a:p>
          <a:p>
            <a:pPr eaLnBrk="0" hangingPunct="0">
              <a:lnSpc>
                <a:spcPct val="90000"/>
              </a:lnSpc>
              <a:spcBef>
                <a:spcPct val="50000"/>
              </a:spcBef>
              <a:tabLst>
                <a:tab pos="1143000" algn="l"/>
                <a:tab pos="5367338" algn="l"/>
              </a:tabLst>
            </a:pPr>
            <a:r>
              <a:rPr lang="en-US" sz="1800" b="1" dirty="0">
                <a:latin typeface="Times" pitchFamily="18" charset="0"/>
              </a:rPr>
              <a:t>ADDI	R[</a:t>
            </a:r>
            <a:r>
              <a:rPr lang="en-US" sz="1800" b="1" dirty="0" err="1">
                <a:latin typeface="Times" pitchFamily="18" charset="0"/>
              </a:rPr>
              <a:t>rt</a:t>
            </a:r>
            <a:r>
              <a:rPr lang="en-US" sz="1800" b="1" dirty="0">
                <a:latin typeface="Times" pitchFamily="18" charset="0"/>
              </a:rPr>
              <a:t>] = R[</a:t>
            </a:r>
            <a:r>
              <a:rPr lang="en-US" sz="1800" b="1" dirty="0" err="1">
                <a:latin typeface="Times" pitchFamily="18" charset="0"/>
              </a:rPr>
              <a:t>rs</a:t>
            </a:r>
            <a:r>
              <a:rPr lang="en-US" sz="1800" b="1" dirty="0">
                <a:latin typeface="Times" pitchFamily="18" charset="0"/>
              </a:rPr>
              <a:t>] + </a:t>
            </a:r>
            <a:r>
              <a:rPr lang="en-US" sz="1800" b="1" dirty="0" err="1">
                <a:latin typeface="Times" pitchFamily="18" charset="0"/>
              </a:rPr>
              <a:t>sign_ext</a:t>
            </a:r>
            <a:r>
              <a:rPr lang="en-US" sz="1800" b="1" dirty="0">
                <a:latin typeface="Times" pitchFamily="18" charset="0"/>
              </a:rPr>
              <a:t>(Imm16); 	PC = PC + 4</a:t>
            </a:r>
          </a:p>
          <a:p>
            <a:pPr eaLnBrk="0" hangingPunct="0">
              <a:lnSpc>
                <a:spcPct val="90000"/>
              </a:lnSpc>
              <a:spcBef>
                <a:spcPct val="50000"/>
              </a:spcBef>
              <a:tabLst>
                <a:tab pos="1143000" algn="l"/>
                <a:tab pos="5367338" algn="l"/>
              </a:tabLst>
            </a:pPr>
            <a:r>
              <a:rPr lang="en-US" sz="1800" b="1" dirty="0">
                <a:latin typeface="Times" pitchFamily="18" charset="0"/>
              </a:rPr>
              <a:t>LOAD	R[</a:t>
            </a:r>
            <a:r>
              <a:rPr lang="en-US" sz="1800" b="1" dirty="0" err="1">
                <a:latin typeface="Times" pitchFamily="18" charset="0"/>
              </a:rPr>
              <a:t>rt</a:t>
            </a:r>
            <a:r>
              <a:rPr lang="en-US" sz="1800" b="1" dirty="0">
                <a:latin typeface="Times" pitchFamily="18" charset="0"/>
              </a:rPr>
              <a:t>] = MEM[ R[</a:t>
            </a:r>
            <a:r>
              <a:rPr lang="en-US" sz="1800" b="1" dirty="0" err="1">
                <a:latin typeface="Times" pitchFamily="18" charset="0"/>
              </a:rPr>
              <a:t>rs</a:t>
            </a:r>
            <a:r>
              <a:rPr lang="en-US" sz="1800" b="1" dirty="0">
                <a:latin typeface="Times" pitchFamily="18" charset="0"/>
              </a:rPr>
              <a:t>] + </a:t>
            </a:r>
            <a:r>
              <a:rPr lang="en-US" sz="1800" b="1" dirty="0" err="1">
                <a:latin typeface="Times" pitchFamily="18" charset="0"/>
              </a:rPr>
              <a:t>sign_ext</a:t>
            </a:r>
            <a:r>
              <a:rPr lang="en-US" sz="1800" b="1" dirty="0">
                <a:latin typeface="Times" pitchFamily="18" charset="0"/>
              </a:rPr>
              <a:t>(Imm16)];	PC = PC + 4</a:t>
            </a:r>
          </a:p>
          <a:p>
            <a:pPr eaLnBrk="0" hangingPunct="0">
              <a:lnSpc>
                <a:spcPct val="90000"/>
              </a:lnSpc>
              <a:spcBef>
                <a:spcPct val="50000"/>
              </a:spcBef>
              <a:tabLst>
                <a:tab pos="1143000" algn="l"/>
                <a:tab pos="5367338" algn="l"/>
              </a:tabLst>
            </a:pPr>
            <a:r>
              <a:rPr lang="en-US" sz="1800" b="1" dirty="0">
                <a:latin typeface="Times" pitchFamily="18" charset="0"/>
              </a:rPr>
              <a:t>STORE	MEM[ R[</a:t>
            </a:r>
            <a:r>
              <a:rPr lang="en-US" sz="1800" b="1" dirty="0" err="1">
                <a:latin typeface="Times" pitchFamily="18" charset="0"/>
              </a:rPr>
              <a:t>rs</a:t>
            </a:r>
            <a:r>
              <a:rPr lang="en-US" sz="1800" b="1" dirty="0">
                <a:latin typeface="Times" pitchFamily="18" charset="0"/>
              </a:rPr>
              <a:t>] + </a:t>
            </a:r>
            <a:r>
              <a:rPr lang="en-US" sz="1800" b="1" dirty="0" err="1">
                <a:latin typeface="Times" pitchFamily="18" charset="0"/>
              </a:rPr>
              <a:t>sign_ext</a:t>
            </a:r>
            <a:r>
              <a:rPr lang="en-US" sz="1800" b="1" dirty="0">
                <a:latin typeface="Times" pitchFamily="18" charset="0"/>
              </a:rPr>
              <a:t>(Imm16) ] = R[</a:t>
            </a:r>
            <a:r>
              <a:rPr lang="en-US" sz="1800" b="1" dirty="0" err="1">
                <a:latin typeface="Times" pitchFamily="18" charset="0"/>
              </a:rPr>
              <a:t>rt</a:t>
            </a:r>
            <a:r>
              <a:rPr lang="en-US" sz="1800" b="1" dirty="0">
                <a:latin typeface="Times" pitchFamily="18" charset="0"/>
              </a:rPr>
              <a:t>];	PC = PC + 4</a:t>
            </a:r>
          </a:p>
          <a:p>
            <a:pPr eaLnBrk="0" hangingPunct="0">
              <a:lnSpc>
                <a:spcPct val="90000"/>
              </a:lnSpc>
              <a:spcBef>
                <a:spcPct val="50000"/>
              </a:spcBef>
              <a:tabLst>
                <a:tab pos="1143000" algn="l"/>
                <a:tab pos="5367338" algn="l"/>
              </a:tabLst>
            </a:pPr>
            <a:r>
              <a:rPr lang="en-US" sz="1800" b="1" dirty="0">
                <a:latin typeface="Times" pitchFamily="18" charset="0"/>
              </a:rPr>
              <a:t>BEQ   if ( R[</a:t>
            </a:r>
            <a:r>
              <a:rPr lang="en-US" sz="1800" b="1" dirty="0" err="1">
                <a:latin typeface="Times" pitchFamily="18" charset="0"/>
              </a:rPr>
              <a:t>rs</a:t>
            </a:r>
            <a:r>
              <a:rPr lang="en-US" sz="1800" b="1" dirty="0">
                <a:latin typeface="Times" pitchFamily="18" charset="0"/>
              </a:rPr>
              <a:t>] == R[</a:t>
            </a:r>
            <a:r>
              <a:rPr lang="en-US" sz="1800" b="1" dirty="0" err="1">
                <a:latin typeface="Times" pitchFamily="18" charset="0"/>
              </a:rPr>
              <a:t>rt</a:t>
            </a:r>
            <a:r>
              <a:rPr lang="en-US" sz="1800" b="1" dirty="0">
                <a:latin typeface="Times" pitchFamily="18" charset="0"/>
              </a:rPr>
              <a:t>] ) then                 PC = PC + 4 + (</a:t>
            </a:r>
            <a:r>
              <a:rPr lang="en-US" sz="1800" b="1" dirty="0" err="1">
                <a:latin typeface="Times" pitchFamily="18" charset="0"/>
              </a:rPr>
              <a:t>sign_ext</a:t>
            </a:r>
            <a:r>
              <a:rPr lang="en-US" sz="1800" b="1" dirty="0">
                <a:latin typeface="Times" pitchFamily="18" charset="0"/>
              </a:rPr>
              <a:t>(Imm16) || 00)</a:t>
            </a:r>
          </a:p>
          <a:p>
            <a:pPr eaLnBrk="0" hangingPunct="0">
              <a:lnSpc>
                <a:spcPct val="90000"/>
              </a:lnSpc>
              <a:spcBef>
                <a:spcPct val="50000"/>
              </a:spcBef>
              <a:tabLst>
                <a:tab pos="1143000" algn="l"/>
                <a:tab pos="5367338" algn="l"/>
              </a:tabLst>
            </a:pPr>
            <a:r>
              <a:rPr lang="en-US" sz="1800" b="1" dirty="0">
                <a:latin typeface="Times" pitchFamily="18" charset="0"/>
              </a:rPr>
              <a:t>          else 		PC = PC + 4</a:t>
            </a:r>
          </a:p>
        </p:txBody>
      </p:sp>
    </p:spTree>
    <p:extLst>
      <p:ext uri="{BB962C8B-B14F-4D97-AF65-F5344CB8AC3E}">
        <p14:creationId xmlns:p14="http://schemas.microsoft.com/office/powerpoint/2010/main" val="1699879996"/>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idx="4294967295"/>
          </p:nvPr>
        </p:nvSpPr>
        <p:spPr>
          <a:xfrm>
            <a:off x="609600" y="533400"/>
            <a:ext cx="8001000" cy="666849"/>
          </a:xfrm>
          <a:noFill/>
        </p:spPr>
        <p:txBody>
          <a:bodyPr wrap="square" lIns="63500" tIns="25400" rIns="63500" bIns="25400" anchor="t">
            <a:spAutoFit/>
          </a:bodyPr>
          <a:lstStyle/>
          <a:p>
            <a:pPr eaLnBrk="1" hangingPunct="1"/>
            <a:r>
              <a:rPr lang="en-US" b="1" dirty="0" smtClean="0"/>
              <a:t>Requirements of the Instruction Set</a:t>
            </a:r>
          </a:p>
        </p:txBody>
      </p:sp>
      <p:sp>
        <p:nvSpPr>
          <p:cNvPr id="14339" name="AutoShape 3"/>
          <p:cNvSpPr>
            <a:spLocks noGrp="1" noChangeArrowheads="1"/>
          </p:cNvSpPr>
          <p:nvPr>
            <p:ph type="body" idx="4294967295"/>
          </p:nvPr>
        </p:nvSpPr>
        <p:spPr>
          <a:xfrm>
            <a:off x="762000" y="1295400"/>
            <a:ext cx="8191500" cy="4235450"/>
          </a:xfrm>
          <a:noFill/>
        </p:spPr>
        <p:txBody>
          <a:bodyPr lIns="63500" tIns="25400" rIns="63500" bIns="25400">
            <a:spAutoFit/>
          </a:bodyPr>
          <a:lstStyle/>
          <a:p>
            <a:pPr marL="203200" indent="-203200" eaLnBrk="1" hangingPunct="1">
              <a:spcBef>
                <a:spcPct val="30000"/>
              </a:spcBef>
            </a:pPr>
            <a:r>
              <a:rPr lang="en-US" sz="2000" dirty="0" smtClean="0"/>
              <a:t>Memory (MEM)</a:t>
            </a:r>
          </a:p>
          <a:p>
            <a:pPr marL="685800" lvl="1" indent="-190500" eaLnBrk="1" hangingPunct="1">
              <a:spcBef>
                <a:spcPct val="30000"/>
              </a:spcBef>
            </a:pPr>
            <a:r>
              <a:rPr lang="en-US" sz="2000" dirty="0" smtClean="0"/>
              <a:t>instructions &amp; data</a:t>
            </a:r>
          </a:p>
          <a:p>
            <a:pPr marL="203200" indent="-203200" eaLnBrk="1" hangingPunct="1">
              <a:spcBef>
                <a:spcPct val="30000"/>
              </a:spcBef>
            </a:pPr>
            <a:r>
              <a:rPr lang="en-US" sz="2000" dirty="0" smtClean="0"/>
              <a:t>Registers (R: 32 x 32)</a:t>
            </a:r>
          </a:p>
          <a:p>
            <a:pPr marL="685800" lvl="1" indent="-190500" eaLnBrk="1" hangingPunct="1">
              <a:spcBef>
                <a:spcPct val="30000"/>
              </a:spcBef>
            </a:pPr>
            <a:r>
              <a:rPr lang="en-US" sz="2000" dirty="0" smtClean="0"/>
              <a:t>read RS</a:t>
            </a:r>
          </a:p>
          <a:p>
            <a:pPr marL="685800" lvl="1" indent="-190500" eaLnBrk="1" hangingPunct="1">
              <a:spcBef>
                <a:spcPct val="30000"/>
              </a:spcBef>
            </a:pPr>
            <a:r>
              <a:rPr lang="en-US" sz="2000" dirty="0" smtClean="0"/>
              <a:t>read RT</a:t>
            </a:r>
          </a:p>
          <a:p>
            <a:pPr marL="685800" lvl="1" indent="-190500" eaLnBrk="1" hangingPunct="1">
              <a:spcBef>
                <a:spcPct val="30000"/>
              </a:spcBef>
            </a:pPr>
            <a:r>
              <a:rPr lang="en-US" sz="2000" dirty="0" smtClean="0"/>
              <a:t>Write RT or RD</a:t>
            </a:r>
          </a:p>
          <a:p>
            <a:pPr marL="203200" indent="-203200" eaLnBrk="1" hangingPunct="1">
              <a:spcBef>
                <a:spcPct val="30000"/>
              </a:spcBef>
            </a:pPr>
            <a:r>
              <a:rPr lang="en-US" sz="2000" dirty="0" smtClean="0"/>
              <a:t>PC (program counter)</a:t>
            </a:r>
          </a:p>
          <a:p>
            <a:pPr marL="203200" indent="-203200" eaLnBrk="1" hangingPunct="1">
              <a:spcBef>
                <a:spcPct val="30000"/>
              </a:spcBef>
            </a:pPr>
            <a:r>
              <a:rPr lang="en-US" sz="2000" dirty="0" smtClean="0"/>
              <a:t>Extender (sign extend)</a:t>
            </a:r>
          </a:p>
          <a:p>
            <a:pPr marL="203200" indent="-203200" eaLnBrk="1" hangingPunct="1">
              <a:spcBef>
                <a:spcPct val="30000"/>
              </a:spcBef>
            </a:pPr>
            <a:r>
              <a:rPr lang="en-US" sz="2000" dirty="0" smtClean="0"/>
              <a:t>Add and Sub register or extended immediate</a:t>
            </a:r>
          </a:p>
          <a:p>
            <a:pPr marL="203200" indent="-203200" eaLnBrk="1" hangingPunct="1">
              <a:spcBef>
                <a:spcPct val="30000"/>
              </a:spcBef>
            </a:pPr>
            <a:r>
              <a:rPr lang="en-US" sz="2000" dirty="0" smtClean="0"/>
              <a:t>Add 4 or extended immediate to PC</a:t>
            </a:r>
          </a:p>
        </p:txBody>
      </p:sp>
    </p:spTree>
    <p:extLst>
      <p:ext uri="{BB962C8B-B14F-4D97-AF65-F5344CB8AC3E}">
        <p14:creationId xmlns:p14="http://schemas.microsoft.com/office/powerpoint/2010/main" val="4085518318"/>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idx="4294967295"/>
          </p:nvPr>
        </p:nvSpPr>
        <p:spPr>
          <a:xfrm>
            <a:off x="685800" y="685800"/>
            <a:ext cx="7924800" cy="666849"/>
          </a:xfrm>
          <a:noFill/>
        </p:spPr>
        <p:txBody>
          <a:bodyPr wrap="square" lIns="63500" tIns="25400" rIns="63500" bIns="25400" anchor="t">
            <a:spAutoFit/>
          </a:bodyPr>
          <a:lstStyle/>
          <a:p>
            <a:pPr eaLnBrk="1" hangingPunct="1"/>
            <a:r>
              <a:rPr lang="en-US" b="1" dirty="0" smtClean="0"/>
              <a:t>Components of the </a:t>
            </a:r>
            <a:r>
              <a:rPr lang="en-US" b="1" dirty="0" err="1" smtClean="0"/>
              <a:t>Datapath</a:t>
            </a:r>
            <a:endParaRPr lang="en-US" b="1" dirty="0" smtClean="0"/>
          </a:p>
        </p:txBody>
      </p:sp>
      <p:sp>
        <p:nvSpPr>
          <p:cNvPr id="15363" name="AutoShape 3"/>
          <p:cNvSpPr>
            <a:spLocks noGrp="1" noChangeArrowheads="1"/>
          </p:cNvSpPr>
          <p:nvPr>
            <p:ph type="body" idx="4294967295"/>
          </p:nvPr>
        </p:nvSpPr>
        <p:spPr>
          <a:xfrm>
            <a:off x="990600" y="1752600"/>
            <a:ext cx="7391400" cy="1657890"/>
          </a:xfrm>
          <a:noFill/>
        </p:spPr>
        <p:txBody>
          <a:bodyPr wrap="square" lIns="63500" tIns="25400" rIns="63500" bIns="25400">
            <a:spAutoFit/>
          </a:bodyPr>
          <a:lstStyle/>
          <a:p>
            <a:pPr marL="203200" indent="-203200" eaLnBrk="1" hangingPunct="1"/>
            <a:r>
              <a:rPr lang="en-US" sz="3200" dirty="0" smtClean="0"/>
              <a:t>Combinational Elements</a:t>
            </a:r>
          </a:p>
          <a:p>
            <a:pPr marL="203200" indent="-203200" eaLnBrk="1" hangingPunct="1"/>
            <a:r>
              <a:rPr lang="en-US" sz="3200" dirty="0" smtClean="0"/>
              <a:t>Storage Elements</a:t>
            </a:r>
          </a:p>
          <a:p>
            <a:pPr marL="685800" lvl="1" indent="-190500" eaLnBrk="1" hangingPunct="1"/>
            <a:r>
              <a:rPr lang="en-US" sz="2000" b="1" dirty="0" smtClean="0">
                <a:solidFill>
                  <a:srgbClr val="C00000"/>
                </a:solidFill>
              </a:rPr>
              <a:t>Clocking methodology</a:t>
            </a:r>
            <a:endParaRPr lang="en-US" b="1" dirty="0" smtClean="0">
              <a:solidFill>
                <a:srgbClr val="C00000"/>
              </a:solidFill>
            </a:endParaRPr>
          </a:p>
        </p:txBody>
      </p:sp>
    </p:spTree>
    <p:extLst>
      <p:ext uri="{BB962C8B-B14F-4D97-AF65-F5344CB8AC3E}">
        <p14:creationId xmlns:p14="http://schemas.microsoft.com/office/powerpoint/2010/main" val="3680149241"/>
      </p:ext>
    </p:extLst>
  </p:cSld>
  <p:clrMapOvr>
    <a:masterClrMapping/>
  </p:clrMapOvr>
  <p:transition/>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rotWithShape="1">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27688</TotalTime>
  <Words>1696</Words>
  <Application>Microsoft Office PowerPoint</Application>
  <PresentationFormat>On-screen Show (4:3)</PresentationFormat>
  <Paragraphs>389</Paragraphs>
  <Slides>18</Slides>
  <Notes>10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18</vt:i4>
      </vt:variant>
    </vt:vector>
  </HeadingPairs>
  <TitlesOfParts>
    <vt:vector size="27" baseType="lpstr">
      <vt:lpstr>Arial</vt:lpstr>
      <vt:lpstr>Calibri</vt:lpstr>
      <vt:lpstr>Courier New</vt:lpstr>
      <vt:lpstr>Garamond</vt:lpstr>
      <vt:lpstr>Helvetica</vt:lpstr>
      <vt:lpstr>Times</vt:lpstr>
      <vt:lpstr>Times New Roman</vt:lpstr>
      <vt:lpstr>Trebuchet MS</vt:lpstr>
      <vt:lpstr>Organic</vt:lpstr>
      <vt:lpstr>CSCIU 310 01 Introduction to  Computer Architecture AKM Jahangir A Majumder, PhD</vt:lpstr>
      <vt:lpstr>Review and Learning Outcomes</vt:lpstr>
      <vt:lpstr>Anatomy: 5 Components of Any Computer</vt:lpstr>
      <vt:lpstr>MIPS Datapath</vt:lpstr>
      <vt:lpstr>Review: The MIPS Instruction Formats</vt:lpstr>
      <vt:lpstr>The MIPS-lite Subset for today</vt:lpstr>
      <vt:lpstr>Register Transfer Language (Behavioral)</vt:lpstr>
      <vt:lpstr>Requirements of the Instruction Set</vt:lpstr>
      <vt:lpstr>Components of the Datapath</vt:lpstr>
      <vt:lpstr>Datapath Building Blocks: Combinational Logic Elements</vt:lpstr>
      <vt:lpstr>Datapath Building Blocks: Register Files</vt:lpstr>
      <vt:lpstr>Datapath Building Blocks: PC, Memory, Adder, etc</vt:lpstr>
      <vt:lpstr>Overview of the Instruction Fetch Unit</vt:lpstr>
      <vt:lpstr>Building the Datapath (for R-Type)</vt:lpstr>
      <vt:lpstr>Building the Datapath (for Immediate)</vt:lpstr>
      <vt:lpstr>Question</vt:lpstr>
      <vt:lpstr>Solution</vt:lpstr>
      <vt:lpstr>Summary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Mouny</dc:creator>
  <cp:lastModifiedBy>MAJUMDER, AKM JAHANGIR</cp:lastModifiedBy>
  <cp:revision>829</cp:revision>
  <cp:lastPrinted>2013-11-25T17:13:45Z</cp:lastPrinted>
  <dcterms:created xsi:type="dcterms:W3CDTF">2012-08-10T22:02:17Z</dcterms:created>
  <dcterms:modified xsi:type="dcterms:W3CDTF">2019-01-23T21:31:52Z</dcterms:modified>
</cp:coreProperties>
</file>