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2"/>
  </p:notesMasterIdLst>
  <p:handoutMasterIdLst>
    <p:handoutMasterId r:id="rId13"/>
  </p:handoutMasterIdLst>
  <p:sldIdLst>
    <p:sldId id="1063" r:id="rId2"/>
    <p:sldId id="1064" r:id="rId3"/>
    <p:sldId id="1065" r:id="rId4"/>
    <p:sldId id="1058" r:id="rId5"/>
    <p:sldId id="1059" r:id="rId6"/>
    <p:sldId id="1061" r:id="rId7"/>
    <p:sldId id="1062" r:id="rId8"/>
    <p:sldId id="1066" r:id="rId9"/>
    <p:sldId id="1060" r:id="rId10"/>
    <p:sldId id="931" r:id="rId1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55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25F-C7E7-4636-94F1-AC6DDFB96CCE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DCF2-22E6-45FC-BFFF-F9FE793D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C545A4-FC33-4A93-9C6A-791085183A9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4B4D12-0171-4CB0-80BD-A229CE42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92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89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62500" lnSpcReduction="20000"/>
          </a:bodyPr>
          <a:lstStyle/>
          <a:p>
            <a:r>
              <a:rPr lang="en-US" sz="2800" dirty="0" smtClean="0"/>
              <a:t>Answer 1: Converting 46 as integral part:           Answer 2: Converting 0.6875 as fractional part:</a:t>
            </a:r>
          </a:p>
          <a:p>
            <a:r>
              <a:rPr lang="en-US" sz="2800" dirty="0" smtClean="0"/>
              <a:t>46/2 = 23 rem = 0                                             0.6875 * 2 = 1.3750 </a:t>
            </a:r>
            <a:r>
              <a:rPr lang="en-US" sz="2800" dirty="0" err="1" smtClean="0"/>
              <a:t>int</a:t>
            </a:r>
            <a:r>
              <a:rPr lang="en-US" sz="2800" dirty="0" smtClean="0"/>
              <a:t> = 1</a:t>
            </a:r>
          </a:p>
          <a:p>
            <a:r>
              <a:rPr lang="en-US" sz="2800" dirty="0" smtClean="0"/>
              <a:t>23/2 = 11 rem = 1                                             0.3750 * 2 = 0.7500 </a:t>
            </a:r>
            <a:r>
              <a:rPr lang="en-US" sz="2800" dirty="0" err="1" smtClean="0"/>
              <a:t>int</a:t>
            </a:r>
            <a:r>
              <a:rPr lang="en-US" sz="2800" dirty="0" smtClean="0"/>
              <a:t> = 0</a:t>
            </a:r>
          </a:p>
          <a:p>
            <a:r>
              <a:rPr lang="en-US" sz="2800" dirty="0" smtClean="0"/>
              <a:t>11/2 = 5 remainder = 1                                      0.7500 * 2 = 1.5000 </a:t>
            </a:r>
            <a:r>
              <a:rPr lang="en-US" sz="2800" dirty="0" err="1" smtClean="0"/>
              <a:t>int</a:t>
            </a:r>
            <a:r>
              <a:rPr lang="en-US" sz="2800" dirty="0" smtClean="0"/>
              <a:t> = 1 </a:t>
            </a:r>
          </a:p>
          <a:p>
            <a:r>
              <a:rPr lang="en-US" sz="2800" dirty="0" smtClean="0"/>
              <a:t>5/2 = 2 remainder = 1                                        0.5000 * 2 = 1.0000 </a:t>
            </a:r>
            <a:r>
              <a:rPr lang="en-US" sz="2800" dirty="0" err="1" smtClean="0"/>
              <a:t>int</a:t>
            </a:r>
            <a:r>
              <a:rPr lang="en-US" sz="2800" dirty="0" smtClean="0"/>
              <a:t> = 1</a:t>
            </a:r>
          </a:p>
          <a:p>
            <a:r>
              <a:rPr lang="en-US" sz="2800" dirty="0" smtClean="0"/>
              <a:t>2/2 = 1 remainder = 0                                        0.0000 </a:t>
            </a:r>
          </a:p>
          <a:p>
            <a:r>
              <a:rPr lang="en-US" sz="2800" dirty="0" smtClean="0"/>
              <a:t>1/2 = 0 remainder = 1                                        Reading off in the forward direction: 0.1011</a:t>
            </a:r>
            <a:r>
              <a:rPr lang="en-US" sz="2800" baseline="-25000" dirty="0" smtClean="0"/>
              <a:t>2</a:t>
            </a:r>
          </a:p>
          <a:p>
            <a:r>
              <a:rPr lang="en-US" sz="2800" dirty="0" smtClean="0"/>
              <a:t>Reading off in the reverse direction: 101110</a:t>
            </a:r>
            <a:r>
              <a:rPr lang="en-US" sz="2800" baseline="-25000" dirty="0" smtClean="0"/>
              <a:t>2</a:t>
            </a:r>
          </a:p>
          <a:p>
            <a:r>
              <a:rPr lang="en-US" sz="2800" dirty="0" smtClean="0"/>
              <a:t>Answer 3: Combining Integral and Fractional Parts:</a:t>
            </a:r>
          </a:p>
          <a:p>
            <a:r>
              <a:rPr lang="en-US" sz="2800" dirty="0" smtClean="0"/>
              <a:t>101110. 1011</a:t>
            </a:r>
            <a:r>
              <a:rPr lang="en-US" sz="2800" baseline="-25000" dirty="0" smtClean="0"/>
              <a:t>2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1523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A2BFDF0-BC6B-4878-B0FE-CBEDACD39006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A8A-9414-419C-A1B6-F05C352D81E6}" type="datetime1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28A0-2375-42D0-ACA7-8C47CF48DF50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FFED-1387-462E-8FBC-4C0389BAFEDA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 smtClean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 smtClean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7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B40-E574-487F-9065-39F531F4A021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2E67-7AFF-4C70-8D7F-396B1827E89E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1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90C0-120B-4C69-912E-D6B64A5298FB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70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BEF2-5102-4894-BEF1-CEAC36FEC95B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9A50-ADBC-4738-B39D-A154D14848BB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3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003C-4810-4A49-983E-07682957FE21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3B7-97CD-4C18-A3B5-B56B24BA388E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893-D22F-4317-A749-7DC7FB0F08BC}" type="datetime1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2C0-1D20-477C-A2AA-34CEEACEEB21}" type="datetime1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8912-2D8A-4A49-9DC9-67ECF6C188CA}" type="datetime1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868-C4DF-4EDE-A4CA-72CE65D3D43B}" type="datetime1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E4D-D92B-4C34-A129-1B2A04785BCB}" type="datetime1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35F5-2ED4-456D-9587-1B8A1FE90AD1}" type="datetime1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79A34-E34C-4FAD-93D2-3707A35D19E6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2286000"/>
            <a:ext cx="77724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CSCIU 210 Computer Organization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AKM Jahangir A </a:t>
            </a:r>
            <a:r>
              <a:rPr lang="en-US" sz="2400" dirty="0" err="1" smtClean="0">
                <a:solidFill>
                  <a:schemeClr val="tx1"/>
                </a:solidFill>
              </a:rPr>
              <a:t>Majumder,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400800" cy="60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Fall 2018 - Lecture </a:t>
            </a:r>
            <a:r>
              <a:rPr lang="en-US" sz="1800" dirty="0" smtClean="0"/>
              <a:t>10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September </a:t>
            </a:r>
            <a:r>
              <a:rPr lang="en-US" sz="1800" dirty="0" smtClean="0"/>
              <a:t>17, </a:t>
            </a:r>
            <a:r>
              <a:rPr lang="en-US" sz="1800" dirty="0" smtClean="0"/>
              <a:t>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A446-8554-4AF8-AA37-8EBC0573AF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1600200" y="455527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i="1" dirty="0"/>
              <a:t>Note:</a:t>
            </a:r>
            <a:r>
              <a:rPr lang="en-US" sz="1600" i="1" dirty="0"/>
              <a:t>  Some slides are adapted from those used by previous instructors </a:t>
            </a:r>
            <a:r>
              <a:rPr lang="en-US" sz="1600" i="1" dirty="0" smtClean="0"/>
              <a:t>and </a:t>
            </a:r>
            <a:r>
              <a:rPr lang="en-US" sz="1600" i="1" dirty="0"/>
              <a:t>some slides include figures from the </a:t>
            </a:r>
            <a:r>
              <a:rPr lang="en-US" sz="1600" i="1" dirty="0" smtClean="0"/>
              <a:t>textbook.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2452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80772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Summary</a:t>
            </a:r>
          </a:p>
        </p:txBody>
      </p:sp>
      <p:sp>
        <p:nvSpPr>
          <p:cNvPr id="307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28800"/>
            <a:ext cx="7848600" cy="3444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We </a:t>
            </a:r>
            <a:r>
              <a:rPr lang="en-US" dirty="0" smtClean="0"/>
              <a:t>will have quiz 2 on Friday, September 21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Homework 2 is due on Wednesday, September 19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50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381000"/>
            <a:ext cx="8077200" cy="1303338"/>
          </a:xfrm>
        </p:spPr>
        <p:txBody>
          <a:bodyPr>
            <a:normAutofit/>
          </a:bodyPr>
          <a:lstStyle/>
          <a:p>
            <a:r>
              <a:rPr lang="en-US" b="1" dirty="0" smtClean="0"/>
              <a:t>Review and Learning Outcomes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09600" y="1447800"/>
            <a:ext cx="8001000" cy="5257800"/>
          </a:xfrm>
        </p:spPr>
        <p:txBody>
          <a:bodyPr>
            <a:normAutofit fontScale="32500" lnSpcReduction="20000"/>
          </a:bodyPr>
          <a:lstStyle/>
          <a:p>
            <a:pPr algn="just"/>
            <a:r>
              <a:rPr lang="en-US" sz="8000" dirty="0" smtClean="0"/>
              <a:t>We will continue to cover </a:t>
            </a:r>
            <a:r>
              <a:rPr lang="en-US" sz="8000" dirty="0" smtClean="0">
                <a:latin typeface="+mj-lt"/>
                <a:cs typeface="Times New Roman" panose="02020603050405020304" pitchFamily="18" charset="0"/>
              </a:rPr>
              <a:t>Number Systems </a:t>
            </a:r>
            <a:endParaRPr lang="en-US" sz="8000" dirty="0" smtClean="0">
              <a:latin typeface="+mj-lt"/>
            </a:endParaRPr>
          </a:p>
          <a:p>
            <a:pPr algn="just"/>
            <a:r>
              <a:rPr lang="en-US" sz="8000" dirty="0" smtClean="0"/>
              <a:t>Will discuss: </a:t>
            </a:r>
          </a:p>
          <a:p>
            <a:pPr lvl="1" algn="just"/>
            <a:r>
              <a:rPr lang="en-US" sz="8000" b="1" dirty="0" smtClean="0">
                <a:solidFill>
                  <a:srgbClr val="C00000"/>
                </a:solidFill>
              </a:rPr>
              <a:t>Number </a:t>
            </a:r>
            <a:r>
              <a:rPr lang="en-US" sz="8000" b="1" dirty="0">
                <a:solidFill>
                  <a:srgbClr val="C00000"/>
                </a:solidFill>
              </a:rPr>
              <a:t>Systems </a:t>
            </a:r>
            <a:r>
              <a:rPr lang="en-US" sz="8000" b="1" dirty="0" smtClean="0">
                <a:solidFill>
                  <a:srgbClr val="C00000"/>
                </a:solidFill>
              </a:rPr>
              <a:t>Conversion </a:t>
            </a:r>
          </a:p>
          <a:p>
            <a:pPr lvl="1" algn="just"/>
            <a:r>
              <a:rPr lang="en-US" sz="8000" b="1" dirty="0" smtClean="0">
                <a:solidFill>
                  <a:srgbClr val="C00000"/>
                </a:solidFill>
              </a:rPr>
              <a:t>Fractional Number Systems </a:t>
            </a:r>
          </a:p>
          <a:p>
            <a:pPr lvl="1" algn="just"/>
            <a:r>
              <a:rPr lang="en-US" sz="8000" dirty="0"/>
              <a:t>We will begin to cover how to do </a:t>
            </a:r>
            <a:r>
              <a:rPr lang="en-US" sz="8000" b="1" dirty="0">
                <a:solidFill>
                  <a:srgbClr val="C00000"/>
                </a:solidFill>
              </a:rPr>
              <a:t>math in the binary format </a:t>
            </a:r>
            <a:r>
              <a:rPr lang="en-US" sz="8000" dirty="0"/>
              <a:t>and how to implement it in </a:t>
            </a:r>
            <a:r>
              <a:rPr lang="en-US" sz="8000" dirty="0" smtClean="0"/>
              <a:t>hardware</a:t>
            </a:r>
            <a:endParaRPr lang="en-US" sz="80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8000" b="1" dirty="0" smtClean="0">
                <a:solidFill>
                  <a:srgbClr val="C00000"/>
                </a:solidFill>
              </a:rPr>
              <a:t>Homework 2</a:t>
            </a:r>
            <a:r>
              <a:rPr lang="en-US" sz="8000" dirty="0" smtClean="0">
                <a:solidFill>
                  <a:schemeClr val="tx1"/>
                </a:solidFill>
              </a:rPr>
              <a:t> is posted on blackboard which is due on </a:t>
            </a:r>
            <a:r>
              <a:rPr lang="en-US" sz="8000" b="1" dirty="0" smtClean="0">
                <a:solidFill>
                  <a:srgbClr val="C00000"/>
                </a:solidFill>
              </a:rPr>
              <a:t>Wednesday, September </a:t>
            </a:r>
            <a:r>
              <a:rPr lang="en-US" sz="8000" b="1" dirty="0">
                <a:solidFill>
                  <a:srgbClr val="C00000"/>
                </a:solidFill>
              </a:rPr>
              <a:t>19 </a:t>
            </a:r>
            <a:r>
              <a:rPr lang="en-US" sz="8000" dirty="0">
                <a:solidFill>
                  <a:schemeClr val="tx1"/>
                </a:solidFill>
              </a:rPr>
              <a:t>at the beginning of the lecture (Hard Copy</a:t>
            </a:r>
            <a:r>
              <a:rPr lang="en-US" sz="8000" dirty="0" smtClean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sz="8000" dirty="0" smtClean="0">
                <a:solidFill>
                  <a:schemeClr val="tx1"/>
                </a:solidFill>
              </a:rPr>
              <a:t>We will have </a:t>
            </a:r>
            <a:r>
              <a:rPr lang="en-US" sz="8000" b="1" dirty="0" smtClean="0">
                <a:solidFill>
                  <a:srgbClr val="C00000"/>
                </a:solidFill>
              </a:rPr>
              <a:t>quiz 2 on Friday, September 21, which will cover lectures 5-9 </a:t>
            </a:r>
          </a:p>
          <a:p>
            <a:endParaRPr lang="en-US" sz="6400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2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759325" y="3686175"/>
            <a:ext cx="3032125" cy="4572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33492" y="6052005"/>
            <a:ext cx="395510" cy="279400"/>
          </a:xfrm>
        </p:spPr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533400"/>
            <a:ext cx="7673975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55625" y="2317750"/>
            <a:ext cx="5024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smtClean="0">
                <a:solidFill>
                  <a:srgbClr val="000000"/>
                </a:solidFill>
                <a:cs typeface="+mn-cs"/>
              </a:rPr>
              <a:t>2.</a:t>
            </a:r>
            <a:r>
              <a:rPr lang="en-US" smtClean="0">
                <a:solidFill>
                  <a:srgbClr val="000000"/>
                </a:solidFill>
                <a:cs typeface="+mn-cs"/>
              </a:rPr>
              <a:t> Convert 1110011100101</a:t>
            </a:r>
            <a:r>
              <a:rPr lang="en-US" baseline="-25000" smtClean="0">
                <a:solidFill>
                  <a:srgbClr val="000000"/>
                </a:solidFill>
                <a:cs typeface="+mn-cs"/>
              </a:rPr>
              <a:t>2</a:t>
            </a:r>
            <a:r>
              <a:rPr lang="en-US" smtClean="0">
                <a:solidFill>
                  <a:srgbClr val="000000"/>
                </a:solidFill>
                <a:cs typeface="+mn-cs"/>
              </a:rPr>
              <a:t> to hex.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81025" y="4222750"/>
            <a:ext cx="3941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smtClean="0">
                <a:solidFill>
                  <a:srgbClr val="000000"/>
                </a:solidFill>
                <a:cs typeface="+mn-cs"/>
              </a:rPr>
              <a:t>4.</a:t>
            </a:r>
            <a:r>
              <a:rPr lang="en-US" smtClean="0">
                <a:solidFill>
                  <a:srgbClr val="000000"/>
                </a:solidFill>
                <a:cs typeface="+mn-cs"/>
              </a:rPr>
              <a:t> Convert 32BD</a:t>
            </a:r>
            <a:r>
              <a:rPr lang="en-US" baseline="-25000" smtClean="0">
                <a:solidFill>
                  <a:srgbClr val="000000"/>
                </a:solidFill>
                <a:cs typeface="+mn-cs"/>
              </a:rPr>
              <a:t>16</a:t>
            </a:r>
            <a:r>
              <a:rPr lang="en-US" smtClean="0">
                <a:solidFill>
                  <a:srgbClr val="000000"/>
                </a:solidFill>
                <a:cs typeface="+mn-cs"/>
              </a:rPr>
              <a:t> to decimal.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87375" y="5226050"/>
            <a:ext cx="3294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 smtClean="0">
                <a:solidFill>
                  <a:srgbClr val="000000"/>
                </a:solidFill>
                <a:cs typeface="+mn-cs"/>
              </a:rPr>
              <a:t>5.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 Convert 1024</a:t>
            </a:r>
            <a:r>
              <a:rPr lang="en-US" baseline="-25000" dirty="0" smtClean="0">
                <a:solidFill>
                  <a:srgbClr val="000000"/>
                </a:solidFill>
                <a:cs typeface="+mn-cs"/>
              </a:rPr>
              <a:t>10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 to hex.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09600" y="3276600"/>
            <a:ext cx="3735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 smtClean="0">
                <a:solidFill>
                  <a:srgbClr val="000000"/>
                </a:solidFill>
                <a:cs typeface="+mn-cs"/>
              </a:rPr>
              <a:t>3.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 Convert 32BD</a:t>
            </a:r>
            <a:r>
              <a:rPr lang="en-US" baseline="-25000" dirty="0" smtClean="0">
                <a:solidFill>
                  <a:srgbClr val="000000"/>
                </a:solidFill>
                <a:cs typeface="+mn-cs"/>
              </a:rPr>
              <a:t>16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 to binary.</a:t>
            </a:r>
          </a:p>
        </p:txBody>
      </p:sp>
      <p:sp>
        <p:nvSpPr>
          <p:cNvPr id="21512" name="Text Box 4"/>
          <p:cNvSpPr txBox="1">
            <a:spLocks noChangeArrowheads="1"/>
          </p:cNvSpPr>
          <p:nvPr/>
        </p:nvSpPr>
        <p:spPr bwMode="auto">
          <a:xfrm>
            <a:off x="569913" y="1284288"/>
            <a:ext cx="3514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smtClean="0">
                <a:solidFill>
                  <a:srgbClr val="000000"/>
                </a:solidFill>
                <a:cs typeface="+mn-cs"/>
              </a:rPr>
              <a:t>1.</a:t>
            </a:r>
            <a:r>
              <a:rPr lang="en-US" smtClean="0">
                <a:solidFill>
                  <a:srgbClr val="000000"/>
                </a:solidFill>
                <a:cs typeface="+mn-cs"/>
              </a:rPr>
              <a:t> Convert 54</a:t>
            </a:r>
            <a:r>
              <a:rPr lang="en-US" baseline="-25000" smtClean="0">
                <a:solidFill>
                  <a:srgbClr val="000000"/>
                </a:solidFill>
                <a:cs typeface="+mn-cs"/>
              </a:rPr>
              <a:t>16</a:t>
            </a:r>
            <a:r>
              <a:rPr lang="en-US" smtClean="0">
                <a:solidFill>
                  <a:srgbClr val="000000"/>
                </a:solidFill>
                <a:cs typeface="+mn-cs"/>
              </a:rPr>
              <a:t> to decimal.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2650" y="1654175"/>
            <a:ext cx="436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b="1" dirty="0">
                <a:solidFill>
                  <a:srgbClr val="000000"/>
                </a:solidFill>
              </a:rPr>
              <a:t>Answer:  </a:t>
            </a:r>
            <a:r>
              <a:rPr lang="en-US" dirty="0">
                <a:solidFill>
                  <a:srgbClr val="000000"/>
                </a:solidFill>
              </a:rPr>
              <a:t>54</a:t>
            </a:r>
            <a:r>
              <a:rPr lang="en-US" baseline="-25000" dirty="0">
                <a:solidFill>
                  <a:srgbClr val="000000"/>
                </a:solidFill>
              </a:rPr>
              <a:t>16</a:t>
            </a:r>
            <a:r>
              <a:rPr lang="en-US" dirty="0">
                <a:solidFill>
                  <a:srgbClr val="000000"/>
                </a:solidFill>
              </a:rPr>
              <a:t> = 4×16</a:t>
            </a:r>
            <a:r>
              <a:rPr lang="en-US" baseline="30000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4AE1C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+ 5×16</a:t>
            </a:r>
            <a:r>
              <a:rPr lang="en-US" baseline="30000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4725" y="4648200"/>
            <a:ext cx="5970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>
                <a:solidFill>
                  <a:srgbClr val="000000"/>
                </a:solidFill>
              </a:rPr>
              <a:t>32BD</a:t>
            </a:r>
            <a:r>
              <a:rPr lang="en-US" baseline="-25000">
                <a:solidFill>
                  <a:srgbClr val="000000"/>
                </a:solidFill>
              </a:rPr>
              <a:t>16</a:t>
            </a:r>
            <a:r>
              <a:rPr lang="en-US">
                <a:solidFill>
                  <a:srgbClr val="000000"/>
                </a:solidFill>
              </a:rPr>
              <a:t> = 13×16</a:t>
            </a:r>
            <a:r>
              <a:rPr lang="en-US" baseline="30000">
                <a:solidFill>
                  <a:srgbClr val="000000"/>
                </a:solidFill>
              </a:rPr>
              <a:t>0</a:t>
            </a:r>
            <a:r>
              <a:rPr lang="en-US">
                <a:solidFill>
                  <a:srgbClr val="04AE1C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+ 11×16</a:t>
            </a:r>
            <a:r>
              <a:rPr lang="en-US" baseline="30000">
                <a:solidFill>
                  <a:srgbClr val="000000"/>
                </a:solidFill>
              </a:rPr>
              <a:t>1</a:t>
            </a:r>
            <a:r>
              <a:rPr lang="en-US">
                <a:solidFill>
                  <a:srgbClr val="000000"/>
                </a:solidFill>
              </a:rPr>
              <a:t> + 2×16</a:t>
            </a:r>
            <a:r>
              <a:rPr lang="en-US" baseline="30000">
                <a:solidFill>
                  <a:srgbClr val="000000"/>
                </a:solidFill>
              </a:rPr>
              <a:t>2</a:t>
            </a:r>
            <a:r>
              <a:rPr lang="en-US">
                <a:solidFill>
                  <a:srgbClr val="000000"/>
                </a:solidFill>
              </a:rPr>
              <a:t> + 3×16</a:t>
            </a:r>
            <a:r>
              <a:rPr lang="en-US" baseline="30000">
                <a:solidFill>
                  <a:srgbClr val="000000"/>
                </a:solidFill>
              </a:rPr>
              <a:t>3</a:t>
            </a:r>
            <a:r>
              <a:rPr lang="en-US">
                <a:solidFill>
                  <a:srgbClr val="000000"/>
                </a:solidFill>
              </a:rPr>
              <a:t> =</a:t>
            </a:r>
            <a:endParaRPr lang="en-US" baseline="-25000">
              <a:solidFill>
                <a:srgbClr val="000000"/>
              </a:solidFill>
            </a:endParaRPr>
          </a:p>
        </p:txBody>
      </p:sp>
      <p:sp>
        <p:nvSpPr>
          <p:cNvPr id="10" name="Right Brace 9"/>
          <p:cNvSpPr>
            <a:spLocks/>
          </p:cNvSpPr>
          <p:nvPr/>
        </p:nvSpPr>
        <p:spPr bwMode="auto">
          <a:xfrm rot="5400000">
            <a:off x="3560763" y="2547938"/>
            <a:ext cx="117475" cy="498475"/>
          </a:xfrm>
          <a:prstGeom prst="rightBrace">
            <a:avLst>
              <a:gd name="adj1" fmla="val 8270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Right Brace 11"/>
          <p:cNvSpPr>
            <a:spLocks/>
          </p:cNvSpPr>
          <p:nvPr/>
        </p:nvSpPr>
        <p:spPr bwMode="auto">
          <a:xfrm rot="5400000">
            <a:off x="2978150" y="2549526"/>
            <a:ext cx="115887" cy="500062"/>
          </a:xfrm>
          <a:prstGeom prst="rightBrace">
            <a:avLst>
              <a:gd name="adj1" fmla="val 8410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Right Brace 12"/>
          <p:cNvSpPr>
            <a:spLocks/>
          </p:cNvSpPr>
          <p:nvPr/>
        </p:nvSpPr>
        <p:spPr bwMode="auto">
          <a:xfrm rot="5400000">
            <a:off x="2393950" y="2549526"/>
            <a:ext cx="115887" cy="500062"/>
          </a:xfrm>
          <a:prstGeom prst="rightBrace">
            <a:avLst>
              <a:gd name="adj1" fmla="val 8410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Right Brace 13"/>
          <p:cNvSpPr>
            <a:spLocks/>
          </p:cNvSpPr>
          <p:nvPr/>
        </p:nvSpPr>
        <p:spPr bwMode="auto">
          <a:xfrm rot="5400000">
            <a:off x="1981994" y="2705894"/>
            <a:ext cx="114300" cy="185738"/>
          </a:xfrm>
          <a:prstGeom prst="rightBrace">
            <a:avLst>
              <a:gd name="adj1" fmla="val 8306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893888" y="277653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1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246313" y="2789238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C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263" y="2789238"/>
            <a:ext cx="373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E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455988" y="278923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5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748213" y="3281363"/>
            <a:ext cx="2767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  3      2        B        D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814888" y="3676650"/>
            <a:ext cx="519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11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4213225" y="2782888"/>
            <a:ext cx="1476375" cy="4619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→ 1CE5</a:t>
            </a:r>
            <a:r>
              <a:rPr lang="en-US" baseline="-25000" smtClean="0">
                <a:solidFill>
                  <a:srgbClr val="000000"/>
                </a:solidFill>
                <a:cs typeface="+mn-cs"/>
              </a:rPr>
              <a:t>16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654551" y="1638866"/>
            <a:ext cx="793750" cy="4619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>
                <a:solidFill>
                  <a:srgbClr val="000000"/>
                </a:solidFill>
                <a:cs typeface="+mn-cs"/>
              </a:rPr>
              <a:t>84</a:t>
            </a:r>
            <a:r>
              <a:rPr lang="en-US" baseline="-25000">
                <a:solidFill>
                  <a:srgbClr val="000000"/>
                </a:solidFill>
                <a:cs typeface="+mn-cs"/>
              </a:rPr>
              <a:t>10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5294313" y="3679825"/>
            <a:ext cx="8080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0010</a:t>
            </a: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086475" y="3679825"/>
            <a:ext cx="817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1011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6889750" y="3679825"/>
            <a:ext cx="901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1101</a:t>
            </a:r>
            <a:r>
              <a:rPr lang="en-US" baseline="-25000" smtClean="0">
                <a:solidFill>
                  <a:srgbClr val="000000"/>
                </a:solidFill>
                <a:cs typeface="+mn-cs"/>
              </a:rPr>
              <a:t>2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708720" y="4581524"/>
            <a:ext cx="1181100" cy="4619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dirty="0">
                <a:solidFill>
                  <a:srgbClr val="000000"/>
                </a:solidFill>
                <a:cs typeface="+mn-cs"/>
              </a:rPr>
              <a:t>12989</a:t>
            </a:r>
            <a:r>
              <a:rPr lang="en-US" baseline="-25000" dirty="0">
                <a:solidFill>
                  <a:srgbClr val="000000"/>
                </a:solidFill>
                <a:cs typeface="+mn-cs"/>
              </a:rPr>
              <a:t>10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152900" y="5235575"/>
            <a:ext cx="2595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1024/16 = 64, R=0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164013" y="5595938"/>
            <a:ext cx="25955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>
                <a:solidFill>
                  <a:srgbClr val="000000"/>
                </a:solidFill>
              </a:rPr>
              <a:t>64/16 = 4, R=0</a:t>
            </a:r>
            <a:endParaRPr lang="en-US" baseline="-2500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164013" y="5986463"/>
            <a:ext cx="2595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>
                <a:solidFill>
                  <a:srgbClr val="000000"/>
                </a:solidFill>
              </a:rPr>
              <a:t>4/16 = 0, R=4</a:t>
            </a:r>
            <a:endParaRPr lang="en-US" baseline="-25000">
              <a:solidFill>
                <a:srgbClr val="000000"/>
              </a:solidFill>
            </a:endParaRPr>
          </a:p>
        </p:txBody>
      </p:sp>
      <p:sp>
        <p:nvSpPr>
          <p:cNvPr id="31" name="Right Brace 30"/>
          <p:cNvSpPr>
            <a:spLocks/>
          </p:cNvSpPr>
          <p:nvPr/>
        </p:nvSpPr>
        <p:spPr bwMode="auto">
          <a:xfrm>
            <a:off x="6618288" y="5322889"/>
            <a:ext cx="163512" cy="925512"/>
          </a:xfrm>
          <a:prstGeom prst="rightBrace">
            <a:avLst>
              <a:gd name="adj1" fmla="val 8363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6904038" y="5535613"/>
            <a:ext cx="1235075" cy="4619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→ 400</a:t>
            </a:r>
            <a:r>
              <a:rPr lang="en-US" baseline="-25000" dirty="0" smtClean="0">
                <a:solidFill>
                  <a:srgbClr val="000000"/>
                </a:solidFill>
                <a:cs typeface="+mn-cs"/>
              </a:rPr>
              <a:t>16</a:t>
            </a: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5334000" y="960539"/>
            <a:ext cx="32079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</a:rPr>
              <a:t>6</a:t>
            </a:r>
            <a:r>
              <a:rPr lang="en-US" b="1" dirty="0" smtClean="0">
                <a:solidFill>
                  <a:srgbClr val="000000"/>
                </a:solidFill>
                <a:cs typeface="+mn-cs"/>
              </a:rPr>
              <a:t>.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 Convert </a:t>
            </a:r>
            <a:r>
              <a:rPr lang="en-US" dirty="0" smtClean="0">
                <a:solidFill>
                  <a:srgbClr val="000000"/>
                </a:solidFill>
              </a:rPr>
              <a:t>98</a:t>
            </a:r>
            <a:r>
              <a:rPr lang="en-US" baseline="-25000" dirty="0" smtClean="0">
                <a:solidFill>
                  <a:srgbClr val="000000"/>
                </a:solidFill>
                <a:cs typeface="+mn-cs"/>
              </a:rPr>
              <a:t>10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 to </a:t>
            </a:r>
            <a:r>
              <a:rPr lang="en-US" dirty="0" smtClean="0">
                <a:solidFill>
                  <a:srgbClr val="000000"/>
                </a:solidFill>
              </a:rPr>
              <a:t>Octal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.</a:t>
            </a: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7008813" y="1387381"/>
            <a:ext cx="825867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 142</a:t>
            </a:r>
            <a:r>
              <a:rPr lang="en-US" baseline="-25000" dirty="0" smtClean="0">
                <a:solidFill>
                  <a:srgbClr val="000000"/>
                </a:solidFill>
                <a:cs typeface="+mn-cs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3191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3315" grpId="0"/>
      <p:bldP spid="13316" grpId="0"/>
      <p:bldP spid="13317" grpId="0"/>
      <p:bldP spid="13318" grpId="0"/>
      <p:bldP spid="8" grpId="0"/>
      <p:bldP spid="9" grpId="0"/>
      <p:bldP spid="10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/>
      <p:bldP spid="24" grpId="0"/>
      <p:bldP spid="25" grpId="0"/>
      <p:bldP spid="27" grpId="0" animBg="1"/>
      <p:bldP spid="28" grpId="0"/>
      <p:bldP spid="29" grpId="0"/>
      <p:bldP spid="30" grpId="0"/>
      <p:bldP spid="31" grpId="0" animBg="1"/>
      <p:bldP spid="32" grpId="0" animBg="1"/>
      <p:bldP spid="33" grpId="0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More Example: </a:t>
            </a:r>
            <a:br>
              <a:rPr lang="en-US" b="1" dirty="0" smtClean="0"/>
            </a:br>
            <a:r>
              <a:rPr lang="en-US" b="1" dirty="0" smtClean="0"/>
              <a:t>Convert 1011.0111</a:t>
            </a:r>
            <a:r>
              <a:rPr lang="en-US" b="1" baseline="-25000" dirty="0" smtClean="0"/>
              <a:t>2 </a:t>
            </a:r>
            <a:r>
              <a:rPr lang="en-US" b="1" dirty="0" smtClean="0"/>
              <a:t> to Decimal</a:t>
            </a:r>
          </a:p>
        </p:txBody>
      </p:sp>
      <p:sp>
        <p:nvSpPr>
          <p:cNvPr id="4915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2286000"/>
            <a:ext cx="7696200" cy="3444875"/>
          </a:xfrm>
        </p:spPr>
        <p:txBody>
          <a:bodyPr>
            <a:normAutofit lnSpcReduction="10000"/>
          </a:bodyPr>
          <a:lstStyle/>
          <a:p>
            <a:r>
              <a:rPr lang="en-US" sz="2400" b="0" dirty="0" smtClean="0">
                <a:solidFill>
                  <a:srgbClr val="000000"/>
                </a:solidFill>
              </a:rPr>
              <a:t>Convert </a:t>
            </a:r>
            <a:r>
              <a:rPr lang="en-US" sz="2400" b="0" dirty="0" smtClean="0"/>
              <a:t>1011</a:t>
            </a:r>
            <a:r>
              <a:rPr lang="en-US" sz="2400" b="0" baseline="-25000" dirty="0" smtClean="0"/>
              <a:t>2</a:t>
            </a:r>
            <a:r>
              <a:rPr lang="en-US" sz="2400" b="0" dirty="0" smtClean="0">
                <a:solidFill>
                  <a:srgbClr val="000000"/>
                </a:solidFill>
              </a:rPr>
              <a:t> to Decimal Number</a:t>
            </a:r>
          </a:p>
          <a:p>
            <a:endParaRPr lang="en-US" sz="2400" b="0" dirty="0" smtClean="0">
              <a:solidFill>
                <a:srgbClr val="000000"/>
              </a:solidFill>
            </a:endParaRPr>
          </a:p>
          <a:p>
            <a:endParaRPr lang="en-US" sz="2400" b="0" dirty="0" smtClean="0">
              <a:solidFill>
                <a:srgbClr val="000000"/>
              </a:solidFill>
            </a:endParaRPr>
          </a:p>
          <a:p>
            <a:r>
              <a:rPr lang="en-US" sz="2400" b="0" dirty="0" smtClean="0">
                <a:solidFill>
                  <a:srgbClr val="000000"/>
                </a:solidFill>
              </a:rPr>
              <a:t>Convert 0.0111</a:t>
            </a:r>
            <a:r>
              <a:rPr lang="en-US" sz="2400" b="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b="0" dirty="0" smtClean="0">
                <a:solidFill>
                  <a:srgbClr val="000000"/>
                </a:solidFill>
              </a:rPr>
              <a:t> to Decimal Number :</a:t>
            </a:r>
          </a:p>
          <a:p>
            <a:endParaRPr lang="en-US" sz="2400" b="0" dirty="0" smtClean="0">
              <a:solidFill>
                <a:srgbClr val="000000"/>
              </a:solidFill>
            </a:endParaRPr>
          </a:p>
          <a:p>
            <a:endParaRPr lang="en-US" sz="2400" b="0" dirty="0" smtClean="0">
              <a:solidFill>
                <a:srgbClr val="000000"/>
              </a:solidFill>
            </a:endParaRPr>
          </a:p>
          <a:p>
            <a:r>
              <a:rPr lang="en-US" sz="2400" b="0" dirty="0" smtClean="0">
                <a:solidFill>
                  <a:srgbClr val="000000"/>
                </a:solidFill>
              </a:rPr>
              <a:t>Join the results together with the radix point:</a:t>
            </a:r>
          </a:p>
        </p:txBody>
      </p:sp>
    </p:spTree>
    <p:extLst>
      <p:ext uri="{BB962C8B-B14F-4D97-AF65-F5344CB8AC3E}">
        <p14:creationId xmlns:p14="http://schemas.microsoft.com/office/powerpoint/2010/main" val="3399584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/>
          <a:lstStyle/>
          <a:p>
            <a:r>
              <a:rPr lang="en-US" b="1" dirty="0" smtClean="0"/>
              <a:t>In-Class Exercises</a:t>
            </a:r>
          </a:p>
        </p:txBody>
      </p:sp>
      <p:sp>
        <p:nvSpPr>
          <p:cNvPr id="50179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286000"/>
            <a:ext cx="7848600" cy="3444875"/>
          </a:xfrm>
        </p:spPr>
        <p:txBody>
          <a:bodyPr/>
          <a:lstStyle/>
          <a:p>
            <a:r>
              <a:rPr lang="en-US" dirty="0" smtClean="0"/>
              <a:t>Convert 43.125</a:t>
            </a:r>
            <a:r>
              <a:rPr lang="en-US" baseline="-25000" dirty="0" smtClean="0"/>
              <a:t>10</a:t>
            </a:r>
            <a:r>
              <a:rPr lang="en-US" dirty="0" smtClean="0"/>
              <a:t> to a binary number</a:t>
            </a:r>
          </a:p>
          <a:p>
            <a:r>
              <a:rPr lang="en-US" dirty="0" smtClean="0"/>
              <a:t>Convert 1101.1011</a:t>
            </a:r>
            <a:r>
              <a:rPr lang="en-US" baseline="-25000" dirty="0" smtClean="0"/>
              <a:t>2</a:t>
            </a:r>
            <a:r>
              <a:rPr lang="en-US" dirty="0" smtClean="0"/>
              <a:t> to hexadecimal number</a:t>
            </a:r>
          </a:p>
        </p:txBody>
      </p:sp>
    </p:spTree>
    <p:extLst>
      <p:ext uri="{BB962C8B-B14F-4D97-AF65-F5344CB8AC3E}">
        <p14:creationId xmlns:p14="http://schemas.microsoft.com/office/powerpoint/2010/main" val="132228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90600" y="457200"/>
            <a:ext cx="7675562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/>
              <a:t>Fractions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708025" y="1719263"/>
            <a:ext cx="7924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</a:rPr>
              <a:t>Binary number:   </a:t>
            </a:r>
            <a:r>
              <a:rPr lang="en-US" b="1" dirty="0">
                <a:solidFill>
                  <a:srgbClr val="C00000"/>
                </a:solidFill>
                <a:latin typeface="Arial" charset="0"/>
              </a:rPr>
              <a:t>0.b</a:t>
            </a:r>
            <a:r>
              <a:rPr lang="en-US" b="1" baseline="-25000" dirty="0">
                <a:solidFill>
                  <a:srgbClr val="C00000"/>
                </a:solidFill>
                <a:latin typeface="Arial" charset="0"/>
              </a:rPr>
              <a:t>-1</a:t>
            </a:r>
            <a:r>
              <a:rPr lang="en-US" b="1" dirty="0">
                <a:solidFill>
                  <a:srgbClr val="C00000"/>
                </a:solidFill>
                <a:latin typeface="Arial" charset="0"/>
              </a:rPr>
              <a:t>b</a:t>
            </a:r>
            <a:r>
              <a:rPr lang="en-US" b="1" baseline="-25000" dirty="0">
                <a:solidFill>
                  <a:srgbClr val="C00000"/>
                </a:solidFill>
                <a:latin typeface="Arial" charset="0"/>
              </a:rPr>
              <a:t>-2</a:t>
            </a:r>
            <a:r>
              <a:rPr lang="en-US" b="1" dirty="0">
                <a:solidFill>
                  <a:srgbClr val="C00000"/>
                </a:solidFill>
                <a:latin typeface="Arial" charset="0"/>
              </a:rPr>
              <a:t>b</a:t>
            </a:r>
            <a:r>
              <a:rPr lang="en-US" b="1" baseline="-25000" dirty="0">
                <a:solidFill>
                  <a:srgbClr val="C00000"/>
                </a:solidFill>
                <a:latin typeface="Arial" charset="0"/>
              </a:rPr>
              <a:t>-3</a:t>
            </a:r>
            <a:r>
              <a:rPr lang="en-US" b="1" dirty="0">
                <a:solidFill>
                  <a:srgbClr val="C00000"/>
                </a:solidFill>
                <a:latin typeface="Arial" charset="0"/>
              </a:rPr>
              <a:t>b</a:t>
            </a:r>
            <a:r>
              <a:rPr lang="en-US" b="1" baseline="-25000" dirty="0">
                <a:solidFill>
                  <a:srgbClr val="C00000"/>
                </a:solidFill>
                <a:latin typeface="Arial" charset="0"/>
              </a:rPr>
              <a:t>-4</a:t>
            </a:r>
            <a:r>
              <a:rPr lang="en-US" b="1" dirty="0">
                <a:solidFill>
                  <a:srgbClr val="C00000"/>
                </a:solidFill>
                <a:latin typeface="Arial" charset="0"/>
              </a:rPr>
              <a:t>···</a:t>
            </a:r>
          </a:p>
          <a:p>
            <a:pPr eaLnBrk="1" hangingPunct="1"/>
            <a:r>
              <a:rPr lang="en-US" dirty="0">
                <a:solidFill>
                  <a:srgbClr val="000000"/>
                </a:solidFill>
              </a:rPr>
              <a:t>Decimal value:    </a:t>
            </a:r>
            <a:r>
              <a:rPr lang="en-US" b="1" dirty="0">
                <a:solidFill>
                  <a:srgbClr val="C00000"/>
                </a:solidFill>
                <a:latin typeface="Arial" charset="0"/>
              </a:rPr>
              <a:t>b</a:t>
            </a:r>
            <a:r>
              <a:rPr lang="en-US" b="1" baseline="-25000" dirty="0">
                <a:solidFill>
                  <a:srgbClr val="C00000"/>
                </a:solidFill>
                <a:latin typeface="Arial" charset="0"/>
              </a:rPr>
              <a:t>-1</a:t>
            </a:r>
            <a:r>
              <a:rPr lang="en-US" dirty="0">
                <a:solidFill>
                  <a:srgbClr val="000000"/>
                </a:solidFill>
              </a:rPr>
              <a:t>×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baseline="30000" dirty="0">
                <a:solidFill>
                  <a:srgbClr val="000000"/>
                </a:solidFill>
                <a:latin typeface="Arial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+ </a:t>
            </a:r>
            <a:r>
              <a:rPr lang="en-US" b="1" dirty="0">
                <a:solidFill>
                  <a:srgbClr val="C00000"/>
                </a:solidFill>
                <a:latin typeface="Arial" charset="0"/>
              </a:rPr>
              <a:t>b</a:t>
            </a:r>
            <a:r>
              <a:rPr lang="en-US" b="1" baseline="-25000" dirty="0">
                <a:solidFill>
                  <a:srgbClr val="C00000"/>
                </a:solidFill>
                <a:latin typeface="Arial" charset="0"/>
              </a:rPr>
              <a:t>-2</a:t>
            </a:r>
            <a:r>
              <a:rPr lang="en-US" dirty="0">
                <a:solidFill>
                  <a:srgbClr val="000000"/>
                </a:solidFill>
              </a:rPr>
              <a:t>×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baseline="30000" dirty="0">
                <a:solidFill>
                  <a:srgbClr val="000000"/>
                </a:solidFill>
                <a:latin typeface="Arial" charset="0"/>
              </a:rPr>
              <a:t>-2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+ </a:t>
            </a:r>
            <a:r>
              <a:rPr lang="en-US" b="1" dirty="0">
                <a:solidFill>
                  <a:srgbClr val="C00000"/>
                </a:solidFill>
                <a:latin typeface="Arial" charset="0"/>
              </a:rPr>
              <a:t>b</a:t>
            </a:r>
            <a:r>
              <a:rPr lang="en-US" b="1" baseline="-25000" dirty="0">
                <a:solidFill>
                  <a:srgbClr val="C00000"/>
                </a:solidFill>
                <a:latin typeface="Arial" charset="0"/>
              </a:rPr>
              <a:t>-3</a:t>
            </a:r>
            <a:r>
              <a:rPr lang="en-US" dirty="0">
                <a:solidFill>
                  <a:srgbClr val="000000"/>
                </a:solidFill>
              </a:rPr>
              <a:t>×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baseline="30000" dirty="0">
                <a:solidFill>
                  <a:srgbClr val="000000"/>
                </a:solidFill>
                <a:latin typeface="Arial" charset="0"/>
              </a:rPr>
              <a:t>-3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+ </a:t>
            </a:r>
            <a:r>
              <a:rPr lang="en-US" b="1" dirty="0">
                <a:solidFill>
                  <a:srgbClr val="C00000"/>
                </a:solidFill>
                <a:latin typeface="Arial" charset="0"/>
              </a:rPr>
              <a:t>b</a:t>
            </a:r>
            <a:r>
              <a:rPr lang="en-US" b="1" baseline="-25000" dirty="0">
                <a:solidFill>
                  <a:srgbClr val="C00000"/>
                </a:solidFill>
                <a:latin typeface="Arial" charset="0"/>
              </a:rPr>
              <a:t>-4</a:t>
            </a:r>
            <a:r>
              <a:rPr lang="en-US" dirty="0">
                <a:solidFill>
                  <a:srgbClr val="000000"/>
                </a:solidFill>
              </a:rPr>
              <a:t>×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baseline="30000" dirty="0">
                <a:solidFill>
                  <a:srgbClr val="000000"/>
                </a:solidFill>
                <a:latin typeface="Arial" charset="0"/>
              </a:rPr>
              <a:t>-4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+ </a:t>
            </a:r>
            <a:r>
              <a:rPr lang="en-US" b="1" dirty="0">
                <a:solidFill>
                  <a:srgbClr val="000000"/>
                </a:solidFill>
                <a:latin typeface="Arial" charset="0"/>
              </a:rPr>
              <a:t>···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endParaRPr lang="en-US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09600" y="1295400"/>
            <a:ext cx="41576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u="sng" dirty="0" smtClean="0">
                <a:solidFill>
                  <a:srgbClr val="000000"/>
                </a:solidFill>
                <a:cs typeface="+mn-cs"/>
              </a:rPr>
              <a:t>Binary to Decimal Conversion</a:t>
            </a:r>
          </a:p>
        </p:txBody>
      </p:sp>
      <p:sp>
        <p:nvSpPr>
          <p:cNvPr id="287749" name="Text Box 5"/>
          <p:cNvSpPr txBox="1">
            <a:spLocks noChangeArrowheads="1"/>
          </p:cNvSpPr>
          <p:nvPr/>
        </p:nvSpPr>
        <p:spPr bwMode="auto">
          <a:xfrm>
            <a:off x="457200" y="3657600"/>
            <a:ext cx="8337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u="sng" dirty="0" smtClean="0">
                <a:solidFill>
                  <a:srgbClr val="000000"/>
                </a:solidFill>
                <a:cs typeface="+mn-cs"/>
              </a:rPr>
              <a:t>Decimal to Binary Conversion:  </a:t>
            </a:r>
            <a:r>
              <a:rPr lang="en-US" b="1" u="sng" dirty="0" smtClean="0">
                <a:solidFill>
                  <a:srgbClr val="C00000"/>
                </a:solidFill>
                <a:cs typeface="+mn-cs"/>
              </a:rPr>
              <a:t>Successive multiplication by 2</a:t>
            </a:r>
          </a:p>
        </p:txBody>
      </p:sp>
      <p:sp>
        <p:nvSpPr>
          <p:cNvPr id="287750" name="Text Box 6"/>
          <p:cNvSpPr txBox="1">
            <a:spLocks noChangeArrowheads="1"/>
          </p:cNvSpPr>
          <p:nvPr/>
        </p:nvSpPr>
        <p:spPr bwMode="auto">
          <a:xfrm>
            <a:off x="457200" y="4114800"/>
            <a:ext cx="7118350" cy="461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u="sng" dirty="0">
                <a:solidFill>
                  <a:srgbClr val="000000"/>
                </a:solidFill>
                <a:latin typeface="Times New Roman"/>
                <a:cs typeface="+mn-cs"/>
              </a:rPr>
              <a:t>Example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+mn-cs"/>
              </a:rPr>
              <a:t>: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+mn-cs"/>
              </a:rPr>
              <a:t>Decimal number </a:t>
            </a:r>
            <a:r>
              <a:rPr lang="en-US" dirty="0">
                <a:solidFill>
                  <a:srgbClr val="0000FF"/>
                </a:solidFill>
                <a:latin typeface="Times New Roman"/>
                <a:cs typeface="+mn-cs"/>
              </a:rPr>
              <a:t>0.6875</a:t>
            </a:r>
          </a:p>
        </p:txBody>
      </p:sp>
      <p:sp>
        <p:nvSpPr>
          <p:cNvPr id="9225" name="Text Box 31"/>
          <p:cNvSpPr txBox="1">
            <a:spLocks noChangeArrowheads="1"/>
          </p:cNvSpPr>
          <p:nvPr/>
        </p:nvSpPr>
        <p:spPr bwMode="auto">
          <a:xfrm>
            <a:off x="685800" y="2743200"/>
            <a:ext cx="53687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  <a:defRPr/>
            </a:pPr>
            <a:r>
              <a:rPr lang="en-US" b="1" u="sng" dirty="0">
                <a:solidFill>
                  <a:srgbClr val="000000"/>
                </a:solidFill>
                <a:cs typeface="+mn-cs"/>
              </a:rPr>
              <a:t>Example</a:t>
            </a:r>
            <a:r>
              <a:rPr lang="en-US" dirty="0">
                <a:solidFill>
                  <a:srgbClr val="000000"/>
                </a:solidFill>
                <a:cs typeface="+mn-cs"/>
              </a:rPr>
              <a:t>:  </a:t>
            </a:r>
            <a:r>
              <a:rPr lang="en-US" b="1" dirty="0">
                <a:solidFill>
                  <a:srgbClr val="C00000"/>
                </a:solidFill>
                <a:cs typeface="+mn-cs"/>
              </a:rPr>
              <a:t>0.101</a:t>
            </a:r>
            <a:r>
              <a:rPr lang="en-US" b="1" baseline="-25000" dirty="0">
                <a:solidFill>
                  <a:srgbClr val="C00000"/>
                </a:solidFill>
                <a:cs typeface="+mn-cs"/>
              </a:rPr>
              <a:t>2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 </a:t>
            </a:r>
            <a:r>
              <a:rPr lang="en-US" dirty="0">
                <a:solidFill>
                  <a:srgbClr val="000000"/>
                </a:solidFill>
                <a:cs typeface="+mn-cs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 </a:t>
            </a:r>
            <a:r>
              <a:rPr lang="en-US" b="1" dirty="0">
                <a:solidFill>
                  <a:srgbClr val="C00000"/>
                </a:solidFill>
                <a:cs typeface="+mn-cs"/>
              </a:rPr>
              <a:t>1</a:t>
            </a:r>
            <a:r>
              <a:rPr lang="en-US" dirty="0">
                <a:solidFill>
                  <a:srgbClr val="000000"/>
                </a:solidFill>
                <a:cs typeface="+mn-cs"/>
              </a:rPr>
              <a:t>×2</a:t>
            </a:r>
            <a:r>
              <a:rPr lang="en-US" baseline="30000" dirty="0">
                <a:solidFill>
                  <a:srgbClr val="000000"/>
                </a:solidFill>
                <a:cs typeface="+mn-cs"/>
              </a:rPr>
              <a:t>-1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 </a:t>
            </a:r>
            <a:r>
              <a:rPr lang="en-US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 </a:t>
            </a:r>
            <a:r>
              <a:rPr lang="en-US" b="1" dirty="0">
                <a:solidFill>
                  <a:srgbClr val="C00000"/>
                </a:solidFill>
                <a:cs typeface="+mn-cs"/>
              </a:rPr>
              <a:t>0</a:t>
            </a:r>
            <a:r>
              <a:rPr lang="en-US" dirty="0">
                <a:solidFill>
                  <a:srgbClr val="000000"/>
                </a:solidFill>
                <a:cs typeface="+mn-cs"/>
              </a:rPr>
              <a:t>×2</a:t>
            </a:r>
            <a:r>
              <a:rPr lang="en-US" baseline="30000" dirty="0">
                <a:solidFill>
                  <a:srgbClr val="000000"/>
                </a:solidFill>
                <a:cs typeface="+mn-cs"/>
              </a:rPr>
              <a:t>-2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 </a:t>
            </a:r>
            <a:r>
              <a:rPr lang="en-US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 </a:t>
            </a:r>
            <a:r>
              <a:rPr lang="en-US" b="1" dirty="0">
                <a:solidFill>
                  <a:srgbClr val="C00000"/>
                </a:solidFill>
                <a:cs typeface="+mn-cs"/>
              </a:rPr>
              <a:t>1</a:t>
            </a:r>
            <a:r>
              <a:rPr lang="en-US" dirty="0">
                <a:solidFill>
                  <a:srgbClr val="000000"/>
                </a:solidFill>
                <a:cs typeface="+mn-cs"/>
              </a:rPr>
              <a:t>×2</a:t>
            </a:r>
            <a:r>
              <a:rPr lang="en-US" baseline="30000" dirty="0">
                <a:solidFill>
                  <a:srgbClr val="000000"/>
                </a:solidFill>
                <a:cs typeface="+mn-cs"/>
              </a:rPr>
              <a:t>-3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 </a:t>
            </a:r>
            <a:r>
              <a:rPr lang="en-US" dirty="0">
                <a:solidFill>
                  <a:srgbClr val="000000"/>
                </a:solidFill>
                <a:cs typeface="+mn-cs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 </a:t>
            </a:r>
            <a:r>
              <a:rPr lang="en-US" b="1" dirty="0">
                <a:solidFill>
                  <a:srgbClr val="2D2DB9"/>
                </a:solidFill>
                <a:cs typeface="+mn-cs"/>
              </a:rPr>
              <a:t>0.625</a:t>
            </a:r>
            <a:r>
              <a:rPr lang="en-US" b="1" baseline="-25000" dirty="0">
                <a:solidFill>
                  <a:srgbClr val="2D2DB9"/>
                </a:solidFill>
                <a:cs typeface="+mn-cs"/>
              </a:rPr>
              <a:t>10</a:t>
            </a:r>
          </a:p>
        </p:txBody>
      </p:sp>
      <p:sp>
        <p:nvSpPr>
          <p:cNvPr id="287778" name="Text Box 34"/>
          <p:cNvSpPr txBox="1">
            <a:spLocks noChangeArrowheads="1"/>
          </p:cNvSpPr>
          <p:nvPr/>
        </p:nvSpPr>
        <p:spPr bwMode="auto">
          <a:xfrm>
            <a:off x="1131888" y="4538663"/>
            <a:ext cx="5305425" cy="1323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0.6875</a:t>
            </a:r>
            <a:r>
              <a:rPr lang="en-US" sz="2000" dirty="0">
                <a:solidFill>
                  <a:srgbClr val="000000"/>
                </a:solidFill>
                <a:latin typeface="Times New Roman"/>
                <a:sym typeface="Symbol" pitchFamily="18" charset="2"/>
              </a:rPr>
              <a:t>2 = </a:t>
            </a:r>
            <a:r>
              <a:rPr lang="en-US" sz="2000" b="1" dirty="0">
                <a:solidFill>
                  <a:srgbClr val="C00000"/>
                </a:solidFill>
                <a:latin typeface="Times New Roman"/>
                <a:sym typeface="Symbol" pitchFamily="18" charset="2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/>
                <a:sym typeface="Symbol" pitchFamily="18" charset="2"/>
              </a:rPr>
              <a:t>.375	</a:t>
            </a:r>
            <a:r>
              <a:rPr lang="en-US" sz="2000" dirty="0">
                <a:solidFill>
                  <a:srgbClr val="000000"/>
                </a:solidFill>
                <a:latin typeface="Times New Roman"/>
                <a:sym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Times New Roman"/>
                <a:sym typeface="Symbol" pitchFamily="18" charset="2"/>
              </a:rPr>
              <a:t>  b</a:t>
            </a:r>
            <a:r>
              <a:rPr lang="en-US" sz="2000" baseline="-25000" dirty="0">
                <a:solidFill>
                  <a:srgbClr val="000000"/>
                </a:solidFill>
                <a:latin typeface="Times New Roman"/>
                <a:sym typeface="Symbol" pitchFamily="18" charset="2"/>
              </a:rPr>
              <a:t>-1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sym typeface="Symbol" pitchFamily="18" charset="2"/>
              </a:rPr>
              <a:t>=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Times New Roman"/>
                <a:sym typeface="Symbol" pitchFamily="18" charset="2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/>
                <a:sym typeface="Symbol" pitchFamily="18" charset="2"/>
              </a:rPr>
              <a:t> and 1.375-1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sym typeface="Symbol" pitchFamily="18" charset="2"/>
              </a:rPr>
              <a:t>=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sym typeface="Symbol" pitchFamily="18" charset="2"/>
              </a:rPr>
              <a:t>0.375</a:t>
            </a:r>
          </a:p>
          <a:p>
            <a:pPr marL="342900" indent="-342900"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0.375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2 = </a:t>
            </a:r>
            <a:r>
              <a:rPr lang="en-US" sz="2000" b="1" dirty="0">
                <a:solidFill>
                  <a:srgbClr val="C00000"/>
                </a:solidFill>
                <a:latin typeface="Times New Roman"/>
                <a:cs typeface="+mn-cs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.75	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  b</a:t>
            </a:r>
            <a:r>
              <a:rPr lang="en-US" sz="2000" baseline="-25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-2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=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Times New Roman"/>
                <a:cs typeface="+mn-cs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 and 0.75-0 = 0.75</a:t>
            </a:r>
          </a:p>
          <a:p>
            <a:pPr marL="342900" indent="-342900"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0.75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2 = </a:t>
            </a:r>
            <a:r>
              <a:rPr lang="en-US" sz="2000" b="1" dirty="0">
                <a:solidFill>
                  <a:srgbClr val="C00000"/>
                </a:solidFill>
                <a:latin typeface="Times New Roman"/>
                <a:cs typeface="+mn-cs"/>
                <a:sym typeface="Symbol" pitchFamily="18" charset="2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.5	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  b</a:t>
            </a:r>
            <a:r>
              <a:rPr lang="en-US" sz="2000" baseline="-25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-3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=</a:t>
            </a:r>
            <a:r>
              <a:rPr lang="en-US" sz="2000" b="1" dirty="0">
                <a:solidFill>
                  <a:srgbClr val="C00000"/>
                </a:solidFill>
                <a:latin typeface="Times New Roman"/>
                <a:cs typeface="+mn-cs"/>
                <a:sym typeface="Symbol" pitchFamily="18" charset="2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 and 1.5-1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=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0.5</a:t>
            </a:r>
          </a:p>
          <a:p>
            <a:pPr marL="342900" indent="-342900"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0.5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2 = </a:t>
            </a:r>
            <a:r>
              <a:rPr lang="en-US" sz="2000" b="1" dirty="0">
                <a:solidFill>
                  <a:srgbClr val="C00000"/>
                </a:solidFill>
                <a:latin typeface="Times New Roman"/>
                <a:cs typeface="+mn-cs"/>
                <a:sym typeface="Symbol" pitchFamily="18" charset="2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  b</a:t>
            </a:r>
            <a:r>
              <a:rPr lang="en-US" sz="2000" baseline="-25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-4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=</a:t>
            </a:r>
            <a:r>
              <a:rPr lang="en-US" sz="2000" b="1" dirty="0">
                <a:solidFill>
                  <a:srgbClr val="C00000"/>
                </a:solidFill>
                <a:latin typeface="Times New Roman"/>
                <a:cs typeface="+mn-cs"/>
                <a:sym typeface="Symbol" pitchFamily="18" charset="2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 and 1-1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=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0</a:t>
            </a:r>
          </a:p>
        </p:txBody>
      </p:sp>
      <p:sp>
        <p:nvSpPr>
          <p:cNvPr id="287779" name="Rectangle 35"/>
          <p:cNvSpPr>
            <a:spLocks noChangeArrowheads="1"/>
          </p:cNvSpPr>
          <p:nvPr/>
        </p:nvSpPr>
        <p:spPr bwMode="auto">
          <a:xfrm>
            <a:off x="2286000" y="5867400"/>
            <a:ext cx="4179887" cy="4603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>
                <a:solidFill>
                  <a:srgbClr val="000000"/>
                </a:solidFill>
                <a:cs typeface="+mn-cs"/>
              </a:rPr>
              <a:t>Binary representation: </a:t>
            </a:r>
            <a:r>
              <a:rPr lang="en-US" b="1">
                <a:solidFill>
                  <a:srgbClr val="C00000"/>
                </a:solidFill>
                <a:cs typeface="+mn-cs"/>
              </a:rPr>
              <a:t>0.1011</a:t>
            </a:r>
          </a:p>
        </p:txBody>
      </p:sp>
    </p:spTree>
    <p:extLst>
      <p:ext uri="{BB962C8B-B14F-4D97-AF65-F5344CB8AC3E}">
        <p14:creationId xmlns:p14="http://schemas.microsoft.com/office/powerpoint/2010/main" val="130155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7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7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7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7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9" grpId="0"/>
      <p:bldP spid="287750" grpId="0"/>
      <p:bldP spid="9225" grpId="0"/>
      <p:bldP spid="2877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2000" y="533400"/>
            <a:ext cx="7675562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b="1" dirty="0" smtClean="0"/>
              <a:t>Binary Fractions: Round-off Error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22288" y="1165225"/>
            <a:ext cx="8129587" cy="7540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As with decimal numbers, we may have round-off error with binary numbers.</a:t>
            </a:r>
          </a:p>
          <a:p>
            <a:pPr>
              <a:defRPr/>
            </a:pPr>
            <a:r>
              <a:rPr lang="en-US" b="1" u="sng" dirty="0">
                <a:solidFill>
                  <a:srgbClr val="000000"/>
                </a:solidFill>
                <a:latin typeface="Times New Roman"/>
                <a:cs typeface="+mn-cs"/>
              </a:rPr>
              <a:t>Example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+mn-cs"/>
              </a:rPr>
              <a:t>:  Find the </a:t>
            </a:r>
            <a:r>
              <a:rPr lang="en-US" b="1" dirty="0">
                <a:solidFill>
                  <a:srgbClr val="C00000"/>
                </a:solidFill>
                <a:latin typeface="Times New Roman"/>
                <a:cs typeface="+mn-cs"/>
              </a:rPr>
              <a:t>4-bit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+mn-cs"/>
              </a:rPr>
              <a:t> binary representation for 0.9270</a:t>
            </a:r>
            <a:r>
              <a:rPr lang="en-US" baseline="-25000" dirty="0">
                <a:solidFill>
                  <a:srgbClr val="000000"/>
                </a:solidFill>
                <a:latin typeface="Times New Roman"/>
                <a:cs typeface="+mn-cs"/>
              </a:rPr>
              <a:t>10</a:t>
            </a:r>
          </a:p>
        </p:txBody>
      </p:sp>
      <p:graphicFrame>
        <p:nvGraphicFramePr>
          <p:cNvPr id="288808" name="Group 40"/>
          <p:cNvGraphicFramePr>
            <a:graphicFrameLocks noGrp="1"/>
          </p:cNvGraphicFramePr>
          <p:nvPr/>
        </p:nvGraphicFramePr>
        <p:xfrm>
          <a:off x="1895475" y="2035175"/>
          <a:ext cx="2962275" cy="1416051"/>
        </p:xfrm>
        <a:graphic>
          <a:graphicData uri="http://schemas.openxmlformats.org/drawingml/2006/table">
            <a:tbl>
              <a:tblPr/>
              <a:tblGrid>
                <a:gridCol w="149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0.927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1.854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4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0.854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1.708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4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0.708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1.416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0.416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0.832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8794" name="Text Box 26"/>
          <p:cNvSpPr txBox="1">
            <a:spLocks noChangeArrowheads="1"/>
          </p:cNvSpPr>
          <p:nvPr/>
        </p:nvSpPr>
        <p:spPr bwMode="auto">
          <a:xfrm>
            <a:off x="685800" y="3505200"/>
            <a:ext cx="7499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cs typeface="+mn-cs"/>
              </a:rPr>
              <a:t>The binary representation 0.1110 actually represents:	</a:t>
            </a:r>
          </a:p>
        </p:txBody>
      </p:sp>
      <p:sp>
        <p:nvSpPr>
          <p:cNvPr id="288795" name="Rectangle 27"/>
          <p:cNvSpPr>
            <a:spLocks noChangeArrowheads="1"/>
          </p:cNvSpPr>
          <p:nvPr/>
        </p:nvSpPr>
        <p:spPr bwMode="auto">
          <a:xfrm>
            <a:off x="1185863" y="3998913"/>
            <a:ext cx="62921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CC3300"/>
                </a:solidFill>
                <a:latin typeface="Times New Roman"/>
                <a:cs typeface="+mn-cs"/>
              </a:rPr>
              <a:t>1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×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2</a:t>
            </a:r>
            <a:r>
              <a:rPr lang="en-US" sz="2000" baseline="30000" dirty="0">
                <a:solidFill>
                  <a:srgbClr val="000000"/>
                </a:solidFill>
                <a:latin typeface="Times New Roman"/>
                <a:cs typeface="+mn-cs"/>
              </a:rPr>
              <a:t>-1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+ </a:t>
            </a:r>
            <a:r>
              <a:rPr lang="en-US" sz="2000" b="1" dirty="0">
                <a:solidFill>
                  <a:srgbClr val="CC3300"/>
                </a:solidFill>
                <a:latin typeface="Times New Roman"/>
                <a:cs typeface="+mn-cs"/>
              </a:rPr>
              <a:t>1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×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2</a:t>
            </a:r>
            <a:r>
              <a:rPr lang="en-US" sz="2000" baseline="30000" dirty="0">
                <a:solidFill>
                  <a:srgbClr val="000000"/>
                </a:solidFill>
                <a:latin typeface="Times New Roman"/>
                <a:cs typeface="+mn-cs"/>
              </a:rPr>
              <a:t>-2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+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b="1" dirty="0">
                <a:solidFill>
                  <a:srgbClr val="CC3300"/>
                </a:solidFill>
                <a:latin typeface="Times New Roman"/>
                <a:cs typeface="+mn-cs"/>
              </a:rPr>
              <a:t>1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×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2</a:t>
            </a:r>
            <a:r>
              <a:rPr lang="en-US" sz="2000" baseline="30000" dirty="0">
                <a:solidFill>
                  <a:srgbClr val="000000"/>
                </a:solidFill>
                <a:latin typeface="Times New Roman"/>
                <a:cs typeface="+mn-cs"/>
              </a:rPr>
              <a:t>-3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+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b="1" dirty="0">
                <a:solidFill>
                  <a:srgbClr val="CC3300"/>
                </a:solidFill>
                <a:latin typeface="Times New Roman"/>
                <a:cs typeface="+mn-cs"/>
              </a:rPr>
              <a:t>0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×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2</a:t>
            </a:r>
            <a:r>
              <a:rPr lang="en-US" sz="2000" baseline="30000" dirty="0">
                <a:solidFill>
                  <a:srgbClr val="000000"/>
                </a:solidFill>
                <a:latin typeface="Times New Roman"/>
                <a:cs typeface="+mn-cs"/>
              </a:rPr>
              <a:t>-4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=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0.5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+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0.25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+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0.125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=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0.875</a:t>
            </a:r>
          </a:p>
        </p:txBody>
      </p:sp>
      <p:sp>
        <p:nvSpPr>
          <p:cNvPr id="288796" name="Text Box 28"/>
          <p:cNvSpPr txBox="1">
            <a:spLocks noChangeArrowheads="1"/>
          </p:cNvSpPr>
          <p:nvPr/>
        </p:nvSpPr>
        <p:spPr bwMode="auto">
          <a:xfrm>
            <a:off x="2133601" y="5410200"/>
            <a:ext cx="6019800" cy="646331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cs typeface="+mn-cs"/>
              </a:rPr>
              <a:t>0.1110 </a:t>
            </a: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+mn-cs"/>
              </a:rPr>
              <a:t>Round-off error = (0.927-0.875)/0.927 = 5.61%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cs typeface="+mn-cs"/>
              </a:rPr>
              <a:t>0.1111 </a:t>
            </a: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+mn-cs"/>
              </a:rPr>
              <a:t>Round-off error = (0.9375-0.927)/0.927 = 1.13%</a:t>
            </a:r>
          </a:p>
        </p:txBody>
      </p:sp>
      <p:sp>
        <p:nvSpPr>
          <p:cNvPr id="288801" name="Text Box 33"/>
          <p:cNvSpPr txBox="1">
            <a:spLocks noChangeArrowheads="1"/>
          </p:cNvSpPr>
          <p:nvPr/>
        </p:nvSpPr>
        <p:spPr bwMode="auto">
          <a:xfrm>
            <a:off x="685800" y="4419600"/>
            <a:ext cx="7499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cs typeface="+mn-cs"/>
              </a:rPr>
              <a:t>The binary representation 0.1111 actually represents:	</a:t>
            </a:r>
          </a:p>
        </p:txBody>
      </p:sp>
      <p:sp>
        <p:nvSpPr>
          <p:cNvPr id="288802" name="Rectangle 34"/>
          <p:cNvSpPr>
            <a:spLocks noChangeArrowheads="1"/>
          </p:cNvSpPr>
          <p:nvPr/>
        </p:nvSpPr>
        <p:spPr bwMode="auto">
          <a:xfrm>
            <a:off x="1185863" y="4924425"/>
            <a:ext cx="741741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CC3300"/>
                </a:solidFill>
                <a:latin typeface="Times New Roman"/>
                <a:cs typeface="+mn-cs"/>
              </a:rPr>
              <a:t>1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×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2</a:t>
            </a:r>
            <a:r>
              <a:rPr lang="en-US" sz="2000" baseline="30000" dirty="0">
                <a:solidFill>
                  <a:srgbClr val="000000"/>
                </a:solidFill>
                <a:latin typeface="Times New Roman"/>
                <a:cs typeface="+mn-cs"/>
              </a:rPr>
              <a:t>-1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+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b="1" dirty="0">
                <a:solidFill>
                  <a:srgbClr val="CC3300"/>
                </a:solidFill>
                <a:latin typeface="Times New Roman"/>
                <a:cs typeface="+mn-cs"/>
              </a:rPr>
              <a:t>1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×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2</a:t>
            </a:r>
            <a:r>
              <a:rPr lang="en-US" sz="2000" baseline="30000" dirty="0">
                <a:solidFill>
                  <a:srgbClr val="000000"/>
                </a:solidFill>
                <a:latin typeface="Times New Roman"/>
                <a:cs typeface="+mn-cs"/>
              </a:rPr>
              <a:t>-2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+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b="1" dirty="0">
                <a:solidFill>
                  <a:srgbClr val="CC3300"/>
                </a:solidFill>
                <a:latin typeface="Times New Roman"/>
                <a:cs typeface="+mn-cs"/>
              </a:rPr>
              <a:t>1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×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2</a:t>
            </a:r>
            <a:r>
              <a:rPr lang="en-US" sz="2000" baseline="30000" dirty="0">
                <a:solidFill>
                  <a:srgbClr val="000000"/>
                </a:solidFill>
                <a:latin typeface="Times New Roman"/>
                <a:cs typeface="+mn-cs"/>
              </a:rPr>
              <a:t>-3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+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b="1" dirty="0">
                <a:solidFill>
                  <a:srgbClr val="CC3300"/>
                </a:solidFill>
                <a:latin typeface="Times New Roman"/>
                <a:cs typeface="+mn-cs"/>
              </a:rPr>
              <a:t>1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×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2</a:t>
            </a:r>
            <a:r>
              <a:rPr lang="en-US" sz="2000" baseline="30000" dirty="0">
                <a:solidFill>
                  <a:srgbClr val="000000"/>
                </a:solidFill>
                <a:latin typeface="Times New Roman"/>
                <a:cs typeface="+mn-cs"/>
              </a:rPr>
              <a:t>-4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=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0.5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+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0.25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+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0.125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+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0.0625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=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0.9375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946650" y="3070225"/>
            <a:ext cx="3375025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2000">
                <a:solidFill>
                  <a:srgbClr val="000000"/>
                </a:solidFill>
              </a:rPr>
              <a:t>But should we round up to 1?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85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8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8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94" grpId="0"/>
      <p:bldP spid="288795" grpId="0"/>
      <p:bldP spid="288801" grpId="0"/>
      <p:bldP spid="288802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8077200" cy="130333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Complement of a Function</a:t>
            </a:r>
            <a:endParaRPr lang="en-US" sz="3600" b="1" dirty="0" smtClean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9" name="AutoShap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620916" y="1600200"/>
                <a:ext cx="7913483" cy="3444875"/>
              </a:xfrm>
            </p:spPr>
            <p:txBody>
              <a:bodyPr>
                <a:normAutofit fontScale="77500" lnSpcReduction="20000"/>
              </a:bodyPr>
              <a:lstStyle/>
              <a:p>
                <a:pPr eaLnBrk="1" hangingPunct="1"/>
                <a:r>
                  <a:rPr lang="en-US" dirty="0" smtClean="0"/>
                  <a:t>Find the inverse of the following function,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</m:sup>
                    </m:sSup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Use 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DeMorgan</a:t>
                </a:r>
                <a:r>
                  <a:rPr lang="ja-JP" altLang="en-US" dirty="0">
                    <a:ea typeface="ＭＳ Ｐゴシック" panose="020B0600070205080204" pitchFamily="34" charset="-128"/>
                  </a:rPr>
                  <a:t>’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s Law repeatedly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Note: 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DeMorgan</a:t>
                </a:r>
                <a:r>
                  <a:rPr lang="ja-JP" altLang="en-US" dirty="0">
                    <a:ea typeface="ＭＳ Ｐゴシック" panose="020B0600070205080204" pitchFamily="34" charset="-128"/>
                  </a:rPr>
                  <a:t>’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s Law defined for more than two variables, e.g.:</a:t>
                </a:r>
              </a:p>
              <a:p>
                <a:pPr lvl="2"/>
                <a:r>
                  <a:rPr lang="en-US" altLang="en-US" dirty="0">
                    <a:ea typeface="ＭＳ Ｐゴシック" panose="020B0600070205080204" pitchFamily="34" charset="-128"/>
                  </a:rPr>
                  <a:t>(a + b + c)' = (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abc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)'</a:t>
                </a:r>
              </a:p>
              <a:p>
                <a:pPr lvl="2"/>
                <a:r>
                  <a:rPr lang="en-US" altLang="en-US" dirty="0">
                    <a:ea typeface="ＭＳ Ｐゴシック" panose="020B0600070205080204" pitchFamily="34" charset="-128"/>
                  </a:rPr>
                  <a:t>(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abc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)' = (a' + b' + c')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4099" name="AutoShap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620916" y="1600200"/>
                <a:ext cx="7913483" cy="3444875"/>
              </a:xfrm>
              <a:blipFill>
                <a:blip r:embed="rId2"/>
                <a:stretch>
                  <a:fillRect l="-924" t="-3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73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8077200" cy="1303337"/>
          </a:xfrm>
        </p:spPr>
        <p:txBody>
          <a:bodyPr>
            <a:normAutofit/>
          </a:bodyPr>
          <a:lstStyle/>
          <a:p>
            <a:r>
              <a:rPr lang="en-US" sz="3600" b="1" dirty="0"/>
              <a:t>Where are we?</a:t>
            </a:r>
            <a:endParaRPr lang="en-US" sz="3600" b="1" dirty="0" smtClean="0">
              <a:solidFill>
                <a:srgbClr val="C00000"/>
              </a:solidFill>
            </a:endParaRPr>
          </a:p>
        </p:txBody>
      </p:sp>
      <p:sp>
        <p:nvSpPr>
          <p:cNvPr id="4099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20916" y="1600200"/>
            <a:ext cx="7913483" cy="34448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So far, we covered the following topics</a:t>
            </a:r>
          </a:p>
          <a:p>
            <a:pPr lvl="1" eaLnBrk="1" hangingPunct="1"/>
            <a:r>
              <a:rPr lang="en-US" dirty="0" smtClean="0"/>
              <a:t>Fundamental digital blocks: AND, OR, and NOT gates.</a:t>
            </a:r>
          </a:p>
          <a:p>
            <a:pPr lvl="1" eaLnBrk="1" hangingPunct="1"/>
            <a:r>
              <a:rPr lang="en-US" dirty="0" smtClean="0"/>
              <a:t>Boolean algebra.</a:t>
            </a:r>
          </a:p>
          <a:p>
            <a:pPr lvl="1" eaLnBrk="1" hangingPunct="1"/>
            <a:r>
              <a:rPr lang="en-US" dirty="0" smtClean="0"/>
              <a:t>Base conversion between different number bases.</a:t>
            </a:r>
          </a:p>
          <a:p>
            <a:pPr eaLnBrk="1" hangingPunct="1"/>
            <a:r>
              <a:rPr lang="en-US" dirty="0" smtClean="0"/>
              <a:t>We will begin to cover how to do math in the binary format and how to implement it in hardware.</a:t>
            </a:r>
          </a:p>
          <a:p>
            <a:pPr eaLnBrk="1" hangingPunct="1"/>
            <a:r>
              <a:rPr lang="en-US" dirty="0" smtClean="0"/>
              <a:t>The binary math we learn will be used to build arithmetic logic unit (ALU</a:t>
            </a:r>
            <a:r>
              <a:rPr lang="en-US" dirty="0" smtClean="0"/>
              <a:t>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150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34522</TotalTime>
  <Words>644</Words>
  <Application>Microsoft Office PowerPoint</Application>
  <PresentationFormat>On-screen Show (4:3)</PresentationFormat>
  <Paragraphs>123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ＭＳ Ｐゴシック</vt:lpstr>
      <vt:lpstr>Arial</vt:lpstr>
      <vt:lpstr>Calibri</vt:lpstr>
      <vt:lpstr>Cambria Math</vt:lpstr>
      <vt:lpstr>Comic Sans MS</vt:lpstr>
      <vt:lpstr>Garamond</vt:lpstr>
      <vt:lpstr>Symbol</vt:lpstr>
      <vt:lpstr>Times New Roman</vt:lpstr>
      <vt:lpstr>Trebuchet MS</vt:lpstr>
      <vt:lpstr>Wingdings</vt:lpstr>
      <vt:lpstr>Organic</vt:lpstr>
      <vt:lpstr>CSCIU 210 Computer Organization AKM Jahangir A Majumder, PhD</vt:lpstr>
      <vt:lpstr>Review and Learning Outcomes</vt:lpstr>
      <vt:lpstr>Examples</vt:lpstr>
      <vt:lpstr>More Example:  Convert 1011.01112  to Decimal</vt:lpstr>
      <vt:lpstr>In-Class Exercises</vt:lpstr>
      <vt:lpstr>Fractions</vt:lpstr>
      <vt:lpstr>Binary Fractions: Round-off Error</vt:lpstr>
      <vt:lpstr>Complement of a Function</vt:lpstr>
      <vt:lpstr>Where are we?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Mouny</dc:creator>
  <cp:lastModifiedBy>MAJUMDER, AKM JAHANGIR</cp:lastModifiedBy>
  <cp:revision>876</cp:revision>
  <cp:lastPrinted>2013-11-25T17:13:45Z</cp:lastPrinted>
  <dcterms:created xsi:type="dcterms:W3CDTF">2012-08-10T22:02:17Z</dcterms:created>
  <dcterms:modified xsi:type="dcterms:W3CDTF">2018-09-17T16:38:27Z</dcterms:modified>
</cp:coreProperties>
</file>