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8"/>
  </p:notesMasterIdLst>
  <p:handoutMasterIdLst>
    <p:handoutMasterId r:id="rId29"/>
  </p:handoutMasterIdLst>
  <p:sldIdLst>
    <p:sldId id="1147" r:id="rId2"/>
    <p:sldId id="1148" r:id="rId3"/>
    <p:sldId id="1149" r:id="rId4"/>
    <p:sldId id="1164" r:id="rId5"/>
    <p:sldId id="1160" r:id="rId6"/>
    <p:sldId id="1161" r:id="rId7"/>
    <p:sldId id="1162" r:id="rId8"/>
    <p:sldId id="1165" r:id="rId9"/>
    <p:sldId id="1163" r:id="rId10"/>
    <p:sldId id="1172" r:id="rId11"/>
    <p:sldId id="1151" r:id="rId12"/>
    <p:sldId id="1152" r:id="rId13"/>
    <p:sldId id="1153" r:id="rId14"/>
    <p:sldId id="1173" r:id="rId15"/>
    <p:sldId id="1154" r:id="rId16"/>
    <p:sldId id="1155" r:id="rId17"/>
    <p:sldId id="1174" r:id="rId18"/>
    <p:sldId id="1175" r:id="rId19"/>
    <p:sldId id="1176" r:id="rId20"/>
    <p:sldId id="1177" r:id="rId21"/>
    <p:sldId id="1178" r:id="rId22"/>
    <p:sldId id="1156" r:id="rId23"/>
    <p:sldId id="1157" r:id="rId24"/>
    <p:sldId id="1158" r:id="rId25"/>
    <p:sldId id="1159" r:id="rId26"/>
    <p:sldId id="931" r:id="rId2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108" d="100"/>
          <a:sy n="108" d="100"/>
        </p:scale>
        <p:origin x="1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5019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B9CF4CC7-A1B9-496B-A652-9D7BF1D15706}" type="datetime4">
              <a:rPr lang="en-US"/>
              <a:pPr/>
              <a:t>October 3,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C3041CED-3909-433D-8AF9-593BD1E5894B}" type="slidenum">
              <a:rPr lang="en-US"/>
              <a:pPr/>
              <a:t>5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81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2F395A92-3ED5-4D6F-AE48-C4E601A1B422}" type="datetime4">
              <a:rPr lang="en-US"/>
              <a:pPr/>
              <a:t>October 3,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1952006E-D0E9-4A90-AA5E-B2B115AED012}" type="slidenum">
              <a:rPr lang="en-US"/>
              <a:pPr/>
              <a:t>6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12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44383984-CE83-475A-9CC3-B89933326D68}" type="datetime4">
              <a:rPr lang="en-US"/>
              <a:pPr/>
              <a:t>October 3,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FEB01FDF-E90C-4C40-84FD-459C9A0CB313}" type="slidenum">
              <a:rPr lang="en-US"/>
              <a:pPr/>
              <a:t>7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82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F3CC891-3AE7-43D9-9562-733227608F2A}" type="datetime4">
              <a:rPr lang="en-US"/>
              <a:pPr/>
              <a:t>October 3,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375AC8C-AF76-4B8A-A345-3AE3DB7A7042}" type="slidenum">
              <a:rPr lang="en-US"/>
              <a:pPr/>
              <a:t>8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19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2F605F7-BC58-45C4-AC84-5CCA0DCEDC98}" type="datetime4">
              <a:rPr lang="en-US"/>
              <a:pPr/>
              <a:t>October 3,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20E58EE-7BD8-4742-BACF-87BE4F4C6318}" type="slidenum">
              <a:rPr lang="en-US"/>
              <a:pPr/>
              <a:t>9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80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951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71" b="1" i="0">
                <a:solidFill>
                  <a:srgbClr val="0070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5"/>
          </p:nvPr>
        </p:nvSpPr>
        <p:spPr>
          <a:xfrm>
            <a:off x="3048000" y="6457145"/>
            <a:ext cx="29260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rgbClr val="000000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Rajasekhar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17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October </a:t>
            </a:r>
            <a:r>
              <a:rPr lang="en-US" sz="1800" dirty="0" smtClean="0"/>
              <a:t>3,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324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371600"/>
            <a:ext cx="7772400" cy="3048000"/>
          </a:xfrm>
          <a:noFill/>
        </p:spPr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Review of Combinational Logic and Binary Math</a:t>
            </a:r>
            <a:br>
              <a:rPr lang="en-US" b="1" dirty="0" smtClean="0"/>
            </a:b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93070609"/>
      </p:ext>
    </p:extLst>
  </p:cSld>
  <p:clrMapOvr>
    <a:masterClrMapping/>
  </p:clrMapOvr>
  <p:transition spd="slow" advTm="63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Different Logic Gates</a:t>
            </a:r>
          </a:p>
        </p:txBody>
      </p:sp>
      <p:grpSp>
        <p:nvGrpSpPr>
          <p:cNvPr id="24579" name="Group 5"/>
          <p:cNvGrpSpPr>
            <a:grpSpLocks/>
          </p:cNvGrpSpPr>
          <p:nvPr/>
        </p:nvGrpSpPr>
        <p:grpSpPr bwMode="auto">
          <a:xfrm>
            <a:off x="914400" y="1524000"/>
            <a:ext cx="1905000" cy="823913"/>
            <a:chOff x="2112" y="1488"/>
            <a:chExt cx="1200" cy="519"/>
          </a:xfrm>
        </p:grpSpPr>
        <p:sp>
          <p:nvSpPr>
            <p:cNvPr id="24630" name="AutoShape 6"/>
            <p:cNvSpPr>
              <a:spLocks noChangeArrowheads="1"/>
            </p:cNvSpPr>
            <p:nvPr/>
          </p:nvSpPr>
          <p:spPr bwMode="auto">
            <a:xfrm>
              <a:off x="2592" y="1632"/>
              <a:ext cx="288" cy="240"/>
            </a:xfrm>
            <a:prstGeom prst="flowChartDelay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1" name="Line 7"/>
            <p:cNvSpPr>
              <a:spLocks noChangeShapeType="1"/>
            </p:cNvSpPr>
            <p:nvPr/>
          </p:nvSpPr>
          <p:spPr bwMode="auto">
            <a:xfrm>
              <a:off x="2256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Line 8"/>
            <p:cNvSpPr>
              <a:spLocks noChangeShapeType="1"/>
            </p:cNvSpPr>
            <p:nvPr/>
          </p:nvSpPr>
          <p:spPr bwMode="auto">
            <a:xfrm>
              <a:off x="2256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Line 9"/>
            <p:cNvSpPr>
              <a:spLocks noChangeShapeType="1"/>
            </p:cNvSpPr>
            <p:nvPr/>
          </p:nvSpPr>
          <p:spPr bwMode="auto">
            <a:xfrm>
              <a:off x="2880" y="17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Text Box 10"/>
            <p:cNvSpPr txBox="1">
              <a:spLocks noChangeArrowheads="1"/>
            </p:cNvSpPr>
            <p:nvPr/>
          </p:nvSpPr>
          <p:spPr bwMode="auto">
            <a:xfrm>
              <a:off x="2112" y="148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</a:p>
          </p:txBody>
        </p:sp>
        <p:sp>
          <p:nvSpPr>
            <p:cNvPr id="24635" name="Text Box 11"/>
            <p:cNvSpPr txBox="1">
              <a:spLocks noChangeArrowheads="1"/>
            </p:cNvSpPr>
            <p:nvPr/>
          </p:nvSpPr>
          <p:spPr bwMode="auto">
            <a:xfrm>
              <a:off x="2112" y="177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</a:p>
          </p:txBody>
        </p:sp>
        <p:sp>
          <p:nvSpPr>
            <p:cNvPr id="24636" name="Text Box 12"/>
            <p:cNvSpPr txBox="1">
              <a:spLocks noChangeArrowheads="1"/>
            </p:cNvSpPr>
            <p:nvPr/>
          </p:nvSpPr>
          <p:spPr bwMode="auto">
            <a:xfrm>
              <a:off x="2928" y="148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r>
                <a:rPr lang="en-US" sz="1800">
                  <a:sym typeface="Symbol" pitchFamily="18" charset="2"/>
                </a:rPr>
                <a:t></a:t>
              </a:r>
              <a:r>
                <a:rPr lang="en-US" sz="1800"/>
                <a:t>B</a:t>
              </a:r>
            </a:p>
          </p:txBody>
        </p:sp>
      </p:grpSp>
      <p:grpSp>
        <p:nvGrpSpPr>
          <p:cNvPr id="24580" name="Group 13"/>
          <p:cNvGrpSpPr>
            <a:grpSpLocks/>
          </p:cNvGrpSpPr>
          <p:nvPr/>
        </p:nvGrpSpPr>
        <p:grpSpPr bwMode="auto">
          <a:xfrm>
            <a:off x="914400" y="2971800"/>
            <a:ext cx="1981200" cy="823913"/>
            <a:chOff x="2160" y="2544"/>
            <a:chExt cx="1248" cy="519"/>
          </a:xfrm>
        </p:grpSpPr>
        <p:sp>
          <p:nvSpPr>
            <p:cNvPr id="24623" name="AutoShape 14"/>
            <p:cNvSpPr>
              <a:spLocks noChangeArrowheads="1"/>
            </p:cNvSpPr>
            <p:nvPr/>
          </p:nvSpPr>
          <p:spPr bwMode="auto">
            <a:xfrm rot="10800000">
              <a:off x="2592" y="2688"/>
              <a:ext cx="336" cy="240"/>
            </a:xfrm>
            <a:prstGeom prst="flowChartOnlineStorag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Line 15"/>
            <p:cNvSpPr>
              <a:spLocks noChangeShapeType="1"/>
            </p:cNvSpPr>
            <p:nvPr/>
          </p:nvSpPr>
          <p:spPr bwMode="auto">
            <a:xfrm>
              <a:off x="2304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Line 16"/>
            <p:cNvSpPr>
              <a:spLocks noChangeShapeType="1"/>
            </p:cNvSpPr>
            <p:nvPr/>
          </p:nvSpPr>
          <p:spPr bwMode="auto">
            <a:xfrm>
              <a:off x="2304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Text Box 17"/>
            <p:cNvSpPr txBox="1">
              <a:spLocks noChangeArrowheads="1"/>
            </p:cNvSpPr>
            <p:nvPr/>
          </p:nvSpPr>
          <p:spPr bwMode="auto">
            <a:xfrm>
              <a:off x="2160" y="25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</a:p>
          </p:txBody>
        </p:sp>
        <p:sp>
          <p:nvSpPr>
            <p:cNvPr id="24627" name="Text Box 18"/>
            <p:cNvSpPr txBox="1">
              <a:spLocks noChangeArrowheads="1"/>
            </p:cNvSpPr>
            <p:nvPr/>
          </p:nvSpPr>
          <p:spPr bwMode="auto">
            <a:xfrm>
              <a:off x="2160" y="283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</a:p>
          </p:txBody>
        </p:sp>
        <p:sp>
          <p:nvSpPr>
            <p:cNvPr id="24628" name="Line 19"/>
            <p:cNvSpPr>
              <a:spLocks noChangeShapeType="1"/>
            </p:cNvSpPr>
            <p:nvPr/>
          </p:nvSpPr>
          <p:spPr bwMode="auto">
            <a:xfrm>
              <a:off x="2928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Text Box 20"/>
            <p:cNvSpPr txBox="1">
              <a:spLocks noChangeArrowheads="1"/>
            </p:cNvSpPr>
            <p:nvPr/>
          </p:nvSpPr>
          <p:spPr bwMode="auto">
            <a:xfrm>
              <a:off x="2928" y="254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A+B</a:t>
              </a:r>
            </a:p>
          </p:txBody>
        </p:sp>
      </p:grpSp>
      <p:grpSp>
        <p:nvGrpSpPr>
          <p:cNvPr id="24581" name="Group 21"/>
          <p:cNvGrpSpPr>
            <a:grpSpLocks/>
          </p:cNvGrpSpPr>
          <p:nvPr/>
        </p:nvGrpSpPr>
        <p:grpSpPr bwMode="auto">
          <a:xfrm>
            <a:off x="990600" y="4800600"/>
            <a:ext cx="1981200" cy="533400"/>
            <a:chOff x="2160" y="3504"/>
            <a:chExt cx="1248" cy="336"/>
          </a:xfrm>
        </p:grpSpPr>
        <p:sp>
          <p:nvSpPr>
            <p:cNvPr id="24617" name="AutoShape 22"/>
            <p:cNvSpPr>
              <a:spLocks noChangeArrowheads="1"/>
            </p:cNvSpPr>
            <p:nvPr/>
          </p:nvSpPr>
          <p:spPr bwMode="auto">
            <a:xfrm rot="5400000">
              <a:off x="2640" y="3552"/>
              <a:ext cx="288" cy="288"/>
            </a:xfrm>
            <a:prstGeom prst="flowChartExtra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Line 23"/>
            <p:cNvSpPr>
              <a:spLocks noChangeShapeType="1"/>
            </p:cNvSpPr>
            <p:nvPr/>
          </p:nvSpPr>
          <p:spPr bwMode="auto">
            <a:xfrm>
              <a:off x="2304" y="370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Text Box 24"/>
            <p:cNvSpPr txBox="1">
              <a:spLocks noChangeArrowheads="1"/>
            </p:cNvSpPr>
            <p:nvPr/>
          </p:nvSpPr>
          <p:spPr bwMode="auto">
            <a:xfrm>
              <a:off x="2160" y="3513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</a:p>
          </p:txBody>
        </p:sp>
        <p:sp>
          <p:nvSpPr>
            <p:cNvPr id="24620" name="Line 25"/>
            <p:cNvSpPr>
              <a:spLocks noChangeShapeType="1"/>
            </p:cNvSpPr>
            <p:nvPr/>
          </p:nvSpPr>
          <p:spPr bwMode="auto">
            <a:xfrm>
              <a:off x="2928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Text Box 26"/>
            <p:cNvSpPr txBox="1">
              <a:spLocks noChangeArrowheads="1"/>
            </p:cNvSpPr>
            <p:nvPr/>
          </p:nvSpPr>
          <p:spPr bwMode="auto">
            <a:xfrm>
              <a:off x="3120" y="35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A’</a:t>
              </a:r>
            </a:p>
          </p:txBody>
        </p:sp>
        <p:sp>
          <p:nvSpPr>
            <p:cNvPr id="24622" name="AutoShape 27"/>
            <p:cNvSpPr>
              <a:spLocks noChangeArrowheads="1"/>
            </p:cNvSpPr>
            <p:nvPr/>
          </p:nvSpPr>
          <p:spPr bwMode="auto">
            <a:xfrm>
              <a:off x="2928" y="3648"/>
              <a:ext cx="96" cy="96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2" name="Group 54"/>
          <p:cNvGrpSpPr>
            <a:grpSpLocks/>
          </p:cNvGrpSpPr>
          <p:nvPr/>
        </p:nvGrpSpPr>
        <p:grpSpPr bwMode="auto">
          <a:xfrm>
            <a:off x="5181600" y="1524000"/>
            <a:ext cx="2209800" cy="823913"/>
            <a:chOff x="3360" y="1056"/>
            <a:chExt cx="1392" cy="519"/>
          </a:xfrm>
        </p:grpSpPr>
        <p:sp>
          <p:nvSpPr>
            <p:cNvPr id="24609" name="AutoShape 31"/>
            <p:cNvSpPr>
              <a:spLocks noChangeArrowheads="1"/>
            </p:cNvSpPr>
            <p:nvPr/>
          </p:nvSpPr>
          <p:spPr bwMode="auto">
            <a:xfrm>
              <a:off x="3840" y="1200"/>
              <a:ext cx="288" cy="240"/>
            </a:xfrm>
            <a:prstGeom prst="flowChartDelay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Line 32"/>
            <p:cNvSpPr>
              <a:spLocks noChangeShapeType="1"/>
            </p:cNvSpPr>
            <p:nvPr/>
          </p:nvSpPr>
          <p:spPr bwMode="auto">
            <a:xfrm>
              <a:off x="3504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Line 33"/>
            <p:cNvSpPr>
              <a:spLocks noChangeShapeType="1"/>
            </p:cNvSpPr>
            <p:nvPr/>
          </p:nvSpPr>
          <p:spPr bwMode="auto">
            <a:xfrm>
              <a:off x="3504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Line 34"/>
            <p:cNvSpPr>
              <a:spLocks noChangeShapeType="1"/>
            </p:cNvSpPr>
            <p:nvPr/>
          </p:nvSpPr>
          <p:spPr bwMode="auto">
            <a:xfrm>
              <a:off x="4128" y="13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Text Box 35"/>
            <p:cNvSpPr txBox="1">
              <a:spLocks noChangeArrowheads="1"/>
            </p:cNvSpPr>
            <p:nvPr/>
          </p:nvSpPr>
          <p:spPr bwMode="auto">
            <a:xfrm>
              <a:off x="3360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</a:p>
          </p:txBody>
        </p:sp>
        <p:sp>
          <p:nvSpPr>
            <p:cNvPr id="24614" name="Text Box 36"/>
            <p:cNvSpPr txBox="1">
              <a:spLocks noChangeArrowheads="1"/>
            </p:cNvSpPr>
            <p:nvPr/>
          </p:nvSpPr>
          <p:spPr bwMode="auto">
            <a:xfrm>
              <a:off x="3360" y="13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</a:p>
          </p:txBody>
        </p:sp>
        <p:sp>
          <p:nvSpPr>
            <p:cNvPr id="24615" name="Text Box 37"/>
            <p:cNvSpPr txBox="1">
              <a:spLocks noChangeArrowheads="1"/>
            </p:cNvSpPr>
            <p:nvPr/>
          </p:nvSpPr>
          <p:spPr bwMode="auto">
            <a:xfrm>
              <a:off x="4176" y="105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(A.B)’</a:t>
              </a:r>
            </a:p>
          </p:txBody>
        </p:sp>
        <p:sp>
          <p:nvSpPr>
            <p:cNvPr id="24616" name="AutoShape 45"/>
            <p:cNvSpPr>
              <a:spLocks noChangeArrowheads="1"/>
            </p:cNvSpPr>
            <p:nvPr/>
          </p:nvSpPr>
          <p:spPr bwMode="auto">
            <a:xfrm>
              <a:off x="4128" y="1278"/>
              <a:ext cx="96" cy="96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3" name="Group 55"/>
          <p:cNvGrpSpPr>
            <a:grpSpLocks/>
          </p:cNvGrpSpPr>
          <p:nvPr/>
        </p:nvGrpSpPr>
        <p:grpSpPr bwMode="auto">
          <a:xfrm>
            <a:off x="5181600" y="2971800"/>
            <a:ext cx="2209800" cy="838200"/>
            <a:chOff x="3408" y="1767"/>
            <a:chExt cx="1392" cy="528"/>
          </a:xfrm>
        </p:grpSpPr>
        <p:sp>
          <p:nvSpPr>
            <p:cNvPr id="24601" name="AutoShape 38"/>
            <p:cNvSpPr>
              <a:spLocks noChangeArrowheads="1"/>
            </p:cNvSpPr>
            <p:nvPr/>
          </p:nvSpPr>
          <p:spPr bwMode="auto">
            <a:xfrm rot="10800000">
              <a:off x="3840" y="1920"/>
              <a:ext cx="336" cy="240"/>
            </a:xfrm>
            <a:prstGeom prst="flowChartOnlineStorag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39"/>
            <p:cNvSpPr>
              <a:spLocks noChangeShapeType="1"/>
            </p:cNvSpPr>
            <p:nvPr/>
          </p:nvSpPr>
          <p:spPr bwMode="auto">
            <a:xfrm>
              <a:off x="3552" y="19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Line 40"/>
            <p:cNvSpPr>
              <a:spLocks noChangeShapeType="1"/>
            </p:cNvSpPr>
            <p:nvPr/>
          </p:nvSpPr>
          <p:spPr bwMode="auto">
            <a:xfrm>
              <a:off x="3552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41"/>
            <p:cNvSpPr txBox="1">
              <a:spLocks noChangeArrowheads="1"/>
            </p:cNvSpPr>
            <p:nvPr/>
          </p:nvSpPr>
          <p:spPr bwMode="auto">
            <a:xfrm>
              <a:off x="3408" y="177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</a:p>
          </p:txBody>
        </p:sp>
        <p:sp>
          <p:nvSpPr>
            <p:cNvPr id="24605" name="Text Box 42"/>
            <p:cNvSpPr txBox="1">
              <a:spLocks noChangeArrowheads="1"/>
            </p:cNvSpPr>
            <p:nvPr/>
          </p:nvSpPr>
          <p:spPr bwMode="auto">
            <a:xfrm>
              <a:off x="3408" y="206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</a:p>
          </p:txBody>
        </p:sp>
        <p:sp>
          <p:nvSpPr>
            <p:cNvPr id="24606" name="Line 43"/>
            <p:cNvSpPr>
              <a:spLocks noChangeShapeType="1"/>
            </p:cNvSpPr>
            <p:nvPr/>
          </p:nvSpPr>
          <p:spPr bwMode="auto">
            <a:xfrm>
              <a:off x="4176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Text Box 44"/>
            <p:cNvSpPr txBox="1">
              <a:spLocks noChangeArrowheads="1"/>
            </p:cNvSpPr>
            <p:nvPr/>
          </p:nvSpPr>
          <p:spPr bwMode="auto">
            <a:xfrm>
              <a:off x="4176" y="1767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(A+B)’</a:t>
              </a:r>
            </a:p>
          </p:txBody>
        </p:sp>
        <p:sp>
          <p:nvSpPr>
            <p:cNvPr id="24608" name="AutoShape 46"/>
            <p:cNvSpPr>
              <a:spLocks noChangeArrowheads="1"/>
            </p:cNvSpPr>
            <p:nvPr/>
          </p:nvSpPr>
          <p:spPr bwMode="auto">
            <a:xfrm>
              <a:off x="4176" y="1968"/>
              <a:ext cx="96" cy="96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4" name="Group 56"/>
          <p:cNvGrpSpPr>
            <a:grpSpLocks/>
          </p:cNvGrpSpPr>
          <p:nvPr/>
        </p:nvGrpSpPr>
        <p:grpSpPr bwMode="auto">
          <a:xfrm>
            <a:off x="5181600" y="4593507"/>
            <a:ext cx="2209800" cy="838200"/>
            <a:chOff x="3312" y="2640"/>
            <a:chExt cx="1392" cy="528"/>
          </a:xfrm>
        </p:grpSpPr>
        <p:sp>
          <p:nvSpPr>
            <p:cNvPr id="24592" name="Text Box 29"/>
            <p:cNvSpPr txBox="1">
              <a:spLocks noChangeArrowheads="1"/>
            </p:cNvSpPr>
            <p:nvPr/>
          </p:nvSpPr>
          <p:spPr bwMode="auto">
            <a:xfrm>
              <a:off x="4080" y="2640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/>
                <a:t>(A+B)</a:t>
              </a:r>
            </a:p>
          </p:txBody>
        </p:sp>
        <p:sp>
          <p:nvSpPr>
            <p:cNvPr id="24593" name="AutoShape 30"/>
            <p:cNvSpPr>
              <a:spLocks noChangeArrowheads="1"/>
            </p:cNvSpPr>
            <p:nvPr/>
          </p:nvSpPr>
          <p:spPr bwMode="auto">
            <a:xfrm>
              <a:off x="4344" y="2700"/>
              <a:ext cx="96" cy="118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AutoShape 47"/>
            <p:cNvSpPr>
              <a:spLocks noChangeArrowheads="1"/>
            </p:cNvSpPr>
            <p:nvPr/>
          </p:nvSpPr>
          <p:spPr bwMode="auto">
            <a:xfrm rot="10800000">
              <a:off x="3744" y="2793"/>
              <a:ext cx="336" cy="240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48"/>
            <p:cNvSpPr>
              <a:spLocks noChangeShapeType="1"/>
            </p:cNvSpPr>
            <p:nvPr/>
          </p:nvSpPr>
          <p:spPr bwMode="auto">
            <a:xfrm>
              <a:off x="3456" y="284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Line 49"/>
            <p:cNvSpPr>
              <a:spLocks noChangeShapeType="1"/>
            </p:cNvSpPr>
            <p:nvPr/>
          </p:nvSpPr>
          <p:spPr bwMode="auto">
            <a:xfrm>
              <a:off x="3456" y="29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Text Box 50"/>
            <p:cNvSpPr txBox="1">
              <a:spLocks noChangeArrowheads="1"/>
            </p:cNvSpPr>
            <p:nvPr/>
          </p:nvSpPr>
          <p:spPr bwMode="auto">
            <a:xfrm>
              <a:off x="3312" y="2649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</a:p>
          </p:txBody>
        </p:sp>
        <p:sp>
          <p:nvSpPr>
            <p:cNvPr id="24598" name="Text Box 51"/>
            <p:cNvSpPr txBox="1">
              <a:spLocks noChangeArrowheads="1"/>
            </p:cNvSpPr>
            <p:nvPr/>
          </p:nvSpPr>
          <p:spPr bwMode="auto">
            <a:xfrm>
              <a:off x="3312" y="2937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</a:p>
          </p:txBody>
        </p:sp>
        <p:sp>
          <p:nvSpPr>
            <p:cNvPr id="24599" name="Line 52"/>
            <p:cNvSpPr>
              <a:spLocks noChangeShapeType="1"/>
            </p:cNvSpPr>
            <p:nvPr/>
          </p:nvSpPr>
          <p:spPr bwMode="auto">
            <a:xfrm>
              <a:off x="4080" y="288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AutoShape 53"/>
            <p:cNvSpPr>
              <a:spLocks noChangeArrowheads="1"/>
            </p:cNvSpPr>
            <p:nvPr/>
          </p:nvSpPr>
          <p:spPr bwMode="auto">
            <a:xfrm rot="10800000">
              <a:off x="3792" y="2784"/>
              <a:ext cx="336" cy="240"/>
            </a:xfrm>
            <a:prstGeom prst="flowChartOnlineStorag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5" name="Text Box 57"/>
          <p:cNvSpPr txBox="1">
            <a:spLocks noChangeArrowheads="1"/>
          </p:cNvSpPr>
          <p:nvPr/>
        </p:nvSpPr>
        <p:spPr bwMode="auto">
          <a:xfrm>
            <a:off x="2971800" y="1676400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AND</a:t>
            </a:r>
          </a:p>
        </p:txBody>
      </p:sp>
      <p:sp>
        <p:nvSpPr>
          <p:cNvPr id="24586" name="Text Box 58"/>
          <p:cNvSpPr txBox="1">
            <a:spLocks noChangeArrowheads="1"/>
          </p:cNvSpPr>
          <p:nvPr/>
        </p:nvSpPr>
        <p:spPr bwMode="auto">
          <a:xfrm>
            <a:off x="2971800" y="31242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OR</a:t>
            </a:r>
          </a:p>
        </p:txBody>
      </p:sp>
      <p:sp>
        <p:nvSpPr>
          <p:cNvPr id="24587" name="Text Box 59"/>
          <p:cNvSpPr txBox="1">
            <a:spLocks noChangeArrowheads="1"/>
          </p:cNvSpPr>
          <p:nvPr/>
        </p:nvSpPr>
        <p:spPr bwMode="auto">
          <a:xfrm>
            <a:off x="2971800" y="487680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NOT</a:t>
            </a:r>
          </a:p>
        </p:txBody>
      </p:sp>
      <p:sp>
        <p:nvSpPr>
          <p:cNvPr id="24588" name="Text Box 61"/>
          <p:cNvSpPr txBox="1">
            <a:spLocks noChangeArrowheads="1"/>
          </p:cNvSpPr>
          <p:nvPr/>
        </p:nvSpPr>
        <p:spPr bwMode="auto">
          <a:xfrm>
            <a:off x="7543800" y="1676400"/>
            <a:ext cx="104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NAND</a:t>
            </a:r>
          </a:p>
        </p:txBody>
      </p:sp>
      <p:sp>
        <p:nvSpPr>
          <p:cNvPr id="24589" name="Text Box 62"/>
          <p:cNvSpPr txBox="1">
            <a:spLocks noChangeArrowheads="1"/>
          </p:cNvSpPr>
          <p:nvPr/>
        </p:nvSpPr>
        <p:spPr bwMode="auto">
          <a:xfrm>
            <a:off x="7543800" y="312420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NOR</a:t>
            </a:r>
          </a:p>
        </p:txBody>
      </p:sp>
      <p:sp>
        <p:nvSpPr>
          <p:cNvPr id="24590" name="Text Box 63"/>
          <p:cNvSpPr txBox="1">
            <a:spLocks noChangeArrowheads="1"/>
          </p:cNvSpPr>
          <p:nvPr/>
        </p:nvSpPr>
        <p:spPr bwMode="auto">
          <a:xfrm>
            <a:off x="7543800" y="48768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XOR</a:t>
            </a:r>
          </a:p>
        </p:txBody>
      </p:sp>
      <p:sp>
        <p:nvSpPr>
          <p:cNvPr id="24591" name="Text Box 65"/>
          <p:cNvSpPr txBox="1">
            <a:spLocks noChangeArrowheads="1"/>
          </p:cNvSpPr>
          <p:nvPr/>
        </p:nvSpPr>
        <p:spPr bwMode="auto">
          <a:xfrm>
            <a:off x="609600" y="5535613"/>
            <a:ext cx="7628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You need to memorize their symbols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12611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Boolean Algebra and Truth Table </a:t>
            </a:r>
          </a:p>
        </p:txBody>
      </p:sp>
      <p:sp>
        <p:nvSpPr>
          <p:cNvPr id="2560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7924800" cy="34448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Boolean algebra can be used to describe binary logic.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Boolean algebra operators (in the order of priority):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()		: Parenthesis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‘		: NOT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>
                <a:sym typeface="Symbol" pitchFamily="18" charset="2"/>
              </a:rPr>
              <a:t>		: AND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>
                <a:sym typeface="Symbol" pitchFamily="18" charset="2"/>
              </a:rPr>
              <a:t>+		: 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  <a:sym typeface="Symbol" pitchFamily="18" charset="2"/>
              </a:rPr>
              <a:t>Truth table can be used to represent input-output relations of a digital system.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  <a:sym typeface="Symbol" pitchFamily="18" charset="2"/>
              </a:rPr>
              <a:t>You should be able to derive a truth table for a given logic circuit or Boolean algebra presentation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2623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400052"/>
            <a:ext cx="8039100" cy="1303337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Example: Truth Table, Boolean Algebra, and Digital Logic Circuit</a:t>
            </a:r>
          </a:p>
        </p:txBody>
      </p:sp>
      <p:graphicFrame>
        <p:nvGraphicFramePr>
          <p:cNvPr id="7700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28891"/>
              </p:ext>
            </p:extLst>
          </p:nvPr>
        </p:nvGraphicFramePr>
        <p:xfrm>
          <a:off x="571500" y="1676400"/>
          <a:ext cx="5334000" cy="4595813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C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A+B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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6689" name="Group 65"/>
          <p:cNvGrpSpPr>
            <a:grpSpLocks/>
          </p:cNvGrpSpPr>
          <p:nvPr/>
        </p:nvGrpSpPr>
        <p:grpSpPr bwMode="auto">
          <a:xfrm>
            <a:off x="5943600" y="1905000"/>
            <a:ext cx="3352800" cy="1052513"/>
            <a:chOff x="3456" y="1200"/>
            <a:chExt cx="2112" cy="663"/>
          </a:xfrm>
        </p:grpSpPr>
        <p:sp>
          <p:nvSpPr>
            <p:cNvPr id="26690" name="AutoShape 66"/>
            <p:cNvSpPr>
              <a:spLocks noChangeArrowheads="1"/>
            </p:cNvSpPr>
            <p:nvPr/>
          </p:nvSpPr>
          <p:spPr bwMode="auto">
            <a:xfrm>
              <a:off x="4032" y="1440"/>
              <a:ext cx="288" cy="240"/>
            </a:xfrm>
            <a:prstGeom prst="flowChartDelay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1" name="Line 67"/>
            <p:cNvSpPr>
              <a:spLocks noChangeShapeType="1"/>
            </p:cNvSpPr>
            <p:nvPr/>
          </p:nvSpPr>
          <p:spPr bwMode="auto">
            <a:xfrm>
              <a:off x="3696" y="14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Line 68"/>
            <p:cNvSpPr>
              <a:spLocks noChangeShapeType="1"/>
            </p:cNvSpPr>
            <p:nvPr/>
          </p:nvSpPr>
          <p:spPr bwMode="auto">
            <a:xfrm>
              <a:off x="3696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Text Box 69"/>
            <p:cNvSpPr txBox="1">
              <a:spLocks noChangeArrowheads="1"/>
            </p:cNvSpPr>
            <p:nvPr/>
          </p:nvSpPr>
          <p:spPr bwMode="auto">
            <a:xfrm>
              <a:off x="3456" y="158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</a:p>
          </p:txBody>
        </p:sp>
        <p:sp>
          <p:nvSpPr>
            <p:cNvPr id="26694" name="Text Box 70"/>
            <p:cNvSpPr txBox="1">
              <a:spLocks noChangeArrowheads="1"/>
            </p:cNvSpPr>
            <p:nvPr/>
          </p:nvSpPr>
          <p:spPr bwMode="auto">
            <a:xfrm>
              <a:off x="3456" y="13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</a:p>
          </p:txBody>
        </p:sp>
        <p:sp>
          <p:nvSpPr>
            <p:cNvPr id="26695" name="Text Box 71"/>
            <p:cNvSpPr txBox="1">
              <a:spLocks noChangeArrowheads="1"/>
            </p:cNvSpPr>
            <p:nvPr/>
          </p:nvSpPr>
          <p:spPr bwMode="auto">
            <a:xfrm>
              <a:off x="4320" y="1632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r>
                <a:rPr lang="en-US" sz="1800">
                  <a:sym typeface="Symbol" pitchFamily="18" charset="2"/>
                </a:rPr>
                <a:t>C</a:t>
              </a:r>
            </a:p>
          </p:txBody>
        </p:sp>
        <p:sp>
          <p:nvSpPr>
            <p:cNvPr id="26696" name="AutoShape 72"/>
            <p:cNvSpPr>
              <a:spLocks noChangeArrowheads="1"/>
            </p:cNvSpPr>
            <p:nvPr/>
          </p:nvSpPr>
          <p:spPr bwMode="auto">
            <a:xfrm rot="10800000">
              <a:off x="4608" y="1344"/>
              <a:ext cx="336" cy="240"/>
            </a:xfrm>
            <a:prstGeom prst="flowChartOnlineStorag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7" name="Line 73"/>
            <p:cNvSpPr>
              <a:spLocks noChangeShapeType="1"/>
            </p:cNvSpPr>
            <p:nvPr/>
          </p:nvSpPr>
          <p:spPr bwMode="auto">
            <a:xfrm>
              <a:off x="432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74"/>
            <p:cNvSpPr>
              <a:spLocks noChangeShapeType="1"/>
            </p:cNvSpPr>
            <p:nvPr/>
          </p:nvSpPr>
          <p:spPr bwMode="auto">
            <a:xfrm>
              <a:off x="3696" y="13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Text Box 75"/>
            <p:cNvSpPr txBox="1">
              <a:spLocks noChangeArrowheads="1"/>
            </p:cNvSpPr>
            <p:nvPr/>
          </p:nvSpPr>
          <p:spPr bwMode="auto">
            <a:xfrm>
              <a:off x="3456" y="120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</a:p>
          </p:txBody>
        </p:sp>
        <p:sp>
          <p:nvSpPr>
            <p:cNvPr id="26700" name="Line 76"/>
            <p:cNvSpPr>
              <a:spLocks noChangeShapeType="1"/>
            </p:cNvSpPr>
            <p:nvPr/>
          </p:nvSpPr>
          <p:spPr bwMode="auto">
            <a:xfrm>
              <a:off x="4944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Text Box 77"/>
            <p:cNvSpPr txBox="1">
              <a:spLocks noChangeArrowheads="1"/>
            </p:cNvSpPr>
            <p:nvPr/>
          </p:nvSpPr>
          <p:spPr bwMode="auto">
            <a:xfrm>
              <a:off x="4944" y="1200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A+B</a:t>
              </a:r>
              <a:r>
                <a:rPr lang="en-US" sz="1800">
                  <a:sym typeface="Symbol" pitchFamily="18" charset="2"/>
                </a:rPr>
                <a:t></a:t>
              </a:r>
              <a:r>
                <a:rPr lang="en-US" sz="180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4632"/>
            <a:ext cx="8077200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Constructing Gates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3880" y="1219200"/>
            <a:ext cx="8229600" cy="1752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It turns out that, because the way a transistor works, the easiest gates to create are the NOT, NAND, and NOR gates</a:t>
            </a:r>
          </a:p>
        </p:txBody>
      </p:sp>
      <p:pic>
        <p:nvPicPr>
          <p:cNvPr id="171012" name="Picture 4" descr="c04f09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1" y="2667000"/>
            <a:ext cx="7162459" cy="344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193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Laws of Boolean Algebra</a:t>
            </a:r>
          </a:p>
        </p:txBody>
      </p:sp>
      <p:sp>
        <p:nvSpPr>
          <p:cNvPr id="27651" name="AutoShap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0600" y="1524000"/>
            <a:ext cx="3352800" cy="4572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Identity 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+ 0 = 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</a:t>
            </a:r>
            <a:r>
              <a:rPr lang="en-US" sz="2000" dirty="0" smtClean="0">
                <a:sym typeface="Symbol" pitchFamily="18" charset="2"/>
              </a:rPr>
              <a:t></a:t>
            </a:r>
            <a:r>
              <a:rPr lang="en-US" sz="2000" dirty="0" smtClean="0"/>
              <a:t>1 = 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Zero and One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+ 1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dirty="0" smtClean="0">
                <a:sym typeface="Symbol" pitchFamily="18" charset="2"/>
              </a:rPr>
              <a:t></a:t>
            </a:r>
            <a:r>
              <a:rPr lang="en-US" sz="2000" dirty="0" smtClean="0"/>
              <a:t>0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Inverse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+ A’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</a:t>
            </a:r>
            <a:r>
              <a:rPr lang="en-US" sz="2000" dirty="0" smtClean="0">
                <a:sym typeface="Symbol" pitchFamily="18" charset="2"/>
              </a:rPr>
              <a:t></a:t>
            </a:r>
            <a:r>
              <a:rPr lang="en-US" sz="2000" dirty="0" smtClean="0"/>
              <a:t> A’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Commutative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+ B = B +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. B = B . A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27652" name="AutoShap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14800" y="1524001"/>
            <a:ext cx="39624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Associative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+ (B + C) = (A + B) +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. (B . C) = A . (B . C)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Distributive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A. (B + C) = (A.B) + (B.C)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A+(B . C) = (A+B) . (A+C)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err="1" smtClean="0">
                <a:solidFill>
                  <a:srgbClr val="C00000"/>
                </a:solidFill>
              </a:rPr>
              <a:t>DeMorgan’s</a:t>
            </a:r>
            <a:r>
              <a:rPr lang="en-US" sz="2400" b="1" dirty="0" smtClean="0">
                <a:solidFill>
                  <a:srgbClr val="C00000"/>
                </a:solidFill>
              </a:rPr>
              <a:t>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(A</a:t>
            </a:r>
            <a:r>
              <a:rPr lang="en-US" sz="2000" b="1" dirty="0" smtClean="0">
                <a:solidFill>
                  <a:srgbClr val="C00000"/>
                </a:solidFill>
                <a:sym typeface="Symbol" pitchFamily="18" charset="2"/>
              </a:rPr>
              <a:t>B)’=A’+B’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  <a:sym typeface="Symbol" pitchFamily="18" charset="2"/>
              </a:rPr>
              <a:t>(A+B)’=A’ B’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Binary Math: Base Conversion</a:t>
            </a:r>
          </a:p>
        </p:txBody>
      </p:sp>
      <p:sp>
        <p:nvSpPr>
          <p:cNvPr id="2867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286000"/>
            <a:ext cx="7543800" cy="344487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In everyday life, we used decimal base system which uses 10 as base.</a:t>
            </a:r>
          </a:p>
          <a:p>
            <a:pPr eaLnBrk="1" hangingPunct="1"/>
            <a:r>
              <a:rPr lang="en-US" dirty="0" smtClean="0"/>
              <a:t>In computer systems, binary base and other related bases such as hexadecimal base are used.</a:t>
            </a:r>
          </a:p>
          <a:p>
            <a:pPr eaLnBrk="1" hangingPunct="1"/>
            <a:r>
              <a:rPr lang="en-US" dirty="0" smtClean="0"/>
              <a:t>Example: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3.25</a:t>
            </a:r>
            <a:r>
              <a:rPr lang="en-US" baseline="-25000" dirty="0" smtClean="0"/>
              <a:t>10</a:t>
            </a:r>
            <a:r>
              <a:rPr lang="en-US" dirty="0" smtClean="0"/>
              <a:t> =11.01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CF.1</a:t>
            </a:r>
            <a:r>
              <a:rPr lang="en-US" baseline="-25000" dirty="0" smtClean="0"/>
              <a:t>16</a:t>
            </a:r>
            <a:r>
              <a:rPr lang="en-US" dirty="0" smtClean="0"/>
              <a:t>=11001111.0001</a:t>
            </a:r>
            <a:r>
              <a:rPr lang="en-US" baseline="-25000" dirty="0" smtClean="0"/>
              <a:t>2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C00000"/>
                </a:solidFill>
              </a:rPr>
              <a:t>Note: In </a:t>
            </a:r>
            <a:r>
              <a:rPr lang="en-US" sz="2400" b="1" dirty="0" smtClean="0">
                <a:solidFill>
                  <a:srgbClr val="C00000"/>
                </a:solidFill>
              </a:rPr>
              <a:t>your </a:t>
            </a:r>
            <a:r>
              <a:rPr lang="en-US" sz="2400" b="1" dirty="0" smtClean="0">
                <a:solidFill>
                  <a:srgbClr val="C00000"/>
                </a:solidFill>
              </a:rPr>
              <a:t>exam, any conversion problem answer in format of M/N will receive no credit.</a:t>
            </a:r>
          </a:p>
          <a:p>
            <a:pPr eaLnBrk="1" hangingPunct="1"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0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990600"/>
            <a:ext cx="7239000" cy="520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u="sng" dirty="0" smtClean="0"/>
              <a:t>Some terminology and units</a:t>
            </a:r>
          </a:p>
          <a:p>
            <a:pPr marL="273050" lvl="1" indent="-273050" eaLnBrk="1" hangingPunct="1"/>
            <a:r>
              <a:rPr lang="en-US" sz="2400" b="1" dirty="0" smtClean="0">
                <a:solidFill>
                  <a:srgbClr val="C00000"/>
                </a:solidFill>
              </a:rPr>
              <a:t>Bit (b):  A single binary digit</a:t>
            </a:r>
          </a:p>
          <a:p>
            <a:pPr marL="273050" lvl="1" indent="-273050" eaLnBrk="1" hangingPunct="1"/>
            <a:r>
              <a:rPr lang="en-US" sz="2400" dirty="0" smtClean="0">
                <a:solidFill>
                  <a:schemeClr val="tx1"/>
                </a:solidFill>
              </a:rPr>
              <a:t>Nib:  4 bits</a:t>
            </a:r>
          </a:p>
          <a:p>
            <a:pPr marL="273050" lvl="1" indent="-273050" eaLnBrk="1" hangingPunct="1"/>
            <a:r>
              <a:rPr lang="en-US" sz="2400" b="1" dirty="0" smtClean="0">
                <a:solidFill>
                  <a:srgbClr val="C00000"/>
                </a:solidFill>
              </a:rPr>
              <a:t>Byte (B):  8-bits</a:t>
            </a:r>
          </a:p>
          <a:p>
            <a:pPr marL="273050" lvl="1" indent="-273050" eaLnBrk="1" hangingPunct="1"/>
            <a:r>
              <a:rPr lang="en-US" sz="2400" dirty="0" smtClean="0">
                <a:solidFill>
                  <a:schemeClr val="tx1"/>
                </a:solidFill>
              </a:rPr>
              <a:t>Word:  A group of bits of any size (often 4 bytes).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273050" lvl="1" indent="-273050" eaLnBrk="1" hangingPunct="1"/>
            <a:r>
              <a:rPr lang="en-US" sz="2400" b="1" dirty="0" smtClean="0">
                <a:solidFill>
                  <a:srgbClr val="C00000"/>
                </a:solidFill>
              </a:rPr>
              <a:t>kb:  2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10</a:t>
            </a:r>
            <a:r>
              <a:rPr lang="en-US" sz="2400" b="1" dirty="0" smtClean="0">
                <a:solidFill>
                  <a:srgbClr val="C00000"/>
                </a:solidFill>
              </a:rPr>
              <a:t> bits = 1024 bits  (</a:t>
            </a:r>
            <a:r>
              <a:rPr lang="en-US" sz="2400" b="1" dirty="0" err="1" smtClean="0">
                <a:solidFill>
                  <a:srgbClr val="C00000"/>
                </a:solidFill>
              </a:rPr>
              <a:t>kB</a:t>
            </a:r>
            <a:r>
              <a:rPr lang="en-US" sz="2400" b="1" dirty="0" smtClean="0">
                <a:solidFill>
                  <a:srgbClr val="C00000"/>
                </a:solidFill>
              </a:rPr>
              <a:t> = 2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10</a:t>
            </a:r>
            <a:r>
              <a:rPr lang="en-US" sz="2400" b="1" dirty="0" smtClean="0">
                <a:solidFill>
                  <a:srgbClr val="C00000"/>
                </a:solidFill>
              </a:rPr>
              <a:t> bytes)</a:t>
            </a:r>
          </a:p>
          <a:p>
            <a:pPr marL="273050" lvl="1" indent="-273050" eaLnBrk="1" hangingPunct="1"/>
            <a:r>
              <a:rPr lang="en-US" sz="2400" dirty="0" smtClean="0">
                <a:solidFill>
                  <a:schemeClr val="tx1"/>
                </a:solidFill>
              </a:rPr>
              <a:t>Mb: 2</a:t>
            </a:r>
            <a:r>
              <a:rPr lang="en-US" sz="2400" baseline="30000" dirty="0" smtClean="0">
                <a:solidFill>
                  <a:schemeClr val="tx1"/>
                </a:solidFill>
              </a:rPr>
              <a:t>20</a:t>
            </a:r>
            <a:r>
              <a:rPr lang="en-US" sz="2400" dirty="0" smtClean="0">
                <a:solidFill>
                  <a:schemeClr val="tx1"/>
                </a:solidFill>
              </a:rPr>
              <a:t> bits =1,048,576 bits  (MB = 2</a:t>
            </a:r>
            <a:r>
              <a:rPr lang="en-US" sz="2400" baseline="30000" dirty="0" smtClean="0">
                <a:solidFill>
                  <a:schemeClr val="tx1"/>
                </a:solidFill>
              </a:rPr>
              <a:t>20</a:t>
            </a:r>
            <a:r>
              <a:rPr lang="en-US" sz="2400" dirty="0" smtClean="0">
                <a:solidFill>
                  <a:schemeClr val="tx1"/>
                </a:solidFill>
              </a:rPr>
              <a:t> bytes)</a:t>
            </a:r>
          </a:p>
          <a:p>
            <a:pPr marL="273050" lvl="1" indent="-273050" eaLnBrk="1" hangingPunct="1"/>
            <a:r>
              <a:rPr lang="en-US" sz="2400" dirty="0" smtClean="0">
                <a:solidFill>
                  <a:schemeClr val="tx1"/>
                </a:solidFill>
              </a:rPr>
              <a:t>Gb: 2</a:t>
            </a:r>
            <a:r>
              <a:rPr lang="en-US" sz="2400" baseline="30000" dirty="0" smtClean="0">
                <a:solidFill>
                  <a:schemeClr val="tx1"/>
                </a:solidFill>
              </a:rPr>
              <a:t>30</a:t>
            </a:r>
            <a:r>
              <a:rPr lang="en-US" sz="2400" dirty="0" smtClean="0">
                <a:solidFill>
                  <a:schemeClr val="tx1"/>
                </a:solidFill>
              </a:rPr>
              <a:t> bits = 1,073,741,820 bits  (GB = 2</a:t>
            </a:r>
            <a:r>
              <a:rPr lang="en-US" sz="2400" baseline="30000" dirty="0" smtClean="0">
                <a:solidFill>
                  <a:schemeClr val="tx1"/>
                </a:solidFill>
              </a:rPr>
              <a:t>30</a:t>
            </a:r>
            <a:r>
              <a:rPr lang="en-US" sz="2400" dirty="0" smtClean="0">
                <a:solidFill>
                  <a:schemeClr val="tx1"/>
                </a:solidFill>
              </a:rPr>
              <a:t> bytes)</a:t>
            </a:r>
          </a:p>
          <a:p>
            <a:pPr marL="273050" lvl="1" indent="-273050" eaLnBrk="1" hangingPunct="1"/>
            <a:r>
              <a:rPr lang="en-US" sz="2400" b="1" dirty="0" smtClean="0">
                <a:solidFill>
                  <a:srgbClr val="C00000"/>
                </a:solidFill>
              </a:rPr>
              <a:t>MSB: Most significant bit </a:t>
            </a:r>
            <a:r>
              <a:rPr lang="en-US" sz="2400" dirty="0" smtClean="0">
                <a:solidFill>
                  <a:schemeClr val="tx1"/>
                </a:solidFill>
              </a:rPr>
              <a:t>(leftmost digit of binary #)</a:t>
            </a:r>
          </a:p>
          <a:p>
            <a:pPr marL="273050" lvl="1" indent="-273050" eaLnBrk="1" hangingPunct="1"/>
            <a:r>
              <a:rPr lang="en-US" sz="2400" b="1" dirty="0" smtClean="0">
                <a:solidFill>
                  <a:srgbClr val="C00000"/>
                </a:solidFill>
              </a:rPr>
              <a:t>LSB: Least significant bit </a:t>
            </a:r>
            <a:r>
              <a:rPr lang="en-US" sz="2400" dirty="0" smtClean="0">
                <a:solidFill>
                  <a:schemeClr val="tx1"/>
                </a:solidFill>
              </a:rPr>
              <a:t>(rightmost digit of bin. #)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43000" y="4572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Binary Numbers </a:t>
            </a:r>
          </a:p>
        </p:txBody>
      </p:sp>
    </p:spTree>
    <p:extLst>
      <p:ext uri="{BB962C8B-B14F-4D97-AF65-F5344CB8AC3E}">
        <p14:creationId xmlns:p14="http://schemas.microsoft.com/office/powerpoint/2010/main" val="12713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5334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Binary to Decimal Conversion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078163" y="1252538"/>
            <a:ext cx="4583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n-cs"/>
              </a:rPr>
              <a:t>···b</a:t>
            </a:r>
            <a:r>
              <a:rPr lang="en-US" b="1" baseline="-25000" dirty="0" smtClean="0">
                <a:solidFill>
                  <a:srgbClr val="C00000"/>
                </a:solidFill>
                <a:cs typeface="+mn-cs"/>
              </a:rPr>
              <a:t>3</a:t>
            </a:r>
            <a:r>
              <a:rPr lang="en-US" b="1" dirty="0" smtClean="0">
                <a:solidFill>
                  <a:srgbClr val="C00000"/>
                </a:solidFill>
                <a:cs typeface="+mn-cs"/>
              </a:rPr>
              <a:t>b</a:t>
            </a:r>
            <a:r>
              <a:rPr lang="en-US" b="1" baseline="-25000" dirty="0" smtClean="0">
                <a:solidFill>
                  <a:srgbClr val="C00000"/>
                </a:solidFill>
                <a:cs typeface="+mn-cs"/>
              </a:rPr>
              <a:t>2</a:t>
            </a:r>
            <a:r>
              <a:rPr lang="en-US" b="1" dirty="0" smtClean="0">
                <a:solidFill>
                  <a:srgbClr val="C00000"/>
                </a:solidFill>
                <a:cs typeface="+mn-cs"/>
              </a:rPr>
              <a:t>b</a:t>
            </a:r>
            <a:r>
              <a:rPr lang="en-US" b="1" baseline="-25000" dirty="0" smtClean="0">
                <a:solidFill>
                  <a:srgbClr val="C00000"/>
                </a:solidFill>
                <a:cs typeface="+mn-cs"/>
              </a:rPr>
              <a:t>1</a:t>
            </a:r>
            <a:r>
              <a:rPr lang="en-US" b="1" dirty="0" smtClean="0">
                <a:solidFill>
                  <a:srgbClr val="C00000"/>
                </a:solidFill>
                <a:cs typeface="+mn-cs"/>
              </a:rPr>
              <a:t>b</a:t>
            </a:r>
            <a:r>
              <a:rPr lang="en-US" b="1" baseline="-25000" dirty="0" smtClean="0">
                <a:solidFill>
                  <a:srgbClr val="C00000"/>
                </a:solidFill>
                <a:cs typeface="+mn-cs"/>
              </a:rPr>
              <a:t>0</a:t>
            </a:r>
            <a:r>
              <a:rPr lang="en-US" dirty="0" smtClean="0">
                <a:solidFill>
                  <a:srgbClr val="C00000"/>
                </a:solidFill>
                <a:cs typeface="+mn-cs"/>
              </a:rPr>
              <a:t>     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(each bit b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i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is 0 or 1)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3570288" y="1938338"/>
            <a:ext cx="52149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×2</a:t>
            </a:r>
            <a:r>
              <a:rPr lang="en-US" baseline="30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×2</a:t>
            </a:r>
            <a:r>
              <a:rPr lang="en-US" baseline="30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×2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×2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 + ···</a:t>
            </a:r>
            <a:r>
              <a:rPr lang="en-US" dirty="0">
                <a:solidFill>
                  <a:srgbClr val="CC3300"/>
                </a:solidFill>
              </a:rPr>
              <a:t> </a:t>
            </a:r>
            <a:endParaRPr lang="en-US" baseline="300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CC3300"/>
                </a:solidFill>
              </a:rPr>
              <a:t>     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×1 +</a:t>
            </a:r>
            <a:r>
              <a:rPr lang="en-US" b="1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000000"/>
                </a:solidFill>
              </a:rPr>
              <a:t>×2</a:t>
            </a:r>
            <a:r>
              <a:rPr lang="en-US" b="1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×4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×8</a:t>
            </a:r>
            <a:r>
              <a:rPr lang="en-US" dirty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 ···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831850" y="1231900"/>
            <a:ext cx="2192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Binary Number: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814388" y="1917700"/>
            <a:ext cx="262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Its decimal value is: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827088" y="2847975"/>
            <a:ext cx="60213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u="sng" dirty="0" smtClean="0">
                <a:solidFill>
                  <a:srgbClr val="000000"/>
                </a:solidFill>
                <a:cs typeface="+mn-cs"/>
              </a:rPr>
              <a:t>Examples</a:t>
            </a:r>
            <a:r>
              <a:rPr lang="en-US" b="1" dirty="0" smtClean="0">
                <a:solidFill>
                  <a:srgbClr val="000000"/>
                </a:solidFill>
                <a:cs typeface="+mn-cs"/>
              </a:rPr>
              <a:t>: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 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1110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		Decimal value is: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1111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		Decimal value is: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110010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	Decimal value is: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cs typeface="+mn-c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111111</a:t>
            </a:r>
            <a:r>
              <a:rPr lang="en-US" baseline="-25000" dirty="0" smtClean="0">
                <a:solidFill>
                  <a:srgbClr val="000000"/>
                </a:solidFill>
                <a:cs typeface="+mn-cs"/>
              </a:rPr>
              <a:t>2</a:t>
            </a:r>
            <a:r>
              <a:rPr lang="en-US" dirty="0" smtClean="0">
                <a:solidFill>
                  <a:srgbClr val="000000"/>
                </a:solidFill>
                <a:cs typeface="+mn-cs"/>
              </a:rPr>
              <a:t>	Decimal value is: </a:t>
            </a: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609600" y="4495800"/>
            <a:ext cx="7826375" cy="149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>
                <a:solidFill>
                  <a:srgbClr val="000000"/>
                </a:solidFill>
              </a:rPr>
              <a:t>Check your understanding:</a:t>
            </a:r>
          </a:p>
          <a:p>
            <a:r>
              <a:rPr lang="en-US" sz="2000" i="1" dirty="0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bits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 2</a:t>
            </a:r>
            <a:r>
              <a:rPr lang="en-US" sz="2000" i="1" baseline="30000" dirty="0">
                <a:solidFill>
                  <a:srgbClr val="000000"/>
                </a:solidFill>
                <a:sym typeface="Wingdings" pitchFamily="2" charset="2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 combinations  decimal numbers 0, 1, 2, 3, …, 2</a:t>
            </a:r>
            <a:r>
              <a:rPr lang="en-US" sz="2000" i="1" baseline="30000" dirty="0">
                <a:solidFill>
                  <a:srgbClr val="000000"/>
                </a:solidFill>
                <a:sym typeface="Wingdings" pitchFamily="2" charset="2"/>
              </a:rPr>
              <a:t>N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- 1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	The largest number: 11…11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 = 2</a:t>
            </a:r>
            <a:r>
              <a:rPr lang="en-US" sz="2000" i="1" baseline="30000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-1 (decimal)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721475" y="2863850"/>
            <a:ext cx="8763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14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15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50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63</a:t>
            </a:r>
          </a:p>
        </p:txBody>
      </p:sp>
      <p:sp>
        <p:nvSpPr>
          <p:cNvPr id="10" name="Right Brace 9"/>
          <p:cNvSpPr>
            <a:spLocks/>
          </p:cNvSpPr>
          <p:nvPr/>
        </p:nvSpPr>
        <p:spPr bwMode="auto">
          <a:xfrm rot="5400000">
            <a:off x="4287837" y="5157341"/>
            <a:ext cx="155575" cy="704850"/>
          </a:xfrm>
          <a:prstGeom prst="rightBrace">
            <a:avLst>
              <a:gd name="adj1" fmla="val 8327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662362" y="5509766"/>
            <a:ext cx="1720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1800" i="1" dirty="0" smtClean="0">
                <a:solidFill>
                  <a:srgbClr val="000000"/>
                </a:solidFill>
                <a:cs typeface="+mn-cs"/>
              </a:rPr>
              <a:t>N </a:t>
            </a:r>
            <a:r>
              <a:rPr lang="en-US" sz="1800" dirty="0" smtClean="0">
                <a:solidFill>
                  <a:srgbClr val="000000"/>
                </a:solidFill>
                <a:cs typeface="+mn-cs"/>
              </a:rPr>
              <a:t>bits, all ones</a:t>
            </a:r>
          </a:p>
        </p:txBody>
      </p:sp>
    </p:spTree>
    <p:extLst>
      <p:ext uri="{BB962C8B-B14F-4D97-AF65-F5344CB8AC3E}">
        <p14:creationId xmlns:p14="http://schemas.microsoft.com/office/powerpoint/2010/main" val="110843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4" grpId="0"/>
      <p:bldP spid="7176" grpId="0" animBg="1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5334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Other Conversions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609600" y="1208088"/>
            <a:ext cx="80010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Convert decimal to hex</a:t>
            </a:r>
            <a:r>
              <a:rPr lang="en-US" u="sng" dirty="0">
                <a:solidFill>
                  <a:srgbClr val="000000"/>
                </a:solidFill>
                <a:cs typeface="+mn-cs"/>
              </a:rPr>
              <a:t> </a:t>
            </a:r>
          </a:p>
          <a:p>
            <a:pPr marL="342900" indent="-342900" algn="just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	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Use the successive division method described previously (for decimal to binary), but divide by </a:t>
            </a:r>
            <a:r>
              <a:rPr lang="en-US" sz="2000" b="1" dirty="0">
                <a:solidFill>
                  <a:srgbClr val="C00000"/>
                </a:solidFill>
                <a:cs typeface="+mn-cs"/>
              </a:rPr>
              <a:t>16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 instead of </a:t>
            </a:r>
            <a:r>
              <a:rPr lang="en-US" sz="2000" b="1" dirty="0">
                <a:solidFill>
                  <a:srgbClr val="C00000"/>
                </a:solidFill>
                <a:cs typeface="+mn-cs"/>
              </a:rPr>
              <a:t>2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609600" y="2339975"/>
            <a:ext cx="818673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Convert binary to hex</a:t>
            </a:r>
            <a:r>
              <a:rPr lang="en-US" u="sng" dirty="0">
                <a:solidFill>
                  <a:srgbClr val="000000"/>
                </a:solidFill>
                <a:cs typeface="+mn-cs"/>
              </a:rPr>
              <a:t> 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A hex digit is equivalent to 4 bits.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Divide binary number into groups of 4 bits, starting from the right. 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Convert each 4 bit group into one hex digit.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09600" y="3962400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Convert hex to binary</a:t>
            </a:r>
            <a:r>
              <a:rPr lang="en-US" u="sng" dirty="0">
                <a:solidFill>
                  <a:srgbClr val="000000"/>
                </a:solidFill>
                <a:cs typeface="+mn-cs"/>
              </a:rPr>
              <a:t> 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Convert each hex digit to its 4-bit binary equivalent.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String the bits together.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5029200"/>
            <a:ext cx="8077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Note</a:t>
            </a:r>
            <a:r>
              <a:rPr lang="en-US" b="1" dirty="0">
                <a:solidFill>
                  <a:srgbClr val="000000"/>
                </a:solidFill>
                <a:cs typeface="+mn-cs"/>
              </a:rPr>
              <a:t>:</a:t>
            </a:r>
            <a:r>
              <a:rPr lang="en-US" dirty="0">
                <a:solidFill>
                  <a:srgbClr val="000000"/>
                </a:solidFill>
                <a:cs typeface="+mn-cs"/>
              </a:rPr>
              <a:t> 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Computationally, it’s easy to convert between bases that are powers of 2, as indicated in the binary to hex conversion technique above. </a:t>
            </a:r>
            <a:endParaRPr lang="en-US" sz="2000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2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9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9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9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9323" y="3810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47700" y="1455738"/>
            <a:ext cx="8001000" cy="4953000"/>
          </a:xfrm>
        </p:spPr>
        <p:txBody>
          <a:bodyPr>
            <a:noAutofit/>
          </a:bodyPr>
          <a:lstStyle/>
          <a:p>
            <a:r>
              <a:rPr lang="en-US" sz="2100" dirty="0" smtClean="0"/>
              <a:t>We </a:t>
            </a:r>
            <a:r>
              <a:rPr lang="en-US" sz="2100" dirty="0"/>
              <a:t>will </a:t>
            </a:r>
            <a:r>
              <a:rPr lang="en-US" sz="2100" dirty="0" smtClean="0"/>
              <a:t>continue </a:t>
            </a:r>
            <a:r>
              <a:rPr lang="en-US" sz="2100" dirty="0"/>
              <a:t>to cover how to do math in the binary format and how to implement it in </a:t>
            </a:r>
            <a:r>
              <a:rPr lang="en-US" sz="2100" dirty="0" smtClean="0"/>
              <a:t>hardware</a:t>
            </a:r>
          </a:p>
          <a:p>
            <a:pPr lvl="1"/>
            <a:r>
              <a:rPr lang="en-US" sz="1800" dirty="0" smtClean="0"/>
              <a:t>Review Exam 1</a:t>
            </a:r>
          </a:p>
          <a:p>
            <a:pPr lvl="1"/>
            <a:r>
              <a:rPr lang="en-US" sz="1800" dirty="0" smtClean="0"/>
              <a:t>Decoder </a:t>
            </a:r>
            <a:r>
              <a:rPr lang="en-US" sz="1800" dirty="0"/>
              <a:t>and </a:t>
            </a:r>
            <a:r>
              <a:rPr lang="en-US" sz="1800" dirty="0" smtClean="0"/>
              <a:t>Multiplexer</a:t>
            </a:r>
            <a:endParaRPr lang="en-US" sz="1700" dirty="0"/>
          </a:p>
          <a:p>
            <a:r>
              <a:rPr lang="en-US" sz="2100" dirty="0" smtClean="0"/>
              <a:t>Homework 3 is </a:t>
            </a:r>
            <a:r>
              <a:rPr lang="en-US" sz="2100" dirty="0" smtClean="0"/>
              <a:t>due today </a:t>
            </a:r>
            <a:r>
              <a:rPr lang="en-US" sz="2100" dirty="0" smtClean="0"/>
              <a:t>at the beginning of the class </a:t>
            </a:r>
            <a:endParaRPr lang="en-US" sz="2100" dirty="0" smtClean="0">
              <a:solidFill>
                <a:schemeClr val="tx1"/>
              </a:solidFill>
            </a:endParaRPr>
          </a:p>
          <a:p>
            <a:pPr algn="just"/>
            <a:r>
              <a:rPr lang="en-US" sz="2100" dirty="0"/>
              <a:t>We will have </a:t>
            </a:r>
            <a:r>
              <a:rPr lang="en-US" sz="2100" dirty="0" smtClean="0"/>
              <a:t>quiz 3 today</a:t>
            </a:r>
            <a:r>
              <a:rPr lang="en-US" sz="2100" b="1" dirty="0" smtClean="0">
                <a:solidFill>
                  <a:srgbClr val="C00000"/>
                </a:solidFill>
              </a:rPr>
              <a:t>, </a:t>
            </a:r>
            <a:r>
              <a:rPr lang="en-US" sz="2100" b="1" dirty="0" smtClean="0">
                <a:solidFill>
                  <a:srgbClr val="C00000"/>
                </a:solidFill>
              </a:rPr>
              <a:t>which will be on lectures 10-15 </a:t>
            </a:r>
          </a:p>
          <a:p>
            <a:pPr algn="just"/>
            <a:r>
              <a:rPr lang="en-US" sz="2100" dirty="0" smtClean="0">
                <a:solidFill>
                  <a:schemeClr val="tx1"/>
                </a:solidFill>
              </a:rPr>
              <a:t>We will have our </a:t>
            </a:r>
            <a:r>
              <a:rPr lang="en-US" sz="2100" b="1" dirty="0" smtClean="0">
                <a:solidFill>
                  <a:srgbClr val="C00000"/>
                </a:solidFill>
              </a:rPr>
              <a:t>Exam 1 on Friday, October 5, 2018, which will be on lecture 1-15 </a:t>
            </a:r>
          </a:p>
          <a:p>
            <a:pPr algn="just"/>
            <a:r>
              <a:rPr lang="en-US" sz="2100" b="1" dirty="0" smtClean="0">
                <a:solidFill>
                  <a:srgbClr val="C00000"/>
                </a:solidFill>
              </a:rPr>
              <a:t>A sample exam with key </a:t>
            </a:r>
            <a:r>
              <a:rPr lang="en-US" sz="2100" b="1" dirty="0" smtClean="0">
                <a:solidFill>
                  <a:srgbClr val="C00000"/>
                </a:solidFill>
              </a:rPr>
              <a:t>is posted on Blackboard</a:t>
            </a:r>
          </a:p>
          <a:p>
            <a:pPr algn="just"/>
            <a:r>
              <a:rPr lang="en-US" sz="2100" b="1" dirty="0" smtClean="0">
                <a:solidFill>
                  <a:srgbClr val="C00000"/>
                </a:solidFill>
              </a:rPr>
              <a:t>Keys for HW 3 and Quiz 3 will post on Blackboard soon  </a:t>
            </a:r>
            <a:endParaRPr lang="en-US" sz="2100" b="1" dirty="0" smtClean="0">
              <a:solidFill>
                <a:srgbClr val="C00000"/>
              </a:solidFill>
            </a:endParaRPr>
          </a:p>
          <a:p>
            <a:endParaRPr lang="en-US" sz="2100" b="1" dirty="0" smtClean="0">
              <a:solidFill>
                <a:srgbClr val="C00000"/>
              </a:solidFill>
            </a:endParaRPr>
          </a:p>
          <a:p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2014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5334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Other Conversions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609600" y="1208088"/>
            <a:ext cx="80010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Convert decimal to </a:t>
            </a:r>
            <a:r>
              <a:rPr lang="en-US" b="1" u="sng" dirty="0" smtClean="0">
                <a:solidFill>
                  <a:srgbClr val="000000"/>
                </a:solidFill>
                <a:cs typeface="+mn-cs"/>
              </a:rPr>
              <a:t>Octal</a:t>
            </a:r>
            <a:r>
              <a:rPr lang="en-US" u="sng" dirty="0" smtClean="0">
                <a:solidFill>
                  <a:srgbClr val="000000"/>
                </a:solidFill>
                <a:cs typeface="+mn-cs"/>
              </a:rPr>
              <a:t> </a:t>
            </a:r>
            <a:endParaRPr lang="en-US" u="sng" dirty="0">
              <a:solidFill>
                <a:srgbClr val="000000"/>
              </a:solidFill>
              <a:cs typeface="+mn-cs"/>
            </a:endParaRPr>
          </a:p>
          <a:p>
            <a:pPr marL="342900" indent="-342900" algn="just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	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Use the successive division method described previously (for decimal to binary), but divide by </a:t>
            </a:r>
            <a:r>
              <a:rPr lang="en-US" sz="2000" b="1" dirty="0">
                <a:solidFill>
                  <a:srgbClr val="C00000"/>
                </a:solidFill>
              </a:rPr>
              <a:t>8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instead of </a:t>
            </a:r>
            <a:r>
              <a:rPr lang="en-US" sz="2000" b="1" dirty="0">
                <a:solidFill>
                  <a:srgbClr val="C00000"/>
                </a:solidFill>
                <a:cs typeface="+mn-cs"/>
              </a:rPr>
              <a:t>2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626269" y="2590800"/>
            <a:ext cx="818673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Convert binary to </a:t>
            </a:r>
            <a:r>
              <a:rPr lang="en-US" b="1" u="sng" dirty="0" smtClean="0">
                <a:solidFill>
                  <a:srgbClr val="000000"/>
                </a:solidFill>
              </a:rPr>
              <a:t>Octal</a:t>
            </a:r>
            <a:r>
              <a:rPr lang="en-US" u="sng" dirty="0" smtClean="0">
                <a:solidFill>
                  <a:srgbClr val="000000"/>
                </a:solidFill>
                <a:cs typeface="+mn-cs"/>
              </a:rPr>
              <a:t> </a:t>
            </a:r>
            <a:endParaRPr lang="en-US" u="sng" dirty="0">
              <a:solidFill>
                <a:srgbClr val="000000"/>
              </a:solidFill>
              <a:cs typeface="+mn-cs"/>
            </a:endParaRP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A </a:t>
            </a:r>
            <a:r>
              <a:rPr lang="en-US" sz="2000" dirty="0" smtClean="0">
                <a:solidFill>
                  <a:srgbClr val="000000"/>
                </a:solidFill>
              </a:rPr>
              <a:t>octal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digit is equivalent to 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3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bits.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Divide binary number into groups of 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3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bits, starting from the right. 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Convert each 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3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bit group into one </a:t>
            </a:r>
            <a:r>
              <a:rPr lang="en-US" sz="2000" dirty="0" smtClean="0">
                <a:solidFill>
                  <a:srgbClr val="000000"/>
                </a:solidFill>
              </a:rPr>
              <a:t>octal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digit.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6269" y="4343400"/>
            <a:ext cx="81534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Convert </a:t>
            </a:r>
            <a:r>
              <a:rPr lang="en-US" b="1" u="sng" dirty="0" smtClean="0">
                <a:solidFill>
                  <a:srgbClr val="000000"/>
                </a:solidFill>
              </a:rPr>
              <a:t>octal</a:t>
            </a:r>
            <a:r>
              <a:rPr lang="en-US" b="1" u="sng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b="1" u="sng" dirty="0">
                <a:solidFill>
                  <a:srgbClr val="000000"/>
                </a:solidFill>
                <a:cs typeface="+mn-cs"/>
              </a:rPr>
              <a:t>to binary</a:t>
            </a:r>
            <a:r>
              <a:rPr lang="en-US" u="sng" dirty="0">
                <a:solidFill>
                  <a:srgbClr val="000000"/>
                </a:solidFill>
                <a:cs typeface="+mn-cs"/>
              </a:rPr>
              <a:t> 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Convert each </a:t>
            </a:r>
            <a:r>
              <a:rPr lang="en-US" sz="2000" dirty="0" smtClean="0">
                <a:solidFill>
                  <a:srgbClr val="000000"/>
                </a:solidFill>
              </a:rPr>
              <a:t>octal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digit to its </a:t>
            </a:r>
            <a:r>
              <a:rPr lang="en-US" sz="2000" dirty="0" smtClean="0">
                <a:solidFill>
                  <a:srgbClr val="000000"/>
                </a:solidFill>
                <a:cs typeface="+mn-cs"/>
              </a:rPr>
              <a:t>3-bit </a:t>
            </a:r>
            <a:r>
              <a:rPr lang="en-US" sz="2000" dirty="0">
                <a:solidFill>
                  <a:srgbClr val="000000"/>
                </a:solidFill>
                <a:cs typeface="+mn-cs"/>
              </a:rPr>
              <a:t>binary equivalent.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cs typeface="+mn-cs"/>
              </a:rPr>
              <a:t>String the bits together.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819400" y="5775867"/>
            <a:ext cx="304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defRPr/>
            </a:pPr>
            <a:r>
              <a:rPr lang="en-US" b="1" dirty="0">
                <a:solidFill>
                  <a:srgbClr val="C00000"/>
                </a:solidFill>
              </a:rPr>
              <a:t>(examples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2764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9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9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9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0600" y="457200"/>
            <a:ext cx="7675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Fractions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08025" y="1719263"/>
            <a:ext cx="7924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Binary number:  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0.b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-1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-2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-3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-4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···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Decimal value:   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-1</a:t>
            </a:r>
            <a:r>
              <a:rPr lang="en-US" dirty="0">
                <a:solidFill>
                  <a:srgbClr val="000000"/>
                </a:solidFill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-2</a:t>
            </a:r>
            <a:r>
              <a:rPr lang="en-US" dirty="0">
                <a:solidFill>
                  <a:srgbClr val="000000"/>
                </a:solidFill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</a:rPr>
              <a:t>-2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-3</a:t>
            </a:r>
            <a:r>
              <a:rPr lang="en-US" dirty="0">
                <a:solidFill>
                  <a:srgbClr val="000000"/>
                </a:solidFill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</a:rPr>
              <a:t>-3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b</a:t>
            </a:r>
            <a:r>
              <a:rPr lang="en-US" b="1" baseline="-25000" dirty="0">
                <a:solidFill>
                  <a:srgbClr val="C00000"/>
                </a:solidFill>
                <a:latin typeface="Arial" charset="0"/>
              </a:rPr>
              <a:t>-4</a:t>
            </a:r>
            <a:r>
              <a:rPr lang="en-US" dirty="0">
                <a:solidFill>
                  <a:srgbClr val="000000"/>
                </a:solidFill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</a:rPr>
              <a:t>-4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+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···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endParaRPr lang="en-US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9600" y="1295400"/>
            <a:ext cx="4157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u="sng" dirty="0" smtClean="0">
                <a:solidFill>
                  <a:srgbClr val="000000"/>
                </a:solidFill>
                <a:cs typeface="+mn-cs"/>
              </a:rPr>
              <a:t>Binary to Decimal Conversion</a:t>
            </a: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457200" y="3657600"/>
            <a:ext cx="8337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u="sng" dirty="0" smtClean="0">
                <a:solidFill>
                  <a:srgbClr val="000000"/>
                </a:solidFill>
                <a:cs typeface="+mn-cs"/>
              </a:rPr>
              <a:t>Decimal to Binary Conversion:  </a:t>
            </a:r>
            <a:r>
              <a:rPr lang="en-US" b="1" u="sng" dirty="0" smtClean="0">
                <a:solidFill>
                  <a:srgbClr val="C00000"/>
                </a:solidFill>
                <a:cs typeface="+mn-cs"/>
              </a:rPr>
              <a:t>Successive multiplication by 2</a:t>
            </a: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457200" y="4114800"/>
            <a:ext cx="7118350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rgbClr val="000000"/>
                </a:solidFill>
                <a:latin typeface="Times New Roman"/>
                <a:cs typeface="+mn-cs"/>
              </a:rPr>
              <a:t>Example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+mn-cs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+mn-cs"/>
              </a:rPr>
              <a:t>Decimal number </a:t>
            </a:r>
            <a:r>
              <a:rPr lang="en-US" dirty="0">
                <a:solidFill>
                  <a:srgbClr val="0000FF"/>
                </a:solidFill>
                <a:latin typeface="Times New Roman"/>
                <a:cs typeface="+mn-cs"/>
              </a:rPr>
              <a:t>0.6875</a:t>
            </a:r>
          </a:p>
        </p:txBody>
      </p:sp>
      <p:sp>
        <p:nvSpPr>
          <p:cNvPr id="9225" name="Text Box 31"/>
          <p:cNvSpPr txBox="1">
            <a:spLocks noChangeArrowheads="1"/>
          </p:cNvSpPr>
          <p:nvPr/>
        </p:nvSpPr>
        <p:spPr bwMode="auto">
          <a:xfrm>
            <a:off x="685800" y="2743200"/>
            <a:ext cx="53687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en-US" b="1" u="sng" dirty="0">
                <a:solidFill>
                  <a:srgbClr val="000000"/>
                </a:solidFill>
                <a:cs typeface="+mn-cs"/>
              </a:rPr>
              <a:t>Example</a:t>
            </a:r>
            <a:r>
              <a:rPr lang="en-US" dirty="0">
                <a:solidFill>
                  <a:srgbClr val="000000"/>
                </a:solidFill>
                <a:cs typeface="+mn-cs"/>
              </a:rPr>
              <a:t>:  </a:t>
            </a:r>
            <a:r>
              <a:rPr lang="en-US" b="1" dirty="0">
                <a:solidFill>
                  <a:srgbClr val="C00000"/>
                </a:solidFill>
                <a:cs typeface="+mn-cs"/>
              </a:rPr>
              <a:t>0.101</a:t>
            </a:r>
            <a:r>
              <a:rPr lang="en-US" b="1" baseline="-25000" dirty="0">
                <a:solidFill>
                  <a:srgbClr val="C00000"/>
                </a:solidFill>
                <a:cs typeface="+mn-cs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cs typeface="+mn-cs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b="1" dirty="0">
                <a:solidFill>
                  <a:srgbClr val="C00000"/>
                </a:solidFill>
                <a:cs typeface="+mn-cs"/>
              </a:rPr>
              <a:t>1</a:t>
            </a:r>
            <a:r>
              <a:rPr lang="en-US" dirty="0">
                <a:solidFill>
                  <a:srgbClr val="000000"/>
                </a:solidFill>
                <a:cs typeface="+mn-cs"/>
              </a:rPr>
              <a:t>×2</a:t>
            </a:r>
            <a:r>
              <a:rPr lang="en-US" baseline="30000" dirty="0">
                <a:solidFill>
                  <a:srgbClr val="000000"/>
                </a:solidFill>
                <a:cs typeface="+mn-cs"/>
              </a:rPr>
              <a:t>-1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b="1" dirty="0">
                <a:solidFill>
                  <a:srgbClr val="C00000"/>
                </a:solidFill>
                <a:cs typeface="+mn-cs"/>
              </a:rPr>
              <a:t>0</a:t>
            </a:r>
            <a:r>
              <a:rPr lang="en-US" dirty="0">
                <a:solidFill>
                  <a:srgbClr val="000000"/>
                </a:solidFill>
                <a:cs typeface="+mn-cs"/>
              </a:rPr>
              <a:t>×2</a:t>
            </a:r>
            <a:r>
              <a:rPr lang="en-US" baseline="30000" dirty="0">
                <a:solidFill>
                  <a:srgbClr val="000000"/>
                </a:solidFill>
                <a:cs typeface="+mn-cs"/>
              </a:rPr>
              <a:t>-2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b="1" dirty="0">
                <a:solidFill>
                  <a:srgbClr val="C00000"/>
                </a:solidFill>
                <a:cs typeface="+mn-cs"/>
              </a:rPr>
              <a:t>1</a:t>
            </a:r>
            <a:r>
              <a:rPr lang="en-US" dirty="0">
                <a:solidFill>
                  <a:srgbClr val="000000"/>
                </a:solidFill>
                <a:cs typeface="+mn-cs"/>
              </a:rPr>
              <a:t>×2</a:t>
            </a:r>
            <a:r>
              <a:rPr lang="en-US" baseline="30000" dirty="0">
                <a:solidFill>
                  <a:srgbClr val="000000"/>
                </a:solidFill>
                <a:cs typeface="+mn-cs"/>
              </a:rPr>
              <a:t>-3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cs typeface="+mn-cs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+mn-cs"/>
              </a:rPr>
              <a:t> </a:t>
            </a:r>
            <a:r>
              <a:rPr lang="en-US" b="1" dirty="0">
                <a:solidFill>
                  <a:srgbClr val="2D2DB9"/>
                </a:solidFill>
                <a:cs typeface="+mn-cs"/>
              </a:rPr>
              <a:t>0.625</a:t>
            </a:r>
            <a:r>
              <a:rPr lang="en-US" b="1" baseline="-25000" dirty="0">
                <a:solidFill>
                  <a:srgbClr val="2D2DB9"/>
                </a:solidFill>
                <a:cs typeface="+mn-cs"/>
              </a:rPr>
              <a:t>10</a:t>
            </a:r>
          </a:p>
        </p:txBody>
      </p:sp>
      <p:sp>
        <p:nvSpPr>
          <p:cNvPr id="287778" name="Text Box 34"/>
          <p:cNvSpPr txBox="1">
            <a:spLocks noChangeArrowheads="1"/>
          </p:cNvSpPr>
          <p:nvPr/>
        </p:nvSpPr>
        <p:spPr bwMode="auto">
          <a:xfrm>
            <a:off x="1131888" y="4538663"/>
            <a:ext cx="5305425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0.6875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2 =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.375	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  b</a:t>
            </a:r>
            <a:r>
              <a:rPr lang="en-US" sz="2000" baseline="-25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-1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 and 1.375-1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0.375</a:t>
            </a:r>
          </a:p>
          <a:p>
            <a:pPr marL="342900" indent="-342900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0.375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2 =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+mn-cs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.75	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  b</a:t>
            </a:r>
            <a:r>
              <a:rPr lang="en-US" sz="2000" baseline="-25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-2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+mn-cs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 and 0.75-0 = 0.75</a:t>
            </a:r>
          </a:p>
          <a:p>
            <a:pPr marL="342900" indent="-342900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0.75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2 =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+mn-cs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.5	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  b</a:t>
            </a:r>
            <a:r>
              <a:rPr lang="en-US" sz="2000" baseline="-25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-3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=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+mn-cs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 and 1.5-1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0.5</a:t>
            </a:r>
          </a:p>
          <a:p>
            <a:pPr marL="342900" indent="-342900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</a:rPr>
              <a:t>0.5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2 =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+mn-cs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  b</a:t>
            </a:r>
            <a:r>
              <a:rPr lang="en-US" sz="2000" baseline="-25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-4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=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+mn-cs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 and 1-1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+mn-cs"/>
                <a:sym typeface="Symbol" pitchFamily="18" charset="2"/>
              </a:rPr>
              <a:t>0</a:t>
            </a:r>
          </a:p>
        </p:txBody>
      </p:sp>
      <p:sp>
        <p:nvSpPr>
          <p:cNvPr id="287779" name="Rectangle 35"/>
          <p:cNvSpPr>
            <a:spLocks noChangeArrowheads="1"/>
          </p:cNvSpPr>
          <p:nvPr/>
        </p:nvSpPr>
        <p:spPr bwMode="auto">
          <a:xfrm>
            <a:off x="2286000" y="5867400"/>
            <a:ext cx="4179887" cy="4603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>
                <a:solidFill>
                  <a:srgbClr val="000000"/>
                </a:solidFill>
                <a:cs typeface="+mn-cs"/>
              </a:rPr>
              <a:t>Binary representation: </a:t>
            </a:r>
            <a:r>
              <a:rPr lang="en-US" b="1">
                <a:solidFill>
                  <a:srgbClr val="C00000"/>
                </a:solidFill>
                <a:cs typeface="+mn-cs"/>
              </a:rPr>
              <a:t>0.1011</a:t>
            </a:r>
          </a:p>
        </p:txBody>
      </p:sp>
    </p:spTree>
    <p:extLst>
      <p:ext uri="{BB962C8B-B14F-4D97-AF65-F5344CB8AC3E}">
        <p14:creationId xmlns:p14="http://schemas.microsoft.com/office/powerpoint/2010/main" val="5290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7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7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7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/>
      <p:bldP spid="287750" grpId="0"/>
      <p:bldP spid="9225" grpId="0"/>
      <p:bldP spid="2877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848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</a:rPr>
              <a:t>1 Bit Full Adder Implementation</a:t>
            </a:r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31628" r="11127" b="23128"/>
          <a:stretch>
            <a:fillRect/>
          </a:stretch>
        </p:blipFill>
        <p:spPr>
          <a:xfrm>
            <a:off x="609600" y="1371600"/>
            <a:ext cx="7696200" cy="3325813"/>
          </a:xfrm>
          <a:prstGeom prst="rect">
            <a:avLst/>
          </a:prstGeom>
          <a:noFill/>
        </p:spPr>
      </p:pic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4724400" y="4953000"/>
            <a:ext cx="2255838" cy="466725"/>
            <a:chOff x="1003" y="2038"/>
            <a:chExt cx="1421" cy="294"/>
          </a:xfrm>
        </p:grpSpPr>
        <p:sp>
          <p:nvSpPr>
            <p:cNvPr id="35862" name="Rectangle 5"/>
            <p:cNvSpPr>
              <a:spLocks noChangeArrowheads="1"/>
            </p:cNvSpPr>
            <p:nvPr/>
          </p:nvSpPr>
          <p:spPr bwMode="auto">
            <a:xfrm>
              <a:off x="2198" y="2063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</a:t>
              </a:r>
              <a:r>
                <a:rPr lang="en-US" b="1" baseline="-25000">
                  <a:solidFill>
                    <a:srgbClr val="000000"/>
                  </a:solidFill>
                </a:rPr>
                <a:t>in</a:t>
              </a:r>
              <a:endParaRPr lang="en-US" baseline="-25000"/>
            </a:p>
          </p:txBody>
        </p:sp>
        <p:sp>
          <p:nvSpPr>
            <p:cNvPr id="35863" name="Rectangle 6"/>
            <p:cNvSpPr>
              <a:spLocks noChangeArrowheads="1"/>
            </p:cNvSpPr>
            <p:nvPr/>
          </p:nvSpPr>
          <p:spPr bwMode="auto">
            <a:xfrm>
              <a:off x="1785" y="2063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35864" name="Rectangle 7"/>
            <p:cNvSpPr>
              <a:spLocks noChangeArrowheads="1"/>
            </p:cNvSpPr>
            <p:nvPr/>
          </p:nvSpPr>
          <p:spPr bwMode="auto">
            <a:xfrm>
              <a:off x="1365" y="206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35865" name="Rectangle 8"/>
            <p:cNvSpPr>
              <a:spLocks noChangeArrowheads="1"/>
            </p:cNvSpPr>
            <p:nvPr/>
          </p:nvSpPr>
          <p:spPr bwMode="auto">
            <a:xfrm>
              <a:off x="1003" y="2063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35866" name="Rectangle 9"/>
            <p:cNvSpPr>
              <a:spLocks noChangeArrowheads="1"/>
            </p:cNvSpPr>
            <p:nvPr/>
          </p:nvSpPr>
          <p:spPr bwMode="auto">
            <a:xfrm>
              <a:off x="1983" y="2038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/>
            </a:p>
          </p:txBody>
        </p:sp>
        <p:sp>
          <p:nvSpPr>
            <p:cNvPr id="35867" name="Rectangle 10"/>
            <p:cNvSpPr>
              <a:spLocks noChangeArrowheads="1"/>
            </p:cNvSpPr>
            <p:nvPr/>
          </p:nvSpPr>
          <p:spPr bwMode="auto">
            <a:xfrm>
              <a:off x="1569" y="2038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/>
            </a:p>
          </p:txBody>
        </p:sp>
        <p:sp>
          <p:nvSpPr>
            <p:cNvPr id="35868" name="Rectangle 11"/>
            <p:cNvSpPr>
              <a:spLocks noChangeArrowheads="1"/>
            </p:cNvSpPr>
            <p:nvPr/>
          </p:nvSpPr>
          <p:spPr bwMode="auto">
            <a:xfrm>
              <a:off x="1183" y="203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grpSp>
        <p:nvGrpSpPr>
          <p:cNvPr id="35845" name="Group 12"/>
          <p:cNvGrpSpPr>
            <a:grpSpLocks/>
          </p:cNvGrpSpPr>
          <p:nvPr/>
        </p:nvGrpSpPr>
        <p:grpSpPr bwMode="auto">
          <a:xfrm>
            <a:off x="4724400" y="5410200"/>
            <a:ext cx="3132138" cy="466725"/>
            <a:chOff x="1043" y="2971"/>
            <a:chExt cx="1973" cy="294"/>
          </a:xfrm>
        </p:grpSpPr>
        <p:sp>
          <p:nvSpPr>
            <p:cNvPr id="35851" name="Rectangle 13"/>
            <p:cNvSpPr>
              <a:spLocks noChangeArrowheads="1"/>
            </p:cNvSpPr>
            <p:nvPr/>
          </p:nvSpPr>
          <p:spPr bwMode="auto">
            <a:xfrm>
              <a:off x="2790" y="2996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</a:t>
              </a:r>
              <a:r>
                <a:rPr lang="en-US" b="1" baseline="-25000">
                  <a:solidFill>
                    <a:srgbClr val="000000"/>
                  </a:solidFill>
                </a:rPr>
                <a:t>in</a:t>
              </a:r>
              <a:endParaRPr lang="en-US" baseline="-25000"/>
            </a:p>
          </p:txBody>
        </p:sp>
        <p:sp>
          <p:nvSpPr>
            <p:cNvPr id="35852" name="Rectangle 14"/>
            <p:cNvSpPr>
              <a:spLocks noChangeArrowheads="1"/>
            </p:cNvSpPr>
            <p:nvPr/>
          </p:nvSpPr>
          <p:spPr bwMode="auto">
            <a:xfrm>
              <a:off x="2686" y="299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/>
            </a:p>
          </p:txBody>
        </p:sp>
        <p:sp>
          <p:nvSpPr>
            <p:cNvPr id="35853" name="Rectangle 15"/>
            <p:cNvSpPr>
              <a:spLocks noChangeArrowheads="1"/>
            </p:cNvSpPr>
            <p:nvPr/>
          </p:nvSpPr>
          <p:spPr bwMode="auto">
            <a:xfrm>
              <a:off x="2514" y="299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35854" name="Rectangle 16"/>
            <p:cNvSpPr>
              <a:spLocks noChangeArrowheads="1"/>
            </p:cNvSpPr>
            <p:nvPr/>
          </p:nvSpPr>
          <p:spPr bwMode="auto">
            <a:xfrm>
              <a:off x="2095" y="299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2007" y="299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(</a:t>
              </a:r>
              <a:endParaRPr lang="en-US"/>
            </a:p>
          </p:txBody>
        </p:sp>
        <p:sp>
          <p:nvSpPr>
            <p:cNvPr id="35856" name="Rectangle 18"/>
            <p:cNvSpPr>
              <a:spLocks noChangeArrowheads="1"/>
            </p:cNvSpPr>
            <p:nvPr/>
          </p:nvSpPr>
          <p:spPr bwMode="auto">
            <a:xfrm>
              <a:off x="1638" y="299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35857" name="Rectangle 19"/>
            <p:cNvSpPr>
              <a:spLocks noChangeArrowheads="1"/>
            </p:cNvSpPr>
            <p:nvPr/>
          </p:nvSpPr>
          <p:spPr bwMode="auto">
            <a:xfrm>
              <a:off x="1439" y="299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35858" name="Rectangle 20"/>
            <p:cNvSpPr>
              <a:spLocks noChangeArrowheads="1"/>
            </p:cNvSpPr>
            <p:nvPr/>
          </p:nvSpPr>
          <p:spPr bwMode="auto">
            <a:xfrm>
              <a:off x="1043" y="2996"/>
              <a:ext cx="3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</a:t>
              </a:r>
              <a:r>
                <a:rPr lang="en-US" b="1" baseline="-25000">
                  <a:solidFill>
                    <a:srgbClr val="000000"/>
                  </a:solidFill>
                </a:rPr>
                <a:t>out</a:t>
              </a:r>
              <a:endParaRPr lang="en-US"/>
            </a:p>
          </p:txBody>
        </p:sp>
        <p:sp>
          <p:nvSpPr>
            <p:cNvPr id="35859" name="Rectangle 21"/>
            <p:cNvSpPr>
              <a:spLocks noChangeArrowheads="1"/>
            </p:cNvSpPr>
            <p:nvPr/>
          </p:nvSpPr>
          <p:spPr bwMode="auto">
            <a:xfrm>
              <a:off x="2299" y="2971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/>
            </a:p>
          </p:txBody>
        </p:sp>
        <p:sp>
          <p:nvSpPr>
            <p:cNvPr id="35860" name="Rectangle 22"/>
            <p:cNvSpPr>
              <a:spLocks noChangeArrowheads="1"/>
            </p:cNvSpPr>
            <p:nvPr/>
          </p:nvSpPr>
          <p:spPr bwMode="auto">
            <a:xfrm>
              <a:off x="1842" y="297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35861" name="Rectangle 23"/>
            <p:cNvSpPr>
              <a:spLocks noChangeArrowheads="1"/>
            </p:cNvSpPr>
            <p:nvPr/>
          </p:nvSpPr>
          <p:spPr bwMode="auto">
            <a:xfrm>
              <a:off x="1256" y="297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sp>
        <p:nvSpPr>
          <p:cNvPr id="35846" name="Text Box 24"/>
          <p:cNvSpPr txBox="1">
            <a:spLocks noChangeArrowheads="1"/>
          </p:cNvSpPr>
          <p:nvPr/>
        </p:nvSpPr>
        <p:spPr bwMode="auto">
          <a:xfrm>
            <a:off x="228600" y="2133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35847" name="Text Box 25"/>
          <p:cNvSpPr txBox="1">
            <a:spLocks noChangeArrowheads="1"/>
          </p:cNvSpPr>
          <p:nvPr/>
        </p:nvSpPr>
        <p:spPr bwMode="auto">
          <a:xfrm>
            <a:off x="228600" y="2514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35848" name="Text Box 26"/>
          <p:cNvSpPr txBox="1">
            <a:spLocks noChangeArrowheads="1"/>
          </p:cNvSpPr>
          <p:nvPr/>
        </p:nvSpPr>
        <p:spPr bwMode="auto">
          <a:xfrm>
            <a:off x="0" y="4267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carry in</a:t>
            </a:r>
          </a:p>
        </p:txBody>
      </p:sp>
      <p:sp>
        <p:nvSpPr>
          <p:cNvPr id="35849" name="Text Box 27"/>
          <p:cNvSpPr txBox="1">
            <a:spLocks noChangeArrowheads="1"/>
          </p:cNvSpPr>
          <p:nvPr/>
        </p:nvSpPr>
        <p:spPr bwMode="auto">
          <a:xfrm>
            <a:off x="7543800" y="4038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carry out</a:t>
            </a:r>
          </a:p>
        </p:txBody>
      </p:sp>
      <p:sp>
        <p:nvSpPr>
          <p:cNvPr id="35850" name="Text Box 28"/>
          <p:cNvSpPr txBox="1">
            <a:spLocks noChangeArrowheads="1"/>
          </p:cNvSpPr>
          <p:nvPr/>
        </p:nvSpPr>
        <p:spPr bwMode="auto">
          <a:xfrm>
            <a:off x="7467600" y="2057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28882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Binary Math: 2’s Complement</a:t>
            </a:r>
          </a:p>
        </p:txBody>
      </p:sp>
      <p:sp>
        <p:nvSpPr>
          <p:cNvPr id="2969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924800" cy="3444875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In binary world, people use 2’s complement to represent signed integer and implement subtraction.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The procedure of getting 2’s complement of a given number: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Invert every bit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Then add 1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For n bit signed integer, its representation is </a:t>
            </a:r>
            <a:r>
              <a:rPr lang="en-US" sz="2400" i="1" dirty="0" smtClean="0"/>
              <a:t>-2</a:t>
            </a:r>
            <a:r>
              <a:rPr lang="en-US" sz="2400" i="1" baseline="30000" dirty="0" smtClean="0"/>
              <a:t>n-1</a:t>
            </a:r>
            <a:r>
              <a:rPr lang="en-US" sz="2400" i="1" dirty="0" smtClean="0"/>
              <a:t> ~ 2</a:t>
            </a:r>
            <a:r>
              <a:rPr lang="en-US" sz="2400" i="1" baseline="30000" dirty="0" smtClean="0"/>
              <a:t>n-1</a:t>
            </a:r>
            <a:r>
              <a:rPr lang="en-US" sz="2400" i="1" dirty="0" smtClean="0"/>
              <a:t>-1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 smtClean="0"/>
              <a:t>Example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dirty="0" smtClean="0"/>
              <a:t>11001100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= - (00110100)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= -52</a:t>
            </a:r>
            <a:r>
              <a:rPr lang="en-US" sz="1800" baseline="-25000" dirty="0" smtClean="0"/>
              <a:t>10</a:t>
            </a:r>
            <a:endParaRPr lang="en-US" sz="1800" dirty="0" smtClean="0"/>
          </a:p>
          <a:p>
            <a:pPr marL="1371600" lvl="2" indent="-4572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dirty="0" smtClean="0"/>
              <a:t>10000000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= -128</a:t>
            </a:r>
            <a:r>
              <a:rPr lang="en-US" sz="1800" baseline="-25000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553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001000" cy="1303337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chemeClr val="tx1"/>
                </a:solidFill>
              </a:rPr>
              <a:t>2’s Complement Adder/</a:t>
            </a:r>
            <a:r>
              <a:rPr lang="en-US" sz="2400" b="1" dirty="0" err="1" smtClean="0">
                <a:solidFill>
                  <a:schemeClr val="tx1"/>
                </a:solidFill>
              </a:rPr>
              <a:t>Subtractor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3686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8267700" cy="4724400"/>
          </a:xfrm>
        </p:spPr>
        <p:txBody>
          <a:bodyPr>
            <a:normAutofit lnSpcReduction="10000"/>
          </a:bodyPr>
          <a:lstStyle/>
          <a:p>
            <a:pPr marL="288925" indent="-288925" eaLnBrk="1" hangingPunct="1"/>
            <a:r>
              <a:rPr lang="en-US" sz="2000" dirty="0" smtClean="0">
                <a:cs typeface="Times New Roman" pitchFamily="18" charset="0"/>
              </a:rPr>
              <a:t>Subtraction can be done by addition of the 2's Complement.  </a:t>
            </a:r>
          </a:p>
          <a:p>
            <a:pPr marL="288925" indent="-288925" eaLnBrk="1" hangingPunct="1"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          1. Complement each bit</a:t>
            </a:r>
          </a:p>
          <a:p>
            <a:pPr marL="288925" indent="-288925" eaLnBrk="1" hangingPunct="1"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          2. Add 1 to the result.</a:t>
            </a:r>
          </a:p>
          <a:p>
            <a:pPr marL="288925" indent="-288925" eaLnBrk="1" hangingPunct="1"/>
            <a:r>
              <a:rPr lang="en-US" sz="2000" dirty="0" smtClean="0">
                <a:cs typeface="Times New Roman" pitchFamily="18" charset="0"/>
              </a:rPr>
              <a:t>The circuit shown computes A + B and A </a:t>
            </a:r>
            <a:r>
              <a:rPr lang="en-US" sz="2000" dirty="0" smtClean="0"/>
              <a:t> –</a:t>
            </a:r>
            <a:r>
              <a:rPr lang="en-US" sz="2000" dirty="0" smtClean="0">
                <a:cs typeface="Times New Roman" pitchFamily="18" charset="0"/>
              </a:rPr>
              <a:t> B:</a:t>
            </a:r>
          </a:p>
          <a:p>
            <a:pPr marL="288925" indent="-288925" eaLnBrk="1" hangingPunct="1"/>
            <a:r>
              <a:rPr lang="en-US" sz="2000" dirty="0" smtClean="0">
                <a:cs typeface="Times New Roman" pitchFamily="18" charset="0"/>
              </a:rPr>
              <a:t>For S = 1, subtract,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the 2’s complement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of B is formed by using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XORs to form the 1’s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comp and adding the 1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applied to C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marL="288925" indent="-288925" eaLnBrk="1" hangingPunct="1"/>
            <a:r>
              <a:rPr lang="en-US" sz="2000" dirty="0" smtClean="0">
                <a:cs typeface="Times New Roman" pitchFamily="18" charset="0"/>
              </a:rPr>
              <a:t>For S = 0, add, B is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passed through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unchanged</a:t>
            </a:r>
          </a:p>
        </p:txBody>
      </p:sp>
      <p:pic>
        <p:nvPicPr>
          <p:cNvPr id="36868" name="Picture 4" descr="Fig_5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3419475"/>
            <a:ext cx="5535612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2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Binary Math: Overflow Detection</a:t>
            </a:r>
          </a:p>
        </p:txBody>
      </p:sp>
      <p:sp>
        <p:nvSpPr>
          <p:cNvPr id="3072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80772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Overflow happens when the calculation result is beyond the representation range for given number of bits.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Overflow might happen in one of following situations: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Positive + Positive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Negative + Negative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Positive – Negative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Negative – Positive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Important: You should determine whether an overflow happen by checking sign bits.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Overflow: 11000000+10000000=01000000 (the extra carry out bit is discarded)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Overflow: 01000000+01000000=10000000 (no extra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No Overflow 01000000+11000000=00000000 (the extra carry out bit is discarded)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38583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819400"/>
            <a:ext cx="6799262" cy="1303337"/>
          </a:xfrm>
        </p:spPr>
        <p:txBody>
          <a:bodyPr/>
          <a:lstStyle/>
          <a:p>
            <a:pPr eaLnBrk="1" hangingPunct="1"/>
            <a:r>
              <a:rPr lang="en-US" dirty="0" smtClean="0"/>
              <a:t>Good Luck!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5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4A7E2-5132-43A6-82DA-BD17023B3F0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1371600"/>
            <a:ext cx="7772400" cy="3048000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First Midterm Exam will be on Friday, </a:t>
            </a:r>
            <a:r>
              <a:rPr lang="en-US" b="1" dirty="0" smtClean="0"/>
              <a:t>October </a:t>
            </a:r>
            <a:r>
              <a:rPr lang="en-US" b="1" dirty="0"/>
              <a:t>5</a:t>
            </a:r>
            <a:endParaRPr lang="en-US" b="1" dirty="0" smtClean="0"/>
          </a:p>
          <a:p>
            <a:pPr fontAlgn="auto">
              <a:spcAft>
                <a:spcPts val="0"/>
              </a:spcAft>
            </a:pPr>
            <a:r>
              <a:rPr lang="en-US" b="1" dirty="0" smtClean="0"/>
              <a:t>Lectures </a:t>
            </a:r>
            <a:r>
              <a:rPr lang="en-US" b="1" dirty="0" smtClean="0"/>
              <a:t>1-15.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96593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371600"/>
            <a:ext cx="7772400" cy="3048000"/>
          </a:xfrm>
          <a:noFill/>
        </p:spPr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Review of </a:t>
            </a:r>
            <a:r>
              <a:rPr lang="en-US" b="1" dirty="0" smtClean="0"/>
              <a:t>Computer Performance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11918989"/>
      </p:ext>
    </p:extLst>
  </p:cSld>
  <p:clrMapOvr>
    <a:masterClrMapping/>
  </p:clrMapOvr>
  <p:transition spd="slow" advTm="63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01000" cy="1303337"/>
          </a:xfrm>
        </p:spPr>
        <p:txBody>
          <a:bodyPr/>
          <a:lstStyle/>
          <a:p>
            <a:r>
              <a:rPr lang="en-US" b="1" dirty="0"/>
              <a:t>CPU Time</a:t>
            </a:r>
            <a:endParaRPr lang="en-AU" b="1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7868" y="3429000"/>
            <a:ext cx="8270875" cy="3268663"/>
          </a:xfrm>
        </p:spPr>
        <p:txBody>
          <a:bodyPr/>
          <a:lstStyle/>
          <a:p>
            <a:r>
              <a:rPr lang="en-US" dirty="0"/>
              <a:t>Performance improved by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Reducing number of clock cycles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Increasing clock rate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Hardware designer must often trade off clock rate against cycle count</a:t>
            </a:r>
            <a:endParaRPr lang="en-AU" b="1" dirty="0">
              <a:solidFill>
                <a:srgbClr val="C00000"/>
              </a:solidFill>
            </a:endParaRPr>
          </a:p>
        </p:txBody>
      </p:sp>
      <p:graphicFrame>
        <p:nvGraphicFramePr>
          <p:cNvPr id="311300" name="Object 4"/>
          <p:cNvGraphicFramePr>
            <a:graphicFrameLocks noChangeAspect="1"/>
          </p:cNvGraphicFramePr>
          <p:nvPr>
            <p:extLst/>
          </p:nvPr>
        </p:nvGraphicFramePr>
        <p:xfrm>
          <a:off x="838200" y="1752600"/>
          <a:ext cx="74596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4" imgW="3390840" imgH="660240" progId="Equation.3">
                  <p:embed/>
                </p:oleObj>
              </mc:Choice>
              <mc:Fallback>
                <p:oleObj name="Equation" r:id="rId4" imgW="3390840" imgH="660240" progId="Equation.3">
                  <p:embed/>
                  <p:pic>
                    <p:nvPicPr>
                      <p:cNvPr id="311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459662" cy="1452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91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28600"/>
            <a:ext cx="6799262" cy="1303337"/>
          </a:xfrm>
        </p:spPr>
        <p:txBody>
          <a:bodyPr/>
          <a:lstStyle/>
          <a:p>
            <a:r>
              <a:rPr lang="en-US" b="1" dirty="0"/>
              <a:t>Instruction Count and CPI</a:t>
            </a:r>
            <a:endParaRPr lang="en-AU" b="1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9991" y="3505200"/>
            <a:ext cx="7772400" cy="277495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Instruction Count for a program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Determined by program, ISA and compiler</a:t>
            </a:r>
          </a:p>
          <a:p>
            <a:r>
              <a:rPr lang="en-US" sz="2800" dirty="0"/>
              <a:t>Average cycles per instruction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Determined by CPU hardware</a:t>
            </a:r>
          </a:p>
          <a:p>
            <a:pPr lvl="1"/>
            <a:r>
              <a:rPr lang="en-US" sz="2400" dirty="0"/>
              <a:t>If different instructions have different CPI</a:t>
            </a: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Average CPI affected by instruction mix</a:t>
            </a:r>
            <a:endParaRPr lang="en-AU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315396" name="Object 4"/>
          <p:cNvGraphicFramePr>
            <a:graphicFrameLocks noChangeAspect="1"/>
          </p:cNvGraphicFramePr>
          <p:nvPr>
            <p:extLst/>
          </p:nvPr>
        </p:nvGraphicFramePr>
        <p:xfrm>
          <a:off x="609600" y="1219200"/>
          <a:ext cx="81295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4" imgW="3695400" imgH="939600" progId="Equation.3">
                  <p:embed/>
                </p:oleObj>
              </mc:Choice>
              <mc:Fallback>
                <p:oleObj name="Equation" r:id="rId4" imgW="3695400" imgH="939600" progId="Equation.3">
                  <p:embed/>
                  <p:pic>
                    <p:nvPicPr>
                      <p:cNvPr id="315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8129587" cy="2063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2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077200" cy="1303337"/>
          </a:xfrm>
        </p:spPr>
        <p:txBody>
          <a:bodyPr/>
          <a:lstStyle/>
          <a:p>
            <a:r>
              <a:rPr lang="en-AU" b="1" dirty="0"/>
              <a:t>Performance Summary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3125" y="2667000"/>
            <a:ext cx="8270875" cy="2952750"/>
          </a:xfrm>
        </p:spPr>
        <p:txBody>
          <a:bodyPr/>
          <a:lstStyle/>
          <a:p>
            <a:r>
              <a:rPr lang="en-AU" dirty="0"/>
              <a:t>Performance depends on</a:t>
            </a:r>
          </a:p>
          <a:p>
            <a:pPr lvl="1"/>
            <a:r>
              <a:rPr lang="en-AU" b="1" dirty="0">
                <a:solidFill>
                  <a:srgbClr val="0070C0"/>
                </a:solidFill>
              </a:rPr>
              <a:t>Algorithm: affects IC, possibly CPI</a:t>
            </a:r>
          </a:p>
          <a:p>
            <a:pPr lvl="1"/>
            <a:r>
              <a:rPr lang="en-AU" b="1" dirty="0">
                <a:solidFill>
                  <a:srgbClr val="0070C0"/>
                </a:solidFill>
              </a:rPr>
              <a:t>Programming language: affects IC, CPI</a:t>
            </a:r>
          </a:p>
          <a:p>
            <a:pPr lvl="1"/>
            <a:r>
              <a:rPr lang="en-AU" b="1" dirty="0">
                <a:solidFill>
                  <a:srgbClr val="0070C0"/>
                </a:solidFill>
              </a:rPr>
              <a:t>Compiler: affects IC, CPI</a:t>
            </a:r>
          </a:p>
          <a:p>
            <a:pPr lvl="1"/>
            <a:r>
              <a:rPr lang="en-AU" b="1" dirty="0">
                <a:solidFill>
                  <a:srgbClr val="0070C0"/>
                </a:solidFill>
              </a:rPr>
              <a:t>Instruction set architecture: affects IC, CPI, </a:t>
            </a:r>
            <a:r>
              <a:rPr lang="en-AU" b="1" dirty="0" err="1">
                <a:solidFill>
                  <a:srgbClr val="0070C0"/>
                </a:solidFill>
              </a:rPr>
              <a:t>T</a:t>
            </a:r>
            <a:r>
              <a:rPr lang="en-AU" b="1" baseline="-25000" dirty="0" err="1">
                <a:solidFill>
                  <a:srgbClr val="0070C0"/>
                </a:solidFill>
              </a:rPr>
              <a:t>c</a:t>
            </a:r>
            <a:endParaRPr lang="en-AU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325637" name="Object 5"/>
          <p:cNvGraphicFramePr>
            <a:graphicFrameLocks noChangeAspect="1"/>
          </p:cNvGraphicFramePr>
          <p:nvPr>
            <p:extLst/>
          </p:nvPr>
        </p:nvGraphicFramePr>
        <p:xfrm>
          <a:off x="609600" y="1524000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4" imgW="3568680" imgH="419040" progId="Equation.3">
                  <p:embed/>
                </p:oleObj>
              </mc:Choice>
              <mc:Fallback>
                <p:oleObj name="Equation" r:id="rId4" imgW="3568680" imgH="419040" progId="Equation.3">
                  <p:embed/>
                  <p:pic>
                    <p:nvPicPr>
                      <p:cNvPr id="325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7848600" cy="920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56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/>
          <a:lstStyle/>
          <a:p>
            <a:r>
              <a:rPr lang="en-US" b="1" dirty="0"/>
              <a:t>Power Trends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3125" y="4149725"/>
            <a:ext cx="8270875" cy="647700"/>
          </a:xfrm>
        </p:spPr>
        <p:txBody>
          <a:bodyPr/>
          <a:lstStyle/>
          <a:p>
            <a:r>
              <a:rPr lang="en-US"/>
              <a:t>In CMOS IC technology</a:t>
            </a:r>
          </a:p>
        </p:txBody>
      </p:sp>
      <p:graphicFrame>
        <p:nvGraphicFramePr>
          <p:cNvPr id="260102" name="Object 6"/>
          <p:cNvGraphicFramePr>
            <a:graphicFrameLocks noChangeAspect="1"/>
          </p:cNvGraphicFramePr>
          <p:nvPr>
            <p:extLst/>
          </p:nvPr>
        </p:nvGraphicFramePr>
        <p:xfrm>
          <a:off x="1447800" y="4724400"/>
          <a:ext cx="7081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4" imgW="3213000" imgH="228600" progId="Equation.3">
                  <p:embed/>
                </p:oleObj>
              </mc:Choice>
              <mc:Fallback>
                <p:oleObj name="Equation" r:id="rId4" imgW="3213000" imgH="228600" progId="Equation.3">
                  <p:embed/>
                  <p:pic>
                    <p:nvPicPr>
                      <p:cNvPr id="260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7081837" cy="5032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3" name="AutoShape 7"/>
          <p:cNvSpPr>
            <a:spLocks/>
          </p:cNvSpPr>
          <p:nvPr/>
        </p:nvSpPr>
        <p:spPr bwMode="auto">
          <a:xfrm>
            <a:off x="7924800" y="5638800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3463"/>
              <a:gd name="adj4" fmla="val -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dirty="0"/>
              <a:t>×</a:t>
            </a:r>
            <a:r>
              <a:rPr lang="en-AU" dirty="0"/>
              <a:t>1000</a:t>
            </a:r>
          </a:p>
        </p:txBody>
      </p:sp>
      <p:sp>
        <p:nvSpPr>
          <p:cNvPr id="260104" name="AutoShape 8"/>
          <p:cNvSpPr>
            <a:spLocks/>
          </p:cNvSpPr>
          <p:nvPr/>
        </p:nvSpPr>
        <p:spPr bwMode="auto">
          <a:xfrm>
            <a:off x="2057400" y="5638800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4250"/>
              <a:gd name="adj4" fmla="val -2927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dirty="0"/>
              <a:t>×</a:t>
            </a:r>
            <a:r>
              <a:rPr lang="en-AU" dirty="0"/>
              <a:t>30</a:t>
            </a:r>
          </a:p>
        </p:txBody>
      </p:sp>
      <p:sp>
        <p:nvSpPr>
          <p:cNvPr id="260105" name="AutoShape 9"/>
          <p:cNvSpPr>
            <a:spLocks/>
          </p:cNvSpPr>
          <p:nvPr/>
        </p:nvSpPr>
        <p:spPr bwMode="auto">
          <a:xfrm>
            <a:off x="5943600" y="5638800"/>
            <a:ext cx="1447800" cy="403225"/>
          </a:xfrm>
          <a:prstGeom prst="borderCallout1">
            <a:avLst>
              <a:gd name="adj1" fmla="val 28347"/>
              <a:gd name="adj2" fmla="val -6227"/>
              <a:gd name="adj3" fmla="val -81495"/>
              <a:gd name="adj4" fmla="val -2775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dirty="0"/>
              <a:t>5V → 1V</a:t>
            </a:r>
            <a:endParaRPr lang="en-AU" dirty="0"/>
          </a:p>
        </p:txBody>
      </p:sp>
      <p:pic>
        <p:nvPicPr>
          <p:cNvPr id="260106" name="Picture 10" descr="f01-15-P37449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557338"/>
            <a:ext cx="5118100" cy="24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534400" cy="1303337"/>
          </a:xfrm>
        </p:spPr>
        <p:txBody>
          <a:bodyPr/>
          <a:lstStyle/>
          <a:p>
            <a:r>
              <a:rPr lang="en-AU" b="1" dirty="0"/>
              <a:t>Reducing Power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8270875" cy="1727200"/>
          </a:xfrm>
        </p:spPr>
        <p:txBody>
          <a:bodyPr/>
          <a:lstStyle/>
          <a:p>
            <a:r>
              <a:rPr lang="en-AU" dirty="0"/>
              <a:t>Suppose a new CPU has</a:t>
            </a:r>
          </a:p>
          <a:p>
            <a:pPr lvl="1"/>
            <a:r>
              <a:rPr lang="en-AU" dirty="0"/>
              <a:t>85% of capacitive load of old CPU</a:t>
            </a:r>
          </a:p>
          <a:p>
            <a:pPr lvl="1"/>
            <a:r>
              <a:rPr lang="en-AU" dirty="0"/>
              <a:t>15% voltage and 15% frequency reduction</a:t>
            </a:r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914400" y="2743200"/>
          <a:ext cx="7561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4" imgW="3784320" imgH="469800" progId="Equation.DSMT4">
                  <p:embed/>
                </p:oleObj>
              </mc:Choice>
              <mc:Fallback>
                <p:oleObj name="Equation" r:id="rId4" imgW="3784320" imgH="469800" progId="Equation.DSMT4">
                  <p:embed/>
                  <p:pic>
                    <p:nvPicPr>
                      <p:cNvPr id="327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75612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684213" y="3933825"/>
            <a:ext cx="827087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wall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can’t reduce voltage further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can’t remove more heat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else can we improve performance?</a:t>
            </a:r>
          </a:p>
        </p:txBody>
      </p:sp>
    </p:spTree>
    <p:extLst>
      <p:ext uri="{BB962C8B-B14F-4D97-AF65-F5344CB8AC3E}">
        <p14:creationId xmlns:p14="http://schemas.microsoft.com/office/powerpoint/2010/main" val="10816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44082</TotalTime>
  <Words>1345</Words>
  <Application>Microsoft Office PowerPoint</Application>
  <PresentationFormat>On-screen Show (4:3)</PresentationFormat>
  <Paragraphs>311</Paragraphs>
  <Slides>26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Cambria</vt:lpstr>
      <vt:lpstr>Courier New</vt:lpstr>
      <vt:lpstr>Garamond</vt:lpstr>
      <vt:lpstr>Symbol</vt:lpstr>
      <vt:lpstr>Times New Roman</vt:lpstr>
      <vt:lpstr>Trebuchet MS</vt:lpstr>
      <vt:lpstr>Wingdings</vt:lpstr>
      <vt:lpstr>Organic</vt:lpstr>
      <vt:lpstr>Equation</vt:lpstr>
      <vt:lpstr>CSCIU 210 Computer Organization AKM Jahangir A Majumder, PhD</vt:lpstr>
      <vt:lpstr>Review and Learning Outcomes</vt:lpstr>
      <vt:lpstr>PowerPoint Presentation</vt:lpstr>
      <vt:lpstr> Review of Computer Performance </vt:lpstr>
      <vt:lpstr>CPU Time</vt:lpstr>
      <vt:lpstr>Instruction Count and CPI</vt:lpstr>
      <vt:lpstr>Performance Summary</vt:lpstr>
      <vt:lpstr>Power Trends</vt:lpstr>
      <vt:lpstr>Reducing Power</vt:lpstr>
      <vt:lpstr> Review of Combinational Logic and Binary Math </vt:lpstr>
      <vt:lpstr>Different Logic Gates</vt:lpstr>
      <vt:lpstr>Boolean Algebra and Truth Table </vt:lpstr>
      <vt:lpstr>Example: Truth Table, Boolean Algebra, and Digital Logic Circuit</vt:lpstr>
      <vt:lpstr>Constructing Gates</vt:lpstr>
      <vt:lpstr>Laws of Boolean Algebra</vt:lpstr>
      <vt:lpstr>Binary Math: Base Conversion</vt:lpstr>
      <vt:lpstr>Binary Numbers </vt:lpstr>
      <vt:lpstr>Binary to Decimal Conversion</vt:lpstr>
      <vt:lpstr>Other Conversions</vt:lpstr>
      <vt:lpstr>Other Conversions</vt:lpstr>
      <vt:lpstr>Fractions</vt:lpstr>
      <vt:lpstr>1 Bit Full Adder Implementation</vt:lpstr>
      <vt:lpstr>Binary Math: 2’s Complement</vt:lpstr>
      <vt:lpstr>2’s Complement Adder/Subtractor</vt:lpstr>
      <vt:lpstr>Binary Math: Overflow Detection</vt:lpstr>
      <vt:lpstr>Good Luck!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952</cp:revision>
  <cp:lastPrinted>2013-11-25T17:13:45Z</cp:lastPrinted>
  <dcterms:created xsi:type="dcterms:W3CDTF">2012-08-10T22:02:17Z</dcterms:created>
  <dcterms:modified xsi:type="dcterms:W3CDTF">2018-10-03T18:20:21Z</dcterms:modified>
</cp:coreProperties>
</file>