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1"/>
  </p:notesMasterIdLst>
  <p:handoutMasterIdLst>
    <p:handoutMasterId r:id="rId32"/>
  </p:handoutMasterIdLst>
  <p:sldIdLst>
    <p:sldId id="932" r:id="rId2"/>
    <p:sldId id="933" r:id="rId3"/>
    <p:sldId id="647" r:id="rId4"/>
    <p:sldId id="648" r:id="rId5"/>
    <p:sldId id="934" r:id="rId6"/>
    <p:sldId id="649" r:id="rId7"/>
    <p:sldId id="650" r:id="rId8"/>
    <p:sldId id="651" r:id="rId9"/>
    <p:sldId id="652" r:id="rId10"/>
    <p:sldId id="653" r:id="rId11"/>
    <p:sldId id="658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68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3300424E-83DB-407C-B378-DDE6D11CB599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2157AC6B-6A24-4AA5-9356-1CEBD1E28124}" type="slidenum">
              <a:rPr lang="en-US"/>
              <a:pPr/>
              <a:t>19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25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910" y="4416099"/>
            <a:ext cx="604129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4" tIns="45289" rIns="92194" bIns="45289"/>
          <a:lstStyle/>
          <a:p>
            <a:pPr eaLnBrk="1" hangingPunct="1"/>
            <a:endParaRPr lang="en-US" smtClean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596900"/>
            <a:ext cx="4630738" cy="34734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19156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827088"/>
            <a:ext cx="4648200" cy="3486150"/>
          </a:xfrm>
          <a:ln cap="flat"/>
        </p:spPr>
      </p:sp>
    </p:spTree>
    <p:extLst>
      <p:ext uri="{BB962C8B-B14F-4D97-AF65-F5344CB8AC3E}">
        <p14:creationId xmlns:p14="http://schemas.microsoft.com/office/powerpoint/2010/main" val="148585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EC02E55C-51DF-4C09-AD7C-F7321AB08443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7DA355D2-EDDB-481F-855A-9CE8E83CFD1C}" type="slidenum">
              <a:rPr lang="en-US"/>
              <a:pPr/>
              <a:t>23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02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06F7D42D-7550-41EF-AFCD-8E02F658BB73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792087FD-ECC4-4C34-821E-6239591C436A}" type="slidenum">
              <a:rPr lang="en-US"/>
              <a:pPr/>
              <a:t>24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813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99EBECD3-216E-42E9-9C29-DC2C18C13D5F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F6199EB0-E3FB-45AE-AE99-AC7F98EA7C42}" type="slidenum">
              <a:rPr lang="en-US"/>
              <a:pPr/>
              <a:t>25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74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DC2AA64F-3532-464F-B984-CF54D9E6C6FA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013C4297-FFE8-4E94-8EDB-174FCB574941}" type="slidenum">
              <a:rPr lang="en-US"/>
              <a:pPr/>
              <a:t>26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805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5B0FA676-611E-4917-9185-2402997D4D6A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3671A16C-14FC-4F3B-96B4-6EC24A1A8398}" type="slidenum">
              <a:rPr lang="en-US"/>
              <a:pPr/>
              <a:t>27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9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6006D966-B2E7-4651-98F0-E2FAD546A30F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DD99B6B2-478F-4522-9B09-74C336FB903D}" type="slidenum">
              <a:rPr lang="en-US"/>
              <a:pPr/>
              <a:t>28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434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B9CF4CC7-A1B9-496B-A652-9D7BF1D15706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C3041CED-3909-433D-8AF9-593BD1E5894B}" type="slidenum">
              <a:rPr lang="en-US"/>
              <a:pPr/>
              <a:t>29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63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81E61DB-771D-405B-8338-41687B50B5FA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2B3BDC8-D65C-4AEE-AE34-E78738F1F369}" type="slidenum">
              <a:rPr lang="en-US"/>
              <a:pPr/>
              <a:t>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77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88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8" tIns="46981" rIns="95638" bIns="46981"/>
          <a:lstStyle/>
          <a:p>
            <a:pPr eaLnBrk="1" hangingPunct="1"/>
            <a:endParaRPr lang="en-US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615950"/>
            <a:ext cx="4783137" cy="3587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3960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615950"/>
            <a:ext cx="4783137" cy="3587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3012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0DDD3D0-4193-4534-B7F4-265E2E281E72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9B8B487-202B-45EB-AAC1-F4CA4AB6BFC4}" type="slidenum">
              <a:rPr lang="en-US"/>
              <a:pPr/>
              <a:t>9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63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DF59ED43-6F1F-4CF3-856F-48948F89D732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DD5CF63C-F65E-4AC5-845D-731DE1F073A8}" type="slidenum">
              <a:rPr lang="en-US"/>
              <a:pPr/>
              <a:t>13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79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5CD5BF2B-9511-4655-9F5E-A0BD87DF1E49}" type="datetime4">
              <a:rPr lang="en-US"/>
              <a:pPr/>
              <a:t>August 28,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78E3122C-A891-4D24-8306-6DB4DA09F5BC}" type="slidenum">
              <a:rPr lang="en-US"/>
              <a:pPr/>
              <a:t>14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057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403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isc.edu/~larus/spim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 </a:t>
            </a:r>
            <a:r>
              <a:rPr lang="en-US" sz="2400" b="1" dirty="0" smtClean="0">
                <a:solidFill>
                  <a:schemeClr val="tx1"/>
                </a:solidFill>
              </a:rPr>
              <a:t>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2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August 27,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92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17613" y="254795"/>
            <a:ext cx="6799262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Levels of Representation (II)</a:t>
            </a:r>
          </a:p>
        </p:txBody>
      </p:sp>
      <p:sp>
        <p:nvSpPr>
          <p:cNvPr id="27651" name="Oval 5"/>
          <p:cNvSpPr>
            <a:spLocks noChangeArrowheads="1"/>
          </p:cNvSpPr>
          <p:nvPr/>
        </p:nvSpPr>
        <p:spPr bwMode="auto">
          <a:xfrm>
            <a:off x="2438400" y="1295400"/>
            <a:ext cx="1295400" cy="175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3733800" y="2209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Oval 7"/>
          <p:cNvSpPr>
            <a:spLocks noChangeArrowheads="1"/>
          </p:cNvSpPr>
          <p:nvPr/>
        </p:nvSpPr>
        <p:spPr bwMode="auto">
          <a:xfrm>
            <a:off x="5257800" y="1295400"/>
            <a:ext cx="1295400" cy="175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Assembler</a:t>
            </a:r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>
            <a:off x="6553200" y="2209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685800" y="22098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609600" y="2514600"/>
            <a:ext cx="172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temp=v[i]</a:t>
            </a:r>
          </a:p>
          <a:p>
            <a:pPr eaLnBrk="1" hangingPunct="1"/>
            <a:r>
              <a:rPr lang="en-US"/>
              <a:t>v[i]=v[i+1]</a:t>
            </a:r>
          </a:p>
          <a:p>
            <a:pPr eaLnBrk="1" hangingPunct="1"/>
            <a:r>
              <a:rPr lang="en-US"/>
              <a:t>v[i+1]=temp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3593959" y="2618386"/>
            <a:ext cx="19208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add $2, $5, $5</a:t>
            </a:r>
          </a:p>
          <a:p>
            <a:pPr eaLnBrk="1" hangingPunct="1"/>
            <a:r>
              <a:rPr lang="en-US" dirty="0"/>
              <a:t>add $2, $2, $2</a:t>
            </a:r>
          </a:p>
          <a:p>
            <a:pPr eaLnBrk="1" hangingPunct="1"/>
            <a:r>
              <a:rPr lang="en-US" dirty="0"/>
              <a:t>add $2, $4, $2</a:t>
            </a:r>
          </a:p>
          <a:p>
            <a:pPr eaLnBrk="1" hangingPunct="1"/>
            <a:r>
              <a:rPr lang="en-US" dirty="0" err="1"/>
              <a:t>lw</a:t>
            </a:r>
            <a:r>
              <a:rPr lang="en-US" dirty="0"/>
              <a:t> $15, 0($2)</a:t>
            </a:r>
          </a:p>
          <a:p>
            <a:pPr eaLnBrk="1" hangingPunct="1"/>
            <a:r>
              <a:rPr lang="en-US" dirty="0" err="1"/>
              <a:t>lw</a:t>
            </a:r>
            <a:r>
              <a:rPr lang="en-US" dirty="0"/>
              <a:t> $16, 4($2)</a:t>
            </a:r>
          </a:p>
          <a:p>
            <a:pPr eaLnBrk="1" hangingPunct="1"/>
            <a:r>
              <a:rPr lang="en-US" dirty="0" err="1"/>
              <a:t>sw</a:t>
            </a:r>
            <a:r>
              <a:rPr lang="en-US" dirty="0"/>
              <a:t> $16, 0($2)</a:t>
            </a:r>
          </a:p>
          <a:p>
            <a:pPr eaLnBrk="1" hangingPunct="1"/>
            <a:r>
              <a:rPr lang="en-US" dirty="0" err="1"/>
              <a:t>sw</a:t>
            </a:r>
            <a:r>
              <a:rPr lang="en-US" dirty="0"/>
              <a:t> $15, 4($2)</a:t>
            </a:r>
          </a:p>
          <a:p>
            <a:pPr eaLnBrk="1" hangingPunct="1"/>
            <a:r>
              <a:rPr lang="en-US" dirty="0" err="1"/>
              <a:t>jr</a:t>
            </a:r>
            <a:r>
              <a:rPr lang="en-US" dirty="0"/>
              <a:t> $31</a:t>
            </a: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7038834" y="2334145"/>
            <a:ext cx="14033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00a51020</a:t>
            </a:r>
          </a:p>
          <a:p>
            <a:pPr eaLnBrk="1" hangingPunct="1"/>
            <a:r>
              <a:rPr lang="en-US" dirty="0"/>
              <a:t>00421020</a:t>
            </a:r>
          </a:p>
          <a:p>
            <a:pPr eaLnBrk="1" hangingPunct="1"/>
            <a:r>
              <a:rPr lang="en-US" dirty="0"/>
              <a:t>00821020</a:t>
            </a:r>
          </a:p>
          <a:p>
            <a:pPr eaLnBrk="1" hangingPunct="1"/>
            <a:r>
              <a:rPr lang="en-US" dirty="0"/>
              <a:t>8c620000</a:t>
            </a:r>
          </a:p>
          <a:p>
            <a:pPr eaLnBrk="1" hangingPunct="1"/>
            <a:r>
              <a:rPr lang="en-US" dirty="0"/>
              <a:t>8cf20004</a:t>
            </a:r>
          </a:p>
          <a:p>
            <a:pPr eaLnBrk="1" hangingPunct="1"/>
            <a:r>
              <a:rPr lang="en-US" dirty="0"/>
              <a:t>acf20000</a:t>
            </a:r>
          </a:p>
          <a:p>
            <a:pPr eaLnBrk="1" hangingPunct="1"/>
            <a:r>
              <a:rPr lang="en-US" dirty="0"/>
              <a:t>ac620004</a:t>
            </a:r>
          </a:p>
          <a:p>
            <a:pPr eaLnBrk="1" hangingPunct="1"/>
            <a:r>
              <a:rPr lang="en-US" dirty="0"/>
              <a:t>03e0008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471613" y="4267200"/>
            <a:ext cx="2090738" cy="1635125"/>
            <a:chOff x="927" y="2688"/>
            <a:chExt cx="1317" cy="1030"/>
          </a:xfrm>
        </p:grpSpPr>
        <p:sp>
          <p:nvSpPr>
            <p:cNvPr id="27664" name="AutoShape 13"/>
            <p:cNvSpPr>
              <a:spLocks noChangeArrowheads="1"/>
            </p:cNvSpPr>
            <p:nvPr/>
          </p:nvSpPr>
          <p:spPr bwMode="auto">
            <a:xfrm>
              <a:off x="1392" y="2688"/>
              <a:ext cx="816" cy="288"/>
            </a:xfrm>
            <a:prstGeom prst="curvedUpArrow">
              <a:avLst>
                <a:gd name="adj1" fmla="val 56667"/>
                <a:gd name="adj2" fmla="val 113333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927" y="2962"/>
              <a:ext cx="13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One statement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=several 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instructions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638800" y="3962401"/>
            <a:ext cx="1570038" cy="1668463"/>
            <a:chOff x="3552" y="2496"/>
            <a:chExt cx="989" cy="1051"/>
          </a:xfrm>
        </p:grpSpPr>
        <p:sp>
          <p:nvSpPr>
            <p:cNvPr id="27662" name="AutoShape 14"/>
            <p:cNvSpPr>
              <a:spLocks noChangeArrowheads="1"/>
            </p:cNvSpPr>
            <p:nvPr/>
          </p:nvSpPr>
          <p:spPr bwMode="auto">
            <a:xfrm>
              <a:off x="3552" y="2496"/>
              <a:ext cx="816" cy="288"/>
            </a:xfrm>
            <a:prstGeom prst="curvedUpArrow">
              <a:avLst>
                <a:gd name="adj1" fmla="val 56667"/>
                <a:gd name="adj2" fmla="val 113333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16"/>
            <p:cNvSpPr txBox="1">
              <a:spLocks noChangeArrowheads="1"/>
            </p:cNvSpPr>
            <p:nvPr/>
          </p:nvSpPr>
          <p:spPr bwMode="auto">
            <a:xfrm>
              <a:off x="3552" y="3024"/>
              <a:ext cx="9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mostly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one-to-one</a:t>
              </a:r>
            </a:p>
          </p:txBody>
        </p:sp>
      </p:grp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3505201" y="5547578"/>
            <a:ext cx="54477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Which one will be more difficult to </a:t>
            </a:r>
            <a:r>
              <a:rPr lang="en-US" b="1" dirty="0" smtClean="0">
                <a:solidFill>
                  <a:srgbClr val="C00000"/>
                </a:solidFill>
              </a:rPr>
              <a:t>design: Complier </a:t>
            </a:r>
            <a:r>
              <a:rPr lang="en-US" b="1" dirty="0">
                <a:solidFill>
                  <a:srgbClr val="C00000"/>
                </a:solidFill>
              </a:rPr>
              <a:t>or Assembler?</a:t>
            </a:r>
          </a:p>
        </p:txBody>
      </p:sp>
    </p:spTree>
    <p:extLst>
      <p:ext uri="{BB962C8B-B14F-4D97-AF65-F5344CB8AC3E}">
        <p14:creationId xmlns:p14="http://schemas.microsoft.com/office/powerpoint/2010/main" val="28300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8" grpId="0"/>
      <p:bldP spid="524299" grpId="0"/>
      <p:bldP spid="524300" grpId="0"/>
      <p:bldP spid="5243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A MIPS Computer Architecture:</a:t>
            </a:r>
            <a:br>
              <a:rPr lang="en-US" b="1" dirty="0" smtClean="0"/>
            </a:b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6147" name="Picture 5" descr="21~Figure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" y="1676400"/>
            <a:ext cx="75453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9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4494" y="615950"/>
            <a:ext cx="8382000" cy="292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Hardware Components of any Computer</a:t>
            </a:r>
            <a:endParaRPr lang="en-US" b="1" dirty="0" smtClean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1409700" y="287020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1790700" y="3276600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911058" y="3409950"/>
            <a:ext cx="1143583" cy="52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(active)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3441700" y="32766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4940300" y="327660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051050" y="2965450"/>
            <a:ext cx="1206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Computer</a:t>
            </a:r>
          </a:p>
        </p:txBody>
      </p:sp>
      <p:sp>
        <p:nvSpPr>
          <p:cNvPr id="481289" name="AutoShape 9"/>
          <p:cNvSpPr>
            <a:spLocks noChangeArrowheads="1"/>
          </p:cNvSpPr>
          <p:nvPr/>
        </p:nvSpPr>
        <p:spPr bwMode="auto">
          <a:xfrm>
            <a:off x="1993900" y="3962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0" name="AutoShape 10"/>
          <p:cNvSpPr>
            <a:spLocks noChangeArrowheads="1"/>
          </p:cNvSpPr>
          <p:nvPr/>
        </p:nvSpPr>
        <p:spPr bwMode="auto">
          <a:xfrm>
            <a:off x="1993900" y="4724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044700" y="4038600"/>
            <a:ext cx="952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34" charset="0"/>
              </a:rPr>
              <a:t>Control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34" charset="0"/>
              </a:rPr>
              <a:t>Unit</a:t>
            </a:r>
            <a:endParaRPr lang="en-US" sz="1800" b="1">
              <a:latin typeface="Helvetica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943100" y="4889500"/>
            <a:ext cx="1206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34" charset="0"/>
              </a:rPr>
              <a:t>Datapath</a:t>
            </a:r>
            <a:endParaRPr lang="en-US" sz="1800" b="1">
              <a:latin typeface="Helvetica" pitchFamily="34" charset="0"/>
            </a:endParaRPr>
          </a:p>
          <a:p>
            <a:pPr algn="ctr" eaLnBrk="0" hangingPunct="0">
              <a:lnSpc>
                <a:spcPct val="85000"/>
              </a:lnSpc>
            </a:pPr>
            <a:endParaRPr lang="en-US" sz="1800" b="1">
              <a:latin typeface="Helvetica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524250" y="3473450"/>
            <a:ext cx="1115690" cy="193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dirty="0">
                <a:solidFill>
                  <a:schemeClr val="accent1"/>
                </a:solidFill>
                <a:latin typeface="Helvetica" pitchFamily="34" charset="0"/>
              </a:rPr>
              <a:t>Memory</a:t>
            </a:r>
            <a:endParaRPr lang="en-US" sz="1800" b="1" dirty="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1800" dirty="0">
                <a:latin typeface="Helvetica" pitchFamily="34" charset="0"/>
              </a:rPr>
              <a:t>(passive)</a:t>
            </a:r>
            <a:endParaRPr lang="en-US" sz="1800" b="1" dirty="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(where 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programs, 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when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073650" y="3473450"/>
            <a:ext cx="990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Devices</a:t>
            </a:r>
          </a:p>
        </p:txBody>
      </p:sp>
      <p:sp>
        <p:nvSpPr>
          <p:cNvPr id="481295" name="AutoShape 15"/>
          <p:cNvSpPr>
            <a:spLocks noChangeArrowheads="1"/>
          </p:cNvSpPr>
          <p:nvPr/>
        </p:nvSpPr>
        <p:spPr bwMode="auto">
          <a:xfrm>
            <a:off x="5067300" y="3810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6" name="AutoShape 16"/>
          <p:cNvSpPr>
            <a:spLocks noChangeArrowheads="1"/>
          </p:cNvSpPr>
          <p:nvPr/>
        </p:nvSpPr>
        <p:spPr bwMode="auto">
          <a:xfrm>
            <a:off x="5067300" y="47752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124450" y="3981450"/>
            <a:ext cx="685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34" charset="0"/>
              </a:rPr>
              <a:t>Input</a:t>
            </a:r>
            <a:endParaRPr lang="en-US" sz="1800" b="1">
              <a:latin typeface="Helvetica" pitchFamily="34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124450" y="4946650"/>
            <a:ext cx="876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solidFill>
                  <a:schemeClr val="accent1"/>
                </a:solidFill>
                <a:latin typeface="Helvetica" pitchFamily="34" charset="0"/>
              </a:rPr>
              <a:t>Output</a:t>
            </a:r>
            <a:endParaRPr lang="en-US" sz="1800" b="1">
              <a:latin typeface="Helvetica" pitchFamily="34" charset="0"/>
            </a:endParaRP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819900" y="2895600"/>
            <a:ext cx="1565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hlink"/>
                </a:solidFill>
                <a:latin typeface="Helvetica" pitchFamily="34" charset="0"/>
              </a:rPr>
              <a:t>Keyboard, </a:t>
            </a:r>
            <a:br>
              <a:rPr lang="en-US" sz="2000" b="1">
                <a:solidFill>
                  <a:schemeClr val="hlink"/>
                </a:solidFill>
                <a:latin typeface="Helvetica" pitchFamily="34" charset="0"/>
              </a:rPr>
            </a:br>
            <a:r>
              <a:rPr lang="en-US" sz="2000" b="1">
                <a:solidFill>
                  <a:schemeClr val="hlink"/>
                </a:solidFill>
                <a:latin typeface="Helvetica" pitchFamily="34" charset="0"/>
              </a:rPr>
              <a:t>Mouse, etc.</a:t>
            </a:r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845300" y="5410200"/>
            <a:ext cx="1577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hlink"/>
                </a:solidFill>
                <a:latin typeface="Helvetica" pitchFamily="34" charset="0"/>
              </a:rPr>
              <a:t>Display</a:t>
            </a:r>
            <a:r>
              <a:rPr lang="en-US" sz="2000">
                <a:solidFill>
                  <a:schemeClr val="hlink"/>
                </a:solidFill>
                <a:latin typeface="Helvetica" pitchFamily="34" charset="0"/>
              </a:rPr>
              <a:t>, </a:t>
            </a:r>
            <a:br>
              <a:rPr lang="en-US" sz="2000">
                <a:solidFill>
                  <a:schemeClr val="hlink"/>
                </a:solidFill>
                <a:latin typeface="Helvetica" pitchFamily="34" charset="0"/>
              </a:rPr>
            </a:br>
            <a:r>
              <a:rPr lang="en-US" sz="2000" b="1">
                <a:solidFill>
                  <a:schemeClr val="hlink"/>
                </a:solidFill>
                <a:latin typeface="Helvetica" pitchFamily="34" charset="0"/>
              </a:rPr>
              <a:t>Printer, etc.</a:t>
            </a:r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6032500" y="50292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5956300" y="3352800"/>
            <a:ext cx="762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6743700" y="4470400"/>
            <a:ext cx="14351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>
                <a:solidFill>
                  <a:schemeClr val="hlink"/>
                </a:solidFill>
                <a:latin typeface="Helvetica" pitchFamily="34" charset="0"/>
              </a:rPr>
              <a:t>Disk</a:t>
            </a:r>
            <a:r>
              <a:rPr lang="en-US" sz="2000">
                <a:solidFill>
                  <a:schemeClr val="accent1"/>
                </a:solidFill>
                <a:latin typeface="Helvetica" pitchFamily="34" charset="0"/>
              </a:rPr>
              <a:t> </a:t>
            </a:r>
            <a:br>
              <a:rPr lang="en-US" sz="2000">
                <a:solidFill>
                  <a:schemeClr val="accent1"/>
                </a:solidFill>
                <a:latin typeface="Helvetica" pitchFamily="34" charset="0"/>
              </a:rPr>
            </a:br>
            <a:endParaRPr lang="en-US" sz="1800">
              <a:latin typeface="Helvetica" pitchFamily="34" charset="0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H="1" flipV="1">
            <a:off x="6032500" y="42672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V="1">
            <a:off x="6032500" y="46482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457200" y="1066800"/>
            <a:ext cx="8329613" cy="1755775"/>
            <a:chOff x="336" y="480"/>
            <a:chExt cx="5247" cy="1106"/>
          </a:xfrm>
        </p:grpSpPr>
        <p:sp>
          <p:nvSpPr>
            <p:cNvPr id="481307" name="Text Box 27"/>
            <p:cNvSpPr txBox="1">
              <a:spLocks noChangeArrowheads="1"/>
            </p:cNvSpPr>
            <p:nvPr/>
          </p:nvSpPr>
          <p:spPr bwMode="auto">
            <a:xfrm>
              <a:off x="336" y="480"/>
              <a:ext cx="5247" cy="6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Five 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classic components of all computers:</a:t>
              </a:r>
            </a:p>
            <a:p>
              <a:endParaRPr lang="en-US" sz="1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r>
                <a:rPr 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1. Control Unit; 2. </a:t>
              </a:r>
              <a:r>
                <a:rPr lang="en-US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Datapath</a:t>
              </a:r>
              <a:r>
                <a:rPr 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; 3. Memory; 4. Input; 5. Output</a:t>
              </a:r>
            </a:p>
          </p:txBody>
        </p:sp>
        <p:grpSp>
          <p:nvGrpSpPr>
            <p:cNvPr id="23580" name="Group 28"/>
            <p:cNvGrpSpPr>
              <a:grpSpLocks/>
            </p:cNvGrpSpPr>
            <p:nvPr/>
          </p:nvGrpSpPr>
          <p:grpSpPr bwMode="auto">
            <a:xfrm>
              <a:off x="1516" y="1046"/>
              <a:ext cx="980" cy="540"/>
              <a:chOff x="1252" y="1006"/>
              <a:chExt cx="980" cy="540"/>
            </a:xfrm>
          </p:grpSpPr>
          <p:sp>
            <p:nvSpPr>
              <p:cNvPr id="23581" name="Text Box 29"/>
              <p:cNvSpPr txBox="1">
                <a:spLocks noChangeArrowheads="1"/>
              </p:cNvSpPr>
              <p:nvPr/>
            </p:nvSpPr>
            <p:spPr bwMode="auto">
              <a:xfrm rot="5400000">
                <a:off x="1555" y="703"/>
                <a:ext cx="373" cy="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9600">
                    <a:solidFill>
                      <a:schemeClr val="accent1"/>
                    </a:solidFill>
                    <a:latin typeface="Helvetica" pitchFamily="34" charset="0"/>
                  </a:rPr>
                  <a:t>}</a:t>
                </a:r>
              </a:p>
            </p:txBody>
          </p:sp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300" y="1294"/>
                <a:ext cx="84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000">
                    <a:latin typeface="Helvetica" pitchFamily="34" charset="0"/>
                  </a:rPr>
                  <a:t>Processor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47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6798735" cy="1303867"/>
          </a:xfrm>
        </p:spPr>
        <p:txBody>
          <a:bodyPr/>
          <a:lstStyle/>
          <a:p>
            <a:r>
              <a:rPr lang="en-US" b="1" dirty="0"/>
              <a:t>Inside the Processor (CPU)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5469" y="2743200"/>
            <a:ext cx="8001000" cy="3444875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Datapath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performs operations on data</a:t>
            </a:r>
          </a:p>
          <a:p>
            <a:r>
              <a:rPr lang="en-US" b="1" dirty="0">
                <a:solidFill>
                  <a:srgbClr val="C00000"/>
                </a:solidFill>
              </a:rPr>
              <a:t>Control: </a:t>
            </a:r>
            <a:r>
              <a:rPr lang="en-US" dirty="0"/>
              <a:t>sequences </a:t>
            </a:r>
            <a:r>
              <a:rPr lang="en-US" dirty="0" err="1"/>
              <a:t>datapath</a:t>
            </a:r>
            <a:r>
              <a:rPr lang="en-US" dirty="0"/>
              <a:t>, memory, ...</a:t>
            </a:r>
          </a:p>
          <a:p>
            <a:r>
              <a:rPr lang="en-US" dirty="0"/>
              <a:t>Cache memory</a:t>
            </a:r>
          </a:p>
          <a:p>
            <a:pPr lvl="1"/>
            <a:r>
              <a:rPr lang="en-US" dirty="0"/>
              <a:t>Small fast SRAM memory for immediate access to data</a:t>
            </a:r>
          </a:p>
        </p:txBody>
      </p:sp>
    </p:spTree>
    <p:extLst>
      <p:ext uri="{BB962C8B-B14F-4D97-AF65-F5344CB8AC3E}">
        <p14:creationId xmlns:p14="http://schemas.microsoft.com/office/powerpoint/2010/main" val="2467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21" name="Picture 13" descr="f01-0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5" y="1524000"/>
            <a:ext cx="370386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1629" y="533400"/>
            <a:ext cx="8259762" cy="762000"/>
          </a:xfrm>
        </p:spPr>
        <p:txBody>
          <a:bodyPr/>
          <a:lstStyle/>
          <a:p>
            <a:r>
              <a:rPr lang="en-US" b="1" dirty="0"/>
              <a:t>Components of a Computer</a:t>
            </a:r>
            <a:endParaRPr lang="en-AU" b="1" dirty="0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19601" y="1310640"/>
            <a:ext cx="4598987" cy="511175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Same components for</a:t>
            </a:r>
            <a:br>
              <a:rPr lang="en-US" sz="2800" dirty="0"/>
            </a:br>
            <a:r>
              <a:rPr lang="en-US" sz="2800" dirty="0"/>
              <a:t>all kinds of computer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Desktop, server,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embedded</a:t>
            </a:r>
          </a:p>
          <a:p>
            <a:r>
              <a:rPr lang="en-US" sz="2800" dirty="0"/>
              <a:t>Input/output includes</a:t>
            </a:r>
          </a:p>
          <a:p>
            <a:pPr lvl="1"/>
            <a:r>
              <a:rPr lang="en-US" sz="2400" dirty="0"/>
              <a:t>User-interface devices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Display, keyboard, mouse</a:t>
            </a:r>
          </a:p>
          <a:p>
            <a:pPr lvl="1"/>
            <a:r>
              <a:rPr lang="en-US" sz="2400" dirty="0"/>
              <a:t>Storage devices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Hard disk, CD/DVD, flash</a:t>
            </a:r>
          </a:p>
          <a:p>
            <a:pPr lvl="1"/>
            <a:r>
              <a:rPr lang="en-US" sz="2400" dirty="0"/>
              <a:t>Network adapters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For communicating with other computers</a:t>
            </a:r>
            <a:endParaRPr lang="en-AU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077200" cy="304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Von-Neumann Computer Model</a:t>
            </a:r>
            <a:endParaRPr lang="en-US" b="1" dirty="0" smtClean="0"/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8033623" cy="21336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sz="1600" dirty="0" smtClean="0"/>
              <a:t>Partitioning of the computing engine into components:</a:t>
            </a:r>
          </a:p>
          <a:p>
            <a:pPr lvl="1" eaLnBrk="1" hangingPunct="1"/>
            <a:r>
              <a:rPr lang="en-US" sz="1600" u="sng" dirty="0" smtClean="0"/>
              <a:t>Central Processing Unit (CPU):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>
                <a:solidFill>
                  <a:srgbClr val="0070C0"/>
                </a:solidFill>
              </a:rPr>
              <a:t>Control Unit (instruction decode, sequencing of operations), </a:t>
            </a:r>
          </a:p>
          <a:p>
            <a:pPr lvl="2"/>
            <a:r>
              <a:rPr lang="en-US" sz="1600" dirty="0" err="1" smtClean="0">
                <a:solidFill>
                  <a:srgbClr val="002060"/>
                </a:solidFill>
              </a:rPr>
              <a:t>Datapath</a:t>
            </a:r>
            <a:r>
              <a:rPr lang="en-US" sz="1600" dirty="0" smtClean="0">
                <a:solidFill>
                  <a:srgbClr val="002060"/>
                </a:solidFill>
              </a:rPr>
              <a:t> (registers, arithmetic and logic unit, buses).</a:t>
            </a:r>
          </a:p>
          <a:p>
            <a:pPr lvl="1" eaLnBrk="1" hangingPunct="1"/>
            <a:r>
              <a:rPr lang="en-US" sz="1600" u="sng" dirty="0" smtClean="0"/>
              <a:t>Memory:</a:t>
            </a: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C00000"/>
                </a:solidFill>
              </a:rPr>
              <a:t>Instruction (program)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operand (data) storage</a:t>
            </a:r>
            <a:r>
              <a:rPr lang="en-US" sz="1600" dirty="0" smtClean="0"/>
              <a:t>.</a:t>
            </a:r>
          </a:p>
          <a:p>
            <a:pPr lvl="1" eaLnBrk="1" hangingPunct="1"/>
            <a:r>
              <a:rPr lang="en-US" sz="1600" u="sng" dirty="0" err="1" smtClean="0"/>
              <a:t>Input/Output</a:t>
            </a:r>
            <a:r>
              <a:rPr lang="en-US" sz="1600" u="sng" dirty="0" smtClean="0"/>
              <a:t> (I/O).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676400" y="3124200"/>
            <a:ext cx="6375306" cy="3022600"/>
            <a:chOff x="724" y="1781"/>
            <a:chExt cx="4356" cy="2096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2456" y="1973"/>
              <a:ext cx="800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456" y="2789"/>
              <a:ext cx="800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016" y="1973"/>
              <a:ext cx="800" cy="14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/>
                <a:t>-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984" y="2468"/>
              <a:ext cx="860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/>
                <a:t>Memory</a:t>
              </a:r>
            </a:p>
            <a:p>
              <a:pPr eaLnBrk="0" hangingPunct="0"/>
              <a:endParaRPr lang="en-US" sz="1000" b="1" dirty="0"/>
            </a:p>
            <a:p>
              <a:pPr eaLnBrk="0" hangingPunct="0"/>
              <a:r>
                <a:rPr lang="en-US" sz="1500" b="1" dirty="0"/>
                <a:t>(instructions,</a:t>
              </a:r>
            </a:p>
            <a:p>
              <a:pPr eaLnBrk="0" hangingPunct="0"/>
              <a:r>
                <a:rPr lang="en-US" sz="1500" b="1" dirty="0"/>
                <a:t>    data)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534" y="2128"/>
              <a:ext cx="70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/>
                <a:t>Control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442" y="2820"/>
              <a:ext cx="820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 err="1"/>
                <a:t>Datapath</a:t>
              </a:r>
              <a:endParaRPr lang="en-US" sz="2000" b="1" dirty="0"/>
            </a:p>
            <a:p>
              <a:pPr eaLnBrk="0" hangingPunct="0"/>
              <a:r>
                <a:rPr lang="en-US" sz="1500" b="1" dirty="0"/>
                <a:t>registers</a:t>
              </a:r>
            </a:p>
            <a:p>
              <a:pPr eaLnBrk="0" hangingPunct="0"/>
              <a:r>
                <a:rPr lang="en-US" sz="1500" b="1" dirty="0"/>
                <a:t>ALU, buses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312" y="1877"/>
              <a:ext cx="1088" cy="18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582" y="3472"/>
              <a:ext cx="52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/>
                <a:t> CPU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776" y="1781"/>
              <a:ext cx="4304" cy="20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724" y="3454"/>
              <a:ext cx="146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/>
                <a:t>Computer System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824" y="2685"/>
              <a:ext cx="4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3884" y="1877"/>
              <a:ext cx="1088" cy="1905"/>
              <a:chOff x="3884" y="1877"/>
              <a:chExt cx="1088" cy="1905"/>
            </a:xfrm>
          </p:grpSpPr>
          <p:sp>
            <p:nvSpPr>
              <p:cNvPr id="22546" name="Rectangle 17"/>
              <p:cNvSpPr>
                <a:spLocks noChangeArrowheads="1"/>
              </p:cNvSpPr>
              <p:nvPr/>
            </p:nvSpPr>
            <p:spPr bwMode="auto">
              <a:xfrm>
                <a:off x="4028" y="2837"/>
                <a:ext cx="800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8"/>
              <p:cNvSpPr>
                <a:spLocks noChangeArrowheads="1"/>
              </p:cNvSpPr>
              <p:nvPr/>
            </p:nvSpPr>
            <p:spPr bwMode="auto">
              <a:xfrm>
                <a:off x="4028" y="1973"/>
                <a:ext cx="800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19"/>
              <p:cNvSpPr>
                <a:spLocks noChangeArrowheads="1"/>
              </p:cNvSpPr>
              <p:nvPr/>
            </p:nvSpPr>
            <p:spPr bwMode="auto">
              <a:xfrm>
                <a:off x="4154" y="2176"/>
                <a:ext cx="54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b="1"/>
                  <a:t>Input</a:t>
                </a:r>
              </a:p>
            </p:txBody>
          </p:sp>
          <p:sp>
            <p:nvSpPr>
              <p:cNvPr id="22549" name="Rectangle 20"/>
              <p:cNvSpPr>
                <a:spLocks noChangeArrowheads="1"/>
              </p:cNvSpPr>
              <p:nvPr/>
            </p:nvSpPr>
            <p:spPr bwMode="auto">
              <a:xfrm>
                <a:off x="4106" y="3040"/>
                <a:ext cx="665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b="1"/>
                  <a:t>Output</a:t>
                </a:r>
              </a:p>
            </p:txBody>
          </p:sp>
          <p:sp>
            <p:nvSpPr>
              <p:cNvPr id="22550" name="Rectangle 21"/>
              <p:cNvSpPr>
                <a:spLocks noChangeArrowheads="1"/>
              </p:cNvSpPr>
              <p:nvPr/>
            </p:nvSpPr>
            <p:spPr bwMode="auto">
              <a:xfrm>
                <a:off x="3884" y="1877"/>
                <a:ext cx="1088" cy="18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2"/>
              <p:cNvSpPr>
                <a:spLocks noChangeArrowheads="1"/>
              </p:cNvSpPr>
              <p:nvPr/>
            </p:nvSpPr>
            <p:spPr bwMode="auto">
              <a:xfrm>
                <a:off x="3900" y="3507"/>
                <a:ext cx="97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b="1" dirty="0"/>
                  <a:t>I/O Devices</a:t>
                </a:r>
              </a:p>
            </p:txBody>
          </p:sp>
        </p:grpSp>
        <p:sp>
          <p:nvSpPr>
            <p:cNvPr id="22545" name="Line 23"/>
            <p:cNvSpPr>
              <a:spLocks noChangeShapeType="1"/>
            </p:cNvSpPr>
            <p:nvPr/>
          </p:nvSpPr>
          <p:spPr bwMode="auto">
            <a:xfrm>
              <a:off x="3387" y="2733"/>
              <a:ext cx="4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599" y="457201"/>
            <a:ext cx="7986713" cy="1303337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Harvard and von Neumann Architecture</a:t>
            </a:r>
          </a:p>
        </p:txBody>
      </p:sp>
      <p:grpSp>
        <p:nvGrpSpPr>
          <p:cNvPr id="24579" name="Group 14"/>
          <p:cNvGrpSpPr>
            <a:grpSpLocks/>
          </p:cNvGrpSpPr>
          <p:nvPr/>
        </p:nvGrpSpPr>
        <p:grpSpPr bwMode="auto">
          <a:xfrm>
            <a:off x="876300" y="1981200"/>
            <a:ext cx="3429000" cy="3352800"/>
            <a:chOff x="576" y="1392"/>
            <a:chExt cx="2160" cy="2112"/>
          </a:xfrm>
        </p:grpSpPr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576" y="1392"/>
              <a:ext cx="9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CPU</a:t>
              </a:r>
            </a:p>
          </p:txBody>
        </p:sp>
        <p:sp>
          <p:nvSpPr>
            <p:cNvPr id="24586" name="Rectangle 7"/>
            <p:cNvSpPr>
              <a:spLocks noChangeArrowheads="1"/>
            </p:cNvSpPr>
            <p:nvPr/>
          </p:nvSpPr>
          <p:spPr bwMode="auto">
            <a:xfrm>
              <a:off x="1824" y="1440"/>
              <a:ext cx="91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</a:t>
              </a:r>
            </a:p>
            <a:p>
              <a:pPr algn="ctr"/>
              <a:r>
                <a:rPr lang="en-US"/>
                <a:t>Memory</a:t>
              </a:r>
            </a:p>
          </p:txBody>
        </p:sp>
        <p:sp>
          <p:nvSpPr>
            <p:cNvPr id="24587" name="Rectangle 8"/>
            <p:cNvSpPr>
              <a:spLocks noChangeArrowheads="1"/>
            </p:cNvSpPr>
            <p:nvPr/>
          </p:nvSpPr>
          <p:spPr bwMode="auto">
            <a:xfrm>
              <a:off x="1824" y="2400"/>
              <a:ext cx="91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Code</a:t>
              </a:r>
            </a:p>
            <a:p>
              <a:pPr algn="ctr"/>
              <a:r>
                <a:rPr lang="en-US"/>
                <a:t>Memory</a:t>
              </a:r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1488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1488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720" y="3216"/>
              <a:ext cx="17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Harvard Architecture</a:t>
              </a:r>
            </a:p>
          </p:txBody>
        </p:sp>
      </p:grp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4800600" y="2057400"/>
            <a:ext cx="3605213" cy="3276600"/>
            <a:chOff x="3288" y="1392"/>
            <a:chExt cx="2271" cy="2064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3288" y="1392"/>
              <a:ext cx="9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24583" name="Rectangle 9"/>
            <p:cNvSpPr>
              <a:spLocks noChangeArrowheads="1"/>
            </p:cNvSpPr>
            <p:nvPr/>
          </p:nvSpPr>
          <p:spPr bwMode="auto">
            <a:xfrm>
              <a:off x="4608" y="1392"/>
              <a:ext cx="9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Memory</a:t>
              </a:r>
            </a:p>
            <a:p>
              <a:pPr algn="ctr"/>
              <a:r>
                <a:rPr lang="en-US"/>
                <a:t>(Data </a:t>
              </a:r>
            </a:p>
            <a:p>
              <a:pPr algn="ctr"/>
              <a:r>
                <a:rPr lang="en-US"/>
                <a:t>and Code)</a:t>
              </a:r>
            </a:p>
          </p:txBody>
        </p:sp>
        <p:sp>
          <p:nvSpPr>
            <p:cNvPr id="24584" name="Text Box 15"/>
            <p:cNvSpPr txBox="1">
              <a:spLocks noChangeArrowheads="1"/>
            </p:cNvSpPr>
            <p:nvPr/>
          </p:nvSpPr>
          <p:spPr bwMode="auto">
            <a:xfrm>
              <a:off x="3312" y="3168"/>
              <a:ext cx="2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Von Neumann Architecture</a:t>
              </a:r>
            </a:p>
          </p:txBody>
        </p:sp>
      </p:grpSp>
      <p:sp>
        <p:nvSpPr>
          <p:cNvPr id="24581" name="Line 17"/>
          <p:cNvSpPr>
            <a:spLocks noChangeShapeType="1"/>
          </p:cNvSpPr>
          <p:nvPr/>
        </p:nvSpPr>
        <p:spPr bwMode="auto">
          <a:xfrm>
            <a:off x="63246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924800" cy="130333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Mechanical Computer: Babbage Difference </a:t>
            </a:r>
            <a:br>
              <a:rPr lang="en-US" sz="2400" b="1" dirty="0" smtClean="0"/>
            </a:br>
            <a:r>
              <a:rPr lang="en-US" sz="2400" b="1" dirty="0" smtClean="0"/>
              <a:t>Engine (1822)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t="43748" r="21658" b="14603"/>
          <a:stretch>
            <a:fillRect/>
          </a:stretch>
        </p:blipFill>
        <p:spPr bwMode="auto">
          <a:xfrm>
            <a:off x="609600" y="1447800"/>
            <a:ext cx="76962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3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  <a:noFill/>
        </p:spPr>
        <p:txBody>
          <a:bodyPr/>
          <a:lstStyle/>
          <a:p>
            <a:r>
              <a:rPr lang="en-US" b="1" dirty="0" smtClean="0"/>
              <a:t>Historical Perspective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9746"/>
            <a:ext cx="3962400" cy="4796254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ENIAC built in World War II was the first general purpose computer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Used for computing artillery firing tables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80 feet long by 8.5 feet high and several feet wide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Each of the twenty 10 digit registers was 2 feet long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Used 18,000 vacuum tubes and Weighed 80 tons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 smtClean="0"/>
              <a:t>Performed 5000 additions per second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3 GHz Pentium 4 can do about 600 millions of additions per second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36868" name="Picture 4" descr="ENIA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810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629372"/>
      </p:ext>
    </p:extLst>
  </p:cSld>
  <p:clrMapOvr>
    <a:masterClrMapping/>
  </p:clrMapOvr>
  <p:transition spd="slow" advTm="7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r>
              <a:rPr lang="en-US" b="1" dirty="0"/>
              <a:t>Technology Trends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2659" y="1136203"/>
            <a:ext cx="3469741" cy="2735262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Electronics technology continues to evolve</a:t>
            </a:r>
          </a:p>
          <a:p>
            <a:pPr lvl="1"/>
            <a:r>
              <a:rPr lang="en-AU" sz="2400" b="1" dirty="0">
                <a:solidFill>
                  <a:srgbClr val="C00000"/>
                </a:solidFill>
              </a:rPr>
              <a:t>Increased capacity and performance</a:t>
            </a:r>
          </a:p>
          <a:p>
            <a:pPr lvl="1"/>
            <a:r>
              <a:rPr lang="en-AU" sz="2400" b="1" dirty="0">
                <a:solidFill>
                  <a:srgbClr val="C00000"/>
                </a:solidFill>
              </a:rPr>
              <a:t>Reduced cost</a:t>
            </a:r>
          </a:p>
        </p:txBody>
      </p:sp>
      <p:graphicFrame>
        <p:nvGraphicFramePr>
          <p:cNvPr id="258136" name="Group 88"/>
          <p:cNvGraphicFramePr>
            <a:graphicFrameLocks noGrp="1"/>
          </p:cNvGraphicFramePr>
          <p:nvPr>
            <p:extLst/>
          </p:nvPr>
        </p:nvGraphicFramePr>
        <p:xfrm>
          <a:off x="685800" y="3810000"/>
          <a:ext cx="7920038" cy="219456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Relative performance/cost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Vacuum tube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circuit (IC)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large scale IC (VLSI)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2,400,000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 large scale 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6,200,000,000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8137" name="Text Box 89"/>
          <p:cNvSpPr txBox="1">
            <a:spLocks noChangeArrowheads="1"/>
          </p:cNvSpPr>
          <p:nvPr/>
        </p:nvSpPr>
        <p:spPr bwMode="auto">
          <a:xfrm>
            <a:off x="5791200" y="3352800"/>
            <a:ext cx="1417637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sz="1400"/>
              <a:t>DRAM capacity</a:t>
            </a:r>
          </a:p>
        </p:txBody>
      </p:sp>
      <p:pic>
        <p:nvPicPr>
          <p:cNvPr id="258138" name="Picture 90" descr="f01-12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45623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6798735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2362200"/>
            <a:ext cx="8001000" cy="3657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We described different types of </a:t>
            </a:r>
            <a:r>
              <a:rPr lang="en-US" sz="8000" dirty="0" smtClean="0"/>
              <a:t>computers including different parts </a:t>
            </a:r>
            <a:endParaRPr lang="en-US" sz="8000" dirty="0"/>
          </a:p>
          <a:p>
            <a:r>
              <a:rPr lang="en-US" sz="8000" dirty="0" smtClean="0"/>
              <a:t>We </a:t>
            </a:r>
            <a:r>
              <a:rPr lang="en-US" sz="8000" dirty="0"/>
              <a:t>will begin to cover Instruction Set Architecture (ISA</a:t>
            </a:r>
            <a:r>
              <a:rPr lang="en-US" sz="8000" dirty="0" smtClean="0"/>
              <a:t>), </a:t>
            </a:r>
            <a:r>
              <a:rPr lang="en-US" sz="8000" dirty="0"/>
              <a:t>computer model and performance </a:t>
            </a:r>
            <a:r>
              <a:rPr lang="en-US" sz="8000" dirty="0" smtClean="0"/>
              <a:t>today</a:t>
            </a:r>
          </a:p>
          <a:p>
            <a:r>
              <a:rPr lang="en-US" sz="8000" dirty="0" smtClean="0"/>
              <a:t>Will learn: </a:t>
            </a:r>
            <a:endParaRPr lang="en-US" sz="8000" dirty="0"/>
          </a:p>
          <a:p>
            <a:pPr lvl="1"/>
            <a:r>
              <a:rPr lang="en-US" sz="8000" b="1" dirty="0" smtClean="0">
                <a:solidFill>
                  <a:srgbClr val="C00000"/>
                </a:solidFill>
              </a:rPr>
              <a:t>Computer model </a:t>
            </a:r>
            <a:r>
              <a:rPr lang="en-US" sz="8000" dirty="0" smtClean="0">
                <a:solidFill>
                  <a:schemeClr val="tx1"/>
                </a:solidFill>
              </a:rPr>
              <a:t>and Moore’s law </a:t>
            </a:r>
          </a:p>
          <a:p>
            <a:pPr lvl="1"/>
            <a:r>
              <a:rPr lang="en-US" sz="8000" b="1" dirty="0">
                <a:solidFill>
                  <a:srgbClr val="C00000"/>
                </a:solidFill>
              </a:rPr>
              <a:t>C</a:t>
            </a:r>
            <a:r>
              <a:rPr lang="en-US" sz="8000" b="1" dirty="0" smtClean="0">
                <a:solidFill>
                  <a:srgbClr val="C00000"/>
                </a:solidFill>
              </a:rPr>
              <a:t>omputer performance </a:t>
            </a:r>
          </a:p>
          <a:p>
            <a:r>
              <a:rPr lang="en-US" sz="8000" dirty="0" smtClean="0">
                <a:solidFill>
                  <a:schemeClr val="tx1"/>
                </a:solidFill>
              </a:rPr>
              <a:t>Homework #1 will post on </a:t>
            </a:r>
            <a:r>
              <a:rPr lang="en-US" sz="8000" dirty="0" err="1" smtClean="0">
                <a:solidFill>
                  <a:schemeClr val="tx1"/>
                </a:solidFill>
              </a:rPr>
              <a:t>Blabckboard</a:t>
            </a:r>
            <a:r>
              <a:rPr lang="en-US" sz="8000" dirty="0" smtClean="0">
                <a:solidFill>
                  <a:schemeClr val="tx1"/>
                </a:solidFill>
              </a:rPr>
              <a:t> soon, which will due on </a:t>
            </a:r>
            <a:r>
              <a:rPr lang="en-US" sz="8000" b="1" dirty="0" smtClean="0">
                <a:solidFill>
                  <a:srgbClr val="C00000"/>
                </a:solidFill>
              </a:rPr>
              <a:t>Wednesday, Sept 5 at the beginning of the lecture </a:t>
            </a:r>
            <a:r>
              <a:rPr lang="en-US" sz="8000" dirty="0" smtClean="0">
                <a:solidFill>
                  <a:schemeClr val="tx1"/>
                </a:solidFill>
              </a:rPr>
              <a:t>  </a:t>
            </a:r>
            <a:endParaRPr lang="en-US" sz="8000" dirty="0" smtClean="0">
              <a:solidFill>
                <a:srgbClr val="FF0000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We will have our </a:t>
            </a:r>
            <a:r>
              <a:rPr lang="en-US" sz="8000" b="1" dirty="0" smtClean="0">
                <a:solidFill>
                  <a:srgbClr val="C00000"/>
                </a:solidFill>
              </a:rPr>
              <a:t>first Quiz on Friday, Sept 7, 2018, which will be on Lectures 1, 2, 3 and 4 </a:t>
            </a: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282402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b="1" dirty="0" smtClean="0"/>
              <a:t>Computer Technology – </a:t>
            </a:r>
            <a:br>
              <a:rPr lang="en-US" b="1" dirty="0" smtClean="0"/>
            </a:br>
            <a:r>
              <a:rPr lang="en-US" b="1" dirty="0" smtClean="0"/>
              <a:t>Dramatic Change!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210550" cy="5169620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en-US" sz="2400" dirty="0" smtClean="0"/>
              <a:t>Memory</a:t>
            </a:r>
          </a:p>
          <a:p>
            <a:pPr marL="685800" lvl="1" indent="-190500" eaLnBrk="1" hangingPunct="1"/>
            <a:r>
              <a:rPr lang="en-US" sz="2400" dirty="0" smtClean="0"/>
              <a:t>DRAM capacity: 2x / 2 years (since ‘96); 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64X size improvement in last decade.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203200" indent="-203200" eaLnBrk="1" hangingPunct="1"/>
            <a:r>
              <a:rPr lang="en-US" sz="2400" dirty="0" smtClean="0"/>
              <a:t>Processor</a:t>
            </a:r>
          </a:p>
          <a:p>
            <a:pPr marL="685800" lvl="1" indent="-190500" eaLnBrk="1" hangingPunct="1"/>
            <a:r>
              <a:rPr lang="en-US" sz="2400" dirty="0" smtClean="0"/>
              <a:t>Speed 2x / 1.5 years (since ‘85); 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100X performance in last decade.</a:t>
            </a:r>
          </a:p>
          <a:p>
            <a:pPr marL="203200" indent="-203200" eaLnBrk="1" hangingPunct="1"/>
            <a:r>
              <a:rPr lang="en-US" sz="2400" dirty="0" smtClean="0"/>
              <a:t>Disk</a:t>
            </a:r>
          </a:p>
          <a:p>
            <a:pPr marL="685800" lvl="1" indent="-190500" eaLnBrk="1" hangingPunct="1"/>
            <a:r>
              <a:rPr lang="en-US" sz="2400" dirty="0" smtClean="0"/>
              <a:t>Capacity: 2x / 1 year (since ‘97)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250X size in last decade.</a:t>
            </a:r>
          </a:p>
          <a:p>
            <a:pPr marL="203200" indent="-203200" eaLnBrk="1" hangingPunct="1"/>
            <a:r>
              <a:rPr lang="en-US" sz="2400" dirty="0" smtClean="0"/>
              <a:t>How long will Moore’s Law last?</a:t>
            </a:r>
          </a:p>
          <a:p>
            <a:pPr marL="203200" indent="-203200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5741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What Can we Learn From Moore’s Law</a:t>
            </a:r>
          </a:p>
        </p:txBody>
      </p:sp>
      <p:sp>
        <p:nvSpPr>
          <p:cNvPr id="55501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344487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Rapid Improvement is the key in computer industry!</a:t>
            </a:r>
          </a:p>
        </p:txBody>
      </p:sp>
    </p:spTree>
    <p:extLst>
      <p:ext uri="{BB962C8B-B14F-4D97-AF65-F5344CB8AC3E}">
        <p14:creationId xmlns:p14="http://schemas.microsoft.com/office/powerpoint/2010/main" val="39571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35425" y="4656138"/>
            <a:ext cx="195421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91363"/>
            <a:ext cx="8001000" cy="4480837"/>
          </a:xfrm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Measure,  Report, and Summarize</a:t>
            </a:r>
          </a:p>
          <a:p>
            <a:pPr eaLnBrk="0" hangingPunct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intelligent choices</a:t>
            </a:r>
          </a:p>
          <a:p>
            <a:pPr eaLnBrk="0" hangingPunct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through the marketing hype</a:t>
            </a:r>
          </a:p>
          <a:p>
            <a:pPr eaLnBrk="0" hangingPunct="0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to understanding underlying organizational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hangingPunct="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Why </a:t>
            </a: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is some hardware better than others for different </a:t>
            </a:r>
            <a:r>
              <a:rPr 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programs?</a:t>
            </a: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 eaLnBrk="0" hangingPunct="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What </a:t>
            </a: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factors of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system performance are hardware related</a:t>
            </a: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?</a:t>
            </a:r>
            <a:b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	(e.g., Do we need a new machine, or a new operating system</a:t>
            </a:r>
            <a:r>
              <a:rPr 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?)</a:t>
            </a: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lvl="1" eaLnBrk="0" hangingPunct="0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How </a:t>
            </a: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does the machine's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anose="02020603050405020304" pitchFamily="18" charset="0"/>
              </a:rPr>
              <a:t>instruction set affect performance</a:t>
            </a:r>
            <a:r>
              <a:rPr lang="en-US" sz="2200" dirty="0">
                <a:latin typeface="Times New Roman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35794" y="533400"/>
            <a:ext cx="7974806" cy="1303337"/>
          </a:xfrm>
          <a:noFill/>
          <a:ln/>
        </p:spPr>
        <p:txBody>
          <a:bodyPr/>
          <a:lstStyle/>
          <a:p>
            <a:pPr eaLnBrk="0" hangingPunct="0"/>
            <a:r>
              <a:rPr lang="en-US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140563679"/>
      </p:ext>
    </p:extLst>
  </p:cSld>
  <p:clrMapOvr>
    <a:masterClrMapping/>
  </p:clrMapOvr>
  <p:transition spd="slow" advTm="51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/>
              <a:t>Understanding Performance</a:t>
            </a:r>
            <a:endParaRPr lang="en-AU" b="1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836737"/>
            <a:ext cx="7848600" cy="41068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sz="2000" dirty="0"/>
              <a:t>Determines number of operations executed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Programming language, compiler, architecture</a:t>
            </a:r>
          </a:p>
          <a:p>
            <a:pPr lvl="1"/>
            <a:r>
              <a:rPr lang="en-US" sz="2000" dirty="0"/>
              <a:t>Determine number of machine instructions executed per operation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Processor and memory system</a:t>
            </a:r>
          </a:p>
          <a:p>
            <a:pPr lvl="1"/>
            <a:r>
              <a:rPr lang="en-US" sz="2000" dirty="0"/>
              <a:t>Determine how fast instructions are executed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I/O system (including OS)</a:t>
            </a:r>
          </a:p>
          <a:p>
            <a:pPr lvl="1"/>
            <a:r>
              <a:rPr lang="en-US" sz="2000" dirty="0"/>
              <a:t>Determines how fast I/O operations are executed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4467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10033"/>
            <a:ext cx="8001000" cy="1303337"/>
          </a:xfrm>
        </p:spPr>
        <p:txBody>
          <a:bodyPr/>
          <a:lstStyle/>
          <a:p>
            <a:r>
              <a:rPr lang="en-US" b="1" dirty="0"/>
              <a:t>Defining Performance</a:t>
            </a:r>
            <a:endParaRPr lang="en-AU" b="1" dirty="0"/>
          </a:p>
        </p:txBody>
      </p:sp>
      <p:sp>
        <p:nvSpPr>
          <p:cNvPr id="30106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20229"/>
            <a:ext cx="8270875" cy="503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/>
              <a:t>Which airplane has the best performance?</a:t>
            </a:r>
          </a:p>
        </p:txBody>
      </p:sp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900113" y="1839913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Chart" r:id="rId4" imgW="3248156" imgH="2152698" progId="MSGraph.Chart.8">
                  <p:embed followColorScheme="full"/>
                </p:oleObj>
              </mc:Choice>
              <mc:Fallback>
                <p:oleObj name="Chart" r:id="rId4" imgW="3248156" imgH="2152698" progId="MSGraph.Chart.8">
                  <p:embed followColorScheme="full"/>
                  <p:pic>
                    <p:nvPicPr>
                      <p:cNvPr id="301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39913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4356100" y="1836738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Chart" r:id="rId6" imgW="3438481" imgH="2152698" progId="MSGraph.Chart.8">
                  <p:embed followColorScheme="full"/>
                </p:oleObj>
              </mc:Choice>
              <mc:Fallback>
                <p:oleObj name="Chart" r:id="rId6" imgW="3438481" imgH="2152698" progId="MSGraph.Chart.8">
                  <p:embed followColorScheme="full"/>
                  <p:pic>
                    <p:nvPicPr>
                      <p:cNvPr id="301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36738"/>
                        <a:ext cx="3352800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900113" y="4065588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Chart" r:id="rId8" imgW="3248156" imgH="2152698" progId="MSGraph.Chart.8">
                  <p:embed followColorScheme="full"/>
                </p:oleObj>
              </mc:Choice>
              <mc:Fallback>
                <p:oleObj name="Chart" r:id="rId8" imgW="3248156" imgH="2152698" progId="MSGraph.Chart.8">
                  <p:embed followColorScheme="full"/>
                  <p:pic>
                    <p:nvPicPr>
                      <p:cNvPr id="301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65588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4356100" y="4056063"/>
          <a:ext cx="337978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Chart" r:id="rId10" imgW="3448165" imgH="2152698" progId="MSGraph.Chart.8">
                  <p:embed followColorScheme="full"/>
                </p:oleObj>
              </mc:Choice>
              <mc:Fallback>
                <p:oleObj name="Chart" r:id="rId10" imgW="3448165" imgH="2152698" progId="MSGraph.Chart.8">
                  <p:embed followColorScheme="full"/>
                  <p:pic>
                    <p:nvPicPr>
                      <p:cNvPr id="301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56063"/>
                        <a:ext cx="3379788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1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/>
          <a:lstStyle/>
          <a:p>
            <a:r>
              <a:rPr lang="en-US" sz="3200" b="1" dirty="0"/>
              <a:t>Response Time and Throughput</a:t>
            </a:r>
            <a:endParaRPr lang="en-AU" sz="3200" b="1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848600" cy="44958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Response time</a:t>
            </a:r>
          </a:p>
          <a:p>
            <a:pPr lvl="1"/>
            <a:r>
              <a:rPr lang="en-US" sz="2400" dirty="0"/>
              <a:t>How long it takes to do a task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sz="2400" dirty="0"/>
              <a:t>Total work done per unit time</a:t>
            </a:r>
          </a:p>
          <a:p>
            <a:pPr lvl="2"/>
            <a:r>
              <a:rPr lang="en-US" sz="2000" dirty="0"/>
              <a:t>e.g., tasks/transactions/… per hour</a:t>
            </a:r>
          </a:p>
          <a:p>
            <a:r>
              <a:rPr lang="en-US" sz="2800" dirty="0"/>
              <a:t>How are response time and throughput affected by</a:t>
            </a:r>
          </a:p>
          <a:p>
            <a:pPr lvl="1"/>
            <a:r>
              <a:rPr lang="en-US" sz="2400" dirty="0"/>
              <a:t>Replacing the processor with a faster version?</a:t>
            </a:r>
          </a:p>
          <a:p>
            <a:pPr lvl="1"/>
            <a:r>
              <a:rPr lang="en-US" sz="2400" dirty="0"/>
              <a:t>Adding more processors?</a:t>
            </a:r>
          </a:p>
          <a:p>
            <a:r>
              <a:rPr lang="en-US" sz="2800" dirty="0"/>
              <a:t>We’ll focus on response time for now…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337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081160" cy="1303337"/>
          </a:xfrm>
        </p:spPr>
        <p:txBody>
          <a:bodyPr/>
          <a:lstStyle/>
          <a:p>
            <a:r>
              <a:rPr lang="en-US" b="1" dirty="0"/>
              <a:t>Relative Performance</a:t>
            </a:r>
            <a:endParaRPr lang="en-AU" b="1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1125538"/>
            <a:ext cx="8270875" cy="1223962"/>
          </a:xfrm>
        </p:spPr>
        <p:txBody>
          <a:bodyPr/>
          <a:lstStyle/>
          <a:p>
            <a:r>
              <a:rPr lang="en-US"/>
              <a:t>Define Performance = 1/Execution Time</a:t>
            </a:r>
          </a:p>
          <a:p>
            <a:r>
              <a:rPr lang="en-US"/>
              <a:t>“X is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/>
              <a:t> time faster than Y”</a:t>
            </a:r>
          </a:p>
        </p:txBody>
      </p:sp>
      <p:graphicFrame>
        <p:nvGraphicFramePr>
          <p:cNvPr id="305156" name="Object 4"/>
          <p:cNvGraphicFramePr>
            <a:graphicFrameLocks noChangeAspect="1"/>
          </p:cNvGraphicFramePr>
          <p:nvPr>
            <p:extLst/>
          </p:nvPr>
        </p:nvGraphicFramePr>
        <p:xfrm>
          <a:off x="1547813" y="2420938"/>
          <a:ext cx="57658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616120" imgH="457200" progId="Equation.3">
                  <p:embed/>
                </p:oleObj>
              </mc:Choice>
              <mc:Fallback>
                <p:oleObj name="Equation" r:id="rId4" imgW="2616120" imgH="457200" progId="Equation.3">
                  <p:embed/>
                  <p:pic>
                    <p:nvPicPr>
                      <p:cNvPr id="305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5765800" cy="10080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684213" y="3573463"/>
            <a:ext cx="8270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to run a program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10s on A, 15s on 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Execution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15s / 10s = 1.5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 is 1.5 times faster than B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81000"/>
            <a:ext cx="6799262" cy="1303337"/>
          </a:xfrm>
        </p:spPr>
        <p:txBody>
          <a:bodyPr/>
          <a:lstStyle/>
          <a:p>
            <a:r>
              <a:rPr lang="en-US" b="1" dirty="0"/>
              <a:t>Measuring Execution Time</a:t>
            </a:r>
            <a:endParaRPr lang="en-AU" b="1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Elapsed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Total response time, including all aspects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Processing, I/O, OS overhead, idle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Determines system performance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CPU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Time spent </a:t>
            </a:r>
            <a:r>
              <a:rPr lang="en-US" sz="2400" dirty="0" smtClean="0"/>
              <a:t>for processing </a:t>
            </a:r>
            <a:r>
              <a:rPr lang="en-US" sz="2400" dirty="0"/>
              <a:t>a given job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Discounts I/O time, other jobs’ shares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Comprises user CPU time and system CPU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Different programs are affected differently by CPU and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10368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Line 2"/>
          <p:cNvSpPr>
            <a:spLocks noChangeShapeType="1"/>
          </p:cNvSpPr>
          <p:nvPr/>
        </p:nvSpPr>
        <p:spPr bwMode="auto">
          <a:xfrm>
            <a:off x="2627313" y="24939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1" name="Line 3"/>
          <p:cNvSpPr>
            <a:spLocks noChangeShapeType="1"/>
          </p:cNvSpPr>
          <p:nvPr/>
        </p:nvSpPr>
        <p:spPr bwMode="auto">
          <a:xfrm>
            <a:off x="2627313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2" name="Line 4"/>
          <p:cNvSpPr>
            <a:spLocks noChangeShapeType="1"/>
          </p:cNvSpPr>
          <p:nvPr/>
        </p:nvSpPr>
        <p:spPr bwMode="auto">
          <a:xfrm>
            <a:off x="43561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6083300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7812088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6799262" cy="1303337"/>
          </a:xfrm>
        </p:spPr>
        <p:txBody>
          <a:bodyPr/>
          <a:lstStyle/>
          <a:p>
            <a:r>
              <a:rPr lang="en-US" b="1" dirty="0"/>
              <a:t>CPU Clocking</a:t>
            </a:r>
            <a:endParaRPr lang="en-AU" b="1" dirty="0"/>
          </a:p>
        </p:txBody>
      </p:sp>
      <p:sp>
        <p:nvSpPr>
          <p:cNvPr id="309256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270875" cy="1228725"/>
          </a:xfrm>
        </p:spPr>
        <p:txBody>
          <a:bodyPr/>
          <a:lstStyle/>
          <a:p>
            <a:r>
              <a:rPr lang="en-US" sz="2800" dirty="0"/>
              <a:t>Operation of digital hardware governed by a </a:t>
            </a:r>
            <a:r>
              <a:rPr lang="en-US" sz="2800" b="1" dirty="0">
                <a:solidFill>
                  <a:srgbClr val="C00000"/>
                </a:solidFill>
              </a:rPr>
              <a:t>constant-rate clock</a:t>
            </a:r>
            <a:endParaRPr lang="en-AU" sz="2800" b="1" dirty="0">
              <a:solidFill>
                <a:srgbClr val="C00000"/>
              </a:solidFill>
            </a:endParaRPr>
          </a:p>
        </p:txBody>
      </p:sp>
      <p:sp>
        <p:nvSpPr>
          <p:cNvPr id="309258" name="Line 10"/>
          <p:cNvSpPr>
            <a:spLocks noChangeShapeType="1"/>
          </p:cNvSpPr>
          <p:nvPr/>
        </p:nvSpPr>
        <p:spPr bwMode="auto">
          <a:xfrm>
            <a:off x="2627313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>
            <a:off x="26273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0" name="Line 12"/>
          <p:cNvSpPr>
            <a:spLocks noChangeShapeType="1"/>
          </p:cNvSpPr>
          <p:nvPr/>
        </p:nvSpPr>
        <p:spPr bwMode="auto">
          <a:xfrm>
            <a:off x="3490913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3490913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>
            <a:off x="2339975" y="2997200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>
            <a:off x="43561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4" name="Line 16"/>
          <p:cNvSpPr>
            <a:spLocks noChangeShapeType="1"/>
          </p:cNvSpPr>
          <p:nvPr/>
        </p:nvSpPr>
        <p:spPr bwMode="auto">
          <a:xfrm>
            <a:off x="43561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>
            <a:off x="52197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>
            <a:off x="52197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>
            <a:off x="6083300" y="270986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8" name="Line 20"/>
          <p:cNvSpPr>
            <a:spLocks noChangeShapeType="1"/>
          </p:cNvSpPr>
          <p:nvPr/>
        </p:nvSpPr>
        <p:spPr bwMode="auto">
          <a:xfrm>
            <a:off x="60833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>
            <a:off x="6946900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0" name="Line 22"/>
          <p:cNvSpPr>
            <a:spLocks noChangeShapeType="1"/>
          </p:cNvSpPr>
          <p:nvPr/>
        </p:nvSpPr>
        <p:spPr bwMode="auto">
          <a:xfrm>
            <a:off x="6946900" y="29972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1" name="Line 23"/>
          <p:cNvSpPr>
            <a:spLocks noChangeShapeType="1"/>
          </p:cNvSpPr>
          <p:nvPr/>
        </p:nvSpPr>
        <p:spPr bwMode="auto">
          <a:xfrm>
            <a:off x="7812088" y="270986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2" name="Line 24"/>
          <p:cNvSpPr>
            <a:spLocks noChangeShapeType="1"/>
          </p:cNvSpPr>
          <p:nvPr/>
        </p:nvSpPr>
        <p:spPr bwMode="auto">
          <a:xfrm>
            <a:off x="7812088" y="2709863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3" name="Freeform 25"/>
          <p:cNvSpPr>
            <a:spLocks/>
          </p:cNvSpPr>
          <p:nvPr/>
        </p:nvSpPr>
        <p:spPr bwMode="auto">
          <a:xfrm>
            <a:off x="4211638" y="3789363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74" name="Freeform 26"/>
          <p:cNvSpPr>
            <a:spLocks/>
          </p:cNvSpPr>
          <p:nvPr/>
        </p:nvSpPr>
        <p:spPr bwMode="auto">
          <a:xfrm>
            <a:off x="5940425" y="3789363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75" name="Freeform 27"/>
          <p:cNvSpPr>
            <a:spLocks/>
          </p:cNvSpPr>
          <p:nvPr/>
        </p:nvSpPr>
        <p:spPr bwMode="auto">
          <a:xfrm>
            <a:off x="7667625" y="3789363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76" name="Line 28"/>
          <p:cNvSpPr>
            <a:spLocks noChangeShapeType="1"/>
          </p:cNvSpPr>
          <p:nvPr/>
        </p:nvSpPr>
        <p:spPr bwMode="auto">
          <a:xfrm>
            <a:off x="2339975" y="4221163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7" name="Line 29"/>
          <p:cNvSpPr>
            <a:spLocks noChangeShapeType="1"/>
          </p:cNvSpPr>
          <p:nvPr/>
        </p:nvSpPr>
        <p:spPr bwMode="auto">
          <a:xfrm flipV="1">
            <a:off x="2339975" y="256540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78" name="Text Box 30"/>
          <p:cNvSpPr txBox="1">
            <a:spLocks noChangeArrowheads="1"/>
          </p:cNvSpPr>
          <p:nvPr/>
        </p:nvSpPr>
        <p:spPr bwMode="auto">
          <a:xfrm>
            <a:off x="684213" y="2714625"/>
            <a:ext cx="1378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(cycles)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684213" y="3146425"/>
            <a:ext cx="15616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 computation</a:t>
            </a:r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684213" y="3794125"/>
            <a:ext cx="12073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state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2916238" y="2420938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2895600" y="2286000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/>
              <a:t>Clock period</a:t>
            </a:r>
            <a:endParaRPr lang="en-AU" sz="1600"/>
          </a:p>
        </p:txBody>
      </p:sp>
      <p:sp>
        <p:nvSpPr>
          <p:cNvPr id="309283" name="Rectangle 35"/>
          <p:cNvSpPr>
            <a:spLocks noChangeArrowheads="1"/>
          </p:cNvSpPr>
          <p:nvPr/>
        </p:nvSpPr>
        <p:spPr bwMode="auto">
          <a:xfrm>
            <a:off x="1182688" y="4437063"/>
            <a:ext cx="77724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period: duration of a clock cycle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250ps = 0.25ns = 250×10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frequency (rate): cycles per second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4.0GHz = 4000MHz = 4.0×10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84" name="Freeform 36"/>
          <p:cNvSpPr>
            <a:spLocks/>
          </p:cNvSpPr>
          <p:nvPr/>
        </p:nvSpPr>
        <p:spPr bwMode="auto">
          <a:xfrm>
            <a:off x="4343400" y="3276600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85" name="Freeform 37"/>
          <p:cNvSpPr>
            <a:spLocks/>
          </p:cNvSpPr>
          <p:nvPr/>
        </p:nvSpPr>
        <p:spPr bwMode="auto">
          <a:xfrm>
            <a:off x="2627313" y="3284538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86" name="Freeform 38"/>
          <p:cNvSpPr>
            <a:spLocks/>
          </p:cNvSpPr>
          <p:nvPr/>
        </p:nvSpPr>
        <p:spPr bwMode="auto">
          <a:xfrm>
            <a:off x="6083300" y="3284538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01000" cy="1303337"/>
          </a:xfrm>
        </p:spPr>
        <p:txBody>
          <a:bodyPr/>
          <a:lstStyle/>
          <a:p>
            <a:r>
              <a:rPr lang="en-US" b="1" dirty="0"/>
              <a:t>CPU Time</a:t>
            </a:r>
            <a:endParaRPr lang="en-AU" b="1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7868" y="3429000"/>
            <a:ext cx="8270875" cy="3268663"/>
          </a:xfrm>
        </p:spPr>
        <p:txBody>
          <a:bodyPr/>
          <a:lstStyle/>
          <a:p>
            <a:r>
              <a:rPr lang="en-US" dirty="0"/>
              <a:t>Performance improved by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Reducing number of clock cycles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Increasing clock rate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Hardware designer must often trade off clock rate against cycle count</a:t>
            </a:r>
            <a:endParaRPr lang="en-AU" b="1" dirty="0">
              <a:solidFill>
                <a:srgbClr val="C00000"/>
              </a:solidFill>
            </a:endParaRPr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1752600"/>
          <a:ext cx="74596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3390840" imgH="660240" progId="Equation.3">
                  <p:embed/>
                </p:oleObj>
              </mc:Choice>
              <mc:Fallback>
                <p:oleObj name="Equation" r:id="rId4" imgW="3390840" imgH="660240" progId="Equation.3">
                  <p:embed/>
                  <p:pic>
                    <p:nvPicPr>
                      <p:cNvPr id="311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459662" cy="1452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6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6798735" cy="1303867"/>
          </a:xfrm>
        </p:spPr>
        <p:txBody>
          <a:bodyPr/>
          <a:lstStyle/>
          <a:p>
            <a:r>
              <a:rPr lang="en-US" b="1" dirty="0"/>
              <a:t>Abstractions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2438400"/>
            <a:ext cx="7620000" cy="3444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Abstraction helps us deal with </a:t>
            </a:r>
            <a:r>
              <a:rPr lang="en-US" b="1" dirty="0">
                <a:solidFill>
                  <a:srgbClr val="C00000"/>
                </a:solidFill>
              </a:rPr>
              <a:t>complexity</a:t>
            </a:r>
          </a:p>
          <a:p>
            <a:pPr lvl="1"/>
            <a:r>
              <a:rPr lang="en-US" b="0" dirty="0"/>
              <a:t>Hide lower-level detail</a:t>
            </a:r>
          </a:p>
          <a:p>
            <a:r>
              <a:rPr lang="en-US" dirty="0"/>
              <a:t>Instruction set architecture (ISA)</a:t>
            </a:r>
          </a:p>
          <a:p>
            <a:pPr lvl="1"/>
            <a:r>
              <a:rPr lang="en-US" b="0" dirty="0"/>
              <a:t>The </a:t>
            </a:r>
            <a:r>
              <a:rPr lang="en-US" b="1" dirty="0">
                <a:solidFill>
                  <a:srgbClr val="C00000"/>
                </a:solidFill>
              </a:rPr>
              <a:t>hardware/software interface</a:t>
            </a:r>
          </a:p>
          <a:p>
            <a:r>
              <a:rPr lang="en-US" dirty="0"/>
              <a:t>Application binary interface</a:t>
            </a:r>
          </a:p>
          <a:p>
            <a:pPr lvl="1"/>
            <a:r>
              <a:rPr lang="en-US" dirty="0"/>
              <a:t>The ISA plus system software interface</a:t>
            </a:r>
          </a:p>
          <a:p>
            <a:r>
              <a:rPr lang="en-US" b="1" dirty="0">
                <a:solidFill>
                  <a:srgbClr val="C00000"/>
                </a:solidFill>
              </a:rPr>
              <a:t>Implementation</a:t>
            </a:r>
          </a:p>
          <a:p>
            <a:pPr lvl="1"/>
            <a:r>
              <a:rPr lang="en-US" dirty="0"/>
              <a:t>The details underlying and interface</a:t>
            </a:r>
          </a:p>
        </p:txBody>
      </p:sp>
    </p:spTree>
    <p:extLst>
      <p:ext uri="{BB962C8B-B14F-4D97-AF65-F5344CB8AC3E}">
        <p14:creationId xmlns:p14="http://schemas.microsoft.com/office/powerpoint/2010/main" val="33991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Instruction Set Architecture (ISA)</a:t>
            </a:r>
          </a:p>
        </p:txBody>
      </p:sp>
      <p:sp>
        <p:nvSpPr>
          <p:cNvPr id="29699" name="AutoShape 3"/>
          <p:cNvSpPr>
            <a:spLocks noGrp="1" noChangeArrowheads="1"/>
          </p:cNvSpPr>
          <p:nvPr>
            <p:ph idx="4294967295"/>
          </p:nvPr>
        </p:nvSpPr>
        <p:spPr>
          <a:xfrm>
            <a:off x="842432" y="2438400"/>
            <a:ext cx="7467600" cy="344487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z="2000" dirty="0" smtClean="0"/>
              <a:t>A very important abstraction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interface between </a:t>
            </a:r>
            <a:r>
              <a:rPr lang="en-US" sz="2000" b="1" dirty="0" smtClean="0">
                <a:solidFill>
                  <a:srgbClr val="C00000"/>
                </a:solidFill>
              </a:rPr>
              <a:t>hardware and low-level software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standardizes instructions, machine language bit patterns, etc.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</a:t>
            </a:r>
            <a:r>
              <a:rPr lang="en-US" b="1" dirty="0" smtClean="0"/>
              <a:t>dvantage:</a:t>
            </a:r>
            <a:r>
              <a:rPr lang="en-US" dirty="0" smtClean="0"/>
              <a:t>  different implementations of the same architecture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</a:t>
            </a:r>
            <a:r>
              <a:rPr lang="en-US" b="1" dirty="0" smtClean="0"/>
              <a:t>isadvantage:</a:t>
            </a:r>
            <a:r>
              <a:rPr lang="en-US" dirty="0" smtClean="0"/>
              <a:t>  sometimes prevents using new innovations</a:t>
            </a:r>
          </a:p>
          <a:p>
            <a:r>
              <a:rPr lang="en-US" sz="2000" dirty="0" smtClean="0"/>
              <a:t>Modern instruction set architectures:</a:t>
            </a:r>
          </a:p>
          <a:p>
            <a:pPr lvl="1"/>
            <a:r>
              <a:rPr lang="en-US" sz="2000" dirty="0" smtClean="0"/>
              <a:t>IA-32,  PowerPC, </a:t>
            </a:r>
            <a:r>
              <a:rPr lang="en-US" sz="2000" b="1" dirty="0" smtClean="0">
                <a:solidFill>
                  <a:srgbClr val="C00000"/>
                </a:solidFill>
              </a:rPr>
              <a:t>MIPS</a:t>
            </a:r>
            <a:r>
              <a:rPr lang="en-US" sz="2000" dirty="0" smtClean="0"/>
              <a:t>, SPARC, ARM, and others</a:t>
            </a:r>
          </a:p>
        </p:txBody>
      </p:sp>
    </p:spTree>
    <p:extLst>
      <p:ext uri="{BB962C8B-B14F-4D97-AF65-F5344CB8AC3E}">
        <p14:creationId xmlns:p14="http://schemas.microsoft.com/office/powerpoint/2010/main" val="3853784412"/>
      </p:ext>
    </p:extLst>
  </p:cSld>
  <p:clrMapOvr>
    <a:masterClrMapping/>
  </p:clrMapOvr>
  <p:transition spd="slow" advTm="105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MIPS Computer Simulator: SPIM 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8486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SPIM is a simulator developed for MIPS computer simulation. </a:t>
            </a:r>
          </a:p>
          <a:p>
            <a:pPr eaLnBrk="1" hangingPunct="1"/>
            <a:r>
              <a:rPr lang="en-US" dirty="0" smtClean="0"/>
              <a:t>You can download SPIM simulator </a:t>
            </a:r>
            <a:r>
              <a:rPr lang="en-US" dirty="0" err="1" smtClean="0"/>
              <a:t>PCSpim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http://www.cs.wisc.edu/~larus/spim.html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We are going to cover how to use a SPIM simulator.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0" name="Oval 3" descr="5%"/>
          <p:cNvSpPr>
            <a:spLocks noChangeArrowheads="1"/>
          </p:cNvSpPr>
          <p:nvPr/>
        </p:nvSpPr>
        <p:spPr bwMode="auto">
          <a:xfrm>
            <a:off x="298450" y="2486227"/>
            <a:ext cx="8305800" cy="1850823"/>
          </a:xfrm>
          <a:prstGeom prst="ellipse">
            <a:avLst/>
          </a:prstGeom>
          <a:pattFill prst="pct5">
            <a:fgClr>
              <a:schemeClr val="hlink"/>
            </a:fgClr>
            <a:bgClr>
              <a:srgbClr val="FFFFFF"/>
            </a:bgClr>
          </a:patt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7190" name="AutoShape 6"/>
          <p:cNvSpPr>
            <a:spLocks noGrp="1" noChangeArrowheads="1"/>
          </p:cNvSpPr>
          <p:nvPr>
            <p:ph idx="4294967295"/>
          </p:nvPr>
        </p:nvSpPr>
        <p:spPr>
          <a:xfrm>
            <a:off x="632618" y="5311775"/>
            <a:ext cx="7971631" cy="737638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 eaLnBrk="1" hangingPunct="1">
              <a:buFontTx/>
              <a:buChar char="*"/>
            </a:pPr>
            <a:r>
              <a:rPr lang="en-US" sz="1800" b="1" dirty="0" smtClean="0">
                <a:solidFill>
                  <a:schemeClr val="tx1"/>
                </a:solidFill>
              </a:rPr>
              <a:t>Coordination of many </a:t>
            </a:r>
          </a:p>
          <a:p>
            <a:pPr marL="203200" indent="-203200" eaLnBrk="1" hangingPunct="1">
              <a:buFontTx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	levels (layers) of abstraction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24345" y="653422"/>
            <a:ext cx="8079905" cy="6668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b="1" dirty="0" smtClean="0"/>
              <a:t>Hierarchy of Computer Architecture</a:t>
            </a:r>
          </a:p>
        </p:txBody>
      </p:sp>
      <p:sp>
        <p:nvSpPr>
          <p:cNvPr id="25605" name="Rectangle 27"/>
          <p:cNvSpPr>
            <a:spLocks noChangeArrowheads="1"/>
          </p:cNvSpPr>
          <p:nvPr/>
        </p:nvSpPr>
        <p:spPr bwMode="auto">
          <a:xfrm>
            <a:off x="6318250" y="2965450"/>
            <a:ext cx="172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Instruction Set</a:t>
            </a:r>
          </a:p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Helvetica" pitchFamily="34" charset="0"/>
              </a:rPr>
              <a:t> Architecture</a:t>
            </a:r>
          </a:p>
        </p:txBody>
      </p:sp>
      <p:grpSp>
        <p:nvGrpSpPr>
          <p:cNvPr id="25606" name="Group 41"/>
          <p:cNvGrpSpPr>
            <a:grpSpLocks/>
          </p:cNvGrpSpPr>
          <p:nvPr/>
        </p:nvGrpSpPr>
        <p:grpSpPr bwMode="auto">
          <a:xfrm>
            <a:off x="869950" y="1730375"/>
            <a:ext cx="5448300" cy="3505200"/>
            <a:chOff x="572" y="956"/>
            <a:chExt cx="3432" cy="2208"/>
          </a:xfrm>
        </p:grpSpPr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2972" y="2012"/>
              <a:ext cx="8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I/O system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924" y="2908"/>
              <a:ext cx="1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580" y="2012"/>
              <a:ext cx="78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532" y="2008"/>
              <a:ext cx="24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972" y="2012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820" y="1436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Compiler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820" y="1676"/>
              <a:ext cx="816" cy="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780" y="1244"/>
              <a:ext cx="7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Operating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2768" y="1436"/>
              <a:ext cx="8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System</a:t>
              </a:r>
            </a:p>
            <a:p>
              <a:pPr algn="ctr"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(Mac OS X)</a:t>
              </a:r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V="1">
              <a:off x="2300" y="12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2304" y="1244"/>
              <a:ext cx="1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3692" y="1244"/>
              <a:ext cx="0" cy="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1772" y="1020"/>
              <a:ext cx="18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Application (ex: browser)</a:t>
              </a: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V="1">
              <a:off x="1628" y="95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3596" y="960"/>
              <a:ext cx="0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2100" y="2580"/>
              <a:ext cx="10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Digital Design</a:t>
              </a: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1808" y="2560"/>
              <a:ext cx="1672" cy="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2060" y="2764"/>
              <a:ext cx="10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Circuit Design</a:t>
              </a: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1916" y="2780"/>
              <a:ext cx="1416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Rectangle 26" descr="50%"/>
            <p:cNvSpPr>
              <a:spLocks noChangeArrowheads="1"/>
            </p:cNvSpPr>
            <p:nvPr/>
          </p:nvSpPr>
          <p:spPr bwMode="auto">
            <a:xfrm>
              <a:off x="620" y="1868"/>
              <a:ext cx="3384" cy="12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8"/>
            <p:cNvSpPr>
              <a:spLocks noChangeShapeType="1"/>
            </p:cNvSpPr>
            <p:nvPr/>
          </p:nvSpPr>
          <p:spPr bwMode="auto">
            <a:xfrm>
              <a:off x="1632" y="956"/>
              <a:ext cx="19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Rectangle 29"/>
            <p:cNvSpPr>
              <a:spLocks noChangeArrowheads="1"/>
            </p:cNvSpPr>
            <p:nvPr/>
          </p:nvSpPr>
          <p:spPr bwMode="auto">
            <a:xfrm>
              <a:off x="1907" y="2286"/>
              <a:ext cx="1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800" b="1">
                  <a:latin typeface="Helvetica" pitchFamily="34" charset="0"/>
                </a:rPr>
                <a:t>Datapath &amp; Control </a:t>
              </a:r>
            </a:p>
          </p:txBody>
        </p:sp>
        <p:sp>
          <p:nvSpPr>
            <p:cNvPr id="25629" name="Rectangle 30"/>
            <p:cNvSpPr>
              <a:spLocks noChangeArrowheads="1"/>
            </p:cNvSpPr>
            <p:nvPr/>
          </p:nvSpPr>
          <p:spPr bwMode="auto">
            <a:xfrm>
              <a:off x="1728" y="2256"/>
              <a:ext cx="1816" cy="2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Rectangle 31"/>
            <p:cNvSpPr>
              <a:spLocks noChangeArrowheads="1"/>
            </p:cNvSpPr>
            <p:nvPr/>
          </p:nvSpPr>
          <p:spPr bwMode="auto">
            <a:xfrm>
              <a:off x="2156" y="2954"/>
              <a:ext cx="8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Helvetica" pitchFamily="34" charset="0"/>
                </a:rPr>
                <a:t>transistors</a:t>
              </a:r>
            </a:p>
          </p:txBody>
        </p:sp>
        <p:sp>
          <p:nvSpPr>
            <p:cNvPr id="25631" name="Rectangle 32"/>
            <p:cNvSpPr>
              <a:spLocks noChangeArrowheads="1"/>
            </p:cNvSpPr>
            <p:nvPr/>
          </p:nvSpPr>
          <p:spPr bwMode="auto">
            <a:xfrm>
              <a:off x="1968" y="2976"/>
              <a:ext cx="1288" cy="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3"/>
            <p:cNvSpPr>
              <a:spLocks noChangeShapeType="1"/>
            </p:cNvSpPr>
            <p:nvPr/>
          </p:nvSpPr>
          <p:spPr bwMode="auto">
            <a:xfrm>
              <a:off x="2348" y="2012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Rectangle 34"/>
            <p:cNvSpPr>
              <a:spLocks noChangeArrowheads="1"/>
            </p:cNvSpPr>
            <p:nvPr/>
          </p:nvSpPr>
          <p:spPr bwMode="auto">
            <a:xfrm>
              <a:off x="2340" y="2012"/>
              <a:ext cx="6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5634" name="Text Box 35"/>
            <p:cNvSpPr txBox="1">
              <a:spLocks noChangeArrowheads="1"/>
            </p:cNvSpPr>
            <p:nvPr/>
          </p:nvSpPr>
          <p:spPr bwMode="auto">
            <a:xfrm>
              <a:off x="572" y="1964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chemeClr val="accent1"/>
                  </a:solidFill>
                  <a:latin typeface="Helvetica" pitchFamily="34" charset="0"/>
                </a:rPr>
                <a:t>Hardware</a:t>
              </a:r>
            </a:p>
          </p:txBody>
        </p:sp>
        <p:sp>
          <p:nvSpPr>
            <p:cNvPr id="25635" name="Text Box 36"/>
            <p:cNvSpPr txBox="1">
              <a:spLocks noChangeArrowheads="1"/>
            </p:cNvSpPr>
            <p:nvPr/>
          </p:nvSpPr>
          <p:spPr bwMode="auto">
            <a:xfrm>
              <a:off x="572" y="1628"/>
              <a:ext cx="7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chemeClr val="accent1"/>
                  </a:solidFill>
                  <a:latin typeface="Helvetica" pitchFamily="34" charset="0"/>
                </a:rPr>
                <a:t>Software</a:t>
              </a:r>
            </a:p>
          </p:txBody>
        </p:sp>
        <p:sp>
          <p:nvSpPr>
            <p:cNvPr id="25636" name="Line 37"/>
            <p:cNvSpPr>
              <a:spLocks noChangeShapeType="1"/>
            </p:cNvSpPr>
            <p:nvPr/>
          </p:nvSpPr>
          <p:spPr bwMode="auto">
            <a:xfrm flipV="1">
              <a:off x="1436" y="12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8"/>
            <p:cNvSpPr>
              <a:spLocks noChangeShapeType="1"/>
            </p:cNvSpPr>
            <p:nvPr/>
          </p:nvSpPr>
          <p:spPr bwMode="auto">
            <a:xfrm>
              <a:off x="1436" y="19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Rectangle 39"/>
            <p:cNvSpPr>
              <a:spLocks noChangeArrowheads="1"/>
            </p:cNvSpPr>
            <p:nvPr/>
          </p:nvSpPr>
          <p:spPr bwMode="auto">
            <a:xfrm>
              <a:off x="1828" y="1436"/>
              <a:ext cx="720" cy="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Rectangle 40"/>
            <p:cNvSpPr>
              <a:spLocks noChangeArrowheads="1"/>
            </p:cNvSpPr>
            <p:nvPr/>
          </p:nvSpPr>
          <p:spPr bwMode="auto">
            <a:xfrm>
              <a:off x="1820" y="1676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102000"/>
                </a:lnSpc>
              </a:pPr>
              <a:r>
                <a:rPr lang="en-US" sz="1800" b="1">
                  <a:latin typeface="Helvetica" pitchFamily="34" charset="0"/>
                </a:rPr>
                <a:t>Assembler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625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7" y="634496"/>
            <a:ext cx="8239125" cy="604838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sz="3600" b="1" dirty="0" smtClean="0"/>
              <a:t>The Instruction Set: a Critical Interface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301750" y="282575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740150" y="14541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3886200" y="17526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886200" y="2362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41148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114800" y="2667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3733800" y="23622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3505200" y="2743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962400" y="1981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4191000" y="1981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886200" y="1905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4114800" y="1752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5111750" y="15303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5334000" y="18288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>
            <a:off x="51054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51054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4102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V="1">
            <a:off x="5715000" y="2514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5943600" y="2514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H="1">
            <a:off x="5181600" y="20574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 flipV="1">
            <a:off x="4953000" y="22098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>
            <a:off x="5029200" y="1981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H="1" flipV="1">
            <a:off x="4800600" y="1828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5181600" y="1676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 flipV="1">
            <a:off x="3886200" y="1600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Oval 28"/>
          <p:cNvSpPr>
            <a:spLocks noChangeArrowheads="1"/>
          </p:cNvSpPr>
          <p:nvPr/>
        </p:nvSpPr>
        <p:spPr bwMode="auto">
          <a:xfrm>
            <a:off x="4216400" y="337820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V="1">
            <a:off x="44196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4495800" y="36576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45720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4572000" y="3505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H="1">
            <a:off x="4343400" y="35052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 flipV="1">
            <a:off x="3886200" y="4953000"/>
            <a:ext cx="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4572000" y="38862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4953000" y="44958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 flipV="1">
            <a:off x="5105400" y="48768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H="1">
            <a:off x="4191000" y="4495800"/>
            <a:ext cx="3810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flipH="1">
            <a:off x="4038600" y="45720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3886200" y="5029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4572000" y="3886200"/>
            <a:ext cx="5334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V="1">
            <a:off x="5105400" y="3276600"/>
            <a:ext cx="381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54864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 flipH="1">
            <a:off x="4114800" y="3962400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H="1" flipV="1">
            <a:off x="3581400" y="327660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 flipH="1">
            <a:off x="33528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30768" name="Rectangle 48"/>
          <p:cNvSpPr>
            <a:spLocks noChangeArrowheads="1"/>
          </p:cNvSpPr>
          <p:nvPr/>
        </p:nvSpPr>
        <p:spPr bwMode="auto">
          <a:xfrm>
            <a:off x="3670300" y="2908300"/>
            <a:ext cx="1916113" cy="30321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sz="1800" b="1">
                <a:latin typeface="Arial" charset="0"/>
              </a:rPr>
              <a:t>instruction set</a:t>
            </a:r>
          </a:p>
        </p:txBody>
      </p:sp>
      <p:sp>
        <p:nvSpPr>
          <p:cNvPr id="30769" name="Rectangle 49"/>
          <p:cNvSpPr>
            <a:spLocks noChangeArrowheads="1"/>
          </p:cNvSpPr>
          <p:nvPr/>
        </p:nvSpPr>
        <p:spPr bwMode="auto">
          <a:xfrm>
            <a:off x="850900" y="2006600"/>
            <a:ext cx="1066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>
                <a:latin typeface="Arial" charset="0"/>
              </a:rPr>
              <a:t>software</a:t>
            </a:r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774700" y="3854010"/>
            <a:ext cx="1143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800" b="1" dirty="0">
                <a:latin typeface="Arial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798018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What is Computer Architecture?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idx="4294967295"/>
          </p:nvPr>
        </p:nvSpPr>
        <p:spPr>
          <a:xfrm>
            <a:off x="838200" y="2514600"/>
            <a:ext cx="8001000" cy="344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Computer Architecture   = 	</a:t>
            </a:r>
            <a:r>
              <a:rPr lang="en-US" sz="2400" b="1" dirty="0" smtClean="0">
                <a:solidFill>
                  <a:srgbClr val="C00000"/>
                </a:solidFill>
              </a:rPr>
              <a:t>Instruction Set Architecture + Machine Organization + Hardware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67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1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636761" y="1438323"/>
            <a:ext cx="47244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Provides for productivity and portability </a:t>
            </a:r>
            <a:endParaRPr lang="en-AU" sz="20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Textual representation of instructions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Hardware representation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Binary digits (bits)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Encoded instructions and data</a:t>
            </a:r>
          </a:p>
        </p:txBody>
      </p:sp>
      <p:sp>
        <p:nvSpPr>
          <p:cNvPr id="1976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1" y="120650"/>
            <a:ext cx="6799263" cy="1303338"/>
          </a:xfrm>
        </p:spPr>
        <p:txBody>
          <a:bodyPr/>
          <a:lstStyle/>
          <a:p>
            <a:r>
              <a:rPr lang="en-US" b="1" dirty="0"/>
              <a:t>Levels of Program Code</a:t>
            </a:r>
            <a:endParaRPr lang="en-AU" b="1" dirty="0"/>
          </a:p>
        </p:txBody>
      </p:sp>
      <p:pic>
        <p:nvPicPr>
          <p:cNvPr id="197642" name="Picture 10" descr="f01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228975" cy="50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28054</TotalTime>
  <Words>1269</Words>
  <Application>Microsoft Office PowerPoint</Application>
  <PresentationFormat>On-screen Show (4:3)</PresentationFormat>
  <Paragraphs>326</Paragraphs>
  <Slides>29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Courier New</vt:lpstr>
      <vt:lpstr>Garamond</vt:lpstr>
      <vt:lpstr>Helvetica</vt:lpstr>
      <vt:lpstr>Times New Roman</vt:lpstr>
      <vt:lpstr>Trebuchet MS</vt:lpstr>
      <vt:lpstr>Wingdings</vt:lpstr>
      <vt:lpstr>Organic</vt:lpstr>
      <vt:lpstr>Chart</vt:lpstr>
      <vt:lpstr>Equation</vt:lpstr>
      <vt:lpstr>CSCIU 210  Computer Organization AKM Jahangir A Majumder, PhD</vt:lpstr>
      <vt:lpstr>Review and Learning Outcomes</vt:lpstr>
      <vt:lpstr>Abstractions</vt:lpstr>
      <vt:lpstr>Instruction Set Architecture (ISA)</vt:lpstr>
      <vt:lpstr>MIPS Computer Simulator: SPIM </vt:lpstr>
      <vt:lpstr>Hierarchy of Computer Architecture</vt:lpstr>
      <vt:lpstr>The Instruction Set: a Critical Interface</vt:lpstr>
      <vt:lpstr>What is Computer Architecture?</vt:lpstr>
      <vt:lpstr>Levels of Program Code</vt:lpstr>
      <vt:lpstr>Levels of Representation (II)</vt:lpstr>
      <vt:lpstr>A MIPS Computer Architecture: </vt:lpstr>
      <vt:lpstr>Hardware Components of any Computer</vt:lpstr>
      <vt:lpstr>Inside the Processor (CPU)</vt:lpstr>
      <vt:lpstr>Components of a Computer</vt:lpstr>
      <vt:lpstr>The Von-Neumann Computer Model</vt:lpstr>
      <vt:lpstr>Harvard and von Neumann Architecture</vt:lpstr>
      <vt:lpstr>Mechanical Computer: Babbage Difference  Engine (1822)</vt:lpstr>
      <vt:lpstr>Historical Perspective</vt:lpstr>
      <vt:lpstr>Technology Trends</vt:lpstr>
      <vt:lpstr>Computer Technology –  Dramatic Change!</vt:lpstr>
      <vt:lpstr>What Can we Learn From Moore’s Law</vt:lpstr>
      <vt:lpstr>Performance</vt:lpstr>
      <vt:lpstr>Understanding Performance</vt:lpstr>
      <vt:lpstr>Defining Performance</vt:lpstr>
      <vt:lpstr>Response Time and Throughput</vt:lpstr>
      <vt:lpstr>Relative Performance</vt:lpstr>
      <vt:lpstr>Measuring Execution Time</vt:lpstr>
      <vt:lpstr>CPU Clocking</vt:lpstr>
      <vt:lpstr>CPU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808</cp:revision>
  <cp:lastPrinted>2013-11-25T17:13:45Z</cp:lastPrinted>
  <dcterms:created xsi:type="dcterms:W3CDTF">2012-08-10T22:02:17Z</dcterms:created>
  <dcterms:modified xsi:type="dcterms:W3CDTF">2018-08-28T21:24:11Z</dcterms:modified>
</cp:coreProperties>
</file>