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4"/>
  </p:notesMasterIdLst>
  <p:handoutMasterIdLst>
    <p:handoutMasterId r:id="rId25"/>
  </p:handoutMasterIdLst>
  <p:sldIdLst>
    <p:sldId id="1212" r:id="rId2"/>
    <p:sldId id="1214" r:id="rId3"/>
    <p:sldId id="1215" r:id="rId4"/>
    <p:sldId id="1216" r:id="rId5"/>
    <p:sldId id="846" r:id="rId6"/>
    <p:sldId id="847" r:id="rId7"/>
    <p:sldId id="848" r:id="rId8"/>
    <p:sldId id="849" r:id="rId9"/>
    <p:sldId id="850" r:id="rId10"/>
    <p:sldId id="851" r:id="rId11"/>
    <p:sldId id="852" r:id="rId12"/>
    <p:sldId id="853" r:id="rId13"/>
    <p:sldId id="854" r:id="rId14"/>
    <p:sldId id="855" r:id="rId15"/>
    <p:sldId id="856" r:id="rId16"/>
    <p:sldId id="857" r:id="rId17"/>
    <p:sldId id="858" r:id="rId18"/>
    <p:sldId id="859" r:id="rId19"/>
    <p:sldId id="860" r:id="rId20"/>
    <p:sldId id="861" r:id="rId21"/>
    <p:sldId id="862" r:id="rId22"/>
    <p:sldId id="863" r:id="rId2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108" d="100"/>
          <a:sy n="108" d="100"/>
        </p:scale>
        <p:origin x="1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0263" cy="34798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88" tIns="45793" rIns="91588" bIns="45793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56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798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8488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5" tIns="45788" rIns="91575" bIns="457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879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 cap="flat"/>
        </p:spPr>
      </p:sp>
    </p:spTree>
    <p:extLst>
      <p:ext uri="{BB962C8B-B14F-4D97-AF65-F5344CB8AC3E}">
        <p14:creationId xmlns:p14="http://schemas.microsoft.com/office/powerpoint/2010/main" val="76500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 cap="flat"/>
        </p:spPr>
      </p:sp>
    </p:spTree>
    <p:extLst>
      <p:ext uri="{BB962C8B-B14F-4D97-AF65-F5344CB8AC3E}">
        <p14:creationId xmlns:p14="http://schemas.microsoft.com/office/powerpoint/2010/main" val="13573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 eaLnBrk="1" hangingPunct="1"/>
            <a:endParaRPr 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 cap="flat"/>
        </p:spPr>
      </p:sp>
    </p:spTree>
    <p:extLst>
      <p:ext uri="{BB962C8B-B14F-4D97-AF65-F5344CB8AC3E}">
        <p14:creationId xmlns:p14="http://schemas.microsoft.com/office/powerpoint/2010/main" val="340886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798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8488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5" tIns="45788" rIns="91575" bIns="457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38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 eaLnBrk="1" hangingPunct="1"/>
            <a:endParaRPr 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 cap="flat"/>
        </p:spPr>
      </p:sp>
    </p:spTree>
    <p:extLst>
      <p:ext uri="{BB962C8B-B14F-4D97-AF65-F5344CB8AC3E}">
        <p14:creationId xmlns:p14="http://schemas.microsoft.com/office/powerpoint/2010/main" val="72875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20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</a:t>
            </a:r>
            <a:r>
              <a:rPr lang="en-US" sz="1800" dirty="0" smtClean="0"/>
              <a:t>15,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53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5425" y="312738"/>
            <a:ext cx="22796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001000" cy="3444875"/>
          </a:xfrm>
          <a:noFill/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Unclocked</a:t>
            </a:r>
            <a:r>
              <a:rPr lang="en-US" b="1" dirty="0" smtClean="0">
                <a:solidFill>
                  <a:srgbClr val="C00000"/>
                </a:solidFill>
              </a:rPr>
              <a:t> vs. Clocked</a:t>
            </a:r>
          </a:p>
          <a:p>
            <a:r>
              <a:rPr lang="en-US" dirty="0" smtClean="0"/>
              <a:t>Clocks used in synchronous logic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should an </a:t>
            </a:r>
            <a:r>
              <a:rPr lang="en-US" b="1" dirty="0" smtClean="0">
                <a:solidFill>
                  <a:srgbClr val="C00000"/>
                </a:solidFill>
              </a:rPr>
              <a:t>element that contains state be updated</a:t>
            </a:r>
            <a:r>
              <a:rPr lang="en-US" dirty="0" smtClean="0"/>
              <a:t>?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  <a:noFill/>
        </p:spPr>
        <p:txBody>
          <a:bodyPr/>
          <a:lstStyle/>
          <a:p>
            <a:r>
              <a:rPr lang="en-US" b="1" dirty="0" smtClean="0"/>
              <a:t>State Elements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67818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57400" y="4191000"/>
            <a:ext cx="819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/>
              <a:t>cycle time</a:t>
            </a:r>
          </a:p>
        </p:txBody>
      </p:sp>
    </p:spTree>
    <p:extLst>
      <p:ext uri="{BB962C8B-B14F-4D97-AF65-F5344CB8AC3E}">
        <p14:creationId xmlns:p14="http://schemas.microsoft.com/office/powerpoint/2010/main" val="1643103709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5425" y="312738"/>
            <a:ext cx="69024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7848600" cy="3444875"/>
          </a:xfrm>
          <a:noFill/>
        </p:spPr>
        <p:txBody>
          <a:bodyPr>
            <a:normAutofit/>
          </a:bodyPr>
          <a:lstStyle/>
          <a:p>
            <a:r>
              <a:rPr lang="en-US" sz="2400" dirty="0" smtClean="0"/>
              <a:t>Output is equal to the stored value inside the element (DON’T need to ask for permission to look at the value)</a:t>
            </a:r>
          </a:p>
          <a:p>
            <a:r>
              <a:rPr lang="en-US" sz="2400" dirty="0" smtClean="0"/>
              <a:t>Change of state (value) is based on the clock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Latches</a:t>
            </a:r>
            <a:r>
              <a:rPr lang="en-US" sz="2400" dirty="0" smtClean="0"/>
              <a:t>:  whenever the inputs change, and the clock is asserted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Flip-flop</a:t>
            </a:r>
            <a:r>
              <a:rPr lang="en-US" sz="2400" dirty="0" smtClean="0"/>
              <a:t>:  state changes only on a clock edge (edge-triggered methodology)</a:t>
            </a:r>
          </a:p>
        </p:txBody>
      </p:sp>
      <p:sp>
        <p:nvSpPr>
          <p:cNvPr id="1434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Latches and Flip-flops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91187" y="4953000"/>
            <a:ext cx="29194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imes Bold Italic" pitchFamily="18" charset="0"/>
              </a:rPr>
              <a:t>"logically true", </a:t>
            </a:r>
          </a:p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imes Bold Italic" pitchFamily="18" charset="0"/>
              </a:rPr>
              <a:t>— could mean electrically low</a:t>
            </a: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V="1">
            <a:off x="2819400" y="4419600"/>
            <a:ext cx="96838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572914" y="5029200"/>
            <a:ext cx="48625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26988" rIns="19050" bIns="26988"/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imes Bold Italic" pitchFamily="18" charset="0"/>
              </a:rPr>
              <a:t>A clocking methodology defines when signals can be read and written — wouldn't want to read a signal at the same time it was being written</a:t>
            </a:r>
          </a:p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1800" b="1" dirty="0">
              <a:solidFill>
                <a:srgbClr val="000000"/>
              </a:solidFill>
              <a:latin typeface="Times Bold Italic" pitchFamily="18" charset="0"/>
            </a:endParaRP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H="1" flipV="1">
            <a:off x="7391400" y="3429000"/>
            <a:ext cx="990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05360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Basic (NOR)  S 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 Latch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7772400" cy="4724400"/>
          </a:xfrm>
        </p:spPr>
        <p:txBody>
          <a:bodyPr/>
          <a:lstStyle/>
          <a:p>
            <a:pPr marL="288925" indent="-288925" eaLnBrk="1" hangingPunct="1"/>
            <a:r>
              <a:rPr lang="en-US" sz="2400" dirty="0" smtClean="0">
                <a:cs typeface="Times New Roman" pitchFamily="18" charset="0"/>
              </a:rPr>
              <a:t>Cross-coupling two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NOR gates gives the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S – R Latch:</a:t>
            </a:r>
          </a:p>
          <a:p>
            <a:pPr marL="288925" indent="-288925" eaLnBrk="1" hangingPunct="1"/>
            <a:r>
              <a:rPr lang="en-US" sz="2400" dirty="0" smtClean="0">
                <a:cs typeface="Times New Roman" pitchFamily="18" charset="0"/>
              </a:rPr>
              <a:t>Which has the time                                                                             sequence                                                          behavior: 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886325" y="5767388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886325" y="6099175"/>
            <a:ext cx="7938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4598988" y="1423988"/>
            <a:ext cx="3846512" cy="1808162"/>
            <a:chOff x="2897" y="897"/>
            <a:chExt cx="2423" cy="1139"/>
          </a:xfrm>
        </p:grpSpPr>
        <p:sp>
          <p:nvSpPr>
            <p:cNvPr id="15662" name="Freeform 9"/>
            <p:cNvSpPr>
              <a:spLocks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>
                <a:gd name="T0" fmla="*/ 44 w 64"/>
                <a:gd name="T1" fmla="*/ 155 h 162"/>
                <a:gd name="T2" fmla="*/ 48 w 64"/>
                <a:gd name="T3" fmla="*/ 160 h 162"/>
                <a:gd name="T4" fmla="*/ 53 w 64"/>
                <a:gd name="T5" fmla="*/ 162 h 162"/>
                <a:gd name="T6" fmla="*/ 59 w 64"/>
                <a:gd name="T7" fmla="*/ 160 h 162"/>
                <a:gd name="T8" fmla="*/ 63 w 64"/>
                <a:gd name="T9" fmla="*/ 157 h 162"/>
                <a:gd name="T10" fmla="*/ 64 w 64"/>
                <a:gd name="T11" fmla="*/ 148 h 162"/>
                <a:gd name="T12" fmla="*/ 63 w 64"/>
                <a:gd name="T13" fmla="*/ 135 h 162"/>
                <a:gd name="T14" fmla="*/ 61 w 64"/>
                <a:gd name="T15" fmla="*/ 121 h 162"/>
                <a:gd name="T16" fmla="*/ 59 w 64"/>
                <a:gd name="T17" fmla="*/ 111 h 162"/>
                <a:gd name="T18" fmla="*/ 58 w 64"/>
                <a:gd name="T19" fmla="*/ 103 h 162"/>
                <a:gd name="T20" fmla="*/ 54 w 64"/>
                <a:gd name="T21" fmla="*/ 87 h 162"/>
                <a:gd name="T22" fmla="*/ 49 w 64"/>
                <a:gd name="T23" fmla="*/ 74 h 162"/>
                <a:gd name="T24" fmla="*/ 46 w 64"/>
                <a:gd name="T25" fmla="*/ 59 h 162"/>
                <a:gd name="T26" fmla="*/ 42 w 64"/>
                <a:gd name="T27" fmla="*/ 50 h 162"/>
                <a:gd name="T28" fmla="*/ 39 w 64"/>
                <a:gd name="T29" fmla="*/ 42 h 162"/>
                <a:gd name="T30" fmla="*/ 32 w 64"/>
                <a:gd name="T31" fmla="*/ 30 h 162"/>
                <a:gd name="T32" fmla="*/ 29 w 64"/>
                <a:gd name="T33" fmla="*/ 22 h 162"/>
                <a:gd name="T34" fmla="*/ 19 w 64"/>
                <a:gd name="T35" fmla="*/ 5 h 162"/>
                <a:gd name="T36" fmla="*/ 12 w 64"/>
                <a:gd name="T37" fmla="*/ 0 h 162"/>
                <a:gd name="T38" fmla="*/ 4 w 64"/>
                <a:gd name="T39" fmla="*/ 3 h 162"/>
                <a:gd name="T40" fmla="*/ 0 w 64"/>
                <a:gd name="T41" fmla="*/ 8 h 162"/>
                <a:gd name="T42" fmla="*/ 2 w 64"/>
                <a:gd name="T43" fmla="*/ 15 h 162"/>
                <a:gd name="T44" fmla="*/ 9 w 64"/>
                <a:gd name="T45" fmla="*/ 25 h 162"/>
                <a:gd name="T46" fmla="*/ 10 w 64"/>
                <a:gd name="T47" fmla="*/ 32 h 162"/>
                <a:gd name="T48" fmla="*/ 16 w 64"/>
                <a:gd name="T49" fmla="*/ 42 h 162"/>
                <a:gd name="T50" fmla="*/ 19 w 64"/>
                <a:gd name="T51" fmla="*/ 49 h 162"/>
                <a:gd name="T52" fmla="*/ 22 w 64"/>
                <a:gd name="T53" fmla="*/ 57 h 162"/>
                <a:gd name="T54" fmla="*/ 26 w 64"/>
                <a:gd name="T55" fmla="*/ 66 h 162"/>
                <a:gd name="T56" fmla="*/ 29 w 64"/>
                <a:gd name="T57" fmla="*/ 77 h 162"/>
                <a:gd name="T58" fmla="*/ 34 w 64"/>
                <a:gd name="T59" fmla="*/ 91 h 162"/>
                <a:gd name="T60" fmla="*/ 37 w 64"/>
                <a:gd name="T61" fmla="*/ 106 h 162"/>
                <a:gd name="T62" fmla="*/ 39 w 64"/>
                <a:gd name="T63" fmla="*/ 114 h 162"/>
                <a:gd name="T64" fmla="*/ 41 w 64"/>
                <a:gd name="T65" fmla="*/ 125 h 162"/>
                <a:gd name="T66" fmla="*/ 42 w 64"/>
                <a:gd name="T67" fmla="*/ 138 h 162"/>
                <a:gd name="T68" fmla="*/ 44 w 64"/>
                <a:gd name="T69" fmla="*/ 155 h 1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162"/>
                <a:gd name="T107" fmla="*/ 64 w 64"/>
                <a:gd name="T108" fmla="*/ 162 h 1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Freeform 10"/>
            <p:cNvSpPr>
              <a:spLocks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>
                <a:gd name="T0" fmla="*/ 336 w 351"/>
                <a:gd name="T1" fmla="*/ 153 h 155"/>
                <a:gd name="T2" fmla="*/ 342 w 351"/>
                <a:gd name="T3" fmla="*/ 155 h 155"/>
                <a:gd name="T4" fmla="*/ 347 w 351"/>
                <a:gd name="T5" fmla="*/ 153 h 155"/>
                <a:gd name="T6" fmla="*/ 351 w 351"/>
                <a:gd name="T7" fmla="*/ 148 h 155"/>
                <a:gd name="T8" fmla="*/ 349 w 351"/>
                <a:gd name="T9" fmla="*/ 139 h 155"/>
                <a:gd name="T10" fmla="*/ 347 w 351"/>
                <a:gd name="T11" fmla="*/ 138 h 155"/>
                <a:gd name="T12" fmla="*/ 326 w 351"/>
                <a:gd name="T13" fmla="*/ 114 h 155"/>
                <a:gd name="T14" fmla="*/ 282 w 351"/>
                <a:gd name="T15" fmla="*/ 80 h 155"/>
                <a:gd name="T16" fmla="*/ 263 w 351"/>
                <a:gd name="T17" fmla="*/ 69 h 155"/>
                <a:gd name="T18" fmla="*/ 245 w 351"/>
                <a:gd name="T19" fmla="*/ 57 h 155"/>
                <a:gd name="T20" fmla="*/ 201 w 351"/>
                <a:gd name="T21" fmla="*/ 37 h 155"/>
                <a:gd name="T22" fmla="*/ 181 w 351"/>
                <a:gd name="T23" fmla="*/ 28 h 155"/>
                <a:gd name="T24" fmla="*/ 147 w 351"/>
                <a:gd name="T25" fmla="*/ 18 h 155"/>
                <a:gd name="T26" fmla="*/ 98 w 351"/>
                <a:gd name="T27" fmla="*/ 8 h 155"/>
                <a:gd name="T28" fmla="*/ 71 w 351"/>
                <a:gd name="T29" fmla="*/ 3 h 155"/>
                <a:gd name="T30" fmla="*/ 49 w 351"/>
                <a:gd name="T31" fmla="*/ 1 h 155"/>
                <a:gd name="T32" fmla="*/ 9 w 351"/>
                <a:gd name="T33" fmla="*/ 0 h 155"/>
                <a:gd name="T34" fmla="*/ 2 w 351"/>
                <a:gd name="T35" fmla="*/ 5 h 155"/>
                <a:gd name="T36" fmla="*/ 0 w 351"/>
                <a:gd name="T37" fmla="*/ 11 h 155"/>
                <a:gd name="T38" fmla="*/ 5 w 351"/>
                <a:gd name="T39" fmla="*/ 18 h 155"/>
                <a:gd name="T40" fmla="*/ 11 w 351"/>
                <a:gd name="T41" fmla="*/ 20 h 155"/>
                <a:gd name="T42" fmla="*/ 46 w 351"/>
                <a:gd name="T43" fmla="*/ 21 h 155"/>
                <a:gd name="T44" fmla="*/ 71 w 351"/>
                <a:gd name="T45" fmla="*/ 23 h 155"/>
                <a:gd name="T46" fmla="*/ 95 w 351"/>
                <a:gd name="T47" fmla="*/ 28 h 155"/>
                <a:gd name="T48" fmla="*/ 140 w 351"/>
                <a:gd name="T49" fmla="*/ 38 h 155"/>
                <a:gd name="T50" fmla="*/ 174 w 351"/>
                <a:gd name="T51" fmla="*/ 48 h 155"/>
                <a:gd name="T52" fmla="*/ 194 w 351"/>
                <a:gd name="T53" fmla="*/ 57 h 155"/>
                <a:gd name="T54" fmla="*/ 235 w 351"/>
                <a:gd name="T55" fmla="*/ 74 h 155"/>
                <a:gd name="T56" fmla="*/ 253 w 351"/>
                <a:gd name="T57" fmla="*/ 85 h 155"/>
                <a:gd name="T58" fmla="*/ 272 w 351"/>
                <a:gd name="T59" fmla="*/ 97 h 155"/>
                <a:gd name="T60" fmla="*/ 312 w 351"/>
                <a:gd name="T61" fmla="*/ 128 h 155"/>
                <a:gd name="T62" fmla="*/ 334 w 351"/>
                <a:gd name="T63" fmla="*/ 151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1"/>
                <a:gd name="T97" fmla="*/ 0 h 155"/>
                <a:gd name="T98" fmla="*/ 351 w 351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11"/>
            <p:cNvSpPr>
              <a:spLocks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>
                <a:gd name="T0" fmla="*/ 66 w 66"/>
                <a:gd name="T1" fmla="*/ 9 h 162"/>
                <a:gd name="T2" fmla="*/ 64 w 66"/>
                <a:gd name="T3" fmla="*/ 3 h 162"/>
                <a:gd name="T4" fmla="*/ 59 w 66"/>
                <a:gd name="T5" fmla="*/ 0 h 162"/>
                <a:gd name="T6" fmla="*/ 51 w 66"/>
                <a:gd name="T7" fmla="*/ 2 h 162"/>
                <a:gd name="T8" fmla="*/ 48 w 66"/>
                <a:gd name="T9" fmla="*/ 5 h 162"/>
                <a:gd name="T10" fmla="*/ 46 w 66"/>
                <a:gd name="T11" fmla="*/ 10 h 162"/>
                <a:gd name="T12" fmla="*/ 44 w 66"/>
                <a:gd name="T13" fmla="*/ 12 h 162"/>
                <a:gd name="T14" fmla="*/ 43 w 66"/>
                <a:gd name="T15" fmla="*/ 27 h 162"/>
                <a:gd name="T16" fmla="*/ 41 w 66"/>
                <a:gd name="T17" fmla="*/ 41 h 162"/>
                <a:gd name="T18" fmla="*/ 39 w 66"/>
                <a:gd name="T19" fmla="*/ 49 h 162"/>
                <a:gd name="T20" fmla="*/ 37 w 66"/>
                <a:gd name="T21" fmla="*/ 59 h 162"/>
                <a:gd name="T22" fmla="*/ 34 w 66"/>
                <a:gd name="T23" fmla="*/ 67 h 162"/>
                <a:gd name="T24" fmla="*/ 31 w 66"/>
                <a:gd name="T25" fmla="*/ 79 h 162"/>
                <a:gd name="T26" fmla="*/ 26 w 66"/>
                <a:gd name="T27" fmla="*/ 93 h 162"/>
                <a:gd name="T28" fmla="*/ 22 w 66"/>
                <a:gd name="T29" fmla="*/ 101 h 162"/>
                <a:gd name="T30" fmla="*/ 17 w 66"/>
                <a:gd name="T31" fmla="*/ 115 h 162"/>
                <a:gd name="T32" fmla="*/ 14 w 66"/>
                <a:gd name="T33" fmla="*/ 120 h 162"/>
                <a:gd name="T34" fmla="*/ 9 w 66"/>
                <a:gd name="T35" fmla="*/ 132 h 162"/>
                <a:gd name="T36" fmla="*/ 2 w 66"/>
                <a:gd name="T37" fmla="*/ 143 h 162"/>
                <a:gd name="T38" fmla="*/ 2 w 66"/>
                <a:gd name="T39" fmla="*/ 147 h 162"/>
                <a:gd name="T40" fmla="*/ 0 w 66"/>
                <a:gd name="T41" fmla="*/ 153 h 162"/>
                <a:gd name="T42" fmla="*/ 5 w 66"/>
                <a:gd name="T43" fmla="*/ 160 h 162"/>
                <a:gd name="T44" fmla="*/ 12 w 66"/>
                <a:gd name="T45" fmla="*/ 162 h 162"/>
                <a:gd name="T46" fmla="*/ 19 w 66"/>
                <a:gd name="T47" fmla="*/ 157 h 162"/>
                <a:gd name="T48" fmla="*/ 22 w 66"/>
                <a:gd name="T49" fmla="*/ 150 h 162"/>
                <a:gd name="T50" fmla="*/ 26 w 66"/>
                <a:gd name="T51" fmla="*/ 143 h 162"/>
                <a:gd name="T52" fmla="*/ 31 w 66"/>
                <a:gd name="T53" fmla="*/ 133 h 162"/>
                <a:gd name="T54" fmla="*/ 37 w 66"/>
                <a:gd name="T55" fmla="*/ 121 h 162"/>
                <a:gd name="T56" fmla="*/ 43 w 66"/>
                <a:gd name="T57" fmla="*/ 108 h 162"/>
                <a:gd name="T58" fmla="*/ 46 w 66"/>
                <a:gd name="T59" fmla="*/ 99 h 162"/>
                <a:gd name="T60" fmla="*/ 51 w 66"/>
                <a:gd name="T61" fmla="*/ 86 h 162"/>
                <a:gd name="T62" fmla="*/ 54 w 66"/>
                <a:gd name="T63" fmla="*/ 76 h 162"/>
                <a:gd name="T64" fmla="*/ 56 w 66"/>
                <a:gd name="T65" fmla="*/ 69 h 162"/>
                <a:gd name="T66" fmla="*/ 58 w 66"/>
                <a:gd name="T67" fmla="*/ 57 h 162"/>
                <a:gd name="T68" fmla="*/ 61 w 66"/>
                <a:gd name="T69" fmla="*/ 49 h 162"/>
                <a:gd name="T70" fmla="*/ 63 w 66"/>
                <a:gd name="T71" fmla="*/ 39 h 162"/>
                <a:gd name="T72" fmla="*/ 64 w 66"/>
                <a:gd name="T73" fmla="*/ 25 h 162"/>
                <a:gd name="T74" fmla="*/ 66 w 66"/>
                <a:gd name="T75" fmla="*/ 10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Freeform 12"/>
            <p:cNvSpPr>
              <a:spLocks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3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69 w 350"/>
                <a:gd name="T17" fmla="*/ 56 h 153"/>
                <a:gd name="T18" fmla="*/ 251 w 350"/>
                <a:gd name="T19" fmla="*/ 68 h 153"/>
                <a:gd name="T20" fmla="*/ 204 w 350"/>
                <a:gd name="T21" fmla="*/ 91 h 153"/>
                <a:gd name="T22" fmla="*/ 182 w 350"/>
                <a:gd name="T23" fmla="*/ 100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7 h 153"/>
                <a:gd name="T30" fmla="*/ 47 w 350"/>
                <a:gd name="T31" fmla="*/ 130 h 153"/>
                <a:gd name="T32" fmla="*/ 22 w 350"/>
                <a:gd name="T33" fmla="*/ 132 h 153"/>
                <a:gd name="T34" fmla="*/ 10 w 350"/>
                <a:gd name="T35" fmla="*/ 133 h 153"/>
                <a:gd name="T36" fmla="*/ 3 w 350"/>
                <a:gd name="T37" fmla="*/ 137 h 153"/>
                <a:gd name="T38" fmla="*/ 0 w 350"/>
                <a:gd name="T39" fmla="*/ 142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8 w 350"/>
                <a:gd name="T55" fmla="*/ 123 h 153"/>
                <a:gd name="T56" fmla="*/ 200 w 350"/>
                <a:gd name="T57" fmla="*/ 115 h 153"/>
                <a:gd name="T58" fmla="*/ 253 w 350"/>
                <a:gd name="T59" fmla="*/ 89 h 153"/>
                <a:gd name="T60" fmla="*/ 271 w 350"/>
                <a:gd name="T61" fmla="*/ 78 h 153"/>
                <a:gd name="T62" fmla="*/ 291 w 350"/>
                <a:gd name="T63" fmla="*/ 66 h 153"/>
                <a:gd name="T64" fmla="*/ 306 w 350"/>
                <a:gd name="T65" fmla="*/ 54 h 153"/>
                <a:gd name="T66" fmla="*/ 323 w 350"/>
                <a:gd name="T67" fmla="*/ 37 h 153"/>
                <a:gd name="T68" fmla="*/ 338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6" name="Freeform 13"/>
            <p:cNvSpPr>
              <a:spLocks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>
                <a:gd name="T0" fmla="*/ 2 w 88"/>
                <a:gd name="T1" fmla="*/ 59 h 87"/>
                <a:gd name="T2" fmla="*/ 7 w 88"/>
                <a:gd name="T3" fmla="*/ 69 h 87"/>
                <a:gd name="T4" fmla="*/ 9 w 88"/>
                <a:gd name="T5" fmla="*/ 70 h 87"/>
                <a:gd name="T6" fmla="*/ 19 w 88"/>
                <a:gd name="T7" fmla="*/ 81 h 87"/>
                <a:gd name="T8" fmla="*/ 22 w 88"/>
                <a:gd name="T9" fmla="*/ 84 h 87"/>
                <a:gd name="T10" fmla="*/ 29 w 88"/>
                <a:gd name="T11" fmla="*/ 86 h 87"/>
                <a:gd name="T12" fmla="*/ 51 w 88"/>
                <a:gd name="T13" fmla="*/ 86 h 87"/>
                <a:gd name="T14" fmla="*/ 59 w 88"/>
                <a:gd name="T15" fmla="*/ 86 h 87"/>
                <a:gd name="T16" fmla="*/ 69 w 88"/>
                <a:gd name="T17" fmla="*/ 81 h 87"/>
                <a:gd name="T18" fmla="*/ 69 w 88"/>
                <a:gd name="T19" fmla="*/ 81 h 87"/>
                <a:gd name="T20" fmla="*/ 79 w 88"/>
                <a:gd name="T21" fmla="*/ 70 h 87"/>
                <a:gd name="T22" fmla="*/ 76 w 88"/>
                <a:gd name="T23" fmla="*/ 72 h 87"/>
                <a:gd name="T24" fmla="*/ 86 w 88"/>
                <a:gd name="T25" fmla="*/ 60 h 87"/>
                <a:gd name="T26" fmla="*/ 88 w 88"/>
                <a:gd name="T27" fmla="*/ 49 h 87"/>
                <a:gd name="T28" fmla="*/ 88 w 88"/>
                <a:gd name="T29" fmla="*/ 30 h 87"/>
                <a:gd name="T30" fmla="*/ 84 w 88"/>
                <a:gd name="T31" fmla="*/ 25 h 87"/>
                <a:gd name="T32" fmla="*/ 78 w 88"/>
                <a:gd name="T33" fmla="*/ 17 h 87"/>
                <a:gd name="T34" fmla="*/ 76 w 88"/>
                <a:gd name="T35" fmla="*/ 12 h 87"/>
                <a:gd name="T36" fmla="*/ 69 w 88"/>
                <a:gd name="T37" fmla="*/ 8 h 87"/>
                <a:gd name="T38" fmla="*/ 63 w 88"/>
                <a:gd name="T39" fmla="*/ 1 h 87"/>
                <a:gd name="T40" fmla="*/ 31 w 88"/>
                <a:gd name="T41" fmla="*/ 0 h 87"/>
                <a:gd name="T42" fmla="*/ 24 w 88"/>
                <a:gd name="T43" fmla="*/ 3 h 87"/>
                <a:gd name="T44" fmla="*/ 12 w 88"/>
                <a:gd name="T45" fmla="*/ 12 h 87"/>
                <a:gd name="T46" fmla="*/ 4 w 88"/>
                <a:gd name="T47" fmla="*/ 23 h 87"/>
                <a:gd name="T48" fmla="*/ 0 w 88"/>
                <a:gd name="T49" fmla="*/ 30 h 87"/>
                <a:gd name="T50" fmla="*/ 20 w 88"/>
                <a:gd name="T51" fmla="*/ 37 h 87"/>
                <a:gd name="T52" fmla="*/ 24 w 88"/>
                <a:gd name="T53" fmla="*/ 30 h 87"/>
                <a:gd name="T54" fmla="*/ 26 w 88"/>
                <a:gd name="T55" fmla="*/ 25 h 87"/>
                <a:gd name="T56" fmla="*/ 31 w 88"/>
                <a:gd name="T57" fmla="*/ 23 h 87"/>
                <a:gd name="T58" fmla="*/ 37 w 88"/>
                <a:gd name="T59" fmla="*/ 20 h 87"/>
                <a:gd name="T60" fmla="*/ 52 w 88"/>
                <a:gd name="T61" fmla="*/ 22 h 87"/>
                <a:gd name="T62" fmla="*/ 56 w 88"/>
                <a:gd name="T63" fmla="*/ 20 h 87"/>
                <a:gd name="T64" fmla="*/ 64 w 88"/>
                <a:gd name="T65" fmla="*/ 28 h 87"/>
                <a:gd name="T66" fmla="*/ 61 w 88"/>
                <a:gd name="T67" fmla="*/ 25 h 87"/>
                <a:gd name="T68" fmla="*/ 64 w 88"/>
                <a:gd name="T69" fmla="*/ 28 h 87"/>
                <a:gd name="T70" fmla="*/ 66 w 88"/>
                <a:gd name="T71" fmla="*/ 35 h 87"/>
                <a:gd name="T72" fmla="*/ 71 w 88"/>
                <a:gd name="T73" fmla="*/ 49 h 87"/>
                <a:gd name="T74" fmla="*/ 68 w 88"/>
                <a:gd name="T75" fmla="*/ 50 h 87"/>
                <a:gd name="T76" fmla="*/ 64 w 88"/>
                <a:gd name="T77" fmla="*/ 55 h 87"/>
                <a:gd name="T78" fmla="*/ 61 w 88"/>
                <a:gd name="T79" fmla="*/ 60 h 87"/>
                <a:gd name="T80" fmla="*/ 63 w 88"/>
                <a:gd name="T81" fmla="*/ 62 h 87"/>
                <a:gd name="T82" fmla="*/ 61 w 88"/>
                <a:gd name="T83" fmla="*/ 60 h 87"/>
                <a:gd name="T84" fmla="*/ 56 w 88"/>
                <a:gd name="T85" fmla="*/ 64 h 87"/>
                <a:gd name="T86" fmla="*/ 51 w 88"/>
                <a:gd name="T87" fmla="*/ 67 h 87"/>
                <a:gd name="T88" fmla="*/ 49 w 88"/>
                <a:gd name="T89" fmla="*/ 70 h 87"/>
                <a:gd name="T90" fmla="*/ 36 w 88"/>
                <a:gd name="T91" fmla="*/ 65 h 87"/>
                <a:gd name="T92" fmla="*/ 29 w 88"/>
                <a:gd name="T93" fmla="*/ 64 h 87"/>
                <a:gd name="T94" fmla="*/ 26 w 88"/>
                <a:gd name="T95" fmla="*/ 60 h 87"/>
                <a:gd name="T96" fmla="*/ 29 w 88"/>
                <a:gd name="T97" fmla="*/ 64 h 87"/>
                <a:gd name="T98" fmla="*/ 20 w 88"/>
                <a:gd name="T99" fmla="*/ 55 h 87"/>
                <a:gd name="T100" fmla="*/ 22 w 88"/>
                <a:gd name="T101" fmla="*/ 52 h 87"/>
                <a:gd name="T102" fmla="*/ 0 w 88"/>
                <a:gd name="T103" fmla="*/ 44 h 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7"/>
                <a:gd name="T158" fmla="*/ 88 w 88"/>
                <a:gd name="T159" fmla="*/ 87 h 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7" name="Rectangle 14"/>
            <p:cNvSpPr>
              <a:spLocks noChangeArrowheads="1"/>
            </p:cNvSpPr>
            <p:nvPr/>
          </p:nvSpPr>
          <p:spPr bwMode="auto">
            <a:xfrm>
              <a:off x="2929" y="1844"/>
              <a:ext cx="4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S (set)</a:t>
              </a:r>
              <a:endParaRPr lang="en-US" sz="2000" b="1" i="1" baseline="-25000"/>
            </a:p>
          </p:txBody>
        </p:sp>
        <p:sp>
          <p:nvSpPr>
            <p:cNvPr id="15668" name="Rectangle 15"/>
            <p:cNvSpPr>
              <a:spLocks noChangeArrowheads="1"/>
            </p:cNvSpPr>
            <p:nvPr/>
          </p:nvSpPr>
          <p:spPr bwMode="auto">
            <a:xfrm>
              <a:off x="2897" y="897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R (reset)</a:t>
              </a:r>
              <a:endParaRPr lang="en-US" sz="2000" b="1" i="1" baseline="-25000"/>
            </a:p>
          </p:txBody>
        </p:sp>
        <p:sp>
          <p:nvSpPr>
            <p:cNvPr id="15669" name="Freeform 16"/>
            <p:cNvSpPr>
              <a:spLocks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>
                <a:gd name="T0" fmla="*/ 10 w 526"/>
                <a:gd name="T1" fmla="*/ 0 h 21"/>
                <a:gd name="T2" fmla="*/ 7 w 526"/>
                <a:gd name="T3" fmla="*/ 0 h 21"/>
                <a:gd name="T4" fmla="*/ 3 w 526"/>
                <a:gd name="T5" fmla="*/ 4 h 21"/>
                <a:gd name="T6" fmla="*/ 0 w 526"/>
                <a:gd name="T7" fmla="*/ 7 h 21"/>
                <a:gd name="T8" fmla="*/ 0 w 526"/>
                <a:gd name="T9" fmla="*/ 14 h 21"/>
                <a:gd name="T10" fmla="*/ 3 w 526"/>
                <a:gd name="T11" fmla="*/ 17 h 21"/>
                <a:gd name="T12" fmla="*/ 7 w 526"/>
                <a:gd name="T13" fmla="*/ 21 h 21"/>
                <a:gd name="T14" fmla="*/ 519 w 526"/>
                <a:gd name="T15" fmla="*/ 21 h 21"/>
                <a:gd name="T16" fmla="*/ 522 w 526"/>
                <a:gd name="T17" fmla="*/ 17 h 21"/>
                <a:gd name="T18" fmla="*/ 526 w 526"/>
                <a:gd name="T19" fmla="*/ 14 h 21"/>
                <a:gd name="T20" fmla="*/ 526 w 526"/>
                <a:gd name="T21" fmla="*/ 7 h 21"/>
                <a:gd name="T22" fmla="*/ 522 w 526"/>
                <a:gd name="T23" fmla="*/ 4 h 21"/>
                <a:gd name="T24" fmla="*/ 519 w 526"/>
                <a:gd name="T25" fmla="*/ 0 h 21"/>
                <a:gd name="T26" fmla="*/ 516 w 526"/>
                <a:gd name="T27" fmla="*/ 0 h 21"/>
                <a:gd name="T28" fmla="*/ 10 w 526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21"/>
                <a:gd name="T47" fmla="*/ 526 w 526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0" name="Freeform 17"/>
            <p:cNvSpPr>
              <a:spLocks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>
                <a:gd name="T0" fmla="*/ 10 w 588"/>
                <a:gd name="T1" fmla="*/ 0 h 20"/>
                <a:gd name="T2" fmla="*/ 7 w 588"/>
                <a:gd name="T3" fmla="*/ 0 h 20"/>
                <a:gd name="T4" fmla="*/ 3 w 588"/>
                <a:gd name="T5" fmla="*/ 3 h 20"/>
                <a:gd name="T6" fmla="*/ 0 w 588"/>
                <a:gd name="T7" fmla="*/ 6 h 20"/>
                <a:gd name="T8" fmla="*/ 0 w 588"/>
                <a:gd name="T9" fmla="*/ 13 h 20"/>
                <a:gd name="T10" fmla="*/ 3 w 588"/>
                <a:gd name="T11" fmla="*/ 16 h 20"/>
                <a:gd name="T12" fmla="*/ 7 w 588"/>
                <a:gd name="T13" fmla="*/ 20 h 20"/>
                <a:gd name="T14" fmla="*/ 581 w 588"/>
                <a:gd name="T15" fmla="*/ 20 h 20"/>
                <a:gd name="T16" fmla="*/ 585 w 588"/>
                <a:gd name="T17" fmla="*/ 16 h 20"/>
                <a:gd name="T18" fmla="*/ 588 w 588"/>
                <a:gd name="T19" fmla="*/ 13 h 20"/>
                <a:gd name="T20" fmla="*/ 588 w 588"/>
                <a:gd name="T21" fmla="*/ 6 h 20"/>
                <a:gd name="T22" fmla="*/ 585 w 588"/>
                <a:gd name="T23" fmla="*/ 3 h 20"/>
                <a:gd name="T24" fmla="*/ 581 w 588"/>
                <a:gd name="T25" fmla="*/ 0 h 20"/>
                <a:gd name="T26" fmla="*/ 578 w 588"/>
                <a:gd name="T27" fmla="*/ 0 h 20"/>
                <a:gd name="T28" fmla="*/ 10 w 588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8"/>
                <a:gd name="T46" fmla="*/ 0 h 20"/>
                <a:gd name="T47" fmla="*/ 588 w 58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1" name="Freeform 18"/>
            <p:cNvSpPr>
              <a:spLocks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4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4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2" name="Freeform 19"/>
            <p:cNvSpPr>
              <a:spLocks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3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3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3" name="Freeform 20"/>
            <p:cNvSpPr>
              <a:spLocks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>
                <a:gd name="T0" fmla="*/ 21 w 21"/>
                <a:gd name="T1" fmla="*/ 11 h 243"/>
                <a:gd name="T2" fmla="*/ 21 w 21"/>
                <a:gd name="T3" fmla="*/ 7 h 243"/>
                <a:gd name="T4" fmla="*/ 17 w 21"/>
                <a:gd name="T5" fmla="*/ 4 h 243"/>
                <a:gd name="T6" fmla="*/ 14 w 21"/>
                <a:gd name="T7" fmla="*/ 0 h 243"/>
                <a:gd name="T8" fmla="*/ 7 w 21"/>
                <a:gd name="T9" fmla="*/ 0 h 243"/>
                <a:gd name="T10" fmla="*/ 4 w 21"/>
                <a:gd name="T11" fmla="*/ 4 h 243"/>
                <a:gd name="T12" fmla="*/ 0 w 21"/>
                <a:gd name="T13" fmla="*/ 7 h 243"/>
                <a:gd name="T14" fmla="*/ 0 w 21"/>
                <a:gd name="T15" fmla="*/ 236 h 243"/>
                <a:gd name="T16" fmla="*/ 4 w 21"/>
                <a:gd name="T17" fmla="*/ 240 h 243"/>
                <a:gd name="T18" fmla="*/ 7 w 21"/>
                <a:gd name="T19" fmla="*/ 243 h 243"/>
                <a:gd name="T20" fmla="*/ 14 w 21"/>
                <a:gd name="T21" fmla="*/ 243 h 243"/>
                <a:gd name="T22" fmla="*/ 17 w 21"/>
                <a:gd name="T23" fmla="*/ 240 h 243"/>
                <a:gd name="T24" fmla="*/ 21 w 21"/>
                <a:gd name="T25" fmla="*/ 236 h 243"/>
                <a:gd name="T26" fmla="*/ 21 w 21"/>
                <a:gd name="T27" fmla="*/ 233 h 243"/>
                <a:gd name="T28" fmla="*/ 21 w 21"/>
                <a:gd name="T29" fmla="*/ 11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43"/>
                <a:gd name="T47" fmla="*/ 21 w 21"/>
                <a:gd name="T48" fmla="*/ 243 h 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4" name="Freeform 21"/>
            <p:cNvSpPr>
              <a:spLocks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>
                <a:gd name="T0" fmla="*/ 0 w 21"/>
                <a:gd name="T1" fmla="*/ 263 h 273"/>
                <a:gd name="T2" fmla="*/ 0 w 21"/>
                <a:gd name="T3" fmla="*/ 266 h 273"/>
                <a:gd name="T4" fmla="*/ 4 w 21"/>
                <a:gd name="T5" fmla="*/ 269 h 273"/>
                <a:gd name="T6" fmla="*/ 7 w 21"/>
                <a:gd name="T7" fmla="*/ 273 h 273"/>
                <a:gd name="T8" fmla="*/ 14 w 21"/>
                <a:gd name="T9" fmla="*/ 273 h 273"/>
                <a:gd name="T10" fmla="*/ 17 w 21"/>
                <a:gd name="T11" fmla="*/ 269 h 273"/>
                <a:gd name="T12" fmla="*/ 21 w 21"/>
                <a:gd name="T13" fmla="*/ 266 h 273"/>
                <a:gd name="T14" fmla="*/ 21 w 21"/>
                <a:gd name="T15" fmla="*/ 7 h 273"/>
                <a:gd name="T16" fmla="*/ 17 w 21"/>
                <a:gd name="T17" fmla="*/ 3 h 273"/>
                <a:gd name="T18" fmla="*/ 14 w 21"/>
                <a:gd name="T19" fmla="*/ 0 h 273"/>
                <a:gd name="T20" fmla="*/ 7 w 21"/>
                <a:gd name="T21" fmla="*/ 0 h 273"/>
                <a:gd name="T22" fmla="*/ 4 w 21"/>
                <a:gd name="T23" fmla="*/ 3 h 273"/>
                <a:gd name="T24" fmla="*/ 0 w 21"/>
                <a:gd name="T25" fmla="*/ 7 h 273"/>
                <a:gd name="T26" fmla="*/ 0 w 21"/>
                <a:gd name="T27" fmla="*/ 10 h 273"/>
                <a:gd name="T28" fmla="*/ 0 w 21"/>
                <a:gd name="T29" fmla="*/ 263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73"/>
                <a:gd name="T47" fmla="*/ 21 w 21"/>
                <a:gd name="T48" fmla="*/ 273 h 2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5" name="Freeform 22"/>
            <p:cNvSpPr>
              <a:spLocks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>
                <a:gd name="T0" fmla="*/ 168 w 178"/>
                <a:gd name="T1" fmla="*/ 21 h 21"/>
                <a:gd name="T2" fmla="*/ 172 w 178"/>
                <a:gd name="T3" fmla="*/ 21 h 21"/>
                <a:gd name="T4" fmla="*/ 175 w 178"/>
                <a:gd name="T5" fmla="*/ 17 h 21"/>
                <a:gd name="T6" fmla="*/ 178 w 178"/>
                <a:gd name="T7" fmla="*/ 14 h 21"/>
                <a:gd name="T8" fmla="*/ 178 w 178"/>
                <a:gd name="T9" fmla="*/ 7 h 21"/>
                <a:gd name="T10" fmla="*/ 175 w 178"/>
                <a:gd name="T11" fmla="*/ 4 h 21"/>
                <a:gd name="T12" fmla="*/ 172 w 178"/>
                <a:gd name="T13" fmla="*/ 0 h 21"/>
                <a:gd name="T14" fmla="*/ 6 w 178"/>
                <a:gd name="T15" fmla="*/ 0 h 21"/>
                <a:gd name="T16" fmla="*/ 3 w 178"/>
                <a:gd name="T17" fmla="*/ 4 h 21"/>
                <a:gd name="T18" fmla="*/ 0 w 178"/>
                <a:gd name="T19" fmla="*/ 7 h 21"/>
                <a:gd name="T20" fmla="*/ 0 w 178"/>
                <a:gd name="T21" fmla="*/ 14 h 21"/>
                <a:gd name="T22" fmla="*/ 3 w 178"/>
                <a:gd name="T23" fmla="*/ 17 h 21"/>
                <a:gd name="T24" fmla="*/ 6 w 178"/>
                <a:gd name="T25" fmla="*/ 21 h 21"/>
                <a:gd name="T26" fmla="*/ 10 w 178"/>
                <a:gd name="T27" fmla="*/ 21 h 21"/>
                <a:gd name="T28" fmla="*/ 168 w 178"/>
                <a:gd name="T29" fmla="*/ 2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1"/>
                <a:gd name="T47" fmla="*/ 178 w 17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6" name="Freeform 23"/>
            <p:cNvSpPr>
              <a:spLocks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>
                <a:gd name="T0" fmla="*/ 20 w 20"/>
                <a:gd name="T1" fmla="*/ 11 h 147"/>
                <a:gd name="T2" fmla="*/ 20 w 20"/>
                <a:gd name="T3" fmla="*/ 7 h 147"/>
                <a:gd name="T4" fmla="*/ 17 w 20"/>
                <a:gd name="T5" fmla="*/ 4 h 147"/>
                <a:gd name="T6" fmla="*/ 13 w 20"/>
                <a:gd name="T7" fmla="*/ 0 h 147"/>
                <a:gd name="T8" fmla="*/ 6 w 20"/>
                <a:gd name="T9" fmla="*/ 0 h 147"/>
                <a:gd name="T10" fmla="*/ 3 w 20"/>
                <a:gd name="T11" fmla="*/ 4 h 147"/>
                <a:gd name="T12" fmla="*/ 0 w 20"/>
                <a:gd name="T13" fmla="*/ 7 h 147"/>
                <a:gd name="T14" fmla="*/ 0 w 20"/>
                <a:gd name="T15" fmla="*/ 140 h 147"/>
                <a:gd name="T16" fmla="*/ 3 w 20"/>
                <a:gd name="T17" fmla="*/ 144 h 147"/>
                <a:gd name="T18" fmla="*/ 6 w 20"/>
                <a:gd name="T19" fmla="*/ 147 h 147"/>
                <a:gd name="T20" fmla="*/ 13 w 20"/>
                <a:gd name="T21" fmla="*/ 147 h 147"/>
                <a:gd name="T22" fmla="*/ 17 w 20"/>
                <a:gd name="T23" fmla="*/ 144 h 147"/>
                <a:gd name="T24" fmla="*/ 20 w 20"/>
                <a:gd name="T25" fmla="*/ 140 h 147"/>
                <a:gd name="T26" fmla="*/ 20 w 20"/>
                <a:gd name="T27" fmla="*/ 137 h 147"/>
                <a:gd name="T28" fmla="*/ 20 w 20"/>
                <a:gd name="T29" fmla="*/ 11 h 1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7"/>
                <a:gd name="T47" fmla="*/ 20 w 20"/>
                <a:gd name="T48" fmla="*/ 147 h 1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" name="Freeform 24"/>
            <p:cNvSpPr>
              <a:spLocks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>
                <a:gd name="T0" fmla="*/ 168 w 178"/>
                <a:gd name="T1" fmla="*/ 20 h 20"/>
                <a:gd name="T2" fmla="*/ 172 w 178"/>
                <a:gd name="T3" fmla="*/ 20 h 20"/>
                <a:gd name="T4" fmla="*/ 175 w 178"/>
                <a:gd name="T5" fmla="*/ 17 h 20"/>
                <a:gd name="T6" fmla="*/ 178 w 178"/>
                <a:gd name="T7" fmla="*/ 14 h 20"/>
                <a:gd name="T8" fmla="*/ 178 w 178"/>
                <a:gd name="T9" fmla="*/ 7 h 20"/>
                <a:gd name="T10" fmla="*/ 175 w 178"/>
                <a:gd name="T11" fmla="*/ 4 h 20"/>
                <a:gd name="T12" fmla="*/ 172 w 178"/>
                <a:gd name="T13" fmla="*/ 0 h 20"/>
                <a:gd name="T14" fmla="*/ 6 w 178"/>
                <a:gd name="T15" fmla="*/ 0 h 20"/>
                <a:gd name="T16" fmla="*/ 3 w 178"/>
                <a:gd name="T17" fmla="*/ 4 h 20"/>
                <a:gd name="T18" fmla="*/ 0 w 178"/>
                <a:gd name="T19" fmla="*/ 7 h 20"/>
                <a:gd name="T20" fmla="*/ 0 w 178"/>
                <a:gd name="T21" fmla="*/ 14 h 20"/>
                <a:gd name="T22" fmla="*/ 3 w 178"/>
                <a:gd name="T23" fmla="*/ 17 h 20"/>
                <a:gd name="T24" fmla="*/ 6 w 178"/>
                <a:gd name="T25" fmla="*/ 20 h 20"/>
                <a:gd name="T26" fmla="*/ 10 w 178"/>
                <a:gd name="T27" fmla="*/ 20 h 20"/>
                <a:gd name="T28" fmla="*/ 168 w 178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0"/>
                <a:gd name="T47" fmla="*/ 178 w 17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8" name="Freeform 25"/>
            <p:cNvSpPr>
              <a:spLocks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>
                <a:gd name="T0" fmla="*/ 0 w 20"/>
                <a:gd name="T1" fmla="*/ 136 h 146"/>
                <a:gd name="T2" fmla="*/ 0 w 20"/>
                <a:gd name="T3" fmla="*/ 140 h 146"/>
                <a:gd name="T4" fmla="*/ 3 w 20"/>
                <a:gd name="T5" fmla="*/ 143 h 146"/>
                <a:gd name="T6" fmla="*/ 6 w 20"/>
                <a:gd name="T7" fmla="*/ 146 h 146"/>
                <a:gd name="T8" fmla="*/ 13 w 20"/>
                <a:gd name="T9" fmla="*/ 146 h 146"/>
                <a:gd name="T10" fmla="*/ 17 w 20"/>
                <a:gd name="T11" fmla="*/ 143 h 146"/>
                <a:gd name="T12" fmla="*/ 20 w 20"/>
                <a:gd name="T13" fmla="*/ 140 h 146"/>
                <a:gd name="T14" fmla="*/ 20 w 20"/>
                <a:gd name="T15" fmla="*/ 7 h 146"/>
                <a:gd name="T16" fmla="*/ 17 w 20"/>
                <a:gd name="T17" fmla="*/ 3 h 146"/>
                <a:gd name="T18" fmla="*/ 13 w 20"/>
                <a:gd name="T19" fmla="*/ 0 h 146"/>
                <a:gd name="T20" fmla="*/ 6 w 20"/>
                <a:gd name="T21" fmla="*/ 0 h 146"/>
                <a:gd name="T22" fmla="*/ 3 w 20"/>
                <a:gd name="T23" fmla="*/ 3 h 146"/>
                <a:gd name="T24" fmla="*/ 0 w 20"/>
                <a:gd name="T25" fmla="*/ 7 h 146"/>
                <a:gd name="T26" fmla="*/ 0 w 20"/>
                <a:gd name="T27" fmla="*/ 10 h 146"/>
                <a:gd name="T28" fmla="*/ 0 w 20"/>
                <a:gd name="T29" fmla="*/ 13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6"/>
                <a:gd name="T47" fmla="*/ 20 w 20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9" name="Freeform 26"/>
            <p:cNvSpPr>
              <a:spLocks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>
                <a:gd name="T0" fmla="*/ 679 w 684"/>
                <a:gd name="T1" fmla="*/ 18 h 367"/>
                <a:gd name="T2" fmla="*/ 682 w 684"/>
                <a:gd name="T3" fmla="*/ 15 h 367"/>
                <a:gd name="T4" fmla="*/ 684 w 684"/>
                <a:gd name="T5" fmla="*/ 13 h 367"/>
                <a:gd name="T6" fmla="*/ 684 w 684"/>
                <a:gd name="T7" fmla="*/ 8 h 367"/>
                <a:gd name="T8" fmla="*/ 682 w 684"/>
                <a:gd name="T9" fmla="*/ 5 h 367"/>
                <a:gd name="T10" fmla="*/ 679 w 684"/>
                <a:gd name="T11" fmla="*/ 2 h 367"/>
                <a:gd name="T12" fmla="*/ 677 w 684"/>
                <a:gd name="T13" fmla="*/ 0 h 367"/>
                <a:gd name="T14" fmla="*/ 672 w 684"/>
                <a:gd name="T15" fmla="*/ 0 h 367"/>
                <a:gd name="T16" fmla="*/ 668 w 684"/>
                <a:gd name="T17" fmla="*/ 2 h 367"/>
                <a:gd name="T18" fmla="*/ 5 w 684"/>
                <a:gd name="T19" fmla="*/ 349 h 367"/>
                <a:gd name="T20" fmla="*/ 1 w 684"/>
                <a:gd name="T21" fmla="*/ 352 h 367"/>
                <a:gd name="T22" fmla="*/ 0 w 684"/>
                <a:gd name="T23" fmla="*/ 354 h 367"/>
                <a:gd name="T24" fmla="*/ 0 w 684"/>
                <a:gd name="T25" fmla="*/ 359 h 367"/>
                <a:gd name="T26" fmla="*/ 1 w 684"/>
                <a:gd name="T27" fmla="*/ 362 h 367"/>
                <a:gd name="T28" fmla="*/ 5 w 684"/>
                <a:gd name="T29" fmla="*/ 365 h 367"/>
                <a:gd name="T30" fmla="*/ 6 w 684"/>
                <a:gd name="T31" fmla="*/ 367 h 367"/>
                <a:gd name="T32" fmla="*/ 11 w 684"/>
                <a:gd name="T33" fmla="*/ 367 h 367"/>
                <a:gd name="T34" fmla="*/ 15 w 684"/>
                <a:gd name="T35" fmla="*/ 365 h 367"/>
                <a:gd name="T36" fmla="*/ 679 w 684"/>
                <a:gd name="T37" fmla="*/ 18 h 3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4"/>
                <a:gd name="T58" fmla="*/ 0 h 367"/>
                <a:gd name="T59" fmla="*/ 684 w 684"/>
                <a:gd name="T60" fmla="*/ 367 h 3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0" name="Freeform 27"/>
            <p:cNvSpPr>
              <a:spLocks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>
                <a:gd name="T0" fmla="*/ 15 w 684"/>
                <a:gd name="T1" fmla="*/ 2 h 335"/>
                <a:gd name="T2" fmla="*/ 11 w 684"/>
                <a:gd name="T3" fmla="*/ 0 h 335"/>
                <a:gd name="T4" fmla="*/ 6 w 684"/>
                <a:gd name="T5" fmla="*/ 0 h 335"/>
                <a:gd name="T6" fmla="*/ 5 w 684"/>
                <a:gd name="T7" fmla="*/ 2 h 335"/>
                <a:gd name="T8" fmla="*/ 1 w 684"/>
                <a:gd name="T9" fmla="*/ 3 h 335"/>
                <a:gd name="T10" fmla="*/ 1 w 684"/>
                <a:gd name="T11" fmla="*/ 5 h 335"/>
                <a:gd name="T12" fmla="*/ 0 w 684"/>
                <a:gd name="T13" fmla="*/ 8 h 335"/>
                <a:gd name="T14" fmla="*/ 0 w 684"/>
                <a:gd name="T15" fmla="*/ 13 h 335"/>
                <a:gd name="T16" fmla="*/ 1 w 684"/>
                <a:gd name="T17" fmla="*/ 15 h 335"/>
                <a:gd name="T18" fmla="*/ 3 w 684"/>
                <a:gd name="T19" fmla="*/ 18 h 335"/>
                <a:gd name="T20" fmla="*/ 5 w 684"/>
                <a:gd name="T21" fmla="*/ 18 h 335"/>
                <a:gd name="T22" fmla="*/ 668 w 684"/>
                <a:gd name="T23" fmla="*/ 333 h 335"/>
                <a:gd name="T24" fmla="*/ 672 w 684"/>
                <a:gd name="T25" fmla="*/ 335 h 335"/>
                <a:gd name="T26" fmla="*/ 677 w 684"/>
                <a:gd name="T27" fmla="*/ 335 h 335"/>
                <a:gd name="T28" fmla="*/ 679 w 684"/>
                <a:gd name="T29" fmla="*/ 333 h 335"/>
                <a:gd name="T30" fmla="*/ 682 w 684"/>
                <a:gd name="T31" fmla="*/ 332 h 335"/>
                <a:gd name="T32" fmla="*/ 682 w 684"/>
                <a:gd name="T33" fmla="*/ 330 h 335"/>
                <a:gd name="T34" fmla="*/ 684 w 684"/>
                <a:gd name="T35" fmla="*/ 327 h 335"/>
                <a:gd name="T36" fmla="*/ 684 w 684"/>
                <a:gd name="T37" fmla="*/ 322 h 335"/>
                <a:gd name="T38" fmla="*/ 682 w 684"/>
                <a:gd name="T39" fmla="*/ 320 h 335"/>
                <a:gd name="T40" fmla="*/ 680 w 684"/>
                <a:gd name="T41" fmla="*/ 317 h 335"/>
                <a:gd name="T42" fmla="*/ 679 w 684"/>
                <a:gd name="T43" fmla="*/ 317 h 335"/>
                <a:gd name="T44" fmla="*/ 15 w 684"/>
                <a:gd name="T45" fmla="*/ 2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4"/>
                <a:gd name="T70" fmla="*/ 0 h 335"/>
                <a:gd name="T71" fmla="*/ 684 w 684"/>
                <a:gd name="T72" fmla="*/ 335 h 3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1" name="Oval 28"/>
            <p:cNvSpPr>
              <a:spLocks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2" name="Freeform 29"/>
            <p:cNvSpPr>
              <a:spLocks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>
                <a:gd name="T0" fmla="*/ 2 w 83"/>
                <a:gd name="T1" fmla="*/ 54 h 81"/>
                <a:gd name="T2" fmla="*/ 4 w 83"/>
                <a:gd name="T3" fmla="*/ 59 h 81"/>
                <a:gd name="T4" fmla="*/ 14 w 83"/>
                <a:gd name="T5" fmla="*/ 69 h 81"/>
                <a:gd name="T6" fmla="*/ 17 w 83"/>
                <a:gd name="T7" fmla="*/ 73 h 81"/>
                <a:gd name="T8" fmla="*/ 21 w 83"/>
                <a:gd name="T9" fmla="*/ 76 h 81"/>
                <a:gd name="T10" fmla="*/ 21 w 83"/>
                <a:gd name="T11" fmla="*/ 76 h 81"/>
                <a:gd name="T12" fmla="*/ 37 w 83"/>
                <a:gd name="T13" fmla="*/ 81 h 81"/>
                <a:gd name="T14" fmla="*/ 49 w 83"/>
                <a:gd name="T15" fmla="*/ 78 h 81"/>
                <a:gd name="T16" fmla="*/ 63 w 83"/>
                <a:gd name="T17" fmla="*/ 76 h 81"/>
                <a:gd name="T18" fmla="*/ 63 w 83"/>
                <a:gd name="T19" fmla="*/ 76 h 81"/>
                <a:gd name="T20" fmla="*/ 66 w 83"/>
                <a:gd name="T21" fmla="*/ 73 h 81"/>
                <a:gd name="T22" fmla="*/ 69 w 83"/>
                <a:gd name="T23" fmla="*/ 69 h 81"/>
                <a:gd name="T24" fmla="*/ 80 w 83"/>
                <a:gd name="T25" fmla="*/ 59 h 81"/>
                <a:gd name="T26" fmla="*/ 81 w 83"/>
                <a:gd name="T27" fmla="*/ 54 h 81"/>
                <a:gd name="T28" fmla="*/ 75 w 83"/>
                <a:gd name="T29" fmla="*/ 51 h 81"/>
                <a:gd name="T30" fmla="*/ 83 w 83"/>
                <a:gd name="T31" fmla="*/ 27 h 81"/>
                <a:gd name="T32" fmla="*/ 80 w 83"/>
                <a:gd name="T33" fmla="*/ 22 h 81"/>
                <a:gd name="T34" fmla="*/ 68 w 83"/>
                <a:gd name="T35" fmla="*/ 10 h 81"/>
                <a:gd name="T36" fmla="*/ 61 w 83"/>
                <a:gd name="T37" fmla="*/ 4 h 81"/>
                <a:gd name="T38" fmla="*/ 56 w 83"/>
                <a:gd name="T39" fmla="*/ 2 h 81"/>
                <a:gd name="T40" fmla="*/ 27 w 83"/>
                <a:gd name="T41" fmla="*/ 2 h 81"/>
                <a:gd name="T42" fmla="*/ 22 w 83"/>
                <a:gd name="T43" fmla="*/ 4 h 81"/>
                <a:gd name="T44" fmla="*/ 16 w 83"/>
                <a:gd name="T45" fmla="*/ 10 h 81"/>
                <a:gd name="T46" fmla="*/ 4 w 83"/>
                <a:gd name="T47" fmla="*/ 22 h 81"/>
                <a:gd name="T48" fmla="*/ 0 w 83"/>
                <a:gd name="T49" fmla="*/ 27 h 81"/>
                <a:gd name="T50" fmla="*/ 21 w 83"/>
                <a:gd name="T51" fmla="*/ 34 h 81"/>
                <a:gd name="T52" fmla="*/ 24 w 83"/>
                <a:gd name="T53" fmla="*/ 29 h 81"/>
                <a:gd name="T54" fmla="*/ 29 w 83"/>
                <a:gd name="T55" fmla="*/ 22 h 81"/>
                <a:gd name="T56" fmla="*/ 34 w 83"/>
                <a:gd name="T57" fmla="*/ 20 h 81"/>
                <a:gd name="T58" fmla="*/ 36 w 83"/>
                <a:gd name="T59" fmla="*/ 20 h 81"/>
                <a:gd name="T60" fmla="*/ 49 w 83"/>
                <a:gd name="T61" fmla="*/ 22 h 81"/>
                <a:gd name="T62" fmla="*/ 54 w 83"/>
                <a:gd name="T63" fmla="*/ 24 h 81"/>
                <a:gd name="T64" fmla="*/ 54 w 83"/>
                <a:gd name="T65" fmla="*/ 24 h 81"/>
                <a:gd name="T66" fmla="*/ 61 w 83"/>
                <a:gd name="T67" fmla="*/ 30 h 81"/>
                <a:gd name="T68" fmla="*/ 63 w 83"/>
                <a:gd name="T69" fmla="*/ 42 h 81"/>
                <a:gd name="T70" fmla="*/ 66 w 83"/>
                <a:gd name="T71" fmla="*/ 34 h 81"/>
                <a:gd name="T72" fmla="*/ 64 w 83"/>
                <a:gd name="T73" fmla="*/ 47 h 81"/>
                <a:gd name="T74" fmla="*/ 58 w 83"/>
                <a:gd name="T75" fmla="*/ 54 h 81"/>
                <a:gd name="T76" fmla="*/ 54 w 83"/>
                <a:gd name="T77" fmla="*/ 57 h 81"/>
                <a:gd name="T78" fmla="*/ 51 w 83"/>
                <a:gd name="T79" fmla="*/ 61 h 81"/>
                <a:gd name="T80" fmla="*/ 54 w 83"/>
                <a:gd name="T81" fmla="*/ 57 h 81"/>
                <a:gd name="T82" fmla="*/ 49 w 83"/>
                <a:gd name="T83" fmla="*/ 59 h 81"/>
                <a:gd name="T84" fmla="*/ 32 w 83"/>
                <a:gd name="T85" fmla="*/ 73 h 81"/>
                <a:gd name="T86" fmla="*/ 36 w 83"/>
                <a:gd name="T87" fmla="*/ 61 h 81"/>
                <a:gd name="T88" fmla="*/ 34 w 83"/>
                <a:gd name="T89" fmla="*/ 61 h 81"/>
                <a:gd name="T90" fmla="*/ 29 w 83"/>
                <a:gd name="T91" fmla="*/ 59 h 81"/>
                <a:gd name="T92" fmla="*/ 26 w 83"/>
                <a:gd name="T93" fmla="*/ 56 h 81"/>
                <a:gd name="T94" fmla="*/ 22 w 83"/>
                <a:gd name="T95" fmla="*/ 52 h 81"/>
                <a:gd name="T96" fmla="*/ 21 w 83"/>
                <a:gd name="T97" fmla="*/ 47 h 81"/>
                <a:gd name="T98" fmla="*/ 21 w 83"/>
                <a:gd name="T99" fmla="*/ 46 h 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1"/>
                <a:gd name="T152" fmla="*/ 83 w 83"/>
                <a:gd name="T153" fmla="*/ 81 h 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3" name="Oval 30"/>
            <p:cNvSpPr>
              <a:spLocks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4" name="Freeform 31"/>
            <p:cNvSpPr>
              <a:spLocks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>
                <a:gd name="T0" fmla="*/ 2 w 83"/>
                <a:gd name="T1" fmla="*/ 55 h 82"/>
                <a:gd name="T2" fmla="*/ 4 w 83"/>
                <a:gd name="T3" fmla="*/ 60 h 82"/>
                <a:gd name="T4" fmla="*/ 14 w 83"/>
                <a:gd name="T5" fmla="*/ 70 h 82"/>
                <a:gd name="T6" fmla="*/ 17 w 83"/>
                <a:gd name="T7" fmla="*/ 74 h 82"/>
                <a:gd name="T8" fmla="*/ 21 w 83"/>
                <a:gd name="T9" fmla="*/ 77 h 82"/>
                <a:gd name="T10" fmla="*/ 21 w 83"/>
                <a:gd name="T11" fmla="*/ 77 h 82"/>
                <a:gd name="T12" fmla="*/ 37 w 83"/>
                <a:gd name="T13" fmla="*/ 82 h 82"/>
                <a:gd name="T14" fmla="*/ 49 w 83"/>
                <a:gd name="T15" fmla="*/ 79 h 82"/>
                <a:gd name="T16" fmla="*/ 63 w 83"/>
                <a:gd name="T17" fmla="*/ 77 h 82"/>
                <a:gd name="T18" fmla="*/ 63 w 83"/>
                <a:gd name="T19" fmla="*/ 77 h 82"/>
                <a:gd name="T20" fmla="*/ 66 w 83"/>
                <a:gd name="T21" fmla="*/ 74 h 82"/>
                <a:gd name="T22" fmla="*/ 69 w 83"/>
                <a:gd name="T23" fmla="*/ 70 h 82"/>
                <a:gd name="T24" fmla="*/ 80 w 83"/>
                <a:gd name="T25" fmla="*/ 60 h 82"/>
                <a:gd name="T26" fmla="*/ 81 w 83"/>
                <a:gd name="T27" fmla="*/ 55 h 82"/>
                <a:gd name="T28" fmla="*/ 75 w 83"/>
                <a:gd name="T29" fmla="*/ 52 h 82"/>
                <a:gd name="T30" fmla="*/ 83 w 83"/>
                <a:gd name="T31" fmla="*/ 28 h 82"/>
                <a:gd name="T32" fmla="*/ 76 w 83"/>
                <a:gd name="T33" fmla="*/ 20 h 82"/>
                <a:gd name="T34" fmla="*/ 75 w 83"/>
                <a:gd name="T35" fmla="*/ 15 h 82"/>
                <a:gd name="T36" fmla="*/ 71 w 83"/>
                <a:gd name="T37" fmla="*/ 11 h 82"/>
                <a:gd name="T38" fmla="*/ 68 w 83"/>
                <a:gd name="T39" fmla="*/ 8 h 82"/>
                <a:gd name="T40" fmla="*/ 63 w 83"/>
                <a:gd name="T41" fmla="*/ 6 h 82"/>
                <a:gd name="T42" fmla="*/ 54 w 83"/>
                <a:gd name="T43" fmla="*/ 0 h 82"/>
                <a:gd name="T44" fmla="*/ 21 w 83"/>
                <a:gd name="T45" fmla="*/ 5 h 82"/>
                <a:gd name="T46" fmla="*/ 21 w 83"/>
                <a:gd name="T47" fmla="*/ 5 h 82"/>
                <a:gd name="T48" fmla="*/ 17 w 83"/>
                <a:gd name="T49" fmla="*/ 8 h 82"/>
                <a:gd name="T50" fmla="*/ 14 w 83"/>
                <a:gd name="T51" fmla="*/ 11 h 82"/>
                <a:gd name="T52" fmla="*/ 4 w 83"/>
                <a:gd name="T53" fmla="*/ 21 h 82"/>
                <a:gd name="T54" fmla="*/ 2 w 83"/>
                <a:gd name="T55" fmla="*/ 27 h 82"/>
                <a:gd name="T56" fmla="*/ 21 w 83"/>
                <a:gd name="T57" fmla="*/ 42 h 82"/>
                <a:gd name="T58" fmla="*/ 19 w 83"/>
                <a:gd name="T59" fmla="*/ 33 h 82"/>
                <a:gd name="T60" fmla="*/ 26 w 83"/>
                <a:gd name="T61" fmla="*/ 27 h 82"/>
                <a:gd name="T62" fmla="*/ 29 w 83"/>
                <a:gd name="T63" fmla="*/ 23 h 82"/>
                <a:gd name="T64" fmla="*/ 32 w 83"/>
                <a:gd name="T65" fmla="*/ 20 h 82"/>
                <a:gd name="T66" fmla="*/ 29 w 83"/>
                <a:gd name="T67" fmla="*/ 23 h 82"/>
                <a:gd name="T68" fmla="*/ 34 w 83"/>
                <a:gd name="T69" fmla="*/ 21 h 82"/>
                <a:gd name="T70" fmla="*/ 48 w 83"/>
                <a:gd name="T71" fmla="*/ 20 h 82"/>
                <a:gd name="T72" fmla="*/ 49 w 83"/>
                <a:gd name="T73" fmla="*/ 20 h 82"/>
                <a:gd name="T74" fmla="*/ 54 w 83"/>
                <a:gd name="T75" fmla="*/ 21 h 82"/>
                <a:gd name="T76" fmla="*/ 58 w 83"/>
                <a:gd name="T77" fmla="*/ 25 h 82"/>
                <a:gd name="T78" fmla="*/ 61 w 83"/>
                <a:gd name="T79" fmla="*/ 28 h 82"/>
                <a:gd name="T80" fmla="*/ 63 w 83"/>
                <a:gd name="T81" fmla="*/ 33 h 82"/>
                <a:gd name="T82" fmla="*/ 63 w 83"/>
                <a:gd name="T83" fmla="*/ 35 h 82"/>
                <a:gd name="T84" fmla="*/ 75 w 83"/>
                <a:gd name="T85" fmla="*/ 32 h 82"/>
                <a:gd name="T86" fmla="*/ 61 w 83"/>
                <a:gd name="T87" fmla="*/ 48 h 82"/>
                <a:gd name="T88" fmla="*/ 59 w 83"/>
                <a:gd name="T89" fmla="*/ 53 h 82"/>
                <a:gd name="T90" fmla="*/ 63 w 83"/>
                <a:gd name="T91" fmla="*/ 50 h 82"/>
                <a:gd name="T92" fmla="*/ 59 w 83"/>
                <a:gd name="T93" fmla="*/ 53 h 82"/>
                <a:gd name="T94" fmla="*/ 56 w 83"/>
                <a:gd name="T95" fmla="*/ 57 h 82"/>
                <a:gd name="T96" fmla="*/ 49 w 83"/>
                <a:gd name="T97" fmla="*/ 64 h 82"/>
                <a:gd name="T98" fmla="*/ 36 w 83"/>
                <a:gd name="T99" fmla="*/ 65 h 82"/>
                <a:gd name="T100" fmla="*/ 44 w 83"/>
                <a:gd name="T101" fmla="*/ 62 h 82"/>
                <a:gd name="T102" fmla="*/ 34 w 83"/>
                <a:gd name="T103" fmla="*/ 64 h 82"/>
                <a:gd name="T104" fmla="*/ 27 w 83"/>
                <a:gd name="T105" fmla="*/ 57 h 82"/>
                <a:gd name="T106" fmla="*/ 24 w 83"/>
                <a:gd name="T107" fmla="*/ 53 h 82"/>
                <a:gd name="T108" fmla="*/ 21 w 83"/>
                <a:gd name="T109" fmla="*/ 50 h 82"/>
                <a:gd name="T110" fmla="*/ 24 w 83"/>
                <a:gd name="T111" fmla="*/ 53 h 82"/>
                <a:gd name="T112" fmla="*/ 22 w 83"/>
                <a:gd name="T113" fmla="*/ 48 h 82"/>
                <a:gd name="T114" fmla="*/ 0 w 83"/>
                <a:gd name="T115" fmla="*/ 42 h 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3"/>
                <a:gd name="T175" fmla="*/ 0 h 82"/>
                <a:gd name="T176" fmla="*/ 83 w 83"/>
                <a:gd name="T177" fmla="*/ 82 h 8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5" name="Rectangle 32"/>
            <p:cNvSpPr>
              <a:spLocks noChangeArrowheads="1"/>
            </p:cNvSpPr>
            <p:nvPr/>
          </p:nvSpPr>
          <p:spPr bwMode="auto">
            <a:xfrm>
              <a:off x="5109" y="991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Q</a:t>
              </a:r>
              <a:endParaRPr lang="en-US" sz="2400" b="1" i="1" baseline="-25000"/>
            </a:p>
          </p:txBody>
        </p:sp>
        <p:sp>
          <p:nvSpPr>
            <p:cNvPr id="15686" name="Freeform 33"/>
            <p:cNvSpPr>
              <a:spLocks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>
                <a:gd name="T0" fmla="*/ 45 w 66"/>
                <a:gd name="T1" fmla="*/ 155 h 162"/>
                <a:gd name="T2" fmla="*/ 49 w 66"/>
                <a:gd name="T3" fmla="*/ 160 h 162"/>
                <a:gd name="T4" fmla="*/ 54 w 66"/>
                <a:gd name="T5" fmla="*/ 162 h 162"/>
                <a:gd name="T6" fmla="*/ 61 w 66"/>
                <a:gd name="T7" fmla="*/ 160 h 162"/>
                <a:gd name="T8" fmla="*/ 64 w 66"/>
                <a:gd name="T9" fmla="*/ 157 h 162"/>
                <a:gd name="T10" fmla="*/ 66 w 66"/>
                <a:gd name="T11" fmla="*/ 149 h 162"/>
                <a:gd name="T12" fmla="*/ 64 w 66"/>
                <a:gd name="T13" fmla="*/ 135 h 162"/>
                <a:gd name="T14" fmla="*/ 62 w 66"/>
                <a:gd name="T15" fmla="*/ 120 h 162"/>
                <a:gd name="T16" fmla="*/ 61 w 66"/>
                <a:gd name="T17" fmla="*/ 112 h 162"/>
                <a:gd name="T18" fmla="*/ 59 w 66"/>
                <a:gd name="T19" fmla="*/ 101 h 162"/>
                <a:gd name="T20" fmla="*/ 57 w 66"/>
                <a:gd name="T21" fmla="*/ 93 h 162"/>
                <a:gd name="T22" fmla="*/ 52 w 66"/>
                <a:gd name="T23" fmla="*/ 80 h 162"/>
                <a:gd name="T24" fmla="*/ 49 w 66"/>
                <a:gd name="T25" fmla="*/ 64 h 162"/>
                <a:gd name="T26" fmla="*/ 45 w 66"/>
                <a:gd name="T27" fmla="*/ 56 h 162"/>
                <a:gd name="T28" fmla="*/ 42 w 66"/>
                <a:gd name="T29" fmla="*/ 48 h 162"/>
                <a:gd name="T30" fmla="*/ 37 w 66"/>
                <a:gd name="T31" fmla="*/ 37 h 162"/>
                <a:gd name="T32" fmla="*/ 34 w 66"/>
                <a:gd name="T33" fmla="*/ 31 h 162"/>
                <a:gd name="T34" fmla="*/ 27 w 66"/>
                <a:gd name="T35" fmla="*/ 19 h 162"/>
                <a:gd name="T36" fmla="*/ 20 w 66"/>
                <a:gd name="T37" fmla="*/ 7 h 162"/>
                <a:gd name="T38" fmla="*/ 15 w 66"/>
                <a:gd name="T39" fmla="*/ 2 h 162"/>
                <a:gd name="T40" fmla="*/ 7 w 66"/>
                <a:gd name="T41" fmla="*/ 0 h 162"/>
                <a:gd name="T42" fmla="*/ 2 w 66"/>
                <a:gd name="T43" fmla="*/ 5 h 162"/>
                <a:gd name="T44" fmla="*/ 0 w 66"/>
                <a:gd name="T45" fmla="*/ 14 h 162"/>
                <a:gd name="T46" fmla="*/ 3 w 66"/>
                <a:gd name="T47" fmla="*/ 21 h 162"/>
                <a:gd name="T48" fmla="*/ 7 w 66"/>
                <a:gd name="T49" fmla="*/ 26 h 162"/>
                <a:gd name="T50" fmla="*/ 13 w 66"/>
                <a:gd name="T51" fmla="*/ 36 h 162"/>
                <a:gd name="T52" fmla="*/ 17 w 66"/>
                <a:gd name="T53" fmla="*/ 44 h 162"/>
                <a:gd name="T54" fmla="*/ 20 w 66"/>
                <a:gd name="T55" fmla="*/ 51 h 162"/>
                <a:gd name="T56" fmla="*/ 23 w 66"/>
                <a:gd name="T57" fmla="*/ 59 h 162"/>
                <a:gd name="T58" fmla="*/ 27 w 66"/>
                <a:gd name="T59" fmla="*/ 68 h 162"/>
                <a:gd name="T60" fmla="*/ 30 w 66"/>
                <a:gd name="T61" fmla="*/ 76 h 162"/>
                <a:gd name="T62" fmla="*/ 32 w 66"/>
                <a:gd name="T63" fmla="*/ 83 h 162"/>
                <a:gd name="T64" fmla="*/ 37 w 66"/>
                <a:gd name="T65" fmla="*/ 96 h 162"/>
                <a:gd name="T66" fmla="*/ 39 w 66"/>
                <a:gd name="T67" fmla="*/ 105 h 162"/>
                <a:gd name="T68" fmla="*/ 40 w 66"/>
                <a:gd name="T69" fmla="*/ 115 h 162"/>
                <a:gd name="T70" fmla="*/ 42 w 66"/>
                <a:gd name="T71" fmla="*/ 123 h 162"/>
                <a:gd name="T72" fmla="*/ 44 w 66"/>
                <a:gd name="T73" fmla="*/ 138 h 162"/>
                <a:gd name="T74" fmla="*/ 45 w 66"/>
                <a:gd name="T75" fmla="*/ 155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7" name="Freeform 34"/>
            <p:cNvSpPr>
              <a:spLocks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>
                <a:gd name="T0" fmla="*/ 335 w 350"/>
                <a:gd name="T1" fmla="*/ 153 h 155"/>
                <a:gd name="T2" fmla="*/ 342 w 350"/>
                <a:gd name="T3" fmla="*/ 155 h 155"/>
                <a:gd name="T4" fmla="*/ 347 w 350"/>
                <a:gd name="T5" fmla="*/ 153 h 155"/>
                <a:gd name="T6" fmla="*/ 350 w 350"/>
                <a:gd name="T7" fmla="*/ 148 h 155"/>
                <a:gd name="T8" fmla="*/ 348 w 350"/>
                <a:gd name="T9" fmla="*/ 140 h 155"/>
                <a:gd name="T10" fmla="*/ 347 w 350"/>
                <a:gd name="T11" fmla="*/ 138 h 155"/>
                <a:gd name="T12" fmla="*/ 325 w 350"/>
                <a:gd name="T13" fmla="*/ 115 h 155"/>
                <a:gd name="T14" fmla="*/ 281 w 350"/>
                <a:gd name="T15" fmla="*/ 81 h 155"/>
                <a:gd name="T16" fmla="*/ 262 w 350"/>
                <a:gd name="T17" fmla="*/ 69 h 155"/>
                <a:gd name="T18" fmla="*/ 244 w 350"/>
                <a:gd name="T19" fmla="*/ 57 h 155"/>
                <a:gd name="T20" fmla="*/ 200 w 350"/>
                <a:gd name="T21" fmla="*/ 37 h 155"/>
                <a:gd name="T22" fmla="*/ 180 w 350"/>
                <a:gd name="T23" fmla="*/ 29 h 155"/>
                <a:gd name="T24" fmla="*/ 146 w 350"/>
                <a:gd name="T25" fmla="*/ 19 h 155"/>
                <a:gd name="T26" fmla="*/ 97 w 350"/>
                <a:gd name="T27" fmla="*/ 8 h 155"/>
                <a:gd name="T28" fmla="*/ 70 w 350"/>
                <a:gd name="T29" fmla="*/ 3 h 155"/>
                <a:gd name="T30" fmla="*/ 48 w 350"/>
                <a:gd name="T31" fmla="*/ 2 h 155"/>
                <a:gd name="T32" fmla="*/ 8 w 350"/>
                <a:gd name="T33" fmla="*/ 0 h 155"/>
                <a:gd name="T34" fmla="*/ 1 w 350"/>
                <a:gd name="T35" fmla="*/ 5 h 155"/>
                <a:gd name="T36" fmla="*/ 0 w 350"/>
                <a:gd name="T37" fmla="*/ 12 h 155"/>
                <a:gd name="T38" fmla="*/ 5 w 350"/>
                <a:gd name="T39" fmla="*/ 19 h 155"/>
                <a:gd name="T40" fmla="*/ 10 w 350"/>
                <a:gd name="T41" fmla="*/ 20 h 155"/>
                <a:gd name="T42" fmla="*/ 45 w 350"/>
                <a:gd name="T43" fmla="*/ 22 h 155"/>
                <a:gd name="T44" fmla="*/ 70 w 350"/>
                <a:gd name="T45" fmla="*/ 24 h 155"/>
                <a:gd name="T46" fmla="*/ 94 w 350"/>
                <a:gd name="T47" fmla="*/ 29 h 155"/>
                <a:gd name="T48" fmla="*/ 139 w 350"/>
                <a:gd name="T49" fmla="*/ 39 h 155"/>
                <a:gd name="T50" fmla="*/ 173 w 350"/>
                <a:gd name="T51" fmla="*/ 49 h 155"/>
                <a:gd name="T52" fmla="*/ 193 w 350"/>
                <a:gd name="T53" fmla="*/ 57 h 155"/>
                <a:gd name="T54" fmla="*/ 234 w 350"/>
                <a:gd name="T55" fmla="*/ 74 h 155"/>
                <a:gd name="T56" fmla="*/ 252 w 350"/>
                <a:gd name="T57" fmla="*/ 86 h 155"/>
                <a:gd name="T58" fmla="*/ 271 w 350"/>
                <a:gd name="T59" fmla="*/ 98 h 155"/>
                <a:gd name="T60" fmla="*/ 311 w 350"/>
                <a:gd name="T61" fmla="*/ 128 h 155"/>
                <a:gd name="T62" fmla="*/ 333 w 350"/>
                <a:gd name="T63" fmla="*/ 152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155"/>
                <a:gd name="T98" fmla="*/ 350 w 350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8" name="Freeform 35"/>
            <p:cNvSpPr>
              <a:spLocks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>
                <a:gd name="T0" fmla="*/ 65 w 65"/>
                <a:gd name="T1" fmla="*/ 8 h 161"/>
                <a:gd name="T2" fmla="*/ 64 w 65"/>
                <a:gd name="T3" fmla="*/ 3 h 161"/>
                <a:gd name="T4" fmla="*/ 59 w 65"/>
                <a:gd name="T5" fmla="*/ 0 h 161"/>
                <a:gd name="T6" fmla="*/ 50 w 65"/>
                <a:gd name="T7" fmla="*/ 1 h 161"/>
                <a:gd name="T8" fmla="*/ 47 w 65"/>
                <a:gd name="T9" fmla="*/ 5 h 161"/>
                <a:gd name="T10" fmla="*/ 45 w 65"/>
                <a:gd name="T11" fmla="*/ 10 h 161"/>
                <a:gd name="T12" fmla="*/ 43 w 65"/>
                <a:gd name="T13" fmla="*/ 11 h 161"/>
                <a:gd name="T14" fmla="*/ 42 w 65"/>
                <a:gd name="T15" fmla="*/ 27 h 161"/>
                <a:gd name="T16" fmla="*/ 40 w 65"/>
                <a:gd name="T17" fmla="*/ 40 h 161"/>
                <a:gd name="T18" fmla="*/ 38 w 65"/>
                <a:gd name="T19" fmla="*/ 48 h 161"/>
                <a:gd name="T20" fmla="*/ 37 w 65"/>
                <a:gd name="T21" fmla="*/ 59 h 161"/>
                <a:gd name="T22" fmla="*/ 33 w 65"/>
                <a:gd name="T23" fmla="*/ 67 h 161"/>
                <a:gd name="T24" fmla="*/ 30 w 65"/>
                <a:gd name="T25" fmla="*/ 79 h 161"/>
                <a:gd name="T26" fmla="*/ 25 w 65"/>
                <a:gd name="T27" fmla="*/ 92 h 161"/>
                <a:gd name="T28" fmla="*/ 22 w 65"/>
                <a:gd name="T29" fmla="*/ 101 h 161"/>
                <a:gd name="T30" fmla="*/ 16 w 65"/>
                <a:gd name="T31" fmla="*/ 114 h 161"/>
                <a:gd name="T32" fmla="*/ 13 w 65"/>
                <a:gd name="T33" fmla="*/ 119 h 161"/>
                <a:gd name="T34" fmla="*/ 8 w 65"/>
                <a:gd name="T35" fmla="*/ 131 h 161"/>
                <a:gd name="T36" fmla="*/ 1 w 65"/>
                <a:gd name="T37" fmla="*/ 143 h 161"/>
                <a:gd name="T38" fmla="*/ 1 w 65"/>
                <a:gd name="T39" fmla="*/ 146 h 161"/>
                <a:gd name="T40" fmla="*/ 0 w 65"/>
                <a:gd name="T41" fmla="*/ 153 h 161"/>
                <a:gd name="T42" fmla="*/ 5 w 65"/>
                <a:gd name="T43" fmla="*/ 160 h 161"/>
                <a:gd name="T44" fmla="*/ 11 w 65"/>
                <a:gd name="T45" fmla="*/ 161 h 161"/>
                <a:gd name="T46" fmla="*/ 18 w 65"/>
                <a:gd name="T47" fmla="*/ 156 h 161"/>
                <a:gd name="T48" fmla="*/ 22 w 65"/>
                <a:gd name="T49" fmla="*/ 150 h 161"/>
                <a:gd name="T50" fmla="*/ 25 w 65"/>
                <a:gd name="T51" fmla="*/ 143 h 161"/>
                <a:gd name="T52" fmla="*/ 30 w 65"/>
                <a:gd name="T53" fmla="*/ 133 h 161"/>
                <a:gd name="T54" fmla="*/ 37 w 65"/>
                <a:gd name="T55" fmla="*/ 121 h 161"/>
                <a:gd name="T56" fmla="*/ 42 w 65"/>
                <a:gd name="T57" fmla="*/ 107 h 161"/>
                <a:gd name="T58" fmla="*/ 45 w 65"/>
                <a:gd name="T59" fmla="*/ 99 h 161"/>
                <a:gd name="T60" fmla="*/ 50 w 65"/>
                <a:gd name="T61" fmla="*/ 86 h 161"/>
                <a:gd name="T62" fmla="*/ 54 w 65"/>
                <a:gd name="T63" fmla="*/ 75 h 161"/>
                <a:gd name="T64" fmla="*/ 55 w 65"/>
                <a:gd name="T65" fmla="*/ 69 h 161"/>
                <a:gd name="T66" fmla="*/ 57 w 65"/>
                <a:gd name="T67" fmla="*/ 57 h 161"/>
                <a:gd name="T68" fmla="*/ 60 w 65"/>
                <a:gd name="T69" fmla="*/ 48 h 161"/>
                <a:gd name="T70" fmla="*/ 62 w 65"/>
                <a:gd name="T71" fmla="*/ 38 h 161"/>
                <a:gd name="T72" fmla="*/ 64 w 65"/>
                <a:gd name="T73" fmla="*/ 25 h 161"/>
                <a:gd name="T74" fmla="*/ 65 w 65"/>
                <a:gd name="T75" fmla="*/ 10 h 1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161"/>
                <a:gd name="T116" fmla="*/ 65 w 65"/>
                <a:gd name="T117" fmla="*/ 161 h 16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89" name="Freeform 36"/>
            <p:cNvSpPr>
              <a:spLocks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4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70 w 350"/>
                <a:gd name="T17" fmla="*/ 56 h 153"/>
                <a:gd name="T18" fmla="*/ 251 w 350"/>
                <a:gd name="T19" fmla="*/ 67 h 153"/>
                <a:gd name="T20" fmla="*/ 204 w 350"/>
                <a:gd name="T21" fmla="*/ 91 h 153"/>
                <a:gd name="T22" fmla="*/ 182 w 350"/>
                <a:gd name="T23" fmla="*/ 99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6 h 153"/>
                <a:gd name="T30" fmla="*/ 47 w 350"/>
                <a:gd name="T31" fmla="*/ 130 h 153"/>
                <a:gd name="T32" fmla="*/ 22 w 350"/>
                <a:gd name="T33" fmla="*/ 131 h 153"/>
                <a:gd name="T34" fmla="*/ 10 w 350"/>
                <a:gd name="T35" fmla="*/ 133 h 153"/>
                <a:gd name="T36" fmla="*/ 3 w 350"/>
                <a:gd name="T37" fmla="*/ 136 h 153"/>
                <a:gd name="T38" fmla="*/ 0 w 350"/>
                <a:gd name="T39" fmla="*/ 141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9 w 350"/>
                <a:gd name="T55" fmla="*/ 123 h 153"/>
                <a:gd name="T56" fmla="*/ 201 w 350"/>
                <a:gd name="T57" fmla="*/ 115 h 153"/>
                <a:gd name="T58" fmla="*/ 253 w 350"/>
                <a:gd name="T59" fmla="*/ 89 h 153"/>
                <a:gd name="T60" fmla="*/ 271 w 350"/>
                <a:gd name="T61" fmla="*/ 77 h 153"/>
                <a:gd name="T62" fmla="*/ 291 w 350"/>
                <a:gd name="T63" fmla="*/ 66 h 153"/>
                <a:gd name="T64" fmla="*/ 307 w 350"/>
                <a:gd name="T65" fmla="*/ 54 h 153"/>
                <a:gd name="T66" fmla="*/ 323 w 350"/>
                <a:gd name="T67" fmla="*/ 37 h 153"/>
                <a:gd name="T68" fmla="*/ 339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90" name="Freeform 37"/>
            <p:cNvSpPr>
              <a:spLocks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>
                <a:gd name="T0" fmla="*/ 2 w 88"/>
                <a:gd name="T1" fmla="*/ 59 h 88"/>
                <a:gd name="T2" fmla="*/ 7 w 88"/>
                <a:gd name="T3" fmla="*/ 69 h 88"/>
                <a:gd name="T4" fmla="*/ 9 w 88"/>
                <a:gd name="T5" fmla="*/ 71 h 88"/>
                <a:gd name="T6" fmla="*/ 19 w 88"/>
                <a:gd name="T7" fmla="*/ 81 h 88"/>
                <a:gd name="T8" fmla="*/ 22 w 88"/>
                <a:gd name="T9" fmla="*/ 84 h 88"/>
                <a:gd name="T10" fmla="*/ 29 w 88"/>
                <a:gd name="T11" fmla="*/ 86 h 88"/>
                <a:gd name="T12" fmla="*/ 51 w 88"/>
                <a:gd name="T13" fmla="*/ 86 h 88"/>
                <a:gd name="T14" fmla="*/ 59 w 88"/>
                <a:gd name="T15" fmla="*/ 86 h 88"/>
                <a:gd name="T16" fmla="*/ 70 w 88"/>
                <a:gd name="T17" fmla="*/ 81 h 88"/>
                <a:gd name="T18" fmla="*/ 70 w 88"/>
                <a:gd name="T19" fmla="*/ 81 h 88"/>
                <a:gd name="T20" fmla="*/ 80 w 88"/>
                <a:gd name="T21" fmla="*/ 71 h 88"/>
                <a:gd name="T22" fmla="*/ 76 w 88"/>
                <a:gd name="T23" fmla="*/ 73 h 88"/>
                <a:gd name="T24" fmla="*/ 86 w 88"/>
                <a:gd name="T25" fmla="*/ 61 h 88"/>
                <a:gd name="T26" fmla="*/ 88 w 88"/>
                <a:gd name="T27" fmla="*/ 49 h 88"/>
                <a:gd name="T28" fmla="*/ 88 w 88"/>
                <a:gd name="T29" fmla="*/ 31 h 88"/>
                <a:gd name="T30" fmla="*/ 85 w 88"/>
                <a:gd name="T31" fmla="*/ 25 h 88"/>
                <a:gd name="T32" fmla="*/ 78 w 88"/>
                <a:gd name="T33" fmla="*/ 17 h 88"/>
                <a:gd name="T34" fmla="*/ 76 w 88"/>
                <a:gd name="T35" fmla="*/ 12 h 88"/>
                <a:gd name="T36" fmla="*/ 70 w 88"/>
                <a:gd name="T37" fmla="*/ 9 h 88"/>
                <a:gd name="T38" fmla="*/ 63 w 88"/>
                <a:gd name="T39" fmla="*/ 2 h 88"/>
                <a:gd name="T40" fmla="*/ 31 w 88"/>
                <a:gd name="T41" fmla="*/ 0 h 88"/>
                <a:gd name="T42" fmla="*/ 24 w 88"/>
                <a:gd name="T43" fmla="*/ 4 h 88"/>
                <a:gd name="T44" fmla="*/ 12 w 88"/>
                <a:gd name="T45" fmla="*/ 12 h 88"/>
                <a:gd name="T46" fmla="*/ 4 w 88"/>
                <a:gd name="T47" fmla="*/ 24 h 88"/>
                <a:gd name="T48" fmla="*/ 0 w 88"/>
                <a:gd name="T49" fmla="*/ 31 h 88"/>
                <a:gd name="T50" fmla="*/ 21 w 88"/>
                <a:gd name="T51" fmla="*/ 37 h 88"/>
                <a:gd name="T52" fmla="*/ 24 w 88"/>
                <a:gd name="T53" fmla="*/ 31 h 88"/>
                <a:gd name="T54" fmla="*/ 26 w 88"/>
                <a:gd name="T55" fmla="*/ 25 h 88"/>
                <a:gd name="T56" fmla="*/ 31 w 88"/>
                <a:gd name="T57" fmla="*/ 24 h 88"/>
                <a:gd name="T58" fmla="*/ 38 w 88"/>
                <a:gd name="T59" fmla="*/ 20 h 88"/>
                <a:gd name="T60" fmla="*/ 53 w 88"/>
                <a:gd name="T61" fmla="*/ 22 h 88"/>
                <a:gd name="T62" fmla="*/ 56 w 88"/>
                <a:gd name="T63" fmla="*/ 20 h 88"/>
                <a:gd name="T64" fmla="*/ 64 w 88"/>
                <a:gd name="T65" fmla="*/ 29 h 88"/>
                <a:gd name="T66" fmla="*/ 61 w 88"/>
                <a:gd name="T67" fmla="*/ 25 h 88"/>
                <a:gd name="T68" fmla="*/ 64 w 88"/>
                <a:gd name="T69" fmla="*/ 29 h 88"/>
                <a:gd name="T70" fmla="*/ 66 w 88"/>
                <a:gd name="T71" fmla="*/ 36 h 88"/>
                <a:gd name="T72" fmla="*/ 71 w 88"/>
                <a:gd name="T73" fmla="*/ 49 h 88"/>
                <a:gd name="T74" fmla="*/ 68 w 88"/>
                <a:gd name="T75" fmla="*/ 51 h 88"/>
                <a:gd name="T76" fmla="*/ 64 w 88"/>
                <a:gd name="T77" fmla="*/ 56 h 88"/>
                <a:gd name="T78" fmla="*/ 61 w 88"/>
                <a:gd name="T79" fmla="*/ 61 h 88"/>
                <a:gd name="T80" fmla="*/ 63 w 88"/>
                <a:gd name="T81" fmla="*/ 63 h 88"/>
                <a:gd name="T82" fmla="*/ 61 w 88"/>
                <a:gd name="T83" fmla="*/ 61 h 88"/>
                <a:gd name="T84" fmla="*/ 56 w 88"/>
                <a:gd name="T85" fmla="*/ 64 h 88"/>
                <a:gd name="T86" fmla="*/ 51 w 88"/>
                <a:gd name="T87" fmla="*/ 68 h 88"/>
                <a:gd name="T88" fmla="*/ 49 w 88"/>
                <a:gd name="T89" fmla="*/ 71 h 88"/>
                <a:gd name="T90" fmla="*/ 36 w 88"/>
                <a:gd name="T91" fmla="*/ 66 h 88"/>
                <a:gd name="T92" fmla="*/ 29 w 88"/>
                <a:gd name="T93" fmla="*/ 64 h 88"/>
                <a:gd name="T94" fmla="*/ 26 w 88"/>
                <a:gd name="T95" fmla="*/ 61 h 88"/>
                <a:gd name="T96" fmla="*/ 29 w 88"/>
                <a:gd name="T97" fmla="*/ 64 h 88"/>
                <a:gd name="T98" fmla="*/ 21 w 88"/>
                <a:gd name="T99" fmla="*/ 56 h 88"/>
                <a:gd name="T100" fmla="*/ 22 w 88"/>
                <a:gd name="T101" fmla="*/ 52 h 88"/>
                <a:gd name="T102" fmla="*/ 0 w 88"/>
                <a:gd name="T103" fmla="*/ 44 h 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8"/>
                <a:gd name="T158" fmla="*/ 88 w 88"/>
                <a:gd name="T159" fmla="*/ 88 h 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91" name="Group 38"/>
            <p:cNvGrpSpPr>
              <a:grpSpLocks/>
            </p:cNvGrpSpPr>
            <p:nvPr/>
          </p:nvGrpSpPr>
          <p:grpSpPr bwMode="auto">
            <a:xfrm>
              <a:off x="5144" y="1781"/>
              <a:ext cx="176" cy="230"/>
              <a:chOff x="5144" y="1781"/>
              <a:chExt cx="176" cy="230"/>
            </a:xfrm>
          </p:grpSpPr>
          <p:sp>
            <p:nvSpPr>
              <p:cNvPr id="15692" name="Rectangle 39"/>
              <p:cNvSpPr>
                <a:spLocks noChangeArrowheads="1"/>
              </p:cNvSpPr>
              <p:nvPr/>
            </p:nvSpPr>
            <p:spPr bwMode="auto">
              <a:xfrm>
                <a:off x="5171" y="1781"/>
                <a:ext cx="14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</a:rPr>
                  <a:t>Q</a:t>
                </a:r>
                <a:endParaRPr lang="en-US" sz="2400" b="1" i="1" baseline="-25000"/>
              </a:p>
            </p:txBody>
          </p:sp>
          <p:sp>
            <p:nvSpPr>
              <p:cNvPr id="15693" name="Line 40"/>
              <p:cNvSpPr>
                <a:spLocks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7" name="Rectangle 42"/>
          <p:cNvSpPr>
            <a:spLocks noChangeArrowheads="1"/>
          </p:cNvSpPr>
          <p:nvPr/>
        </p:nvSpPr>
        <p:spPr bwMode="auto">
          <a:xfrm>
            <a:off x="5341938" y="54530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281"/>
          <p:cNvSpPr>
            <a:spLocks noChangeArrowheads="1"/>
          </p:cNvSpPr>
          <p:nvPr/>
        </p:nvSpPr>
        <p:spPr bwMode="auto">
          <a:xfrm>
            <a:off x="4951413" y="54530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Group 334"/>
          <p:cNvGrpSpPr>
            <a:grpSpLocks/>
          </p:cNvGrpSpPr>
          <p:nvPr/>
        </p:nvGrpSpPr>
        <p:grpSpPr bwMode="auto">
          <a:xfrm>
            <a:off x="2819400" y="3733800"/>
            <a:ext cx="4578350" cy="2054225"/>
            <a:chOff x="2680" y="2366"/>
            <a:chExt cx="2884" cy="1294"/>
          </a:xfrm>
        </p:grpSpPr>
        <p:sp>
          <p:nvSpPr>
            <p:cNvPr id="15370" name="Rectangle 4"/>
            <p:cNvSpPr>
              <a:spLocks noChangeArrowheads="1"/>
            </p:cNvSpPr>
            <p:nvPr/>
          </p:nvSpPr>
          <p:spPr bwMode="auto">
            <a:xfrm>
              <a:off x="2738" y="321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Rectangle 5"/>
            <p:cNvSpPr>
              <a:spLocks noChangeArrowheads="1"/>
            </p:cNvSpPr>
            <p:nvPr/>
          </p:nvSpPr>
          <p:spPr bwMode="auto">
            <a:xfrm>
              <a:off x="3418" y="321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Rectangle 41"/>
            <p:cNvSpPr>
              <a:spLocks noChangeArrowheads="1"/>
            </p:cNvSpPr>
            <p:nvPr/>
          </p:nvSpPr>
          <p:spPr bwMode="auto">
            <a:xfrm>
              <a:off x="3365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43"/>
            <p:cNvSpPr>
              <a:spLocks noChangeArrowheads="1"/>
            </p:cNvSpPr>
            <p:nvPr/>
          </p:nvSpPr>
          <p:spPr bwMode="auto">
            <a:xfrm>
              <a:off x="3365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4" name="Group 44"/>
            <p:cNvGrpSpPr>
              <a:grpSpLocks/>
            </p:cNvGrpSpPr>
            <p:nvPr/>
          </p:nvGrpSpPr>
          <p:grpSpPr bwMode="auto">
            <a:xfrm>
              <a:off x="2680" y="2366"/>
              <a:ext cx="2884" cy="1081"/>
              <a:chOff x="2688" y="2142"/>
              <a:chExt cx="2884" cy="1081"/>
            </a:xfrm>
          </p:grpSpPr>
          <p:sp>
            <p:nvSpPr>
              <p:cNvPr id="15462" name="Rectangle 45"/>
              <p:cNvSpPr>
                <a:spLocks noChangeArrowheads="1"/>
              </p:cNvSpPr>
              <p:nvPr/>
            </p:nvSpPr>
            <p:spPr bwMode="auto">
              <a:xfrm>
                <a:off x="2749" y="216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S</a:t>
                </a:r>
                <a:endParaRPr lang="en-US" sz="3200" i="1" baseline="-25000"/>
              </a:p>
            </p:txBody>
          </p:sp>
          <p:sp>
            <p:nvSpPr>
              <p:cNvPr id="15463" name="Rectangle 46"/>
              <p:cNvSpPr>
                <a:spLocks noChangeArrowheads="1"/>
              </p:cNvSpPr>
              <p:nvPr/>
            </p:nvSpPr>
            <p:spPr bwMode="auto">
              <a:xfrm>
                <a:off x="2980" y="2161"/>
                <a:ext cx="1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R</a:t>
                </a:r>
                <a:endParaRPr lang="en-US" sz="3200" i="1" baseline="-25000"/>
              </a:p>
            </p:txBody>
          </p:sp>
          <p:sp>
            <p:nvSpPr>
              <p:cNvPr id="15464" name="Rectangle 47"/>
              <p:cNvSpPr>
                <a:spLocks noChangeArrowheads="1"/>
              </p:cNvSpPr>
              <p:nvPr/>
            </p:nvSpPr>
            <p:spPr bwMode="auto">
              <a:xfrm>
                <a:off x="3183" y="2161"/>
                <a:ext cx="1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Q</a:t>
                </a:r>
                <a:endParaRPr lang="en-US" sz="3200" i="1" baseline="-25000"/>
              </a:p>
            </p:txBody>
          </p:sp>
          <p:sp>
            <p:nvSpPr>
              <p:cNvPr id="15465" name="Rectangle 48"/>
              <p:cNvSpPr>
                <a:spLocks noChangeArrowheads="1"/>
              </p:cNvSpPr>
              <p:nvPr/>
            </p:nvSpPr>
            <p:spPr bwMode="auto">
              <a:xfrm>
                <a:off x="3431" y="2161"/>
                <a:ext cx="1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Q</a:t>
                </a:r>
                <a:endParaRPr lang="en-US" sz="3200" i="1" baseline="-25000"/>
              </a:p>
            </p:txBody>
          </p:sp>
          <p:sp>
            <p:nvSpPr>
              <p:cNvPr id="15466" name="Rectangle 49"/>
              <p:cNvSpPr>
                <a:spLocks noChangeArrowheads="1"/>
              </p:cNvSpPr>
              <p:nvPr/>
            </p:nvSpPr>
            <p:spPr bwMode="auto">
              <a:xfrm>
                <a:off x="3679" y="2161"/>
                <a:ext cx="7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Comment</a:t>
                </a:r>
                <a:endParaRPr lang="en-US" sz="3200" i="1" baseline="-25000"/>
              </a:p>
            </p:txBody>
          </p:sp>
          <p:sp>
            <p:nvSpPr>
              <p:cNvPr id="15467" name="Rectangle 50"/>
              <p:cNvSpPr>
                <a:spLocks noChangeArrowheads="1"/>
              </p:cNvSpPr>
              <p:nvPr/>
            </p:nvSpPr>
            <p:spPr bwMode="auto">
              <a:xfrm>
                <a:off x="2688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" name="Line 51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9" name="Line 52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" name="Rectangle 53"/>
              <p:cNvSpPr>
                <a:spLocks noChangeArrowheads="1"/>
              </p:cNvSpPr>
              <p:nvPr/>
            </p:nvSpPr>
            <p:spPr bwMode="auto">
              <a:xfrm>
                <a:off x="2688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Line 54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2" name="Line 55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Rectangle 56"/>
              <p:cNvSpPr>
                <a:spLocks noChangeArrowheads="1"/>
              </p:cNvSpPr>
              <p:nvPr/>
            </p:nvSpPr>
            <p:spPr bwMode="auto">
              <a:xfrm>
                <a:off x="2699" y="2142"/>
                <a:ext cx="22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57"/>
              <p:cNvSpPr>
                <a:spLocks noChangeShapeType="1"/>
              </p:cNvSpPr>
              <p:nvPr/>
            </p:nvSpPr>
            <p:spPr bwMode="auto">
              <a:xfrm>
                <a:off x="2699" y="2142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Rectangle 58"/>
              <p:cNvSpPr>
                <a:spLocks noChangeArrowheads="1"/>
              </p:cNvSpPr>
              <p:nvPr/>
            </p:nvSpPr>
            <p:spPr bwMode="auto">
              <a:xfrm>
                <a:off x="2924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6" name="Line 59"/>
              <p:cNvSpPr>
                <a:spLocks noChangeShapeType="1"/>
              </p:cNvSpPr>
              <p:nvPr/>
            </p:nvSpPr>
            <p:spPr bwMode="auto">
              <a:xfrm>
                <a:off x="2924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7" name="Line 60"/>
              <p:cNvSpPr>
                <a:spLocks noChangeShapeType="1"/>
              </p:cNvSpPr>
              <p:nvPr/>
            </p:nvSpPr>
            <p:spPr bwMode="auto">
              <a:xfrm>
                <a:off x="2924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8" name="Rectangle 61"/>
              <p:cNvSpPr>
                <a:spLocks noChangeArrowheads="1"/>
              </p:cNvSpPr>
              <p:nvPr/>
            </p:nvSpPr>
            <p:spPr bwMode="auto">
              <a:xfrm>
                <a:off x="2935" y="2142"/>
                <a:ext cx="19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9" name="Line 62"/>
              <p:cNvSpPr>
                <a:spLocks noChangeShapeType="1"/>
              </p:cNvSpPr>
              <p:nvPr/>
            </p:nvSpPr>
            <p:spPr bwMode="auto">
              <a:xfrm>
                <a:off x="2935" y="2142"/>
                <a:ext cx="1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Rectangle 63"/>
              <p:cNvSpPr>
                <a:spLocks noChangeArrowheads="1"/>
              </p:cNvSpPr>
              <p:nvPr/>
            </p:nvSpPr>
            <p:spPr bwMode="auto">
              <a:xfrm>
                <a:off x="3127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64"/>
              <p:cNvSpPr>
                <a:spLocks noChangeShapeType="1"/>
              </p:cNvSpPr>
              <p:nvPr/>
            </p:nvSpPr>
            <p:spPr bwMode="auto">
              <a:xfrm>
                <a:off x="3127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Line 65"/>
              <p:cNvSpPr>
                <a:spLocks noChangeShapeType="1"/>
              </p:cNvSpPr>
              <p:nvPr/>
            </p:nvSpPr>
            <p:spPr bwMode="auto">
              <a:xfrm>
                <a:off x="3127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3" name="Rectangle 66"/>
              <p:cNvSpPr>
                <a:spLocks noChangeArrowheads="1"/>
              </p:cNvSpPr>
              <p:nvPr/>
            </p:nvSpPr>
            <p:spPr bwMode="auto">
              <a:xfrm>
                <a:off x="3139" y="2142"/>
                <a:ext cx="234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4" name="Line 67"/>
              <p:cNvSpPr>
                <a:spLocks noChangeShapeType="1"/>
              </p:cNvSpPr>
              <p:nvPr/>
            </p:nvSpPr>
            <p:spPr bwMode="auto">
              <a:xfrm>
                <a:off x="3139" y="2142"/>
                <a:ext cx="2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Rectangle 68"/>
              <p:cNvSpPr>
                <a:spLocks noChangeArrowheads="1"/>
              </p:cNvSpPr>
              <p:nvPr/>
            </p:nvSpPr>
            <p:spPr bwMode="auto">
              <a:xfrm>
                <a:off x="3373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69"/>
              <p:cNvSpPr>
                <a:spLocks noChangeShapeType="1"/>
              </p:cNvSpPr>
              <p:nvPr/>
            </p:nvSpPr>
            <p:spPr bwMode="auto">
              <a:xfrm>
                <a:off x="3373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7" name="Line 70"/>
              <p:cNvSpPr>
                <a:spLocks noChangeShapeType="1"/>
              </p:cNvSpPr>
              <p:nvPr/>
            </p:nvSpPr>
            <p:spPr bwMode="auto">
              <a:xfrm>
                <a:off x="3373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8" name="Rectangle 71"/>
              <p:cNvSpPr>
                <a:spLocks noChangeArrowheads="1"/>
              </p:cNvSpPr>
              <p:nvPr/>
            </p:nvSpPr>
            <p:spPr bwMode="auto">
              <a:xfrm>
                <a:off x="3385" y="2142"/>
                <a:ext cx="28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9" name="Line 72"/>
              <p:cNvSpPr>
                <a:spLocks noChangeShapeType="1"/>
              </p:cNvSpPr>
              <p:nvPr/>
            </p:nvSpPr>
            <p:spPr bwMode="auto">
              <a:xfrm>
                <a:off x="3385" y="2142"/>
                <a:ext cx="28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0" name="Rectangle 73"/>
              <p:cNvSpPr>
                <a:spLocks noChangeArrowheads="1"/>
              </p:cNvSpPr>
              <p:nvPr/>
            </p:nvSpPr>
            <p:spPr bwMode="auto">
              <a:xfrm>
                <a:off x="3673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1" name="Line 74"/>
              <p:cNvSpPr>
                <a:spLocks noChangeShapeType="1"/>
              </p:cNvSpPr>
              <p:nvPr/>
            </p:nvSpPr>
            <p:spPr bwMode="auto">
              <a:xfrm>
                <a:off x="3673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2" name="Line 75"/>
              <p:cNvSpPr>
                <a:spLocks noChangeShapeType="1"/>
              </p:cNvSpPr>
              <p:nvPr/>
            </p:nvSpPr>
            <p:spPr bwMode="auto">
              <a:xfrm>
                <a:off x="3673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3" name="Rectangle 76"/>
              <p:cNvSpPr>
                <a:spLocks noChangeArrowheads="1"/>
              </p:cNvSpPr>
              <p:nvPr/>
            </p:nvSpPr>
            <p:spPr bwMode="auto">
              <a:xfrm>
                <a:off x="3684" y="2142"/>
                <a:ext cx="187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4" name="Line 77"/>
              <p:cNvSpPr>
                <a:spLocks noChangeShapeType="1"/>
              </p:cNvSpPr>
              <p:nvPr/>
            </p:nvSpPr>
            <p:spPr bwMode="auto">
              <a:xfrm>
                <a:off x="3684" y="2142"/>
                <a:ext cx="187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5" name="Rectangle 78"/>
              <p:cNvSpPr>
                <a:spLocks noChangeArrowheads="1"/>
              </p:cNvSpPr>
              <p:nvPr/>
            </p:nvSpPr>
            <p:spPr bwMode="auto">
              <a:xfrm>
                <a:off x="5560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6" name="Line 79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7" name="Line 80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8" name="Rectangle 81"/>
              <p:cNvSpPr>
                <a:spLocks noChangeArrowheads="1"/>
              </p:cNvSpPr>
              <p:nvPr/>
            </p:nvSpPr>
            <p:spPr bwMode="auto">
              <a:xfrm>
                <a:off x="5560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9" name="Line 82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0" name="Line 83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1" name="Rectangle 84"/>
              <p:cNvSpPr>
                <a:spLocks noChangeArrowheads="1"/>
              </p:cNvSpPr>
              <p:nvPr/>
            </p:nvSpPr>
            <p:spPr bwMode="auto">
              <a:xfrm>
                <a:off x="2688" y="2153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2" name="Line 85"/>
              <p:cNvSpPr>
                <a:spLocks noChangeShapeType="1"/>
              </p:cNvSpPr>
              <p:nvPr/>
            </p:nvSpPr>
            <p:spPr bwMode="auto">
              <a:xfrm>
                <a:off x="2688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3" name="Rectangle 86"/>
              <p:cNvSpPr>
                <a:spLocks noChangeArrowheads="1"/>
              </p:cNvSpPr>
              <p:nvPr/>
            </p:nvSpPr>
            <p:spPr bwMode="auto">
              <a:xfrm>
                <a:off x="2924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87"/>
              <p:cNvSpPr>
                <a:spLocks noChangeShapeType="1"/>
              </p:cNvSpPr>
              <p:nvPr/>
            </p:nvSpPr>
            <p:spPr bwMode="auto">
              <a:xfrm>
                <a:off x="2924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Rectangle 88"/>
              <p:cNvSpPr>
                <a:spLocks noChangeArrowheads="1"/>
              </p:cNvSpPr>
              <p:nvPr/>
            </p:nvSpPr>
            <p:spPr bwMode="auto">
              <a:xfrm>
                <a:off x="3127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Line 89"/>
              <p:cNvSpPr>
                <a:spLocks noChangeShapeType="1"/>
              </p:cNvSpPr>
              <p:nvPr/>
            </p:nvSpPr>
            <p:spPr bwMode="auto">
              <a:xfrm>
                <a:off x="3127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7" name="Rectangle 90"/>
              <p:cNvSpPr>
                <a:spLocks noChangeArrowheads="1"/>
              </p:cNvSpPr>
              <p:nvPr/>
            </p:nvSpPr>
            <p:spPr bwMode="auto">
              <a:xfrm>
                <a:off x="3373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8" name="Line 91"/>
              <p:cNvSpPr>
                <a:spLocks noChangeShapeType="1"/>
              </p:cNvSpPr>
              <p:nvPr/>
            </p:nvSpPr>
            <p:spPr bwMode="auto">
              <a:xfrm>
                <a:off x="3373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9" name="Rectangle 92"/>
              <p:cNvSpPr>
                <a:spLocks noChangeArrowheads="1"/>
              </p:cNvSpPr>
              <p:nvPr/>
            </p:nvSpPr>
            <p:spPr bwMode="auto">
              <a:xfrm>
                <a:off x="3673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0" name="Line 93"/>
              <p:cNvSpPr>
                <a:spLocks noChangeShapeType="1"/>
              </p:cNvSpPr>
              <p:nvPr/>
            </p:nvSpPr>
            <p:spPr bwMode="auto">
              <a:xfrm>
                <a:off x="3673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1" name="Rectangle 94"/>
              <p:cNvSpPr>
                <a:spLocks noChangeArrowheads="1"/>
              </p:cNvSpPr>
              <p:nvPr/>
            </p:nvSpPr>
            <p:spPr bwMode="auto">
              <a:xfrm>
                <a:off x="5560" y="2153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2" name="Line 95"/>
              <p:cNvSpPr>
                <a:spLocks noChangeShapeType="1"/>
              </p:cNvSpPr>
              <p:nvPr/>
            </p:nvSpPr>
            <p:spPr bwMode="auto">
              <a:xfrm>
                <a:off x="5560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Rectangle 96"/>
              <p:cNvSpPr>
                <a:spLocks noChangeArrowheads="1"/>
              </p:cNvSpPr>
              <p:nvPr/>
            </p:nvSpPr>
            <p:spPr bwMode="auto">
              <a:xfrm>
                <a:off x="2768" y="23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1</a:t>
                </a:r>
                <a:endParaRPr lang="en-US" sz="3200" i="1" baseline="-25000"/>
              </a:p>
            </p:txBody>
          </p:sp>
          <p:sp>
            <p:nvSpPr>
              <p:cNvPr id="15514" name="Rectangle 97"/>
              <p:cNvSpPr>
                <a:spLocks noChangeArrowheads="1"/>
              </p:cNvSpPr>
              <p:nvPr/>
            </p:nvSpPr>
            <p:spPr bwMode="auto">
              <a:xfrm>
                <a:off x="2983" y="23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515" name="Rectangle 98"/>
              <p:cNvSpPr>
                <a:spLocks noChangeArrowheads="1"/>
              </p:cNvSpPr>
              <p:nvPr/>
            </p:nvSpPr>
            <p:spPr bwMode="auto">
              <a:xfrm>
                <a:off x="3208" y="23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1</a:t>
                </a:r>
                <a:endParaRPr lang="en-US" sz="3200" i="1" baseline="-25000"/>
              </a:p>
            </p:txBody>
          </p:sp>
          <p:sp>
            <p:nvSpPr>
              <p:cNvPr id="15516" name="Rectangle 99"/>
              <p:cNvSpPr>
                <a:spLocks noChangeArrowheads="1"/>
              </p:cNvSpPr>
              <p:nvPr/>
            </p:nvSpPr>
            <p:spPr bwMode="auto">
              <a:xfrm>
                <a:off x="3481" y="23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517" name="Rectangle 100"/>
              <p:cNvSpPr>
                <a:spLocks noChangeArrowheads="1"/>
              </p:cNvSpPr>
              <p:nvPr/>
            </p:nvSpPr>
            <p:spPr bwMode="auto">
              <a:xfrm>
                <a:off x="3679" y="2374"/>
                <a:ext cx="66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Set State</a:t>
                </a:r>
                <a:endParaRPr lang="en-US" sz="3200" i="1" baseline="-25000"/>
              </a:p>
            </p:txBody>
          </p:sp>
          <p:sp>
            <p:nvSpPr>
              <p:cNvPr id="15518" name="Rectangle 101"/>
              <p:cNvSpPr>
                <a:spLocks noChangeArrowheads="1"/>
              </p:cNvSpPr>
              <p:nvPr/>
            </p:nvSpPr>
            <p:spPr bwMode="auto">
              <a:xfrm>
                <a:off x="2688" y="2360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9" name="Line 102"/>
              <p:cNvSpPr>
                <a:spLocks noChangeShapeType="1"/>
              </p:cNvSpPr>
              <p:nvPr/>
            </p:nvSpPr>
            <p:spPr bwMode="auto">
              <a:xfrm>
                <a:off x="2688" y="23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0" name="Rectangle 103"/>
              <p:cNvSpPr>
                <a:spLocks noChangeArrowheads="1"/>
              </p:cNvSpPr>
              <p:nvPr/>
            </p:nvSpPr>
            <p:spPr bwMode="auto">
              <a:xfrm>
                <a:off x="2699" y="2360"/>
                <a:ext cx="22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1" name="Line 104"/>
              <p:cNvSpPr>
                <a:spLocks noChangeShapeType="1"/>
              </p:cNvSpPr>
              <p:nvPr/>
            </p:nvSpPr>
            <p:spPr bwMode="auto">
              <a:xfrm>
                <a:off x="2699" y="2360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2" name="Rectangle 105"/>
              <p:cNvSpPr>
                <a:spLocks noChangeArrowheads="1"/>
              </p:cNvSpPr>
              <p:nvPr/>
            </p:nvSpPr>
            <p:spPr bwMode="auto">
              <a:xfrm>
                <a:off x="2924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3" name="Line 106"/>
              <p:cNvSpPr>
                <a:spLocks noChangeShapeType="1"/>
              </p:cNvSpPr>
              <p:nvPr/>
            </p:nvSpPr>
            <p:spPr bwMode="auto">
              <a:xfrm>
                <a:off x="2924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107"/>
              <p:cNvSpPr>
                <a:spLocks noChangeShapeType="1"/>
              </p:cNvSpPr>
              <p:nvPr/>
            </p:nvSpPr>
            <p:spPr bwMode="auto">
              <a:xfrm>
                <a:off x="2924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Rectangle 108"/>
              <p:cNvSpPr>
                <a:spLocks noChangeArrowheads="1"/>
              </p:cNvSpPr>
              <p:nvPr/>
            </p:nvSpPr>
            <p:spPr bwMode="auto">
              <a:xfrm>
                <a:off x="2930" y="2360"/>
                <a:ext cx="1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109"/>
              <p:cNvSpPr>
                <a:spLocks noChangeShapeType="1"/>
              </p:cNvSpPr>
              <p:nvPr/>
            </p:nvSpPr>
            <p:spPr bwMode="auto">
              <a:xfrm>
                <a:off x="2930" y="2360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7" name="Rectangle 110"/>
              <p:cNvSpPr>
                <a:spLocks noChangeArrowheads="1"/>
              </p:cNvSpPr>
              <p:nvPr/>
            </p:nvSpPr>
            <p:spPr bwMode="auto">
              <a:xfrm>
                <a:off x="3127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8" name="Line 111"/>
              <p:cNvSpPr>
                <a:spLocks noChangeShapeType="1"/>
              </p:cNvSpPr>
              <p:nvPr/>
            </p:nvSpPr>
            <p:spPr bwMode="auto">
              <a:xfrm>
                <a:off x="3127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9" name="Line 112"/>
              <p:cNvSpPr>
                <a:spLocks noChangeShapeType="1"/>
              </p:cNvSpPr>
              <p:nvPr/>
            </p:nvSpPr>
            <p:spPr bwMode="auto">
              <a:xfrm>
                <a:off x="3127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0" name="Rectangle 113"/>
              <p:cNvSpPr>
                <a:spLocks noChangeArrowheads="1"/>
              </p:cNvSpPr>
              <p:nvPr/>
            </p:nvSpPr>
            <p:spPr bwMode="auto">
              <a:xfrm>
                <a:off x="3133" y="2360"/>
                <a:ext cx="2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1" name="Line 114"/>
              <p:cNvSpPr>
                <a:spLocks noChangeShapeType="1"/>
              </p:cNvSpPr>
              <p:nvPr/>
            </p:nvSpPr>
            <p:spPr bwMode="auto">
              <a:xfrm>
                <a:off x="3133" y="2360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2" name="Rectangle 115"/>
              <p:cNvSpPr>
                <a:spLocks noChangeArrowheads="1"/>
              </p:cNvSpPr>
              <p:nvPr/>
            </p:nvSpPr>
            <p:spPr bwMode="auto">
              <a:xfrm>
                <a:off x="3373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3" name="Line 116"/>
              <p:cNvSpPr>
                <a:spLocks noChangeShapeType="1"/>
              </p:cNvSpPr>
              <p:nvPr/>
            </p:nvSpPr>
            <p:spPr bwMode="auto">
              <a:xfrm>
                <a:off x="3373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4" name="Line 117"/>
              <p:cNvSpPr>
                <a:spLocks noChangeShapeType="1"/>
              </p:cNvSpPr>
              <p:nvPr/>
            </p:nvSpPr>
            <p:spPr bwMode="auto">
              <a:xfrm>
                <a:off x="3373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5" name="Rectangle 118"/>
              <p:cNvSpPr>
                <a:spLocks noChangeArrowheads="1"/>
              </p:cNvSpPr>
              <p:nvPr/>
            </p:nvSpPr>
            <p:spPr bwMode="auto">
              <a:xfrm>
                <a:off x="3379" y="2360"/>
                <a:ext cx="29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119"/>
              <p:cNvSpPr>
                <a:spLocks noChangeShapeType="1"/>
              </p:cNvSpPr>
              <p:nvPr/>
            </p:nvSpPr>
            <p:spPr bwMode="auto">
              <a:xfrm>
                <a:off x="3379" y="2360"/>
                <a:ext cx="29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Rectangle 120"/>
              <p:cNvSpPr>
                <a:spLocks noChangeArrowheads="1"/>
              </p:cNvSpPr>
              <p:nvPr/>
            </p:nvSpPr>
            <p:spPr bwMode="auto">
              <a:xfrm>
                <a:off x="3673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8" name="Line 121"/>
              <p:cNvSpPr>
                <a:spLocks noChangeShapeType="1"/>
              </p:cNvSpPr>
              <p:nvPr/>
            </p:nvSpPr>
            <p:spPr bwMode="auto">
              <a:xfrm>
                <a:off x="3673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9" name="Line 122"/>
              <p:cNvSpPr>
                <a:spLocks noChangeShapeType="1"/>
              </p:cNvSpPr>
              <p:nvPr/>
            </p:nvSpPr>
            <p:spPr bwMode="auto">
              <a:xfrm>
                <a:off x="3673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0" name="Rectangle 123"/>
              <p:cNvSpPr>
                <a:spLocks noChangeArrowheads="1"/>
              </p:cNvSpPr>
              <p:nvPr/>
            </p:nvSpPr>
            <p:spPr bwMode="auto">
              <a:xfrm>
                <a:off x="3679" y="2360"/>
                <a:ext cx="188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1" name="Line 124"/>
              <p:cNvSpPr>
                <a:spLocks noChangeShapeType="1"/>
              </p:cNvSpPr>
              <p:nvPr/>
            </p:nvSpPr>
            <p:spPr bwMode="auto">
              <a:xfrm>
                <a:off x="3679" y="2360"/>
                <a:ext cx="18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2" name="Rectangle 125"/>
              <p:cNvSpPr>
                <a:spLocks noChangeArrowheads="1"/>
              </p:cNvSpPr>
              <p:nvPr/>
            </p:nvSpPr>
            <p:spPr bwMode="auto">
              <a:xfrm>
                <a:off x="5560" y="236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3" name="Line 126"/>
              <p:cNvSpPr>
                <a:spLocks noChangeShapeType="1"/>
              </p:cNvSpPr>
              <p:nvPr/>
            </p:nvSpPr>
            <p:spPr bwMode="auto">
              <a:xfrm>
                <a:off x="5560" y="236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4" name="Rectangle 127"/>
              <p:cNvSpPr>
                <a:spLocks noChangeArrowheads="1"/>
              </p:cNvSpPr>
              <p:nvPr/>
            </p:nvSpPr>
            <p:spPr bwMode="auto">
              <a:xfrm>
                <a:off x="2688" y="2366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5" name="Line 128"/>
              <p:cNvSpPr>
                <a:spLocks noChangeShapeType="1"/>
              </p:cNvSpPr>
              <p:nvPr/>
            </p:nvSpPr>
            <p:spPr bwMode="auto">
              <a:xfrm>
                <a:off x="2688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6" name="Rectangle 129"/>
              <p:cNvSpPr>
                <a:spLocks noChangeArrowheads="1"/>
              </p:cNvSpPr>
              <p:nvPr/>
            </p:nvSpPr>
            <p:spPr bwMode="auto">
              <a:xfrm>
                <a:off x="2924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7" name="Line 130"/>
              <p:cNvSpPr>
                <a:spLocks noChangeShapeType="1"/>
              </p:cNvSpPr>
              <p:nvPr/>
            </p:nvSpPr>
            <p:spPr bwMode="auto">
              <a:xfrm>
                <a:off x="2924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8" name="Rectangle 131"/>
              <p:cNvSpPr>
                <a:spLocks noChangeArrowheads="1"/>
              </p:cNvSpPr>
              <p:nvPr/>
            </p:nvSpPr>
            <p:spPr bwMode="auto">
              <a:xfrm>
                <a:off x="3127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132"/>
              <p:cNvSpPr>
                <a:spLocks noChangeShapeType="1"/>
              </p:cNvSpPr>
              <p:nvPr/>
            </p:nvSpPr>
            <p:spPr bwMode="auto">
              <a:xfrm>
                <a:off x="3127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Rectangle 133"/>
              <p:cNvSpPr>
                <a:spLocks noChangeArrowheads="1"/>
              </p:cNvSpPr>
              <p:nvPr/>
            </p:nvSpPr>
            <p:spPr bwMode="auto">
              <a:xfrm>
                <a:off x="3373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1" name="Line 134"/>
              <p:cNvSpPr>
                <a:spLocks noChangeShapeType="1"/>
              </p:cNvSpPr>
              <p:nvPr/>
            </p:nvSpPr>
            <p:spPr bwMode="auto">
              <a:xfrm>
                <a:off x="3373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2" name="Rectangle 135"/>
              <p:cNvSpPr>
                <a:spLocks noChangeArrowheads="1"/>
              </p:cNvSpPr>
              <p:nvPr/>
            </p:nvSpPr>
            <p:spPr bwMode="auto">
              <a:xfrm>
                <a:off x="3673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3" name="Line 136"/>
              <p:cNvSpPr>
                <a:spLocks noChangeShapeType="1"/>
              </p:cNvSpPr>
              <p:nvPr/>
            </p:nvSpPr>
            <p:spPr bwMode="auto">
              <a:xfrm>
                <a:off x="3673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4" name="Rectangle 137"/>
              <p:cNvSpPr>
                <a:spLocks noChangeArrowheads="1"/>
              </p:cNvSpPr>
              <p:nvPr/>
            </p:nvSpPr>
            <p:spPr bwMode="auto">
              <a:xfrm>
                <a:off x="5560" y="2366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5" name="Line 138"/>
              <p:cNvSpPr>
                <a:spLocks noChangeShapeType="1"/>
              </p:cNvSpPr>
              <p:nvPr/>
            </p:nvSpPr>
            <p:spPr bwMode="auto">
              <a:xfrm>
                <a:off x="5560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6" name="Rectangle 139"/>
              <p:cNvSpPr>
                <a:spLocks noChangeArrowheads="1"/>
              </p:cNvSpPr>
              <p:nvPr/>
            </p:nvSpPr>
            <p:spPr bwMode="auto">
              <a:xfrm>
                <a:off x="2768" y="2587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557" name="Rectangle 140"/>
              <p:cNvSpPr>
                <a:spLocks noChangeArrowheads="1"/>
              </p:cNvSpPr>
              <p:nvPr/>
            </p:nvSpPr>
            <p:spPr bwMode="auto">
              <a:xfrm>
                <a:off x="2983" y="2587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558" name="Rectangle 141"/>
              <p:cNvSpPr>
                <a:spLocks noChangeArrowheads="1"/>
              </p:cNvSpPr>
              <p:nvPr/>
            </p:nvSpPr>
            <p:spPr bwMode="auto">
              <a:xfrm>
                <a:off x="3208" y="2587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1</a:t>
                </a:r>
                <a:endParaRPr lang="en-US" sz="3200" i="1" baseline="-25000"/>
              </a:p>
            </p:txBody>
          </p:sp>
          <p:sp>
            <p:nvSpPr>
              <p:cNvPr id="15559" name="Rectangle 142"/>
              <p:cNvSpPr>
                <a:spLocks noChangeArrowheads="1"/>
              </p:cNvSpPr>
              <p:nvPr/>
            </p:nvSpPr>
            <p:spPr bwMode="auto">
              <a:xfrm>
                <a:off x="3481" y="2587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560" name="Rectangle 143"/>
              <p:cNvSpPr>
                <a:spLocks noChangeArrowheads="1"/>
              </p:cNvSpPr>
              <p:nvPr/>
            </p:nvSpPr>
            <p:spPr bwMode="auto">
              <a:xfrm>
                <a:off x="3679" y="2587"/>
                <a:ext cx="66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Set State</a:t>
                </a:r>
                <a:endParaRPr lang="en-US" sz="3200" i="1" baseline="-25000"/>
              </a:p>
            </p:txBody>
          </p:sp>
          <p:sp>
            <p:nvSpPr>
              <p:cNvPr id="15561" name="Rectangle 144"/>
              <p:cNvSpPr>
                <a:spLocks noChangeArrowheads="1"/>
              </p:cNvSpPr>
              <p:nvPr/>
            </p:nvSpPr>
            <p:spPr bwMode="auto">
              <a:xfrm>
                <a:off x="2688" y="257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2" name="Line 145"/>
              <p:cNvSpPr>
                <a:spLocks noChangeShapeType="1"/>
              </p:cNvSpPr>
              <p:nvPr/>
            </p:nvSpPr>
            <p:spPr bwMode="auto">
              <a:xfrm>
                <a:off x="2688" y="257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3" name="Rectangle 146"/>
              <p:cNvSpPr>
                <a:spLocks noChangeArrowheads="1"/>
              </p:cNvSpPr>
              <p:nvPr/>
            </p:nvSpPr>
            <p:spPr bwMode="auto">
              <a:xfrm>
                <a:off x="2699" y="2573"/>
                <a:ext cx="22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4" name="Line 147"/>
              <p:cNvSpPr>
                <a:spLocks noChangeShapeType="1"/>
              </p:cNvSpPr>
              <p:nvPr/>
            </p:nvSpPr>
            <p:spPr bwMode="auto">
              <a:xfrm>
                <a:off x="2699" y="2573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5" name="Rectangle 148"/>
              <p:cNvSpPr>
                <a:spLocks noChangeArrowheads="1"/>
              </p:cNvSpPr>
              <p:nvPr/>
            </p:nvSpPr>
            <p:spPr bwMode="auto">
              <a:xfrm>
                <a:off x="2924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" name="Line 149"/>
              <p:cNvSpPr>
                <a:spLocks noChangeShapeType="1"/>
              </p:cNvSpPr>
              <p:nvPr/>
            </p:nvSpPr>
            <p:spPr bwMode="auto">
              <a:xfrm>
                <a:off x="2924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" name="Line 150"/>
              <p:cNvSpPr>
                <a:spLocks noChangeShapeType="1"/>
              </p:cNvSpPr>
              <p:nvPr/>
            </p:nvSpPr>
            <p:spPr bwMode="auto">
              <a:xfrm>
                <a:off x="2924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8" name="Rectangle 151"/>
              <p:cNvSpPr>
                <a:spLocks noChangeArrowheads="1"/>
              </p:cNvSpPr>
              <p:nvPr/>
            </p:nvSpPr>
            <p:spPr bwMode="auto">
              <a:xfrm>
                <a:off x="2930" y="2573"/>
                <a:ext cx="1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" name="Line 152"/>
              <p:cNvSpPr>
                <a:spLocks noChangeShapeType="1"/>
              </p:cNvSpPr>
              <p:nvPr/>
            </p:nvSpPr>
            <p:spPr bwMode="auto">
              <a:xfrm>
                <a:off x="2930" y="2573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0" name="Rectangle 153"/>
              <p:cNvSpPr>
                <a:spLocks noChangeArrowheads="1"/>
              </p:cNvSpPr>
              <p:nvPr/>
            </p:nvSpPr>
            <p:spPr bwMode="auto">
              <a:xfrm>
                <a:off x="3127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1" name="Line 154"/>
              <p:cNvSpPr>
                <a:spLocks noChangeShapeType="1"/>
              </p:cNvSpPr>
              <p:nvPr/>
            </p:nvSpPr>
            <p:spPr bwMode="auto">
              <a:xfrm>
                <a:off x="3127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2" name="Line 155"/>
              <p:cNvSpPr>
                <a:spLocks noChangeShapeType="1"/>
              </p:cNvSpPr>
              <p:nvPr/>
            </p:nvSpPr>
            <p:spPr bwMode="auto">
              <a:xfrm>
                <a:off x="3127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3" name="Rectangle 156"/>
              <p:cNvSpPr>
                <a:spLocks noChangeArrowheads="1"/>
              </p:cNvSpPr>
              <p:nvPr/>
            </p:nvSpPr>
            <p:spPr bwMode="auto">
              <a:xfrm>
                <a:off x="3133" y="2573"/>
                <a:ext cx="2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4" name="Line 157"/>
              <p:cNvSpPr>
                <a:spLocks noChangeShapeType="1"/>
              </p:cNvSpPr>
              <p:nvPr/>
            </p:nvSpPr>
            <p:spPr bwMode="auto">
              <a:xfrm>
                <a:off x="3133" y="2573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5" name="Rectangle 158"/>
              <p:cNvSpPr>
                <a:spLocks noChangeArrowheads="1"/>
              </p:cNvSpPr>
              <p:nvPr/>
            </p:nvSpPr>
            <p:spPr bwMode="auto">
              <a:xfrm>
                <a:off x="3373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6" name="Line 159"/>
              <p:cNvSpPr>
                <a:spLocks noChangeShapeType="1"/>
              </p:cNvSpPr>
              <p:nvPr/>
            </p:nvSpPr>
            <p:spPr bwMode="auto">
              <a:xfrm>
                <a:off x="3373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7" name="Line 160"/>
              <p:cNvSpPr>
                <a:spLocks noChangeShapeType="1"/>
              </p:cNvSpPr>
              <p:nvPr/>
            </p:nvSpPr>
            <p:spPr bwMode="auto">
              <a:xfrm>
                <a:off x="3373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8" name="Rectangle 161"/>
              <p:cNvSpPr>
                <a:spLocks noChangeArrowheads="1"/>
              </p:cNvSpPr>
              <p:nvPr/>
            </p:nvSpPr>
            <p:spPr bwMode="auto">
              <a:xfrm>
                <a:off x="3379" y="2573"/>
                <a:ext cx="29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9" name="Line 162"/>
              <p:cNvSpPr>
                <a:spLocks noChangeShapeType="1"/>
              </p:cNvSpPr>
              <p:nvPr/>
            </p:nvSpPr>
            <p:spPr bwMode="auto">
              <a:xfrm>
                <a:off x="3379" y="2573"/>
                <a:ext cx="29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0" name="Rectangle 163"/>
              <p:cNvSpPr>
                <a:spLocks noChangeArrowheads="1"/>
              </p:cNvSpPr>
              <p:nvPr/>
            </p:nvSpPr>
            <p:spPr bwMode="auto">
              <a:xfrm>
                <a:off x="3673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1" name="Line 164"/>
              <p:cNvSpPr>
                <a:spLocks noChangeShapeType="1"/>
              </p:cNvSpPr>
              <p:nvPr/>
            </p:nvSpPr>
            <p:spPr bwMode="auto">
              <a:xfrm>
                <a:off x="3673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2" name="Line 165"/>
              <p:cNvSpPr>
                <a:spLocks noChangeShapeType="1"/>
              </p:cNvSpPr>
              <p:nvPr/>
            </p:nvSpPr>
            <p:spPr bwMode="auto">
              <a:xfrm>
                <a:off x="3673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3" name="Rectangle 166"/>
              <p:cNvSpPr>
                <a:spLocks noChangeArrowheads="1"/>
              </p:cNvSpPr>
              <p:nvPr/>
            </p:nvSpPr>
            <p:spPr bwMode="auto">
              <a:xfrm>
                <a:off x="3679" y="2573"/>
                <a:ext cx="188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4" name="Line 167"/>
              <p:cNvSpPr>
                <a:spLocks noChangeShapeType="1"/>
              </p:cNvSpPr>
              <p:nvPr/>
            </p:nvSpPr>
            <p:spPr bwMode="auto">
              <a:xfrm>
                <a:off x="3679" y="2573"/>
                <a:ext cx="18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5" name="Rectangle 168"/>
              <p:cNvSpPr>
                <a:spLocks noChangeArrowheads="1"/>
              </p:cNvSpPr>
              <p:nvPr/>
            </p:nvSpPr>
            <p:spPr bwMode="auto">
              <a:xfrm>
                <a:off x="5560" y="257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6" name="Line 169"/>
              <p:cNvSpPr>
                <a:spLocks noChangeShapeType="1"/>
              </p:cNvSpPr>
              <p:nvPr/>
            </p:nvSpPr>
            <p:spPr bwMode="auto">
              <a:xfrm>
                <a:off x="5560" y="257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7" name="Rectangle 170"/>
              <p:cNvSpPr>
                <a:spLocks noChangeArrowheads="1"/>
              </p:cNvSpPr>
              <p:nvPr/>
            </p:nvSpPr>
            <p:spPr bwMode="auto">
              <a:xfrm>
                <a:off x="2688" y="2579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8" name="Line 171"/>
              <p:cNvSpPr>
                <a:spLocks noChangeShapeType="1"/>
              </p:cNvSpPr>
              <p:nvPr/>
            </p:nvSpPr>
            <p:spPr bwMode="auto">
              <a:xfrm>
                <a:off x="2688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89" name="Rectangle 172"/>
              <p:cNvSpPr>
                <a:spLocks noChangeArrowheads="1"/>
              </p:cNvSpPr>
              <p:nvPr/>
            </p:nvSpPr>
            <p:spPr bwMode="auto">
              <a:xfrm>
                <a:off x="2924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0" name="Line 173"/>
              <p:cNvSpPr>
                <a:spLocks noChangeShapeType="1"/>
              </p:cNvSpPr>
              <p:nvPr/>
            </p:nvSpPr>
            <p:spPr bwMode="auto">
              <a:xfrm>
                <a:off x="2924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1" name="Rectangle 174"/>
              <p:cNvSpPr>
                <a:spLocks noChangeArrowheads="1"/>
              </p:cNvSpPr>
              <p:nvPr/>
            </p:nvSpPr>
            <p:spPr bwMode="auto">
              <a:xfrm>
                <a:off x="3127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2" name="Line 175"/>
              <p:cNvSpPr>
                <a:spLocks noChangeShapeType="1"/>
              </p:cNvSpPr>
              <p:nvPr/>
            </p:nvSpPr>
            <p:spPr bwMode="auto">
              <a:xfrm>
                <a:off x="3127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3" name="Rectangle 176"/>
              <p:cNvSpPr>
                <a:spLocks noChangeArrowheads="1"/>
              </p:cNvSpPr>
              <p:nvPr/>
            </p:nvSpPr>
            <p:spPr bwMode="auto">
              <a:xfrm>
                <a:off x="3373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4" name="Line 177"/>
              <p:cNvSpPr>
                <a:spLocks noChangeShapeType="1"/>
              </p:cNvSpPr>
              <p:nvPr/>
            </p:nvSpPr>
            <p:spPr bwMode="auto">
              <a:xfrm>
                <a:off x="3373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5" name="Rectangle 178"/>
              <p:cNvSpPr>
                <a:spLocks noChangeArrowheads="1"/>
              </p:cNvSpPr>
              <p:nvPr/>
            </p:nvSpPr>
            <p:spPr bwMode="auto">
              <a:xfrm>
                <a:off x="3673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6" name="Line 179"/>
              <p:cNvSpPr>
                <a:spLocks noChangeShapeType="1"/>
              </p:cNvSpPr>
              <p:nvPr/>
            </p:nvSpPr>
            <p:spPr bwMode="auto">
              <a:xfrm>
                <a:off x="3673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7" name="Rectangle 180"/>
              <p:cNvSpPr>
                <a:spLocks noChangeArrowheads="1"/>
              </p:cNvSpPr>
              <p:nvPr/>
            </p:nvSpPr>
            <p:spPr bwMode="auto">
              <a:xfrm>
                <a:off x="5560" y="2579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8" name="Line 181"/>
              <p:cNvSpPr>
                <a:spLocks noChangeShapeType="1"/>
              </p:cNvSpPr>
              <p:nvPr/>
            </p:nvSpPr>
            <p:spPr bwMode="auto">
              <a:xfrm>
                <a:off x="5560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99" name="Rectangle 182"/>
              <p:cNvSpPr>
                <a:spLocks noChangeArrowheads="1"/>
              </p:cNvSpPr>
              <p:nvPr/>
            </p:nvSpPr>
            <p:spPr bwMode="auto">
              <a:xfrm>
                <a:off x="2768" y="279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600" name="Rectangle 183"/>
              <p:cNvSpPr>
                <a:spLocks noChangeArrowheads="1"/>
              </p:cNvSpPr>
              <p:nvPr/>
            </p:nvSpPr>
            <p:spPr bwMode="auto">
              <a:xfrm>
                <a:off x="2983" y="279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1</a:t>
                </a:r>
                <a:endParaRPr lang="en-US" sz="3200" i="1" baseline="-25000"/>
              </a:p>
            </p:txBody>
          </p:sp>
          <p:sp>
            <p:nvSpPr>
              <p:cNvPr id="15601" name="Rectangle 184"/>
              <p:cNvSpPr>
                <a:spLocks noChangeArrowheads="1"/>
              </p:cNvSpPr>
              <p:nvPr/>
            </p:nvSpPr>
            <p:spPr bwMode="auto">
              <a:xfrm>
                <a:off x="3208" y="279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602" name="Rectangle 185"/>
              <p:cNvSpPr>
                <a:spLocks noChangeArrowheads="1"/>
              </p:cNvSpPr>
              <p:nvPr/>
            </p:nvSpPr>
            <p:spPr bwMode="auto">
              <a:xfrm>
                <a:off x="3481" y="279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1</a:t>
                </a:r>
                <a:endParaRPr lang="en-US" sz="3200" i="1" baseline="-25000"/>
              </a:p>
            </p:txBody>
          </p:sp>
          <p:sp>
            <p:nvSpPr>
              <p:cNvPr id="15603" name="Rectangle 186"/>
              <p:cNvSpPr>
                <a:spLocks noChangeArrowheads="1"/>
              </p:cNvSpPr>
              <p:nvPr/>
            </p:nvSpPr>
            <p:spPr bwMode="auto">
              <a:xfrm>
                <a:off x="3679" y="2799"/>
                <a:ext cx="8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Reset State</a:t>
                </a:r>
                <a:endParaRPr lang="en-US" sz="3200" i="1" baseline="-25000"/>
              </a:p>
            </p:txBody>
          </p:sp>
          <p:sp>
            <p:nvSpPr>
              <p:cNvPr id="15604" name="Rectangle 187"/>
              <p:cNvSpPr>
                <a:spLocks noChangeArrowheads="1"/>
              </p:cNvSpPr>
              <p:nvPr/>
            </p:nvSpPr>
            <p:spPr bwMode="auto">
              <a:xfrm>
                <a:off x="2688" y="2786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5" name="Line 188"/>
              <p:cNvSpPr>
                <a:spLocks noChangeShapeType="1"/>
              </p:cNvSpPr>
              <p:nvPr/>
            </p:nvSpPr>
            <p:spPr bwMode="auto">
              <a:xfrm>
                <a:off x="2688" y="27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6" name="Rectangle 189"/>
              <p:cNvSpPr>
                <a:spLocks noChangeArrowheads="1"/>
              </p:cNvSpPr>
              <p:nvPr/>
            </p:nvSpPr>
            <p:spPr bwMode="auto">
              <a:xfrm>
                <a:off x="2699" y="2786"/>
                <a:ext cx="22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7" name="Line 190"/>
              <p:cNvSpPr>
                <a:spLocks noChangeShapeType="1"/>
              </p:cNvSpPr>
              <p:nvPr/>
            </p:nvSpPr>
            <p:spPr bwMode="auto">
              <a:xfrm>
                <a:off x="2699" y="2786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8" name="Rectangle 191"/>
              <p:cNvSpPr>
                <a:spLocks noChangeArrowheads="1"/>
              </p:cNvSpPr>
              <p:nvPr/>
            </p:nvSpPr>
            <p:spPr bwMode="auto">
              <a:xfrm>
                <a:off x="2924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09" name="Line 192"/>
              <p:cNvSpPr>
                <a:spLocks noChangeShapeType="1"/>
              </p:cNvSpPr>
              <p:nvPr/>
            </p:nvSpPr>
            <p:spPr bwMode="auto">
              <a:xfrm>
                <a:off x="2924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0" name="Line 193"/>
              <p:cNvSpPr>
                <a:spLocks noChangeShapeType="1"/>
              </p:cNvSpPr>
              <p:nvPr/>
            </p:nvSpPr>
            <p:spPr bwMode="auto">
              <a:xfrm>
                <a:off x="2924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1" name="Rectangle 194"/>
              <p:cNvSpPr>
                <a:spLocks noChangeArrowheads="1"/>
              </p:cNvSpPr>
              <p:nvPr/>
            </p:nvSpPr>
            <p:spPr bwMode="auto">
              <a:xfrm>
                <a:off x="2930" y="2786"/>
                <a:ext cx="1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2" name="Line 195"/>
              <p:cNvSpPr>
                <a:spLocks noChangeShapeType="1"/>
              </p:cNvSpPr>
              <p:nvPr/>
            </p:nvSpPr>
            <p:spPr bwMode="auto">
              <a:xfrm>
                <a:off x="2930" y="2786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3" name="Rectangle 196"/>
              <p:cNvSpPr>
                <a:spLocks noChangeArrowheads="1"/>
              </p:cNvSpPr>
              <p:nvPr/>
            </p:nvSpPr>
            <p:spPr bwMode="auto">
              <a:xfrm>
                <a:off x="3127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4" name="Line 197"/>
              <p:cNvSpPr>
                <a:spLocks noChangeShapeType="1"/>
              </p:cNvSpPr>
              <p:nvPr/>
            </p:nvSpPr>
            <p:spPr bwMode="auto">
              <a:xfrm>
                <a:off x="3127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5" name="Line 198"/>
              <p:cNvSpPr>
                <a:spLocks noChangeShapeType="1"/>
              </p:cNvSpPr>
              <p:nvPr/>
            </p:nvSpPr>
            <p:spPr bwMode="auto">
              <a:xfrm>
                <a:off x="3127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6" name="Rectangle 199"/>
              <p:cNvSpPr>
                <a:spLocks noChangeArrowheads="1"/>
              </p:cNvSpPr>
              <p:nvPr/>
            </p:nvSpPr>
            <p:spPr bwMode="auto">
              <a:xfrm>
                <a:off x="3133" y="2786"/>
                <a:ext cx="2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7" name="Line 200"/>
              <p:cNvSpPr>
                <a:spLocks noChangeShapeType="1"/>
              </p:cNvSpPr>
              <p:nvPr/>
            </p:nvSpPr>
            <p:spPr bwMode="auto">
              <a:xfrm>
                <a:off x="3133" y="2786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8" name="Rectangle 201"/>
              <p:cNvSpPr>
                <a:spLocks noChangeArrowheads="1"/>
              </p:cNvSpPr>
              <p:nvPr/>
            </p:nvSpPr>
            <p:spPr bwMode="auto">
              <a:xfrm>
                <a:off x="3373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19" name="Line 202"/>
              <p:cNvSpPr>
                <a:spLocks noChangeShapeType="1"/>
              </p:cNvSpPr>
              <p:nvPr/>
            </p:nvSpPr>
            <p:spPr bwMode="auto">
              <a:xfrm>
                <a:off x="3373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0" name="Line 203"/>
              <p:cNvSpPr>
                <a:spLocks noChangeShapeType="1"/>
              </p:cNvSpPr>
              <p:nvPr/>
            </p:nvSpPr>
            <p:spPr bwMode="auto">
              <a:xfrm>
                <a:off x="3373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1" name="Rectangle 204"/>
              <p:cNvSpPr>
                <a:spLocks noChangeArrowheads="1"/>
              </p:cNvSpPr>
              <p:nvPr/>
            </p:nvSpPr>
            <p:spPr bwMode="auto">
              <a:xfrm>
                <a:off x="3379" y="2786"/>
                <a:ext cx="29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2" name="Line 205"/>
              <p:cNvSpPr>
                <a:spLocks noChangeShapeType="1"/>
              </p:cNvSpPr>
              <p:nvPr/>
            </p:nvSpPr>
            <p:spPr bwMode="auto">
              <a:xfrm>
                <a:off x="3379" y="2786"/>
                <a:ext cx="29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3" name="Rectangle 206"/>
              <p:cNvSpPr>
                <a:spLocks noChangeArrowheads="1"/>
              </p:cNvSpPr>
              <p:nvPr/>
            </p:nvSpPr>
            <p:spPr bwMode="auto">
              <a:xfrm>
                <a:off x="3673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4" name="Line 207"/>
              <p:cNvSpPr>
                <a:spLocks noChangeShapeType="1"/>
              </p:cNvSpPr>
              <p:nvPr/>
            </p:nvSpPr>
            <p:spPr bwMode="auto">
              <a:xfrm>
                <a:off x="3673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5" name="Line 208"/>
              <p:cNvSpPr>
                <a:spLocks noChangeShapeType="1"/>
              </p:cNvSpPr>
              <p:nvPr/>
            </p:nvSpPr>
            <p:spPr bwMode="auto">
              <a:xfrm>
                <a:off x="3673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6" name="Rectangle 209"/>
              <p:cNvSpPr>
                <a:spLocks noChangeArrowheads="1"/>
              </p:cNvSpPr>
              <p:nvPr/>
            </p:nvSpPr>
            <p:spPr bwMode="auto">
              <a:xfrm>
                <a:off x="3679" y="2786"/>
                <a:ext cx="188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7" name="Line 210"/>
              <p:cNvSpPr>
                <a:spLocks noChangeShapeType="1"/>
              </p:cNvSpPr>
              <p:nvPr/>
            </p:nvSpPr>
            <p:spPr bwMode="auto">
              <a:xfrm>
                <a:off x="3679" y="2786"/>
                <a:ext cx="18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8" name="Rectangle 211"/>
              <p:cNvSpPr>
                <a:spLocks noChangeArrowheads="1"/>
              </p:cNvSpPr>
              <p:nvPr/>
            </p:nvSpPr>
            <p:spPr bwMode="auto">
              <a:xfrm>
                <a:off x="5560" y="278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29" name="Line 212"/>
              <p:cNvSpPr>
                <a:spLocks noChangeShapeType="1"/>
              </p:cNvSpPr>
              <p:nvPr/>
            </p:nvSpPr>
            <p:spPr bwMode="auto">
              <a:xfrm>
                <a:off x="5560" y="27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0" name="Rectangle 213"/>
              <p:cNvSpPr>
                <a:spLocks noChangeArrowheads="1"/>
              </p:cNvSpPr>
              <p:nvPr/>
            </p:nvSpPr>
            <p:spPr bwMode="auto">
              <a:xfrm>
                <a:off x="2688" y="2792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1" name="Line 214"/>
              <p:cNvSpPr>
                <a:spLocks noChangeShapeType="1"/>
              </p:cNvSpPr>
              <p:nvPr/>
            </p:nvSpPr>
            <p:spPr bwMode="auto">
              <a:xfrm>
                <a:off x="2688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2" name="Rectangle 215"/>
              <p:cNvSpPr>
                <a:spLocks noChangeArrowheads="1"/>
              </p:cNvSpPr>
              <p:nvPr/>
            </p:nvSpPr>
            <p:spPr bwMode="auto">
              <a:xfrm>
                <a:off x="2924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3" name="Line 216"/>
              <p:cNvSpPr>
                <a:spLocks noChangeShapeType="1"/>
              </p:cNvSpPr>
              <p:nvPr/>
            </p:nvSpPr>
            <p:spPr bwMode="auto">
              <a:xfrm>
                <a:off x="2924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4" name="Rectangle 217"/>
              <p:cNvSpPr>
                <a:spLocks noChangeArrowheads="1"/>
              </p:cNvSpPr>
              <p:nvPr/>
            </p:nvSpPr>
            <p:spPr bwMode="auto">
              <a:xfrm>
                <a:off x="3127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5" name="Line 218"/>
              <p:cNvSpPr>
                <a:spLocks noChangeShapeType="1"/>
              </p:cNvSpPr>
              <p:nvPr/>
            </p:nvSpPr>
            <p:spPr bwMode="auto">
              <a:xfrm>
                <a:off x="3127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6" name="Rectangle 219"/>
              <p:cNvSpPr>
                <a:spLocks noChangeArrowheads="1"/>
              </p:cNvSpPr>
              <p:nvPr/>
            </p:nvSpPr>
            <p:spPr bwMode="auto">
              <a:xfrm>
                <a:off x="3373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7" name="Line 220"/>
              <p:cNvSpPr>
                <a:spLocks noChangeShapeType="1"/>
              </p:cNvSpPr>
              <p:nvPr/>
            </p:nvSpPr>
            <p:spPr bwMode="auto">
              <a:xfrm>
                <a:off x="3373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8" name="Rectangle 221"/>
              <p:cNvSpPr>
                <a:spLocks noChangeArrowheads="1"/>
              </p:cNvSpPr>
              <p:nvPr/>
            </p:nvSpPr>
            <p:spPr bwMode="auto">
              <a:xfrm>
                <a:off x="3673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39" name="Line 222"/>
              <p:cNvSpPr>
                <a:spLocks noChangeShapeType="1"/>
              </p:cNvSpPr>
              <p:nvPr/>
            </p:nvSpPr>
            <p:spPr bwMode="auto">
              <a:xfrm>
                <a:off x="3673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0" name="Rectangle 223"/>
              <p:cNvSpPr>
                <a:spLocks noChangeArrowheads="1"/>
              </p:cNvSpPr>
              <p:nvPr/>
            </p:nvSpPr>
            <p:spPr bwMode="auto">
              <a:xfrm>
                <a:off x="5560" y="2792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1" name="Line 224"/>
              <p:cNvSpPr>
                <a:spLocks noChangeShapeType="1"/>
              </p:cNvSpPr>
              <p:nvPr/>
            </p:nvSpPr>
            <p:spPr bwMode="auto">
              <a:xfrm>
                <a:off x="5560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2" name="Rectangle 225"/>
              <p:cNvSpPr>
                <a:spLocks noChangeArrowheads="1"/>
              </p:cNvSpPr>
              <p:nvPr/>
            </p:nvSpPr>
            <p:spPr bwMode="auto">
              <a:xfrm>
                <a:off x="2768" y="3012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643" name="Rectangle 226"/>
              <p:cNvSpPr>
                <a:spLocks noChangeArrowheads="1"/>
              </p:cNvSpPr>
              <p:nvPr/>
            </p:nvSpPr>
            <p:spPr bwMode="auto">
              <a:xfrm>
                <a:off x="2983" y="3012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644" name="Rectangle 227"/>
              <p:cNvSpPr>
                <a:spLocks noChangeArrowheads="1"/>
              </p:cNvSpPr>
              <p:nvPr/>
            </p:nvSpPr>
            <p:spPr bwMode="auto">
              <a:xfrm>
                <a:off x="3208" y="3012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0</a:t>
                </a:r>
                <a:endParaRPr lang="en-US" sz="3200" i="1" baseline="-25000"/>
              </a:p>
            </p:txBody>
          </p:sp>
          <p:sp>
            <p:nvSpPr>
              <p:cNvPr id="15645" name="Rectangle 228"/>
              <p:cNvSpPr>
                <a:spLocks noChangeArrowheads="1"/>
              </p:cNvSpPr>
              <p:nvPr/>
            </p:nvSpPr>
            <p:spPr bwMode="auto">
              <a:xfrm>
                <a:off x="3481" y="3012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1</a:t>
                </a:r>
                <a:endParaRPr lang="en-US" sz="3200" i="1" baseline="-25000"/>
              </a:p>
            </p:txBody>
          </p:sp>
          <p:sp>
            <p:nvSpPr>
              <p:cNvPr id="15646" name="Rectangle 229"/>
              <p:cNvSpPr>
                <a:spLocks noChangeArrowheads="1"/>
              </p:cNvSpPr>
              <p:nvPr/>
            </p:nvSpPr>
            <p:spPr bwMode="auto">
              <a:xfrm>
                <a:off x="3679" y="3012"/>
                <a:ext cx="8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</a:rPr>
                  <a:t>Reset State</a:t>
                </a:r>
                <a:endParaRPr lang="en-US" sz="3200" i="1" baseline="-25000"/>
              </a:p>
            </p:txBody>
          </p:sp>
          <p:sp>
            <p:nvSpPr>
              <p:cNvPr id="15647" name="Rectangle 230"/>
              <p:cNvSpPr>
                <a:spLocks noChangeArrowheads="1"/>
              </p:cNvSpPr>
              <p:nvPr/>
            </p:nvSpPr>
            <p:spPr bwMode="auto">
              <a:xfrm>
                <a:off x="2688" y="299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8" name="Line 231"/>
              <p:cNvSpPr>
                <a:spLocks noChangeShapeType="1"/>
              </p:cNvSpPr>
              <p:nvPr/>
            </p:nvSpPr>
            <p:spPr bwMode="auto">
              <a:xfrm>
                <a:off x="2688" y="299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9" name="Rectangle 232"/>
              <p:cNvSpPr>
                <a:spLocks noChangeArrowheads="1"/>
              </p:cNvSpPr>
              <p:nvPr/>
            </p:nvSpPr>
            <p:spPr bwMode="auto">
              <a:xfrm>
                <a:off x="2699" y="2999"/>
                <a:ext cx="22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0" name="Line 233"/>
              <p:cNvSpPr>
                <a:spLocks noChangeShapeType="1"/>
              </p:cNvSpPr>
              <p:nvPr/>
            </p:nvSpPr>
            <p:spPr bwMode="auto">
              <a:xfrm>
                <a:off x="2699" y="2999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1" name="Rectangle 234"/>
              <p:cNvSpPr>
                <a:spLocks noChangeArrowheads="1"/>
              </p:cNvSpPr>
              <p:nvPr/>
            </p:nvSpPr>
            <p:spPr bwMode="auto">
              <a:xfrm>
                <a:off x="2924" y="299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2" name="Line 235"/>
              <p:cNvSpPr>
                <a:spLocks noChangeShapeType="1"/>
              </p:cNvSpPr>
              <p:nvPr/>
            </p:nvSpPr>
            <p:spPr bwMode="auto">
              <a:xfrm>
                <a:off x="2924" y="299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3" name="Line 236"/>
              <p:cNvSpPr>
                <a:spLocks noChangeShapeType="1"/>
              </p:cNvSpPr>
              <p:nvPr/>
            </p:nvSpPr>
            <p:spPr bwMode="auto">
              <a:xfrm>
                <a:off x="2924" y="299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4" name="Rectangle 237"/>
              <p:cNvSpPr>
                <a:spLocks noChangeArrowheads="1"/>
              </p:cNvSpPr>
              <p:nvPr/>
            </p:nvSpPr>
            <p:spPr bwMode="auto">
              <a:xfrm>
                <a:off x="2930" y="2999"/>
                <a:ext cx="1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5" name="Line 238"/>
              <p:cNvSpPr>
                <a:spLocks noChangeShapeType="1"/>
              </p:cNvSpPr>
              <p:nvPr/>
            </p:nvSpPr>
            <p:spPr bwMode="auto">
              <a:xfrm>
                <a:off x="2930" y="2999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6" name="Rectangle 239"/>
              <p:cNvSpPr>
                <a:spLocks noChangeArrowheads="1"/>
              </p:cNvSpPr>
              <p:nvPr/>
            </p:nvSpPr>
            <p:spPr bwMode="auto">
              <a:xfrm>
                <a:off x="3127" y="299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7" name="Line 240"/>
              <p:cNvSpPr>
                <a:spLocks noChangeShapeType="1"/>
              </p:cNvSpPr>
              <p:nvPr/>
            </p:nvSpPr>
            <p:spPr bwMode="auto">
              <a:xfrm>
                <a:off x="3127" y="299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8" name="Line 241"/>
              <p:cNvSpPr>
                <a:spLocks noChangeShapeType="1"/>
              </p:cNvSpPr>
              <p:nvPr/>
            </p:nvSpPr>
            <p:spPr bwMode="auto">
              <a:xfrm>
                <a:off x="3127" y="299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9" name="Rectangle 242"/>
              <p:cNvSpPr>
                <a:spLocks noChangeArrowheads="1"/>
              </p:cNvSpPr>
              <p:nvPr/>
            </p:nvSpPr>
            <p:spPr bwMode="auto">
              <a:xfrm>
                <a:off x="3133" y="2999"/>
                <a:ext cx="24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0" name="Line 243"/>
              <p:cNvSpPr>
                <a:spLocks noChangeShapeType="1"/>
              </p:cNvSpPr>
              <p:nvPr/>
            </p:nvSpPr>
            <p:spPr bwMode="auto">
              <a:xfrm>
                <a:off x="3133" y="2999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1" name="Rectangle 244"/>
              <p:cNvSpPr>
                <a:spLocks noChangeArrowheads="1"/>
              </p:cNvSpPr>
              <p:nvPr/>
            </p:nvSpPr>
            <p:spPr bwMode="auto">
              <a:xfrm>
                <a:off x="3373" y="299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5" name="Line 245"/>
            <p:cNvSpPr>
              <a:spLocks noChangeShapeType="1"/>
            </p:cNvSpPr>
            <p:nvPr/>
          </p:nvSpPr>
          <p:spPr bwMode="auto">
            <a:xfrm>
              <a:off x="3365" y="3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246"/>
            <p:cNvSpPr>
              <a:spLocks noChangeShapeType="1"/>
            </p:cNvSpPr>
            <p:nvPr/>
          </p:nvSpPr>
          <p:spPr bwMode="auto">
            <a:xfrm>
              <a:off x="3365" y="32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Rectangle 247"/>
            <p:cNvSpPr>
              <a:spLocks noChangeArrowheads="1"/>
            </p:cNvSpPr>
            <p:nvPr/>
          </p:nvSpPr>
          <p:spPr bwMode="auto">
            <a:xfrm>
              <a:off x="3371" y="3223"/>
              <a:ext cx="29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48"/>
            <p:cNvSpPr>
              <a:spLocks noChangeShapeType="1"/>
            </p:cNvSpPr>
            <p:nvPr/>
          </p:nvSpPr>
          <p:spPr bwMode="auto">
            <a:xfrm>
              <a:off x="3371" y="3223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Rectangle 249"/>
            <p:cNvSpPr>
              <a:spLocks noChangeArrowheads="1"/>
            </p:cNvSpPr>
            <p:nvPr/>
          </p:nvSpPr>
          <p:spPr bwMode="auto">
            <a:xfrm>
              <a:off x="3665" y="3223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50"/>
            <p:cNvSpPr>
              <a:spLocks noChangeShapeType="1"/>
            </p:cNvSpPr>
            <p:nvPr/>
          </p:nvSpPr>
          <p:spPr bwMode="auto">
            <a:xfrm>
              <a:off x="3665" y="3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51"/>
            <p:cNvSpPr>
              <a:spLocks noChangeShapeType="1"/>
            </p:cNvSpPr>
            <p:nvPr/>
          </p:nvSpPr>
          <p:spPr bwMode="auto">
            <a:xfrm>
              <a:off x="3665" y="32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52"/>
            <p:cNvSpPr>
              <a:spLocks noChangeArrowheads="1"/>
            </p:cNvSpPr>
            <p:nvPr/>
          </p:nvSpPr>
          <p:spPr bwMode="auto">
            <a:xfrm>
              <a:off x="3671" y="3223"/>
              <a:ext cx="188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53"/>
            <p:cNvSpPr>
              <a:spLocks noChangeShapeType="1"/>
            </p:cNvSpPr>
            <p:nvPr/>
          </p:nvSpPr>
          <p:spPr bwMode="auto">
            <a:xfrm>
              <a:off x="3671" y="3223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Rectangle 254"/>
            <p:cNvSpPr>
              <a:spLocks noChangeArrowheads="1"/>
            </p:cNvSpPr>
            <p:nvPr/>
          </p:nvSpPr>
          <p:spPr bwMode="auto">
            <a:xfrm>
              <a:off x="5552" y="322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55"/>
            <p:cNvSpPr>
              <a:spLocks noChangeShapeType="1"/>
            </p:cNvSpPr>
            <p:nvPr/>
          </p:nvSpPr>
          <p:spPr bwMode="auto">
            <a:xfrm>
              <a:off x="5552" y="32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Rectangle 256"/>
            <p:cNvSpPr>
              <a:spLocks noChangeArrowheads="1"/>
            </p:cNvSpPr>
            <p:nvPr/>
          </p:nvSpPr>
          <p:spPr bwMode="auto">
            <a:xfrm>
              <a:off x="2680" y="3228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57"/>
            <p:cNvSpPr>
              <a:spLocks noChangeShapeType="1"/>
            </p:cNvSpPr>
            <p:nvPr/>
          </p:nvSpPr>
          <p:spPr bwMode="auto">
            <a:xfrm>
              <a:off x="2680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Rectangle 258"/>
            <p:cNvSpPr>
              <a:spLocks noChangeArrowheads="1"/>
            </p:cNvSpPr>
            <p:nvPr/>
          </p:nvSpPr>
          <p:spPr bwMode="auto">
            <a:xfrm>
              <a:off x="2916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59"/>
            <p:cNvSpPr>
              <a:spLocks noChangeShapeType="1"/>
            </p:cNvSpPr>
            <p:nvPr/>
          </p:nvSpPr>
          <p:spPr bwMode="auto">
            <a:xfrm>
              <a:off x="2916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Rectangle 260"/>
            <p:cNvSpPr>
              <a:spLocks noChangeArrowheads="1"/>
            </p:cNvSpPr>
            <p:nvPr/>
          </p:nvSpPr>
          <p:spPr bwMode="auto">
            <a:xfrm>
              <a:off x="3119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261"/>
            <p:cNvSpPr>
              <a:spLocks noChangeShapeType="1"/>
            </p:cNvSpPr>
            <p:nvPr/>
          </p:nvSpPr>
          <p:spPr bwMode="auto">
            <a:xfrm>
              <a:off x="3119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262"/>
            <p:cNvSpPr>
              <a:spLocks noChangeShapeType="1"/>
            </p:cNvSpPr>
            <p:nvPr/>
          </p:nvSpPr>
          <p:spPr bwMode="auto">
            <a:xfrm>
              <a:off x="3365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Rectangle 263"/>
            <p:cNvSpPr>
              <a:spLocks noChangeArrowheads="1"/>
            </p:cNvSpPr>
            <p:nvPr/>
          </p:nvSpPr>
          <p:spPr bwMode="auto">
            <a:xfrm>
              <a:off x="3665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264"/>
            <p:cNvSpPr>
              <a:spLocks noChangeShapeType="1"/>
            </p:cNvSpPr>
            <p:nvPr/>
          </p:nvSpPr>
          <p:spPr bwMode="auto">
            <a:xfrm>
              <a:off x="3665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Rectangle 265"/>
            <p:cNvSpPr>
              <a:spLocks noChangeArrowheads="1"/>
            </p:cNvSpPr>
            <p:nvPr/>
          </p:nvSpPr>
          <p:spPr bwMode="auto">
            <a:xfrm>
              <a:off x="5552" y="3228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266"/>
            <p:cNvSpPr>
              <a:spLocks noChangeShapeType="1"/>
            </p:cNvSpPr>
            <p:nvPr/>
          </p:nvSpPr>
          <p:spPr bwMode="auto">
            <a:xfrm>
              <a:off x="5552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Rectangle 267"/>
            <p:cNvSpPr>
              <a:spLocks noChangeArrowheads="1"/>
            </p:cNvSpPr>
            <p:nvPr/>
          </p:nvSpPr>
          <p:spPr bwMode="auto">
            <a:xfrm>
              <a:off x="2760" y="344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5398" name="Rectangle 268"/>
            <p:cNvSpPr>
              <a:spLocks noChangeArrowheads="1"/>
            </p:cNvSpPr>
            <p:nvPr/>
          </p:nvSpPr>
          <p:spPr bwMode="auto">
            <a:xfrm>
              <a:off x="2975" y="344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5399" name="Rectangle 269"/>
            <p:cNvSpPr>
              <a:spLocks noChangeArrowheads="1"/>
            </p:cNvSpPr>
            <p:nvPr/>
          </p:nvSpPr>
          <p:spPr bwMode="auto">
            <a:xfrm>
              <a:off x="3200" y="344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5400" name="Rectangle 270"/>
            <p:cNvSpPr>
              <a:spLocks noChangeArrowheads="1"/>
            </p:cNvSpPr>
            <p:nvPr/>
          </p:nvSpPr>
          <p:spPr bwMode="auto">
            <a:xfrm>
              <a:off x="3473" y="344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5401" name="Rectangle 271"/>
            <p:cNvSpPr>
              <a:spLocks noChangeArrowheads="1"/>
            </p:cNvSpPr>
            <p:nvPr/>
          </p:nvSpPr>
          <p:spPr bwMode="auto">
            <a:xfrm>
              <a:off x="3671" y="3449"/>
              <a:ext cx="8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Undefined </a:t>
              </a:r>
              <a:endParaRPr lang="en-US" sz="3200" i="1" baseline="-25000"/>
            </a:p>
          </p:txBody>
        </p:sp>
        <p:sp>
          <p:nvSpPr>
            <p:cNvPr id="15402" name="Rectangle 272"/>
            <p:cNvSpPr>
              <a:spLocks noChangeArrowheads="1"/>
            </p:cNvSpPr>
            <p:nvPr/>
          </p:nvSpPr>
          <p:spPr bwMode="auto">
            <a:xfrm>
              <a:off x="2680" y="343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273"/>
            <p:cNvSpPr>
              <a:spLocks noChangeShapeType="1"/>
            </p:cNvSpPr>
            <p:nvPr/>
          </p:nvSpPr>
          <p:spPr bwMode="auto">
            <a:xfrm>
              <a:off x="2680" y="343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Rectangle 274"/>
            <p:cNvSpPr>
              <a:spLocks noChangeArrowheads="1"/>
            </p:cNvSpPr>
            <p:nvPr/>
          </p:nvSpPr>
          <p:spPr bwMode="auto">
            <a:xfrm>
              <a:off x="2691" y="3435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Line 275"/>
            <p:cNvSpPr>
              <a:spLocks noChangeShapeType="1"/>
            </p:cNvSpPr>
            <p:nvPr/>
          </p:nvSpPr>
          <p:spPr bwMode="auto">
            <a:xfrm>
              <a:off x="2691" y="3435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Rectangle 276"/>
            <p:cNvSpPr>
              <a:spLocks noChangeArrowheads="1"/>
            </p:cNvSpPr>
            <p:nvPr/>
          </p:nvSpPr>
          <p:spPr bwMode="auto">
            <a:xfrm>
              <a:off x="2916" y="343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277"/>
            <p:cNvSpPr>
              <a:spLocks noChangeShapeType="1"/>
            </p:cNvSpPr>
            <p:nvPr/>
          </p:nvSpPr>
          <p:spPr bwMode="auto">
            <a:xfrm>
              <a:off x="2916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278"/>
            <p:cNvSpPr>
              <a:spLocks noChangeShapeType="1"/>
            </p:cNvSpPr>
            <p:nvPr/>
          </p:nvSpPr>
          <p:spPr bwMode="auto">
            <a:xfrm>
              <a:off x="2916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Rectangle 279"/>
            <p:cNvSpPr>
              <a:spLocks noChangeArrowheads="1"/>
            </p:cNvSpPr>
            <p:nvPr/>
          </p:nvSpPr>
          <p:spPr bwMode="auto">
            <a:xfrm>
              <a:off x="2922" y="3435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280"/>
            <p:cNvSpPr>
              <a:spLocks noChangeShapeType="1"/>
            </p:cNvSpPr>
            <p:nvPr/>
          </p:nvSpPr>
          <p:spPr bwMode="auto">
            <a:xfrm>
              <a:off x="2922" y="3435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282"/>
            <p:cNvSpPr>
              <a:spLocks noChangeShapeType="1"/>
            </p:cNvSpPr>
            <p:nvPr/>
          </p:nvSpPr>
          <p:spPr bwMode="auto">
            <a:xfrm>
              <a:off x="3119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283"/>
            <p:cNvSpPr>
              <a:spLocks noChangeShapeType="1"/>
            </p:cNvSpPr>
            <p:nvPr/>
          </p:nvSpPr>
          <p:spPr bwMode="auto">
            <a:xfrm>
              <a:off x="3119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Rectangle 284"/>
            <p:cNvSpPr>
              <a:spLocks noChangeArrowheads="1"/>
            </p:cNvSpPr>
            <p:nvPr/>
          </p:nvSpPr>
          <p:spPr bwMode="auto">
            <a:xfrm>
              <a:off x="3125" y="3435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85"/>
            <p:cNvSpPr>
              <a:spLocks noChangeShapeType="1"/>
            </p:cNvSpPr>
            <p:nvPr/>
          </p:nvSpPr>
          <p:spPr bwMode="auto">
            <a:xfrm>
              <a:off x="3125" y="3435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86"/>
            <p:cNvSpPr>
              <a:spLocks noChangeShapeType="1"/>
            </p:cNvSpPr>
            <p:nvPr/>
          </p:nvSpPr>
          <p:spPr bwMode="auto">
            <a:xfrm>
              <a:off x="3365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87"/>
            <p:cNvSpPr>
              <a:spLocks noChangeShapeType="1"/>
            </p:cNvSpPr>
            <p:nvPr/>
          </p:nvSpPr>
          <p:spPr bwMode="auto">
            <a:xfrm>
              <a:off x="3365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Rectangle 288"/>
            <p:cNvSpPr>
              <a:spLocks noChangeArrowheads="1"/>
            </p:cNvSpPr>
            <p:nvPr/>
          </p:nvSpPr>
          <p:spPr bwMode="auto">
            <a:xfrm>
              <a:off x="3371" y="3435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Line 289"/>
            <p:cNvSpPr>
              <a:spLocks noChangeShapeType="1"/>
            </p:cNvSpPr>
            <p:nvPr/>
          </p:nvSpPr>
          <p:spPr bwMode="auto">
            <a:xfrm>
              <a:off x="3371" y="3435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Rectangle 290"/>
            <p:cNvSpPr>
              <a:spLocks noChangeArrowheads="1"/>
            </p:cNvSpPr>
            <p:nvPr/>
          </p:nvSpPr>
          <p:spPr bwMode="auto">
            <a:xfrm>
              <a:off x="3665" y="343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291"/>
            <p:cNvSpPr>
              <a:spLocks noChangeShapeType="1"/>
            </p:cNvSpPr>
            <p:nvPr/>
          </p:nvSpPr>
          <p:spPr bwMode="auto">
            <a:xfrm>
              <a:off x="3665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292"/>
            <p:cNvSpPr>
              <a:spLocks noChangeShapeType="1"/>
            </p:cNvSpPr>
            <p:nvPr/>
          </p:nvSpPr>
          <p:spPr bwMode="auto">
            <a:xfrm>
              <a:off x="3665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Rectangle 293"/>
            <p:cNvSpPr>
              <a:spLocks noChangeArrowheads="1"/>
            </p:cNvSpPr>
            <p:nvPr/>
          </p:nvSpPr>
          <p:spPr bwMode="auto">
            <a:xfrm>
              <a:off x="3671" y="3435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Line 294"/>
            <p:cNvSpPr>
              <a:spLocks noChangeShapeType="1"/>
            </p:cNvSpPr>
            <p:nvPr/>
          </p:nvSpPr>
          <p:spPr bwMode="auto">
            <a:xfrm>
              <a:off x="3671" y="3435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Rectangle 295"/>
            <p:cNvSpPr>
              <a:spLocks noChangeArrowheads="1"/>
            </p:cNvSpPr>
            <p:nvPr/>
          </p:nvSpPr>
          <p:spPr bwMode="auto">
            <a:xfrm>
              <a:off x="5552" y="3435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Line 296"/>
            <p:cNvSpPr>
              <a:spLocks noChangeShapeType="1"/>
            </p:cNvSpPr>
            <p:nvPr/>
          </p:nvSpPr>
          <p:spPr bwMode="auto">
            <a:xfrm>
              <a:off x="5552" y="343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Rectangle 297"/>
            <p:cNvSpPr>
              <a:spLocks noChangeArrowheads="1"/>
            </p:cNvSpPr>
            <p:nvPr/>
          </p:nvSpPr>
          <p:spPr bwMode="auto">
            <a:xfrm>
              <a:off x="2680" y="3441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Line 298"/>
            <p:cNvSpPr>
              <a:spLocks noChangeShapeType="1"/>
            </p:cNvSpPr>
            <p:nvPr/>
          </p:nvSpPr>
          <p:spPr bwMode="auto">
            <a:xfrm>
              <a:off x="2680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Rectangle 299"/>
            <p:cNvSpPr>
              <a:spLocks noChangeArrowheads="1"/>
            </p:cNvSpPr>
            <p:nvPr/>
          </p:nvSpPr>
          <p:spPr bwMode="auto">
            <a:xfrm>
              <a:off x="2916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300"/>
            <p:cNvSpPr>
              <a:spLocks noChangeShapeType="1"/>
            </p:cNvSpPr>
            <p:nvPr/>
          </p:nvSpPr>
          <p:spPr bwMode="auto">
            <a:xfrm>
              <a:off x="2916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Rectangle 301"/>
            <p:cNvSpPr>
              <a:spLocks noChangeArrowheads="1"/>
            </p:cNvSpPr>
            <p:nvPr/>
          </p:nvSpPr>
          <p:spPr bwMode="auto">
            <a:xfrm>
              <a:off x="3119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Line 302"/>
            <p:cNvSpPr>
              <a:spLocks noChangeShapeType="1"/>
            </p:cNvSpPr>
            <p:nvPr/>
          </p:nvSpPr>
          <p:spPr bwMode="auto">
            <a:xfrm>
              <a:off x="3119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Line 303"/>
            <p:cNvSpPr>
              <a:spLocks noChangeShapeType="1"/>
            </p:cNvSpPr>
            <p:nvPr/>
          </p:nvSpPr>
          <p:spPr bwMode="auto">
            <a:xfrm>
              <a:off x="3365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Rectangle 304"/>
            <p:cNvSpPr>
              <a:spLocks noChangeArrowheads="1"/>
            </p:cNvSpPr>
            <p:nvPr/>
          </p:nvSpPr>
          <p:spPr bwMode="auto">
            <a:xfrm>
              <a:off x="3665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305"/>
            <p:cNvSpPr>
              <a:spLocks noChangeShapeType="1"/>
            </p:cNvSpPr>
            <p:nvPr/>
          </p:nvSpPr>
          <p:spPr bwMode="auto">
            <a:xfrm>
              <a:off x="3665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Rectangle 306"/>
            <p:cNvSpPr>
              <a:spLocks noChangeArrowheads="1"/>
            </p:cNvSpPr>
            <p:nvPr/>
          </p:nvSpPr>
          <p:spPr bwMode="auto">
            <a:xfrm>
              <a:off x="5552" y="3441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6" name="Line 307"/>
            <p:cNvSpPr>
              <a:spLocks noChangeShapeType="1"/>
            </p:cNvSpPr>
            <p:nvPr/>
          </p:nvSpPr>
          <p:spPr bwMode="auto">
            <a:xfrm>
              <a:off x="5552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Rectangle 308"/>
            <p:cNvSpPr>
              <a:spLocks noChangeArrowheads="1"/>
            </p:cNvSpPr>
            <p:nvPr/>
          </p:nvSpPr>
          <p:spPr bwMode="auto">
            <a:xfrm>
              <a:off x="2680" y="364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Line 309"/>
            <p:cNvSpPr>
              <a:spLocks noChangeShapeType="1"/>
            </p:cNvSpPr>
            <p:nvPr/>
          </p:nvSpPr>
          <p:spPr bwMode="auto">
            <a:xfrm>
              <a:off x="2680" y="3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Rectangle 310"/>
            <p:cNvSpPr>
              <a:spLocks noChangeArrowheads="1"/>
            </p:cNvSpPr>
            <p:nvPr/>
          </p:nvSpPr>
          <p:spPr bwMode="auto">
            <a:xfrm>
              <a:off x="2691" y="3648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311"/>
            <p:cNvSpPr>
              <a:spLocks noChangeShapeType="1"/>
            </p:cNvSpPr>
            <p:nvPr/>
          </p:nvSpPr>
          <p:spPr bwMode="auto">
            <a:xfrm>
              <a:off x="2691" y="3648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" name="Line 312"/>
            <p:cNvSpPr>
              <a:spLocks noChangeShapeType="1"/>
            </p:cNvSpPr>
            <p:nvPr/>
          </p:nvSpPr>
          <p:spPr bwMode="auto">
            <a:xfrm>
              <a:off x="2916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Line 313"/>
            <p:cNvSpPr>
              <a:spLocks noChangeShapeType="1"/>
            </p:cNvSpPr>
            <p:nvPr/>
          </p:nvSpPr>
          <p:spPr bwMode="auto">
            <a:xfrm>
              <a:off x="2916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3" name="Rectangle 314"/>
            <p:cNvSpPr>
              <a:spLocks noChangeArrowheads="1"/>
            </p:cNvSpPr>
            <p:nvPr/>
          </p:nvSpPr>
          <p:spPr bwMode="auto">
            <a:xfrm>
              <a:off x="2922" y="3648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Line 315"/>
            <p:cNvSpPr>
              <a:spLocks noChangeShapeType="1"/>
            </p:cNvSpPr>
            <p:nvPr/>
          </p:nvSpPr>
          <p:spPr bwMode="auto">
            <a:xfrm>
              <a:off x="2922" y="3648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Rectangle 316"/>
            <p:cNvSpPr>
              <a:spLocks noChangeArrowheads="1"/>
            </p:cNvSpPr>
            <p:nvPr/>
          </p:nvSpPr>
          <p:spPr bwMode="auto">
            <a:xfrm>
              <a:off x="3119" y="3648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Line 317"/>
            <p:cNvSpPr>
              <a:spLocks noChangeShapeType="1"/>
            </p:cNvSpPr>
            <p:nvPr/>
          </p:nvSpPr>
          <p:spPr bwMode="auto">
            <a:xfrm>
              <a:off x="3119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Line 318"/>
            <p:cNvSpPr>
              <a:spLocks noChangeShapeType="1"/>
            </p:cNvSpPr>
            <p:nvPr/>
          </p:nvSpPr>
          <p:spPr bwMode="auto">
            <a:xfrm>
              <a:off x="3119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Rectangle 319"/>
            <p:cNvSpPr>
              <a:spLocks noChangeArrowheads="1"/>
            </p:cNvSpPr>
            <p:nvPr/>
          </p:nvSpPr>
          <p:spPr bwMode="auto">
            <a:xfrm>
              <a:off x="3125" y="3648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Line 320"/>
            <p:cNvSpPr>
              <a:spLocks noChangeShapeType="1"/>
            </p:cNvSpPr>
            <p:nvPr/>
          </p:nvSpPr>
          <p:spPr bwMode="auto">
            <a:xfrm>
              <a:off x="3125" y="3648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Line 321"/>
            <p:cNvSpPr>
              <a:spLocks noChangeShapeType="1"/>
            </p:cNvSpPr>
            <p:nvPr/>
          </p:nvSpPr>
          <p:spPr bwMode="auto">
            <a:xfrm>
              <a:off x="3365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Line 322"/>
            <p:cNvSpPr>
              <a:spLocks noChangeShapeType="1"/>
            </p:cNvSpPr>
            <p:nvPr/>
          </p:nvSpPr>
          <p:spPr bwMode="auto">
            <a:xfrm>
              <a:off x="3365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Rectangle 323"/>
            <p:cNvSpPr>
              <a:spLocks noChangeArrowheads="1"/>
            </p:cNvSpPr>
            <p:nvPr/>
          </p:nvSpPr>
          <p:spPr bwMode="auto">
            <a:xfrm>
              <a:off x="3371" y="3648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Line 324"/>
            <p:cNvSpPr>
              <a:spLocks noChangeShapeType="1"/>
            </p:cNvSpPr>
            <p:nvPr/>
          </p:nvSpPr>
          <p:spPr bwMode="auto">
            <a:xfrm>
              <a:off x="3371" y="3648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Rectangle 325"/>
            <p:cNvSpPr>
              <a:spLocks noChangeArrowheads="1"/>
            </p:cNvSpPr>
            <p:nvPr/>
          </p:nvSpPr>
          <p:spPr bwMode="auto">
            <a:xfrm>
              <a:off x="3665" y="3648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326"/>
            <p:cNvSpPr>
              <a:spLocks noChangeShapeType="1"/>
            </p:cNvSpPr>
            <p:nvPr/>
          </p:nvSpPr>
          <p:spPr bwMode="auto">
            <a:xfrm>
              <a:off x="3665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Line 327"/>
            <p:cNvSpPr>
              <a:spLocks noChangeShapeType="1"/>
            </p:cNvSpPr>
            <p:nvPr/>
          </p:nvSpPr>
          <p:spPr bwMode="auto">
            <a:xfrm>
              <a:off x="3665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7" name="Rectangle 328"/>
            <p:cNvSpPr>
              <a:spLocks noChangeArrowheads="1"/>
            </p:cNvSpPr>
            <p:nvPr/>
          </p:nvSpPr>
          <p:spPr bwMode="auto">
            <a:xfrm>
              <a:off x="3671" y="3648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8" name="Line 329"/>
            <p:cNvSpPr>
              <a:spLocks noChangeShapeType="1"/>
            </p:cNvSpPr>
            <p:nvPr/>
          </p:nvSpPr>
          <p:spPr bwMode="auto">
            <a:xfrm>
              <a:off x="3671" y="3648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9" name="Rectangle 330"/>
            <p:cNvSpPr>
              <a:spLocks noChangeArrowheads="1"/>
            </p:cNvSpPr>
            <p:nvPr/>
          </p:nvSpPr>
          <p:spPr bwMode="auto">
            <a:xfrm>
              <a:off x="5552" y="3648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0" name="Line 331"/>
            <p:cNvSpPr>
              <a:spLocks noChangeShapeType="1"/>
            </p:cNvSpPr>
            <p:nvPr/>
          </p:nvSpPr>
          <p:spPr bwMode="auto">
            <a:xfrm>
              <a:off x="5552" y="364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1" name="Line 333"/>
            <p:cNvSpPr>
              <a:spLocks noChangeShapeType="1"/>
            </p:cNvSpPr>
            <p:nvPr/>
          </p:nvSpPr>
          <p:spPr bwMode="auto">
            <a:xfrm>
              <a:off x="3456" y="2400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R-S Latch: Set State</a:t>
            </a:r>
          </a:p>
        </p:txBody>
      </p:sp>
      <p:grpSp>
        <p:nvGrpSpPr>
          <p:cNvPr id="16387" name="Group 5"/>
          <p:cNvGrpSpPr>
            <a:grpSpLocks noChangeAspect="1"/>
          </p:cNvGrpSpPr>
          <p:nvPr/>
        </p:nvGrpSpPr>
        <p:grpSpPr bwMode="auto">
          <a:xfrm>
            <a:off x="609600" y="1828800"/>
            <a:ext cx="7699375" cy="3559175"/>
            <a:chOff x="2897" y="897"/>
            <a:chExt cx="2423" cy="1120"/>
          </a:xfrm>
        </p:grpSpPr>
        <p:sp>
          <p:nvSpPr>
            <p:cNvPr id="16394" name="Freeform 6"/>
            <p:cNvSpPr>
              <a:spLocks noChangeAspect="1"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>
                <a:gd name="T0" fmla="*/ 44 w 64"/>
                <a:gd name="T1" fmla="*/ 155 h 162"/>
                <a:gd name="T2" fmla="*/ 48 w 64"/>
                <a:gd name="T3" fmla="*/ 160 h 162"/>
                <a:gd name="T4" fmla="*/ 53 w 64"/>
                <a:gd name="T5" fmla="*/ 162 h 162"/>
                <a:gd name="T6" fmla="*/ 59 w 64"/>
                <a:gd name="T7" fmla="*/ 160 h 162"/>
                <a:gd name="T8" fmla="*/ 63 w 64"/>
                <a:gd name="T9" fmla="*/ 157 h 162"/>
                <a:gd name="T10" fmla="*/ 64 w 64"/>
                <a:gd name="T11" fmla="*/ 148 h 162"/>
                <a:gd name="T12" fmla="*/ 63 w 64"/>
                <a:gd name="T13" fmla="*/ 135 h 162"/>
                <a:gd name="T14" fmla="*/ 61 w 64"/>
                <a:gd name="T15" fmla="*/ 121 h 162"/>
                <a:gd name="T16" fmla="*/ 59 w 64"/>
                <a:gd name="T17" fmla="*/ 111 h 162"/>
                <a:gd name="T18" fmla="*/ 58 w 64"/>
                <a:gd name="T19" fmla="*/ 103 h 162"/>
                <a:gd name="T20" fmla="*/ 54 w 64"/>
                <a:gd name="T21" fmla="*/ 87 h 162"/>
                <a:gd name="T22" fmla="*/ 49 w 64"/>
                <a:gd name="T23" fmla="*/ 74 h 162"/>
                <a:gd name="T24" fmla="*/ 46 w 64"/>
                <a:gd name="T25" fmla="*/ 59 h 162"/>
                <a:gd name="T26" fmla="*/ 42 w 64"/>
                <a:gd name="T27" fmla="*/ 50 h 162"/>
                <a:gd name="T28" fmla="*/ 39 w 64"/>
                <a:gd name="T29" fmla="*/ 42 h 162"/>
                <a:gd name="T30" fmla="*/ 32 w 64"/>
                <a:gd name="T31" fmla="*/ 30 h 162"/>
                <a:gd name="T32" fmla="*/ 29 w 64"/>
                <a:gd name="T33" fmla="*/ 22 h 162"/>
                <a:gd name="T34" fmla="*/ 19 w 64"/>
                <a:gd name="T35" fmla="*/ 5 h 162"/>
                <a:gd name="T36" fmla="*/ 12 w 64"/>
                <a:gd name="T37" fmla="*/ 0 h 162"/>
                <a:gd name="T38" fmla="*/ 4 w 64"/>
                <a:gd name="T39" fmla="*/ 3 h 162"/>
                <a:gd name="T40" fmla="*/ 0 w 64"/>
                <a:gd name="T41" fmla="*/ 8 h 162"/>
                <a:gd name="T42" fmla="*/ 2 w 64"/>
                <a:gd name="T43" fmla="*/ 15 h 162"/>
                <a:gd name="T44" fmla="*/ 9 w 64"/>
                <a:gd name="T45" fmla="*/ 25 h 162"/>
                <a:gd name="T46" fmla="*/ 10 w 64"/>
                <a:gd name="T47" fmla="*/ 32 h 162"/>
                <a:gd name="T48" fmla="*/ 16 w 64"/>
                <a:gd name="T49" fmla="*/ 42 h 162"/>
                <a:gd name="T50" fmla="*/ 19 w 64"/>
                <a:gd name="T51" fmla="*/ 49 h 162"/>
                <a:gd name="T52" fmla="*/ 22 w 64"/>
                <a:gd name="T53" fmla="*/ 57 h 162"/>
                <a:gd name="T54" fmla="*/ 26 w 64"/>
                <a:gd name="T55" fmla="*/ 66 h 162"/>
                <a:gd name="T56" fmla="*/ 29 w 64"/>
                <a:gd name="T57" fmla="*/ 77 h 162"/>
                <a:gd name="T58" fmla="*/ 34 w 64"/>
                <a:gd name="T59" fmla="*/ 91 h 162"/>
                <a:gd name="T60" fmla="*/ 37 w 64"/>
                <a:gd name="T61" fmla="*/ 106 h 162"/>
                <a:gd name="T62" fmla="*/ 39 w 64"/>
                <a:gd name="T63" fmla="*/ 114 h 162"/>
                <a:gd name="T64" fmla="*/ 41 w 64"/>
                <a:gd name="T65" fmla="*/ 125 h 162"/>
                <a:gd name="T66" fmla="*/ 42 w 64"/>
                <a:gd name="T67" fmla="*/ 138 h 162"/>
                <a:gd name="T68" fmla="*/ 44 w 64"/>
                <a:gd name="T69" fmla="*/ 155 h 1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162"/>
                <a:gd name="T107" fmla="*/ 64 w 64"/>
                <a:gd name="T108" fmla="*/ 162 h 1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Freeform 7"/>
            <p:cNvSpPr>
              <a:spLocks noChangeAspect="1"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>
                <a:gd name="T0" fmla="*/ 336 w 351"/>
                <a:gd name="T1" fmla="*/ 153 h 155"/>
                <a:gd name="T2" fmla="*/ 342 w 351"/>
                <a:gd name="T3" fmla="*/ 155 h 155"/>
                <a:gd name="T4" fmla="*/ 347 w 351"/>
                <a:gd name="T5" fmla="*/ 153 h 155"/>
                <a:gd name="T6" fmla="*/ 351 w 351"/>
                <a:gd name="T7" fmla="*/ 148 h 155"/>
                <a:gd name="T8" fmla="*/ 349 w 351"/>
                <a:gd name="T9" fmla="*/ 139 h 155"/>
                <a:gd name="T10" fmla="*/ 347 w 351"/>
                <a:gd name="T11" fmla="*/ 138 h 155"/>
                <a:gd name="T12" fmla="*/ 326 w 351"/>
                <a:gd name="T13" fmla="*/ 114 h 155"/>
                <a:gd name="T14" fmla="*/ 282 w 351"/>
                <a:gd name="T15" fmla="*/ 80 h 155"/>
                <a:gd name="T16" fmla="*/ 263 w 351"/>
                <a:gd name="T17" fmla="*/ 69 h 155"/>
                <a:gd name="T18" fmla="*/ 245 w 351"/>
                <a:gd name="T19" fmla="*/ 57 h 155"/>
                <a:gd name="T20" fmla="*/ 201 w 351"/>
                <a:gd name="T21" fmla="*/ 37 h 155"/>
                <a:gd name="T22" fmla="*/ 181 w 351"/>
                <a:gd name="T23" fmla="*/ 28 h 155"/>
                <a:gd name="T24" fmla="*/ 147 w 351"/>
                <a:gd name="T25" fmla="*/ 18 h 155"/>
                <a:gd name="T26" fmla="*/ 98 w 351"/>
                <a:gd name="T27" fmla="*/ 8 h 155"/>
                <a:gd name="T28" fmla="*/ 71 w 351"/>
                <a:gd name="T29" fmla="*/ 3 h 155"/>
                <a:gd name="T30" fmla="*/ 49 w 351"/>
                <a:gd name="T31" fmla="*/ 1 h 155"/>
                <a:gd name="T32" fmla="*/ 9 w 351"/>
                <a:gd name="T33" fmla="*/ 0 h 155"/>
                <a:gd name="T34" fmla="*/ 2 w 351"/>
                <a:gd name="T35" fmla="*/ 5 h 155"/>
                <a:gd name="T36" fmla="*/ 0 w 351"/>
                <a:gd name="T37" fmla="*/ 11 h 155"/>
                <a:gd name="T38" fmla="*/ 5 w 351"/>
                <a:gd name="T39" fmla="*/ 18 h 155"/>
                <a:gd name="T40" fmla="*/ 11 w 351"/>
                <a:gd name="T41" fmla="*/ 20 h 155"/>
                <a:gd name="T42" fmla="*/ 46 w 351"/>
                <a:gd name="T43" fmla="*/ 21 h 155"/>
                <a:gd name="T44" fmla="*/ 71 w 351"/>
                <a:gd name="T45" fmla="*/ 23 h 155"/>
                <a:gd name="T46" fmla="*/ 95 w 351"/>
                <a:gd name="T47" fmla="*/ 28 h 155"/>
                <a:gd name="T48" fmla="*/ 140 w 351"/>
                <a:gd name="T49" fmla="*/ 38 h 155"/>
                <a:gd name="T50" fmla="*/ 174 w 351"/>
                <a:gd name="T51" fmla="*/ 48 h 155"/>
                <a:gd name="T52" fmla="*/ 194 w 351"/>
                <a:gd name="T53" fmla="*/ 57 h 155"/>
                <a:gd name="T54" fmla="*/ 235 w 351"/>
                <a:gd name="T55" fmla="*/ 74 h 155"/>
                <a:gd name="T56" fmla="*/ 253 w 351"/>
                <a:gd name="T57" fmla="*/ 85 h 155"/>
                <a:gd name="T58" fmla="*/ 272 w 351"/>
                <a:gd name="T59" fmla="*/ 97 h 155"/>
                <a:gd name="T60" fmla="*/ 312 w 351"/>
                <a:gd name="T61" fmla="*/ 128 h 155"/>
                <a:gd name="T62" fmla="*/ 334 w 351"/>
                <a:gd name="T63" fmla="*/ 151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1"/>
                <a:gd name="T97" fmla="*/ 0 h 155"/>
                <a:gd name="T98" fmla="*/ 351 w 351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Freeform 8"/>
            <p:cNvSpPr>
              <a:spLocks noChangeAspect="1"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>
                <a:gd name="T0" fmla="*/ 66 w 66"/>
                <a:gd name="T1" fmla="*/ 9 h 162"/>
                <a:gd name="T2" fmla="*/ 64 w 66"/>
                <a:gd name="T3" fmla="*/ 3 h 162"/>
                <a:gd name="T4" fmla="*/ 59 w 66"/>
                <a:gd name="T5" fmla="*/ 0 h 162"/>
                <a:gd name="T6" fmla="*/ 51 w 66"/>
                <a:gd name="T7" fmla="*/ 2 h 162"/>
                <a:gd name="T8" fmla="*/ 48 w 66"/>
                <a:gd name="T9" fmla="*/ 5 h 162"/>
                <a:gd name="T10" fmla="*/ 46 w 66"/>
                <a:gd name="T11" fmla="*/ 10 h 162"/>
                <a:gd name="T12" fmla="*/ 44 w 66"/>
                <a:gd name="T13" fmla="*/ 12 h 162"/>
                <a:gd name="T14" fmla="*/ 43 w 66"/>
                <a:gd name="T15" fmla="*/ 27 h 162"/>
                <a:gd name="T16" fmla="*/ 41 w 66"/>
                <a:gd name="T17" fmla="*/ 41 h 162"/>
                <a:gd name="T18" fmla="*/ 39 w 66"/>
                <a:gd name="T19" fmla="*/ 49 h 162"/>
                <a:gd name="T20" fmla="*/ 37 w 66"/>
                <a:gd name="T21" fmla="*/ 59 h 162"/>
                <a:gd name="T22" fmla="*/ 34 w 66"/>
                <a:gd name="T23" fmla="*/ 67 h 162"/>
                <a:gd name="T24" fmla="*/ 31 w 66"/>
                <a:gd name="T25" fmla="*/ 79 h 162"/>
                <a:gd name="T26" fmla="*/ 26 w 66"/>
                <a:gd name="T27" fmla="*/ 93 h 162"/>
                <a:gd name="T28" fmla="*/ 22 w 66"/>
                <a:gd name="T29" fmla="*/ 101 h 162"/>
                <a:gd name="T30" fmla="*/ 17 w 66"/>
                <a:gd name="T31" fmla="*/ 115 h 162"/>
                <a:gd name="T32" fmla="*/ 14 w 66"/>
                <a:gd name="T33" fmla="*/ 120 h 162"/>
                <a:gd name="T34" fmla="*/ 9 w 66"/>
                <a:gd name="T35" fmla="*/ 132 h 162"/>
                <a:gd name="T36" fmla="*/ 2 w 66"/>
                <a:gd name="T37" fmla="*/ 143 h 162"/>
                <a:gd name="T38" fmla="*/ 2 w 66"/>
                <a:gd name="T39" fmla="*/ 147 h 162"/>
                <a:gd name="T40" fmla="*/ 0 w 66"/>
                <a:gd name="T41" fmla="*/ 153 h 162"/>
                <a:gd name="T42" fmla="*/ 5 w 66"/>
                <a:gd name="T43" fmla="*/ 160 h 162"/>
                <a:gd name="T44" fmla="*/ 12 w 66"/>
                <a:gd name="T45" fmla="*/ 162 h 162"/>
                <a:gd name="T46" fmla="*/ 19 w 66"/>
                <a:gd name="T47" fmla="*/ 157 h 162"/>
                <a:gd name="T48" fmla="*/ 22 w 66"/>
                <a:gd name="T49" fmla="*/ 150 h 162"/>
                <a:gd name="T50" fmla="*/ 26 w 66"/>
                <a:gd name="T51" fmla="*/ 143 h 162"/>
                <a:gd name="T52" fmla="*/ 31 w 66"/>
                <a:gd name="T53" fmla="*/ 133 h 162"/>
                <a:gd name="T54" fmla="*/ 37 w 66"/>
                <a:gd name="T55" fmla="*/ 121 h 162"/>
                <a:gd name="T56" fmla="*/ 43 w 66"/>
                <a:gd name="T57" fmla="*/ 108 h 162"/>
                <a:gd name="T58" fmla="*/ 46 w 66"/>
                <a:gd name="T59" fmla="*/ 99 h 162"/>
                <a:gd name="T60" fmla="*/ 51 w 66"/>
                <a:gd name="T61" fmla="*/ 86 h 162"/>
                <a:gd name="T62" fmla="*/ 54 w 66"/>
                <a:gd name="T63" fmla="*/ 76 h 162"/>
                <a:gd name="T64" fmla="*/ 56 w 66"/>
                <a:gd name="T65" fmla="*/ 69 h 162"/>
                <a:gd name="T66" fmla="*/ 58 w 66"/>
                <a:gd name="T67" fmla="*/ 57 h 162"/>
                <a:gd name="T68" fmla="*/ 61 w 66"/>
                <a:gd name="T69" fmla="*/ 49 h 162"/>
                <a:gd name="T70" fmla="*/ 63 w 66"/>
                <a:gd name="T71" fmla="*/ 39 h 162"/>
                <a:gd name="T72" fmla="*/ 64 w 66"/>
                <a:gd name="T73" fmla="*/ 25 h 162"/>
                <a:gd name="T74" fmla="*/ 66 w 66"/>
                <a:gd name="T75" fmla="*/ 10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Freeform 9"/>
            <p:cNvSpPr>
              <a:spLocks noChangeAspect="1"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3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69 w 350"/>
                <a:gd name="T17" fmla="*/ 56 h 153"/>
                <a:gd name="T18" fmla="*/ 251 w 350"/>
                <a:gd name="T19" fmla="*/ 68 h 153"/>
                <a:gd name="T20" fmla="*/ 204 w 350"/>
                <a:gd name="T21" fmla="*/ 91 h 153"/>
                <a:gd name="T22" fmla="*/ 182 w 350"/>
                <a:gd name="T23" fmla="*/ 100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7 h 153"/>
                <a:gd name="T30" fmla="*/ 47 w 350"/>
                <a:gd name="T31" fmla="*/ 130 h 153"/>
                <a:gd name="T32" fmla="*/ 22 w 350"/>
                <a:gd name="T33" fmla="*/ 132 h 153"/>
                <a:gd name="T34" fmla="*/ 10 w 350"/>
                <a:gd name="T35" fmla="*/ 133 h 153"/>
                <a:gd name="T36" fmla="*/ 3 w 350"/>
                <a:gd name="T37" fmla="*/ 137 h 153"/>
                <a:gd name="T38" fmla="*/ 0 w 350"/>
                <a:gd name="T39" fmla="*/ 142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8 w 350"/>
                <a:gd name="T55" fmla="*/ 123 h 153"/>
                <a:gd name="T56" fmla="*/ 200 w 350"/>
                <a:gd name="T57" fmla="*/ 115 h 153"/>
                <a:gd name="T58" fmla="*/ 253 w 350"/>
                <a:gd name="T59" fmla="*/ 89 h 153"/>
                <a:gd name="T60" fmla="*/ 271 w 350"/>
                <a:gd name="T61" fmla="*/ 78 h 153"/>
                <a:gd name="T62" fmla="*/ 291 w 350"/>
                <a:gd name="T63" fmla="*/ 66 h 153"/>
                <a:gd name="T64" fmla="*/ 306 w 350"/>
                <a:gd name="T65" fmla="*/ 54 h 153"/>
                <a:gd name="T66" fmla="*/ 323 w 350"/>
                <a:gd name="T67" fmla="*/ 37 h 153"/>
                <a:gd name="T68" fmla="*/ 338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Freeform 10"/>
            <p:cNvSpPr>
              <a:spLocks noChangeAspect="1"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>
                <a:gd name="T0" fmla="*/ 2 w 88"/>
                <a:gd name="T1" fmla="*/ 59 h 87"/>
                <a:gd name="T2" fmla="*/ 7 w 88"/>
                <a:gd name="T3" fmla="*/ 69 h 87"/>
                <a:gd name="T4" fmla="*/ 9 w 88"/>
                <a:gd name="T5" fmla="*/ 70 h 87"/>
                <a:gd name="T6" fmla="*/ 19 w 88"/>
                <a:gd name="T7" fmla="*/ 81 h 87"/>
                <a:gd name="T8" fmla="*/ 22 w 88"/>
                <a:gd name="T9" fmla="*/ 84 h 87"/>
                <a:gd name="T10" fmla="*/ 29 w 88"/>
                <a:gd name="T11" fmla="*/ 86 h 87"/>
                <a:gd name="T12" fmla="*/ 51 w 88"/>
                <a:gd name="T13" fmla="*/ 86 h 87"/>
                <a:gd name="T14" fmla="*/ 59 w 88"/>
                <a:gd name="T15" fmla="*/ 86 h 87"/>
                <a:gd name="T16" fmla="*/ 69 w 88"/>
                <a:gd name="T17" fmla="*/ 81 h 87"/>
                <a:gd name="T18" fmla="*/ 69 w 88"/>
                <a:gd name="T19" fmla="*/ 81 h 87"/>
                <a:gd name="T20" fmla="*/ 79 w 88"/>
                <a:gd name="T21" fmla="*/ 70 h 87"/>
                <a:gd name="T22" fmla="*/ 76 w 88"/>
                <a:gd name="T23" fmla="*/ 72 h 87"/>
                <a:gd name="T24" fmla="*/ 86 w 88"/>
                <a:gd name="T25" fmla="*/ 60 h 87"/>
                <a:gd name="T26" fmla="*/ 88 w 88"/>
                <a:gd name="T27" fmla="*/ 49 h 87"/>
                <a:gd name="T28" fmla="*/ 88 w 88"/>
                <a:gd name="T29" fmla="*/ 30 h 87"/>
                <a:gd name="T30" fmla="*/ 84 w 88"/>
                <a:gd name="T31" fmla="*/ 25 h 87"/>
                <a:gd name="T32" fmla="*/ 78 w 88"/>
                <a:gd name="T33" fmla="*/ 17 h 87"/>
                <a:gd name="T34" fmla="*/ 76 w 88"/>
                <a:gd name="T35" fmla="*/ 12 h 87"/>
                <a:gd name="T36" fmla="*/ 69 w 88"/>
                <a:gd name="T37" fmla="*/ 8 h 87"/>
                <a:gd name="T38" fmla="*/ 63 w 88"/>
                <a:gd name="T39" fmla="*/ 1 h 87"/>
                <a:gd name="T40" fmla="*/ 31 w 88"/>
                <a:gd name="T41" fmla="*/ 0 h 87"/>
                <a:gd name="T42" fmla="*/ 24 w 88"/>
                <a:gd name="T43" fmla="*/ 3 h 87"/>
                <a:gd name="T44" fmla="*/ 12 w 88"/>
                <a:gd name="T45" fmla="*/ 12 h 87"/>
                <a:gd name="T46" fmla="*/ 4 w 88"/>
                <a:gd name="T47" fmla="*/ 23 h 87"/>
                <a:gd name="T48" fmla="*/ 0 w 88"/>
                <a:gd name="T49" fmla="*/ 30 h 87"/>
                <a:gd name="T50" fmla="*/ 20 w 88"/>
                <a:gd name="T51" fmla="*/ 37 h 87"/>
                <a:gd name="T52" fmla="*/ 24 w 88"/>
                <a:gd name="T53" fmla="*/ 30 h 87"/>
                <a:gd name="T54" fmla="*/ 26 w 88"/>
                <a:gd name="T55" fmla="*/ 25 h 87"/>
                <a:gd name="T56" fmla="*/ 31 w 88"/>
                <a:gd name="T57" fmla="*/ 23 h 87"/>
                <a:gd name="T58" fmla="*/ 37 w 88"/>
                <a:gd name="T59" fmla="*/ 20 h 87"/>
                <a:gd name="T60" fmla="*/ 52 w 88"/>
                <a:gd name="T61" fmla="*/ 22 h 87"/>
                <a:gd name="T62" fmla="*/ 56 w 88"/>
                <a:gd name="T63" fmla="*/ 20 h 87"/>
                <a:gd name="T64" fmla="*/ 64 w 88"/>
                <a:gd name="T65" fmla="*/ 28 h 87"/>
                <a:gd name="T66" fmla="*/ 61 w 88"/>
                <a:gd name="T67" fmla="*/ 25 h 87"/>
                <a:gd name="T68" fmla="*/ 64 w 88"/>
                <a:gd name="T69" fmla="*/ 28 h 87"/>
                <a:gd name="T70" fmla="*/ 66 w 88"/>
                <a:gd name="T71" fmla="*/ 35 h 87"/>
                <a:gd name="T72" fmla="*/ 71 w 88"/>
                <a:gd name="T73" fmla="*/ 49 h 87"/>
                <a:gd name="T74" fmla="*/ 68 w 88"/>
                <a:gd name="T75" fmla="*/ 50 h 87"/>
                <a:gd name="T76" fmla="*/ 64 w 88"/>
                <a:gd name="T77" fmla="*/ 55 h 87"/>
                <a:gd name="T78" fmla="*/ 61 w 88"/>
                <a:gd name="T79" fmla="*/ 60 h 87"/>
                <a:gd name="T80" fmla="*/ 63 w 88"/>
                <a:gd name="T81" fmla="*/ 62 h 87"/>
                <a:gd name="T82" fmla="*/ 61 w 88"/>
                <a:gd name="T83" fmla="*/ 60 h 87"/>
                <a:gd name="T84" fmla="*/ 56 w 88"/>
                <a:gd name="T85" fmla="*/ 64 h 87"/>
                <a:gd name="T86" fmla="*/ 51 w 88"/>
                <a:gd name="T87" fmla="*/ 67 h 87"/>
                <a:gd name="T88" fmla="*/ 49 w 88"/>
                <a:gd name="T89" fmla="*/ 70 h 87"/>
                <a:gd name="T90" fmla="*/ 36 w 88"/>
                <a:gd name="T91" fmla="*/ 65 h 87"/>
                <a:gd name="T92" fmla="*/ 29 w 88"/>
                <a:gd name="T93" fmla="*/ 64 h 87"/>
                <a:gd name="T94" fmla="*/ 26 w 88"/>
                <a:gd name="T95" fmla="*/ 60 h 87"/>
                <a:gd name="T96" fmla="*/ 29 w 88"/>
                <a:gd name="T97" fmla="*/ 64 h 87"/>
                <a:gd name="T98" fmla="*/ 20 w 88"/>
                <a:gd name="T99" fmla="*/ 55 h 87"/>
                <a:gd name="T100" fmla="*/ 22 w 88"/>
                <a:gd name="T101" fmla="*/ 52 h 87"/>
                <a:gd name="T102" fmla="*/ 0 w 88"/>
                <a:gd name="T103" fmla="*/ 44 h 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7"/>
                <a:gd name="T158" fmla="*/ 88 w 88"/>
                <a:gd name="T159" fmla="*/ 87 h 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Rectangle 11"/>
            <p:cNvSpPr>
              <a:spLocks noChangeAspect="1" noChangeArrowheads="1"/>
            </p:cNvSpPr>
            <p:nvPr/>
          </p:nvSpPr>
          <p:spPr bwMode="auto">
            <a:xfrm>
              <a:off x="2929" y="1844"/>
              <a:ext cx="2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S (set)</a:t>
              </a:r>
              <a:endParaRPr lang="en-US" sz="2000" b="1" i="1" baseline="-25000"/>
            </a:p>
          </p:txBody>
        </p:sp>
        <p:sp>
          <p:nvSpPr>
            <p:cNvPr id="16400" name="Rectangle 12"/>
            <p:cNvSpPr>
              <a:spLocks noChangeAspect="1" noChangeArrowheads="1"/>
            </p:cNvSpPr>
            <p:nvPr/>
          </p:nvSpPr>
          <p:spPr bwMode="auto">
            <a:xfrm>
              <a:off x="2897" y="897"/>
              <a:ext cx="29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R (reset)</a:t>
              </a:r>
              <a:endParaRPr lang="en-US" sz="2000" b="1" i="1" baseline="-25000"/>
            </a:p>
          </p:txBody>
        </p:sp>
        <p:sp>
          <p:nvSpPr>
            <p:cNvPr id="16401" name="Freeform 13"/>
            <p:cNvSpPr>
              <a:spLocks noChangeAspect="1"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>
                <a:gd name="T0" fmla="*/ 10 w 526"/>
                <a:gd name="T1" fmla="*/ 0 h 21"/>
                <a:gd name="T2" fmla="*/ 7 w 526"/>
                <a:gd name="T3" fmla="*/ 0 h 21"/>
                <a:gd name="T4" fmla="*/ 3 w 526"/>
                <a:gd name="T5" fmla="*/ 4 h 21"/>
                <a:gd name="T6" fmla="*/ 0 w 526"/>
                <a:gd name="T7" fmla="*/ 7 h 21"/>
                <a:gd name="T8" fmla="*/ 0 w 526"/>
                <a:gd name="T9" fmla="*/ 14 h 21"/>
                <a:gd name="T10" fmla="*/ 3 w 526"/>
                <a:gd name="T11" fmla="*/ 17 h 21"/>
                <a:gd name="T12" fmla="*/ 7 w 526"/>
                <a:gd name="T13" fmla="*/ 21 h 21"/>
                <a:gd name="T14" fmla="*/ 519 w 526"/>
                <a:gd name="T15" fmla="*/ 21 h 21"/>
                <a:gd name="T16" fmla="*/ 522 w 526"/>
                <a:gd name="T17" fmla="*/ 17 h 21"/>
                <a:gd name="T18" fmla="*/ 526 w 526"/>
                <a:gd name="T19" fmla="*/ 14 h 21"/>
                <a:gd name="T20" fmla="*/ 526 w 526"/>
                <a:gd name="T21" fmla="*/ 7 h 21"/>
                <a:gd name="T22" fmla="*/ 522 w 526"/>
                <a:gd name="T23" fmla="*/ 4 h 21"/>
                <a:gd name="T24" fmla="*/ 519 w 526"/>
                <a:gd name="T25" fmla="*/ 0 h 21"/>
                <a:gd name="T26" fmla="*/ 516 w 526"/>
                <a:gd name="T27" fmla="*/ 0 h 21"/>
                <a:gd name="T28" fmla="*/ 10 w 526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21"/>
                <a:gd name="T47" fmla="*/ 526 w 526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Freeform 14"/>
            <p:cNvSpPr>
              <a:spLocks noChangeAspect="1"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>
                <a:gd name="T0" fmla="*/ 10 w 588"/>
                <a:gd name="T1" fmla="*/ 0 h 20"/>
                <a:gd name="T2" fmla="*/ 7 w 588"/>
                <a:gd name="T3" fmla="*/ 0 h 20"/>
                <a:gd name="T4" fmla="*/ 3 w 588"/>
                <a:gd name="T5" fmla="*/ 3 h 20"/>
                <a:gd name="T6" fmla="*/ 0 w 588"/>
                <a:gd name="T7" fmla="*/ 6 h 20"/>
                <a:gd name="T8" fmla="*/ 0 w 588"/>
                <a:gd name="T9" fmla="*/ 13 h 20"/>
                <a:gd name="T10" fmla="*/ 3 w 588"/>
                <a:gd name="T11" fmla="*/ 16 h 20"/>
                <a:gd name="T12" fmla="*/ 7 w 588"/>
                <a:gd name="T13" fmla="*/ 20 h 20"/>
                <a:gd name="T14" fmla="*/ 581 w 588"/>
                <a:gd name="T15" fmla="*/ 20 h 20"/>
                <a:gd name="T16" fmla="*/ 585 w 588"/>
                <a:gd name="T17" fmla="*/ 16 h 20"/>
                <a:gd name="T18" fmla="*/ 588 w 588"/>
                <a:gd name="T19" fmla="*/ 13 h 20"/>
                <a:gd name="T20" fmla="*/ 588 w 588"/>
                <a:gd name="T21" fmla="*/ 6 h 20"/>
                <a:gd name="T22" fmla="*/ 585 w 588"/>
                <a:gd name="T23" fmla="*/ 3 h 20"/>
                <a:gd name="T24" fmla="*/ 581 w 588"/>
                <a:gd name="T25" fmla="*/ 0 h 20"/>
                <a:gd name="T26" fmla="*/ 578 w 588"/>
                <a:gd name="T27" fmla="*/ 0 h 20"/>
                <a:gd name="T28" fmla="*/ 10 w 588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8"/>
                <a:gd name="T46" fmla="*/ 0 h 20"/>
                <a:gd name="T47" fmla="*/ 588 w 58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Freeform 15"/>
            <p:cNvSpPr>
              <a:spLocks noChangeAspect="1"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4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4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16"/>
            <p:cNvSpPr>
              <a:spLocks noChangeAspect="1"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3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3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Freeform 17"/>
            <p:cNvSpPr>
              <a:spLocks noChangeAspect="1"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>
                <a:gd name="T0" fmla="*/ 21 w 21"/>
                <a:gd name="T1" fmla="*/ 11 h 243"/>
                <a:gd name="T2" fmla="*/ 21 w 21"/>
                <a:gd name="T3" fmla="*/ 7 h 243"/>
                <a:gd name="T4" fmla="*/ 17 w 21"/>
                <a:gd name="T5" fmla="*/ 4 h 243"/>
                <a:gd name="T6" fmla="*/ 14 w 21"/>
                <a:gd name="T7" fmla="*/ 0 h 243"/>
                <a:gd name="T8" fmla="*/ 7 w 21"/>
                <a:gd name="T9" fmla="*/ 0 h 243"/>
                <a:gd name="T10" fmla="*/ 4 w 21"/>
                <a:gd name="T11" fmla="*/ 4 h 243"/>
                <a:gd name="T12" fmla="*/ 0 w 21"/>
                <a:gd name="T13" fmla="*/ 7 h 243"/>
                <a:gd name="T14" fmla="*/ 0 w 21"/>
                <a:gd name="T15" fmla="*/ 236 h 243"/>
                <a:gd name="T16" fmla="*/ 4 w 21"/>
                <a:gd name="T17" fmla="*/ 240 h 243"/>
                <a:gd name="T18" fmla="*/ 7 w 21"/>
                <a:gd name="T19" fmla="*/ 243 h 243"/>
                <a:gd name="T20" fmla="*/ 14 w 21"/>
                <a:gd name="T21" fmla="*/ 243 h 243"/>
                <a:gd name="T22" fmla="*/ 17 w 21"/>
                <a:gd name="T23" fmla="*/ 240 h 243"/>
                <a:gd name="T24" fmla="*/ 21 w 21"/>
                <a:gd name="T25" fmla="*/ 236 h 243"/>
                <a:gd name="T26" fmla="*/ 21 w 21"/>
                <a:gd name="T27" fmla="*/ 233 h 243"/>
                <a:gd name="T28" fmla="*/ 21 w 21"/>
                <a:gd name="T29" fmla="*/ 11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43"/>
                <a:gd name="T47" fmla="*/ 21 w 21"/>
                <a:gd name="T48" fmla="*/ 243 h 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Freeform 18"/>
            <p:cNvSpPr>
              <a:spLocks noChangeAspect="1"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>
                <a:gd name="T0" fmla="*/ 0 w 21"/>
                <a:gd name="T1" fmla="*/ 263 h 273"/>
                <a:gd name="T2" fmla="*/ 0 w 21"/>
                <a:gd name="T3" fmla="*/ 266 h 273"/>
                <a:gd name="T4" fmla="*/ 4 w 21"/>
                <a:gd name="T5" fmla="*/ 269 h 273"/>
                <a:gd name="T6" fmla="*/ 7 w 21"/>
                <a:gd name="T7" fmla="*/ 273 h 273"/>
                <a:gd name="T8" fmla="*/ 14 w 21"/>
                <a:gd name="T9" fmla="*/ 273 h 273"/>
                <a:gd name="T10" fmla="*/ 17 w 21"/>
                <a:gd name="T11" fmla="*/ 269 h 273"/>
                <a:gd name="T12" fmla="*/ 21 w 21"/>
                <a:gd name="T13" fmla="*/ 266 h 273"/>
                <a:gd name="T14" fmla="*/ 21 w 21"/>
                <a:gd name="T15" fmla="*/ 7 h 273"/>
                <a:gd name="T16" fmla="*/ 17 w 21"/>
                <a:gd name="T17" fmla="*/ 3 h 273"/>
                <a:gd name="T18" fmla="*/ 14 w 21"/>
                <a:gd name="T19" fmla="*/ 0 h 273"/>
                <a:gd name="T20" fmla="*/ 7 w 21"/>
                <a:gd name="T21" fmla="*/ 0 h 273"/>
                <a:gd name="T22" fmla="*/ 4 w 21"/>
                <a:gd name="T23" fmla="*/ 3 h 273"/>
                <a:gd name="T24" fmla="*/ 0 w 21"/>
                <a:gd name="T25" fmla="*/ 7 h 273"/>
                <a:gd name="T26" fmla="*/ 0 w 21"/>
                <a:gd name="T27" fmla="*/ 10 h 273"/>
                <a:gd name="T28" fmla="*/ 0 w 21"/>
                <a:gd name="T29" fmla="*/ 263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73"/>
                <a:gd name="T47" fmla="*/ 21 w 21"/>
                <a:gd name="T48" fmla="*/ 273 h 2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Freeform 19"/>
            <p:cNvSpPr>
              <a:spLocks noChangeAspect="1"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>
                <a:gd name="T0" fmla="*/ 168 w 178"/>
                <a:gd name="T1" fmla="*/ 21 h 21"/>
                <a:gd name="T2" fmla="*/ 172 w 178"/>
                <a:gd name="T3" fmla="*/ 21 h 21"/>
                <a:gd name="T4" fmla="*/ 175 w 178"/>
                <a:gd name="T5" fmla="*/ 17 h 21"/>
                <a:gd name="T6" fmla="*/ 178 w 178"/>
                <a:gd name="T7" fmla="*/ 14 h 21"/>
                <a:gd name="T8" fmla="*/ 178 w 178"/>
                <a:gd name="T9" fmla="*/ 7 h 21"/>
                <a:gd name="T10" fmla="*/ 175 w 178"/>
                <a:gd name="T11" fmla="*/ 4 h 21"/>
                <a:gd name="T12" fmla="*/ 172 w 178"/>
                <a:gd name="T13" fmla="*/ 0 h 21"/>
                <a:gd name="T14" fmla="*/ 6 w 178"/>
                <a:gd name="T15" fmla="*/ 0 h 21"/>
                <a:gd name="T16" fmla="*/ 3 w 178"/>
                <a:gd name="T17" fmla="*/ 4 h 21"/>
                <a:gd name="T18" fmla="*/ 0 w 178"/>
                <a:gd name="T19" fmla="*/ 7 h 21"/>
                <a:gd name="T20" fmla="*/ 0 w 178"/>
                <a:gd name="T21" fmla="*/ 14 h 21"/>
                <a:gd name="T22" fmla="*/ 3 w 178"/>
                <a:gd name="T23" fmla="*/ 17 h 21"/>
                <a:gd name="T24" fmla="*/ 6 w 178"/>
                <a:gd name="T25" fmla="*/ 21 h 21"/>
                <a:gd name="T26" fmla="*/ 10 w 178"/>
                <a:gd name="T27" fmla="*/ 21 h 21"/>
                <a:gd name="T28" fmla="*/ 168 w 178"/>
                <a:gd name="T29" fmla="*/ 2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1"/>
                <a:gd name="T47" fmla="*/ 178 w 17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Freeform 20"/>
            <p:cNvSpPr>
              <a:spLocks noChangeAspect="1"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>
                <a:gd name="T0" fmla="*/ 20 w 20"/>
                <a:gd name="T1" fmla="*/ 11 h 147"/>
                <a:gd name="T2" fmla="*/ 20 w 20"/>
                <a:gd name="T3" fmla="*/ 7 h 147"/>
                <a:gd name="T4" fmla="*/ 17 w 20"/>
                <a:gd name="T5" fmla="*/ 4 h 147"/>
                <a:gd name="T6" fmla="*/ 13 w 20"/>
                <a:gd name="T7" fmla="*/ 0 h 147"/>
                <a:gd name="T8" fmla="*/ 6 w 20"/>
                <a:gd name="T9" fmla="*/ 0 h 147"/>
                <a:gd name="T10" fmla="*/ 3 w 20"/>
                <a:gd name="T11" fmla="*/ 4 h 147"/>
                <a:gd name="T12" fmla="*/ 0 w 20"/>
                <a:gd name="T13" fmla="*/ 7 h 147"/>
                <a:gd name="T14" fmla="*/ 0 w 20"/>
                <a:gd name="T15" fmla="*/ 140 h 147"/>
                <a:gd name="T16" fmla="*/ 3 w 20"/>
                <a:gd name="T17" fmla="*/ 144 h 147"/>
                <a:gd name="T18" fmla="*/ 6 w 20"/>
                <a:gd name="T19" fmla="*/ 147 h 147"/>
                <a:gd name="T20" fmla="*/ 13 w 20"/>
                <a:gd name="T21" fmla="*/ 147 h 147"/>
                <a:gd name="T22" fmla="*/ 17 w 20"/>
                <a:gd name="T23" fmla="*/ 144 h 147"/>
                <a:gd name="T24" fmla="*/ 20 w 20"/>
                <a:gd name="T25" fmla="*/ 140 h 147"/>
                <a:gd name="T26" fmla="*/ 20 w 20"/>
                <a:gd name="T27" fmla="*/ 137 h 147"/>
                <a:gd name="T28" fmla="*/ 20 w 20"/>
                <a:gd name="T29" fmla="*/ 11 h 1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7"/>
                <a:gd name="T47" fmla="*/ 20 w 20"/>
                <a:gd name="T48" fmla="*/ 147 h 1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Freeform 21"/>
            <p:cNvSpPr>
              <a:spLocks noChangeAspect="1"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>
                <a:gd name="T0" fmla="*/ 168 w 178"/>
                <a:gd name="T1" fmla="*/ 20 h 20"/>
                <a:gd name="T2" fmla="*/ 172 w 178"/>
                <a:gd name="T3" fmla="*/ 20 h 20"/>
                <a:gd name="T4" fmla="*/ 175 w 178"/>
                <a:gd name="T5" fmla="*/ 17 h 20"/>
                <a:gd name="T6" fmla="*/ 178 w 178"/>
                <a:gd name="T7" fmla="*/ 14 h 20"/>
                <a:gd name="T8" fmla="*/ 178 w 178"/>
                <a:gd name="T9" fmla="*/ 7 h 20"/>
                <a:gd name="T10" fmla="*/ 175 w 178"/>
                <a:gd name="T11" fmla="*/ 4 h 20"/>
                <a:gd name="T12" fmla="*/ 172 w 178"/>
                <a:gd name="T13" fmla="*/ 0 h 20"/>
                <a:gd name="T14" fmla="*/ 6 w 178"/>
                <a:gd name="T15" fmla="*/ 0 h 20"/>
                <a:gd name="T16" fmla="*/ 3 w 178"/>
                <a:gd name="T17" fmla="*/ 4 h 20"/>
                <a:gd name="T18" fmla="*/ 0 w 178"/>
                <a:gd name="T19" fmla="*/ 7 h 20"/>
                <a:gd name="T20" fmla="*/ 0 w 178"/>
                <a:gd name="T21" fmla="*/ 14 h 20"/>
                <a:gd name="T22" fmla="*/ 3 w 178"/>
                <a:gd name="T23" fmla="*/ 17 h 20"/>
                <a:gd name="T24" fmla="*/ 6 w 178"/>
                <a:gd name="T25" fmla="*/ 20 h 20"/>
                <a:gd name="T26" fmla="*/ 10 w 178"/>
                <a:gd name="T27" fmla="*/ 20 h 20"/>
                <a:gd name="T28" fmla="*/ 168 w 178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0"/>
                <a:gd name="T47" fmla="*/ 178 w 17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Freeform 22"/>
            <p:cNvSpPr>
              <a:spLocks noChangeAspect="1"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>
                <a:gd name="T0" fmla="*/ 0 w 20"/>
                <a:gd name="T1" fmla="*/ 136 h 146"/>
                <a:gd name="T2" fmla="*/ 0 w 20"/>
                <a:gd name="T3" fmla="*/ 140 h 146"/>
                <a:gd name="T4" fmla="*/ 3 w 20"/>
                <a:gd name="T5" fmla="*/ 143 h 146"/>
                <a:gd name="T6" fmla="*/ 6 w 20"/>
                <a:gd name="T7" fmla="*/ 146 h 146"/>
                <a:gd name="T8" fmla="*/ 13 w 20"/>
                <a:gd name="T9" fmla="*/ 146 h 146"/>
                <a:gd name="T10" fmla="*/ 17 w 20"/>
                <a:gd name="T11" fmla="*/ 143 h 146"/>
                <a:gd name="T12" fmla="*/ 20 w 20"/>
                <a:gd name="T13" fmla="*/ 140 h 146"/>
                <a:gd name="T14" fmla="*/ 20 w 20"/>
                <a:gd name="T15" fmla="*/ 7 h 146"/>
                <a:gd name="T16" fmla="*/ 17 w 20"/>
                <a:gd name="T17" fmla="*/ 3 h 146"/>
                <a:gd name="T18" fmla="*/ 13 w 20"/>
                <a:gd name="T19" fmla="*/ 0 h 146"/>
                <a:gd name="T20" fmla="*/ 6 w 20"/>
                <a:gd name="T21" fmla="*/ 0 h 146"/>
                <a:gd name="T22" fmla="*/ 3 w 20"/>
                <a:gd name="T23" fmla="*/ 3 h 146"/>
                <a:gd name="T24" fmla="*/ 0 w 20"/>
                <a:gd name="T25" fmla="*/ 7 h 146"/>
                <a:gd name="T26" fmla="*/ 0 w 20"/>
                <a:gd name="T27" fmla="*/ 10 h 146"/>
                <a:gd name="T28" fmla="*/ 0 w 20"/>
                <a:gd name="T29" fmla="*/ 13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6"/>
                <a:gd name="T47" fmla="*/ 20 w 20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Freeform 23"/>
            <p:cNvSpPr>
              <a:spLocks noChangeAspect="1"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>
                <a:gd name="T0" fmla="*/ 679 w 684"/>
                <a:gd name="T1" fmla="*/ 18 h 367"/>
                <a:gd name="T2" fmla="*/ 682 w 684"/>
                <a:gd name="T3" fmla="*/ 15 h 367"/>
                <a:gd name="T4" fmla="*/ 684 w 684"/>
                <a:gd name="T5" fmla="*/ 13 h 367"/>
                <a:gd name="T6" fmla="*/ 684 w 684"/>
                <a:gd name="T7" fmla="*/ 8 h 367"/>
                <a:gd name="T8" fmla="*/ 682 w 684"/>
                <a:gd name="T9" fmla="*/ 5 h 367"/>
                <a:gd name="T10" fmla="*/ 679 w 684"/>
                <a:gd name="T11" fmla="*/ 2 h 367"/>
                <a:gd name="T12" fmla="*/ 677 w 684"/>
                <a:gd name="T13" fmla="*/ 0 h 367"/>
                <a:gd name="T14" fmla="*/ 672 w 684"/>
                <a:gd name="T15" fmla="*/ 0 h 367"/>
                <a:gd name="T16" fmla="*/ 668 w 684"/>
                <a:gd name="T17" fmla="*/ 2 h 367"/>
                <a:gd name="T18" fmla="*/ 5 w 684"/>
                <a:gd name="T19" fmla="*/ 349 h 367"/>
                <a:gd name="T20" fmla="*/ 1 w 684"/>
                <a:gd name="T21" fmla="*/ 352 h 367"/>
                <a:gd name="T22" fmla="*/ 0 w 684"/>
                <a:gd name="T23" fmla="*/ 354 h 367"/>
                <a:gd name="T24" fmla="*/ 0 w 684"/>
                <a:gd name="T25" fmla="*/ 359 h 367"/>
                <a:gd name="T26" fmla="*/ 1 w 684"/>
                <a:gd name="T27" fmla="*/ 362 h 367"/>
                <a:gd name="T28" fmla="*/ 5 w 684"/>
                <a:gd name="T29" fmla="*/ 365 h 367"/>
                <a:gd name="T30" fmla="*/ 6 w 684"/>
                <a:gd name="T31" fmla="*/ 367 h 367"/>
                <a:gd name="T32" fmla="*/ 11 w 684"/>
                <a:gd name="T33" fmla="*/ 367 h 367"/>
                <a:gd name="T34" fmla="*/ 15 w 684"/>
                <a:gd name="T35" fmla="*/ 365 h 367"/>
                <a:gd name="T36" fmla="*/ 679 w 684"/>
                <a:gd name="T37" fmla="*/ 18 h 3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4"/>
                <a:gd name="T58" fmla="*/ 0 h 367"/>
                <a:gd name="T59" fmla="*/ 684 w 684"/>
                <a:gd name="T60" fmla="*/ 367 h 3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Freeform 24"/>
            <p:cNvSpPr>
              <a:spLocks noChangeAspect="1"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>
                <a:gd name="T0" fmla="*/ 15 w 684"/>
                <a:gd name="T1" fmla="*/ 2 h 335"/>
                <a:gd name="T2" fmla="*/ 11 w 684"/>
                <a:gd name="T3" fmla="*/ 0 h 335"/>
                <a:gd name="T4" fmla="*/ 6 w 684"/>
                <a:gd name="T5" fmla="*/ 0 h 335"/>
                <a:gd name="T6" fmla="*/ 5 w 684"/>
                <a:gd name="T7" fmla="*/ 2 h 335"/>
                <a:gd name="T8" fmla="*/ 1 w 684"/>
                <a:gd name="T9" fmla="*/ 3 h 335"/>
                <a:gd name="T10" fmla="*/ 1 w 684"/>
                <a:gd name="T11" fmla="*/ 5 h 335"/>
                <a:gd name="T12" fmla="*/ 0 w 684"/>
                <a:gd name="T13" fmla="*/ 8 h 335"/>
                <a:gd name="T14" fmla="*/ 0 w 684"/>
                <a:gd name="T15" fmla="*/ 13 h 335"/>
                <a:gd name="T16" fmla="*/ 1 w 684"/>
                <a:gd name="T17" fmla="*/ 15 h 335"/>
                <a:gd name="T18" fmla="*/ 3 w 684"/>
                <a:gd name="T19" fmla="*/ 18 h 335"/>
                <a:gd name="T20" fmla="*/ 5 w 684"/>
                <a:gd name="T21" fmla="*/ 18 h 335"/>
                <a:gd name="T22" fmla="*/ 668 w 684"/>
                <a:gd name="T23" fmla="*/ 333 h 335"/>
                <a:gd name="T24" fmla="*/ 672 w 684"/>
                <a:gd name="T25" fmla="*/ 335 h 335"/>
                <a:gd name="T26" fmla="*/ 677 w 684"/>
                <a:gd name="T27" fmla="*/ 335 h 335"/>
                <a:gd name="T28" fmla="*/ 679 w 684"/>
                <a:gd name="T29" fmla="*/ 333 h 335"/>
                <a:gd name="T30" fmla="*/ 682 w 684"/>
                <a:gd name="T31" fmla="*/ 332 h 335"/>
                <a:gd name="T32" fmla="*/ 682 w 684"/>
                <a:gd name="T33" fmla="*/ 330 h 335"/>
                <a:gd name="T34" fmla="*/ 684 w 684"/>
                <a:gd name="T35" fmla="*/ 327 h 335"/>
                <a:gd name="T36" fmla="*/ 684 w 684"/>
                <a:gd name="T37" fmla="*/ 322 h 335"/>
                <a:gd name="T38" fmla="*/ 682 w 684"/>
                <a:gd name="T39" fmla="*/ 320 h 335"/>
                <a:gd name="T40" fmla="*/ 680 w 684"/>
                <a:gd name="T41" fmla="*/ 317 h 335"/>
                <a:gd name="T42" fmla="*/ 679 w 684"/>
                <a:gd name="T43" fmla="*/ 317 h 335"/>
                <a:gd name="T44" fmla="*/ 15 w 684"/>
                <a:gd name="T45" fmla="*/ 2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4"/>
                <a:gd name="T70" fmla="*/ 0 h 335"/>
                <a:gd name="T71" fmla="*/ 684 w 684"/>
                <a:gd name="T72" fmla="*/ 335 h 3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Oval 25"/>
            <p:cNvSpPr>
              <a:spLocks noChangeAspect="1"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Freeform 26"/>
            <p:cNvSpPr>
              <a:spLocks noChangeAspect="1"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>
                <a:gd name="T0" fmla="*/ 2 w 83"/>
                <a:gd name="T1" fmla="*/ 54 h 81"/>
                <a:gd name="T2" fmla="*/ 4 w 83"/>
                <a:gd name="T3" fmla="*/ 59 h 81"/>
                <a:gd name="T4" fmla="*/ 14 w 83"/>
                <a:gd name="T5" fmla="*/ 69 h 81"/>
                <a:gd name="T6" fmla="*/ 17 w 83"/>
                <a:gd name="T7" fmla="*/ 73 h 81"/>
                <a:gd name="T8" fmla="*/ 21 w 83"/>
                <a:gd name="T9" fmla="*/ 76 h 81"/>
                <a:gd name="T10" fmla="*/ 21 w 83"/>
                <a:gd name="T11" fmla="*/ 76 h 81"/>
                <a:gd name="T12" fmla="*/ 37 w 83"/>
                <a:gd name="T13" fmla="*/ 81 h 81"/>
                <a:gd name="T14" fmla="*/ 49 w 83"/>
                <a:gd name="T15" fmla="*/ 78 h 81"/>
                <a:gd name="T16" fmla="*/ 63 w 83"/>
                <a:gd name="T17" fmla="*/ 76 h 81"/>
                <a:gd name="T18" fmla="*/ 63 w 83"/>
                <a:gd name="T19" fmla="*/ 76 h 81"/>
                <a:gd name="T20" fmla="*/ 66 w 83"/>
                <a:gd name="T21" fmla="*/ 73 h 81"/>
                <a:gd name="T22" fmla="*/ 69 w 83"/>
                <a:gd name="T23" fmla="*/ 69 h 81"/>
                <a:gd name="T24" fmla="*/ 80 w 83"/>
                <a:gd name="T25" fmla="*/ 59 h 81"/>
                <a:gd name="T26" fmla="*/ 81 w 83"/>
                <a:gd name="T27" fmla="*/ 54 h 81"/>
                <a:gd name="T28" fmla="*/ 75 w 83"/>
                <a:gd name="T29" fmla="*/ 51 h 81"/>
                <a:gd name="T30" fmla="*/ 83 w 83"/>
                <a:gd name="T31" fmla="*/ 27 h 81"/>
                <a:gd name="T32" fmla="*/ 80 w 83"/>
                <a:gd name="T33" fmla="*/ 22 h 81"/>
                <a:gd name="T34" fmla="*/ 68 w 83"/>
                <a:gd name="T35" fmla="*/ 10 h 81"/>
                <a:gd name="T36" fmla="*/ 61 w 83"/>
                <a:gd name="T37" fmla="*/ 4 h 81"/>
                <a:gd name="T38" fmla="*/ 56 w 83"/>
                <a:gd name="T39" fmla="*/ 2 h 81"/>
                <a:gd name="T40" fmla="*/ 27 w 83"/>
                <a:gd name="T41" fmla="*/ 2 h 81"/>
                <a:gd name="T42" fmla="*/ 22 w 83"/>
                <a:gd name="T43" fmla="*/ 4 h 81"/>
                <a:gd name="T44" fmla="*/ 16 w 83"/>
                <a:gd name="T45" fmla="*/ 10 h 81"/>
                <a:gd name="T46" fmla="*/ 4 w 83"/>
                <a:gd name="T47" fmla="*/ 22 h 81"/>
                <a:gd name="T48" fmla="*/ 0 w 83"/>
                <a:gd name="T49" fmla="*/ 27 h 81"/>
                <a:gd name="T50" fmla="*/ 21 w 83"/>
                <a:gd name="T51" fmla="*/ 34 h 81"/>
                <a:gd name="T52" fmla="*/ 24 w 83"/>
                <a:gd name="T53" fmla="*/ 29 h 81"/>
                <a:gd name="T54" fmla="*/ 29 w 83"/>
                <a:gd name="T55" fmla="*/ 22 h 81"/>
                <a:gd name="T56" fmla="*/ 34 w 83"/>
                <a:gd name="T57" fmla="*/ 20 h 81"/>
                <a:gd name="T58" fmla="*/ 36 w 83"/>
                <a:gd name="T59" fmla="*/ 20 h 81"/>
                <a:gd name="T60" fmla="*/ 49 w 83"/>
                <a:gd name="T61" fmla="*/ 22 h 81"/>
                <a:gd name="T62" fmla="*/ 54 w 83"/>
                <a:gd name="T63" fmla="*/ 24 h 81"/>
                <a:gd name="T64" fmla="*/ 54 w 83"/>
                <a:gd name="T65" fmla="*/ 24 h 81"/>
                <a:gd name="T66" fmla="*/ 61 w 83"/>
                <a:gd name="T67" fmla="*/ 30 h 81"/>
                <a:gd name="T68" fmla="*/ 63 w 83"/>
                <a:gd name="T69" fmla="*/ 42 h 81"/>
                <a:gd name="T70" fmla="*/ 66 w 83"/>
                <a:gd name="T71" fmla="*/ 34 h 81"/>
                <a:gd name="T72" fmla="*/ 64 w 83"/>
                <a:gd name="T73" fmla="*/ 47 h 81"/>
                <a:gd name="T74" fmla="*/ 58 w 83"/>
                <a:gd name="T75" fmla="*/ 54 h 81"/>
                <a:gd name="T76" fmla="*/ 54 w 83"/>
                <a:gd name="T77" fmla="*/ 57 h 81"/>
                <a:gd name="T78" fmla="*/ 51 w 83"/>
                <a:gd name="T79" fmla="*/ 61 h 81"/>
                <a:gd name="T80" fmla="*/ 54 w 83"/>
                <a:gd name="T81" fmla="*/ 57 h 81"/>
                <a:gd name="T82" fmla="*/ 49 w 83"/>
                <a:gd name="T83" fmla="*/ 59 h 81"/>
                <a:gd name="T84" fmla="*/ 32 w 83"/>
                <a:gd name="T85" fmla="*/ 73 h 81"/>
                <a:gd name="T86" fmla="*/ 36 w 83"/>
                <a:gd name="T87" fmla="*/ 61 h 81"/>
                <a:gd name="T88" fmla="*/ 34 w 83"/>
                <a:gd name="T89" fmla="*/ 61 h 81"/>
                <a:gd name="T90" fmla="*/ 29 w 83"/>
                <a:gd name="T91" fmla="*/ 59 h 81"/>
                <a:gd name="T92" fmla="*/ 26 w 83"/>
                <a:gd name="T93" fmla="*/ 56 h 81"/>
                <a:gd name="T94" fmla="*/ 22 w 83"/>
                <a:gd name="T95" fmla="*/ 52 h 81"/>
                <a:gd name="T96" fmla="*/ 21 w 83"/>
                <a:gd name="T97" fmla="*/ 47 h 81"/>
                <a:gd name="T98" fmla="*/ 21 w 83"/>
                <a:gd name="T99" fmla="*/ 46 h 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1"/>
                <a:gd name="T152" fmla="*/ 83 w 83"/>
                <a:gd name="T153" fmla="*/ 81 h 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Oval 27"/>
            <p:cNvSpPr>
              <a:spLocks noChangeAspect="1"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Freeform 28"/>
            <p:cNvSpPr>
              <a:spLocks noChangeAspect="1"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>
                <a:gd name="T0" fmla="*/ 2 w 83"/>
                <a:gd name="T1" fmla="*/ 55 h 82"/>
                <a:gd name="T2" fmla="*/ 4 w 83"/>
                <a:gd name="T3" fmla="*/ 60 h 82"/>
                <a:gd name="T4" fmla="*/ 14 w 83"/>
                <a:gd name="T5" fmla="*/ 70 h 82"/>
                <a:gd name="T6" fmla="*/ 17 w 83"/>
                <a:gd name="T7" fmla="*/ 74 h 82"/>
                <a:gd name="T8" fmla="*/ 21 w 83"/>
                <a:gd name="T9" fmla="*/ 77 h 82"/>
                <a:gd name="T10" fmla="*/ 21 w 83"/>
                <a:gd name="T11" fmla="*/ 77 h 82"/>
                <a:gd name="T12" fmla="*/ 37 w 83"/>
                <a:gd name="T13" fmla="*/ 82 h 82"/>
                <a:gd name="T14" fmla="*/ 49 w 83"/>
                <a:gd name="T15" fmla="*/ 79 h 82"/>
                <a:gd name="T16" fmla="*/ 63 w 83"/>
                <a:gd name="T17" fmla="*/ 77 h 82"/>
                <a:gd name="T18" fmla="*/ 63 w 83"/>
                <a:gd name="T19" fmla="*/ 77 h 82"/>
                <a:gd name="T20" fmla="*/ 66 w 83"/>
                <a:gd name="T21" fmla="*/ 74 h 82"/>
                <a:gd name="T22" fmla="*/ 69 w 83"/>
                <a:gd name="T23" fmla="*/ 70 h 82"/>
                <a:gd name="T24" fmla="*/ 80 w 83"/>
                <a:gd name="T25" fmla="*/ 60 h 82"/>
                <a:gd name="T26" fmla="*/ 81 w 83"/>
                <a:gd name="T27" fmla="*/ 55 h 82"/>
                <a:gd name="T28" fmla="*/ 75 w 83"/>
                <a:gd name="T29" fmla="*/ 52 h 82"/>
                <a:gd name="T30" fmla="*/ 83 w 83"/>
                <a:gd name="T31" fmla="*/ 28 h 82"/>
                <a:gd name="T32" fmla="*/ 76 w 83"/>
                <a:gd name="T33" fmla="*/ 20 h 82"/>
                <a:gd name="T34" fmla="*/ 75 w 83"/>
                <a:gd name="T35" fmla="*/ 15 h 82"/>
                <a:gd name="T36" fmla="*/ 71 w 83"/>
                <a:gd name="T37" fmla="*/ 11 h 82"/>
                <a:gd name="T38" fmla="*/ 68 w 83"/>
                <a:gd name="T39" fmla="*/ 8 h 82"/>
                <a:gd name="T40" fmla="*/ 63 w 83"/>
                <a:gd name="T41" fmla="*/ 6 h 82"/>
                <a:gd name="T42" fmla="*/ 54 w 83"/>
                <a:gd name="T43" fmla="*/ 0 h 82"/>
                <a:gd name="T44" fmla="*/ 21 w 83"/>
                <a:gd name="T45" fmla="*/ 5 h 82"/>
                <a:gd name="T46" fmla="*/ 21 w 83"/>
                <a:gd name="T47" fmla="*/ 5 h 82"/>
                <a:gd name="T48" fmla="*/ 17 w 83"/>
                <a:gd name="T49" fmla="*/ 8 h 82"/>
                <a:gd name="T50" fmla="*/ 14 w 83"/>
                <a:gd name="T51" fmla="*/ 11 h 82"/>
                <a:gd name="T52" fmla="*/ 4 w 83"/>
                <a:gd name="T53" fmla="*/ 21 h 82"/>
                <a:gd name="T54" fmla="*/ 2 w 83"/>
                <a:gd name="T55" fmla="*/ 27 h 82"/>
                <a:gd name="T56" fmla="*/ 21 w 83"/>
                <a:gd name="T57" fmla="*/ 42 h 82"/>
                <a:gd name="T58" fmla="*/ 19 w 83"/>
                <a:gd name="T59" fmla="*/ 33 h 82"/>
                <a:gd name="T60" fmla="*/ 26 w 83"/>
                <a:gd name="T61" fmla="*/ 27 h 82"/>
                <a:gd name="T62" fmla="*/ 29 w 83"/>
                <a:gd name="T63" fmla="*/ 23 h 82"/>
                <a:gd name="T64" fmla="*/ 32 w 83"/>
                <a:gd name="T65" fmla="*/ 20 h 82"/>
                <a:gd name="T66" fmla="*/ 29 w 83"/>
                <a:gd name="T67" fmla="*/ 23 h 82"/>
                <a:gd name="T68" fmla="*/ 34 w 83"/>
                <a:gd name="T69" fmla="*/ 21 h 82"/>
                <a:gd name="T70" fmla="*/ 48 w 83"/>
                <a:gd name="T71" fmla="*/ 20 h 82"/>
                <a:gd name="T72" fmla="*/ 49 w 83"/>
                <a:gd name="T73" fmla="*/ 20 h 82"/>
                <a:gd name="T74" fmla="*/ 54 w 83"/>
                <a:gd name="T75" fmla="*/ 21 h 82"/>
                <a:gd name="T76" fmla="*/ 58 w 83"/>
                <a:gd name="T77" fmla="*/ 25 h 82"/>
                <a:gd name="T78" fmla="*/ 61 w 83"/>
                <a:gd name="T79" fmla="*/ 28 h 82"/>
                <a:gd name="T80" fmla="*/ 63 w 83"/>
                <a:gd name="T81" fmla="*/ 33 h 82"/>
                <a:gd name="T82" fmla="*/ 63 w 83"/>
                <a:gd name="T83" fmla="*/ 35 h 82"/>
                <a:gd name="T84" fmla="*/ 75 w 83"/>
                <a:gd name="T85" fmla="*/ 32 h 82"/>
                <a:gd name="T86" fmla="*/ 61 w 83"/>
                <a:gd name="T87" fmla="*/ 48 h 82"/>
                <a:gd name="T88" fmla="*/ 59 w 83"/>
                <a:gd name="T89" fmla="*/ 53 h 82"/>
                <a:gd name="T90" fmla="*/ 63 w 83"/>
                <a:gd name="T91" fmla="*/ 50 h 82"/>
                <a:gd name="T92" fmla="*/ 59 w 83"/>
                <a:gd name="T93" fmla="*/ 53 h 82"/>
                <a:gd name="T94" fmla="*/ 56 w 83"/>
                <a:gd name="T95" fmla="*/ 57 h 82"/>
                <a:gd name="T96" fmla="*/ 49 w 83"/>
                <a:gd name="T97" fmla="*/ 64 h 82"/>
                <a:gd name="T98" fmla="*/ 36 w 83"/>
                <a:gd name="T99" fmla="*/ 65 h 82"/>
                <a:gd name="T100" fmla="*/ 44 w 83"/>
                <a:gd name="T101" fmla="*/ 62 h 82"/>
                <a:gd name="T102" fmla="*/ 34 w 83"/>
                <a:gd name="T103" fmla="*/ 64 h 82"/>
                <a:gd name="T104" fmla="*/ 27 w 83"/>
                <a:gd name="T105" fmla="*/ 57 h 82"/>
                <a:gd name="T106" fmla="*/ 24 w 83"/>
                <a:gd name="T107" fmla="*/ 53 h 82"/>
                <a:gd name="T108" fmla="*/ 21 w 83"/>
                <a:gd name="T109" fmla="*/ 50 h 82"/>
                <a:gd name="T110" fmla="*/ 24 w 83"/>
                <a:gd name="T111" fmla="*/ 53 h 82"/>
                <a:gd name="T112" fmla="*/ 22 w 83"/>
                <a:gd name="T113" fmla="*/ 48 h 82"/>
                <a:gd name="T114" fmla="*/ 0 w 83"/>
                <a:gd name="T115" fmla="*/ 42 h 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3"/>
                <a:gd name="T175" fmla="*/ 0 h 82"/>
                <a:gd name="T176" fmla="*/ 83 w 83"/>
                <a:gd name="T177" fmla="*/ 82 h 8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Rectangle 29"/>
            <p:cNvSpPr>
              <a:spLocks noChangeAspect="1" noChangeArrowheads="1"/>
            </p:cNvSpPr>
            <p:nvPr/>
          </p:nvSpPr>
          <p:spPr bwMode="auto">
            <a:xfrm>
              <a:off x="5109" y="991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Q</a:t>
              </a:r>
              <a:endParaRPr lang="en-US" sz="2400" b="1" i="1" baseline="-25000"/>
            </a:p>
          </p:txBody>
        </p:sp>
        <p:sp>
          <p:nvSpPr>
            <p:cNvPr id="16418" name="Freeform 30"/>
            <p:cNvSpPr>
              <a:spLocks noChangeAspect="1"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>
                <a:gd name="T0" fmla="*/ 45 w 66"/>
                <a:gd name="T1" fmla="*/ 155 h 162"/>
                <a:gd name="T2" fmla="*/ 49 w 66"/>
                <a:gd name="T3" fmla="*/ 160 h 162"/>
                <a:gd name="T4" fmla="*/ 54 w 66"/>
                <a:gd name="T5" fmla="*/ 162 h 162"/>
                <a:gd name="T6" fmla="*/ 61 w 66"/>
                <a:gd name="T7" fmla="*/ 160 h 162"/>
                <a:gd name="T8" fmla="*/ 64 w 66"/>
                <a:gd name="T9" fmla="*/ 157 h 162"/>
                <a:gd name="T10" fmla="*/ 66 w 66"/>
                <a:gd name="T11" fmla="*/ 149 h 162"/>
                <a:gd name="T12" fmla="*/ 64 w 66"/>
                <a:gd name="T13" fmla="*/ 135 h 162"/>
                <a:gd name="T14" fmla="*/ 62 w 66"/>
                <a:gd name="T15" fmla="*/ 120 h 162"/>
                <a:gd name="T16" fmla="*/ 61 w 66"/>
                <a:gd name="T17" fmla="*/ 112 h 162"/>
                <a:gd name="T18" fmla="*/ 59 w 66"/>
                <a:gd name="T19" fmla="*/ 101 h 162"/>
                <a:gd name="T20" fmla="*/ 57 w 66"/>
                <a:gd name="T21" fmla="*/ 93 h 162"/>
                <a:gd name="T22" fmla="*/ 52 w 66"/>
                <a:gd name="T23" fmla="*/ 80 h 162"/>
                <a:gd name="T24" fmla="*/ 49 w 66"/>
                <a:gd name="T25" fmla="*/ 64 h 162"/>
                <a:gd name="T26" fmla="*/ 45 w 66"/>
                <a:gd name="T27" fmla="*/ 56 h 162"/>
                <a:gd name="T28" fmla="*/ 42 w 66"/>
                <a:gd name="T29" fmla="*/ 48 h 162"/>
                <a:gd name="T30" fmla="*/ 37 w 66"/>
                <a:gd name="T31" fmla="*/ 37 h 162"/>
                <a:gd name="T32" fmla="*/ 34 w 66"/>
                <a:gd name="T33" fmla="*/ 31 h 162"/>
                <a:gd name="T34" fmla="*/ 27 w 66"/>
                <a:gd name="T35" fmla="*/ 19 h 162"/>
                <a:gd name="T36" fmla="*/ 20 w 66"/>
                <a:gd name="T37" fmla="*/ 7 h 162"/>
                <a:gd name="T38" fmla="*/ 15 w 66"/>
                <a:gd name="T39" fmla="*/ 2 h 162"/>
                <a:gd name="T40" fmla="*/ 7 w 66"/>
                <a:gd name="T41" fmla="*/ 0 h 162"/>
                <a:gd name="T42" fmla="*/ 2 w 66"/>
                <a:gd name="T43" fmla="*/ 5 h 162"/>
                <a:gd name="T44" fmla="*/ 0 w 66"/>
                <a:gd name="T45" fmla="*/ 14 h 162"/>
                <a:gd name="T46" fmla="*/ 3 w 66"/>
                <a:gd name="T47" fmla="*/ 21 h 162"/>
                <a:gd name="T48" fmla="*/ 7 w 66"/>
                <a:gd name="T49" fmla="*/ 26 h 162"/>
                <a:gd name="T50" fmla="*/ 13 w 66"/>
                <a:gd name="T51" fmla="*/ 36 h 162"/>
                <a:gd name="T52" fmla="*/ 17 w 66"/>
                <a:gd name="T53" fmla="*/ 44 h 162"/>
                <a:gd name="T54" fmla="*/ 20 w 66"/>
                <a:gd name="T55" fmla="*/ 51 h 162"/>
                <a:gd name="T56" fmla="*/ 23 w 66"/>
                <a:gd name="T57" fmla="*/ 59 h 162"/>
                <a:gd name="T58" fmla="*/ 27 w 66"/>
                <a:gd name="T59" fmla="*/ 68 h 162"/>
                <a:gd name="T60" fmla="*/ 30 w 66"/>
                <a:gd name="T61" fmla="*/ 76 h 162"/>
                <a:gd name="T62" fmla="*/ 32 w 66"/>
                <a:gd name="T63" fmla="*/ 83 h 162"/>
                <a:gd name="T64" fmla="*/ 37 w 66"/>
                <a:gd name="T65" fmla="*/ 96 h 162"/>
                <a:gd name="T66" fmla="*/ 39 w 66"/>
                <a:gd name="T67" fmla="*/ 105 h 162"/>
                <a:gd name="T68" fmla="*/ 40 w 66"/>
                <a:gd name="T69" fmla="*/ 115 h 162"/>
                <a:gd name="T70" fmla="*/ 42 w 66"/>
                <a:gd name="T71" fmla="*/ 123 h 162"/>
                <a:gd name="T72" fmla="*/ 44 w 66"/>
                <a:gd name="T73" fmla="*/ 138 h 162"/>
                <a:gd name="T74" fmla="*/ 45 w 66"/>
                <a:gd name="T75" fmla="*/ 155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31"/>
            <p:cNvSpPr>
              <a:spLocks noChangeAspect="1"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>
                <a:gd name="T0" fmla="*/ 335 w 350"/>
                <a:gd name="T1" fmla="*/ 153 h 155"/>
                <a:gd name="T2" fmla="*/ 342 w 350"/>
                <a:gd name="T3" fmla="*/ 155 h 155"/>
                <a:gd name="T4" fmla="*/ 347 w 350"/>
                <a:gd name="T5" fmla="*/ 153 h 155"/>
                <a:gd name="T6" fmla="*/ 350 w 350"/>
                <a:gd name="T7" fmla="*/ 148 h 155"/>
                <a:gd name="T8" fmla="*/ 348 w 350"/>
                <a:gd name="T9" fmla="*/ 140 h 155"/>
                <a:gd name="T10" fmla="*/ 347 w 350"/>
                <a:gd name="T11" fmla="*/ 138 h 155"/>
                <a:gd name="T12" fmla="*/ 325 w 350"/>
                <a:gd name="T13" fmla="*/ 115 h 155"/>
                <a:gd name="T14" fmla="*/ 281 w 350"/>
                <a:gd name="T15" fmla="*/ 81 h 155"/>
                <a:gd name="T16" fmla="*/ 262 w 350"/>
                <a:gd name="T17" fmla="*/ 69 h 155"/>
                <a:gd name="T18" fmla="*/ 244 w 350"/>
                <a:gd name="T19" fmla="*/ 57 h 155"/>
                <a:gd name="T20" fmla="*/ 200 w 350"/>
                <a:gd name="T21" fmla="*/ 37 h 155"/>
                <a:gd name="T22" fmla="*/ 180 w 350"/>
                <a:gd name="T23" fmla="*/ 29 h 155"/>
                <a:gd name="T24" fmla="*/ 146 w 350"/>
                <a:gd name="T25" fmla="*/ 19 h 155"/>
                <a:gd name="T26" fmla="*/ 97 w 350"/>
                <a:gd name="T27" fmla="*/ 8 h 155"/>
                <a:gd name="T28" fmla="*/ 70 w 350"/>
                <a:gd name="T29" fmla="*/ 3 h 155"/>
                <a:gd name="T30" fmla="*/ 48 w 350"/>
                <a:gd name="T31" fmla="*/ 2 h 155"/>
                <a:gd name="T32" fmla="*/ 8 w 350"/>
                <a:gd name="T33" fmla="*/ 0 h 155"/>
                <a:gd name="T34" fmla="*/ 1 w 350"/>
                <a:gd name="T35" fmla="*/ 5 h 155"/>
                <a:gd name="T36" fmla="*/ 0 w 350"/>
                <a:gd name="T37" fmla="*/ 12 h 155"/>
                <a:gd name="T38" fmla="*/ 5 w 350"/>
                <a:gd name="T39" fmla="*/ 19 h 155"/>
                <a:gd name="T40" fmla="*/ 10 w 350"/>
                <a:gd name="T41" fmla="*/ 20 h 155"/>
                <a:gd name="T42" fmla="*/ 45 w 350"/>
                <a:gd name="T43" fmla="*/ 22 h 155"/>
                <a:gd name="T44" fmla="*/ 70 w 350"/>
                <a:gd name="T45" fmla="*/ 24 h 155"/>
                <a:gd name="T46" fmla="*/ 94 w 350"/>
                <a:gd name="T47" fmla="*/ 29 h 155"/>
                <a:gd name="T48" fmla="*/ 139 w 350"/>
                <a:gd name="T49" fmla="*/ 39 h 155"/>
                <a:gd name="T50" fmla="*/ 173 w 350"/>
                <a:gd name="T51" fmla="*/ 49 h 155"/>
                <a:gd name="T52" fmla="*/ 193 w 350"/>
                <a:gd name="T53" fmla="*/ 57 h 155"/>
                <a:gd name="T54" fmla="*/ 234 w 350"/>
                <a:gd name="T55" fmla="*/ 74 h 155"/>
                <a:gd name="T56" fmla="*/ 252 w 350"/>
                <a:gd name="T57" fmla="*/ 86 h 155"/>
                <a:gd name="T58" fmla="*/ 271 w 350"/>
                <a:gd name="T59" fmla="*/ 98 h 155"/>
                <a:gd name="T60" fmla="*/ 311 w 350"/>
                <a:gd name="T61" fmla="*/ 128 h 155"/>
                <a:gd name="T62" fmla="*/ 333 w 350"/>
                <a:gd name="T63" fmla="*/ 152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155"/>
                <a:gd name="T98" fmla="*/ 350 w 350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32"/>
            <p:cNvSpPr>
              <a:spLocks noChangeAspect="1"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>
                <a:gd name="T0" fmla="*/ 65 w 65"/>
                <a:gd name="T1" fmla="*/ 8 h 161"/>
                <a:gd name="T2" fmla="*/ 64 w 65"/>
                <a:gd name="T3" fmla="*/ 3 h 161"/>
                <a:gd name="T4" fmla="*/ 59 w 65"/>
                <a:gd name="T5" fmla="*/ 0 h 161"/>
                <a:gd name="T6" fmla="*/ 50 w 65"/>
                <a:gd name="T7" fmla="*/ 1 h 161"/>
                <a:gd name="T8" fmla="*/ 47 w 65"/>
                <a:gd name="T9" fmla="*/ 5 h 161"/>
                <a:gd name="T10" fmla="*/ 45 w 65"/>
                <a:gd name="T11" fmla="*/ 10 h 161"/>
                <a:gd name="T12" fmla="*/ 43 w 65"/>
                <a:gd name="T13" fmla="*/ 11 h 161"/>
                <a:gd name="T14" fmla="*/ 42 w 65"/>
                <a:gd name="T15" fmla="*/ 27 h 161"/>
                <a:gd name="T16" fmla="*/ 40 w 65"/>
                <a:gd name="T17" fmla="*/ 40 h 161"/>
                <a:gd name="T18" fmla="*/ 38 w 65"/>
                <a:gd name="T19" fmla="*/ 48 h 161"/>
                <a:gd name="T20" fmla="*/ 37 w 65"/>
                <a:gd name="T21" fmla="*/ 59 h 161"/>
                <a:gd name="T22" fmla="*/ 33 w 65"/>
                <a:gd name="T23" fmla="*/ 67 h 161"/>
                <a:gd name="T24" fmla="*/ 30 w 65"/>
                <a:gd name="T25" fmla="*/ 79 h 161"/>
                <a:gd name="T26" fmla="*/ 25 w 65"/>
                <a:gd name="T27" fmla="*/ 92 h 161"/>
                <a:gd name="T28" fmla="*/ 22 w 65"/>
                <a:gd name="T29" fmla="*/ 101 h 161"/>
                <a:gd name="T30" fmla="*/ 16 w 65"/>
                <a:gd name="T31" fmla="*/ 114 h 161"/>
                <a:gd name="T32" fmla="*/ 13 w 65"/>
                <a:gd name="T33" fmla="*/ 119 h 161"/>
                <a:gd name="T34" fmla="*/ 8 w 65"/>
                <a:gd name="T35" fmla="*/ 131 h 161"/>
                <a:gd name="T36" fmla="*/ 1 w 65"/>
                <a:gd name="T37" fmla="*/ 143 h 161"/>
                <a:gd name="T38" fmla="*/ 1 w 65"/>
                <a:gd name="T39" fmla="*/ 146 h 161"/>
                <a:gd name="T40" fmla="*/ 0 w 65"/>
                <a:gd name="T41" fmla="*/ 153 h 161"/>
                <a:gd name="T42" fmla="*/ 5 w 65"/>
                <a:gd name="T43" fmla="*/ 160 h 161"/>
                <a:gd name="T44" fmla="*/ 11 w 65"/>
                <a:gd name="T45" fmla="*/ 161 h 161"/>
                <a:gd name="T46" fmla="*/ 18 w 65"/>
                <a:gd name="T47" fmla="*/ 156 h 161"/>
                <a:gd name="T48" fmla="*/ 22 w 65"/>
                <a:gd name="T49" fmla="*/ 150 h 161"/>
                <a:gd name="T50" fmla="*/ 25 w 65"/>
                <a:gd name="T51" fmla="*/ 143 h 161"/>
                <a:gd name="T52" fmla="*/ 30 w 65"/>
                <a:gd name="T53" fmla="*/ 133 h 161"/>
                <a:gd name="T54" fmla="*/ 37 w 65"/>
                <a:gd name="T55" fmla="*/ 121 h 161"/>
                <a:gd name="T56" fmla="*/ 42 w 65"/>
                <a:gd name="T57" fmla="*/ 107 h 161"/>
                <a:gd name="T58" fmla="*/ 45 w 65"/>
                <a:gd name="T59" fmla="*/ 99 h 161"/>
                <a:gd name="T60" fmla="*/ 50 w 65"/>
                <a:gd name="T61" fmla="*/ 86 h 161"/>
                <a:gd name="T62" fmla="*/ 54 w 65"/>
                <a:gd name="T63" fmla="*/ 75 h 161"/>
                <a:gd name="T64" fmla="*/ 55 w 65"/>
                <a:gd name="T65" fmla="*/ 69 h 161"/>
                <a:gd name="T66" fmla="*/ 57 w 65"/>
                <a:gd name="T67" fmla="*/ 57 h 161"/>
                <a:gd name="T68" fmla="*/ 60 w 65"/>
                <a:gd name="T69" fmla="*/ 48 h 161"/>
                <a:gd name="T70" fmla="*/ 62 w 65"/>
                <a:gd name="T71" fmla="*/ 38 h 161"/>
                <a:gd name="T72" fmla="*/ 64 w 65"/>
                <a:gd name="T73" fmla="*/ 25 h 161"/>
                <a:gd name="T74" fmla="*/ 65 w 65"/>
                <a:gd name="T75" fmla="*/ 10 h 1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161"/>
                <a:gd name="T116" fmla="*/ 65 w 65"/>
                <a:gd name="T117" fmla="*/ 161 h 16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33"/>
            <p:cNvSpPr>
              <a:spLocks noChangeAspect="1"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4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70 w 350"/>
                <a:gd name="T17" fmla="*/ 56 h 153"/>
                <a:gd name="T18" fmla="*/ 251 w 350"/>
                <a:gd name="T19" fmla="*/ 67 h 153"/>
                <a:gd name="T20" fmla="*/ 204 w 350"/>
                <a:gd name="T21" fmla="*/ 91 h 153"/>
                <a:gd name="T22" fmla="*/ 182 w 350"/>
                <a:gd name="T23" fmla="*/ 99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6 h 153"/>
                <a:gd name="T30" fmla="*/ 47 w 350"/>
                <a:gd name="T31" fmla="*/ 130 h 153"/>
                <a:gd name="T32" fmla="*/ 22 w 350"/>
                <a:gd name="T33" fmla="*/ 131 h 153"/>
                <a:gd name="T34" fmla="*/ 10 w 350"/>
                <a:gd name="T35" fmla="*/ 133 h 153"/>
                <a:gd name="T36" fmla="*/ 3 w 350"/>
                <a:gd name="T37" fmla="*/ 136 h 153"/>
                <a:gd name="T38" fmla="*/ 0 w 350"/>
                <a:gd name="T39" fmla="*/ 141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9 w 350"/>
                <a:gd name="T55" fmla="*/ 123 h 153"/>
                <a:gd name="T56" fmla="*/ 201 w 350"/>
                <a:gd name="T57" fmla="*/ 115 h 153"/>
                <a:gd name="T58" fmla="*/ 253 w 350"/>
                <a:gd name="T59" fmla="*/ 89 h 153"/>
                <a:gd name="T60" fmla="*/ 271 w 350"/>
                <a:gd name="T61" fmla="*/ 77 h 153"/>
                <a:gd name="T62" fmla="*/ 291 w 350"/>
                <a:gd name="T63" fmla="*/ 66 h 153"/>
                <a:gd name="T64" fmla="*/ 307 w 350"/>
                <a:gd name="T65" fmla="*/ 54 h 153"/>
                <a:gd name="T66" fmla="*/ 323 w 350"/>
                <a:gd name="T67" fmla="*/ 37 h 153"/>
                <a:gd name="T68" fmla="*/ 339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Freeform 34"/>
            <p:cNvSpPr>
              <a:spLocks noChangeAspect="1"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>
                <a:gd name="T0" fmla="*/ 2 w 88"/>
                <a:gd name="T1" fmla="*/ 59 h 88"/>
                <a:gd name="T2" fmla="*/ 7 w 88"/>
                <a:gd name="T3" fmla="*/ 69 h 88"/>
                <a:gd name="T4" fmla="*/ 9 w 88"/>
                <a:gd name="T5" fmla="*/ 71 h 88"/>
                <a:gd name="T6" fmla="*/ 19 w 88"/>
                <a:gd name="T7" fmla="*/ 81 h 88"/>
                <a:gd name="T8" fmla="*/ 22 w 88"/>
                <a:gd name="T9" fmla="*/ 84 h 88"/>
                <a:gd name="T10" fmla="*/ 29 w 88"/>
                <a:gd name="T11" fmla="*/ 86 h 88"/>
                <a:gd name="T12" fmla="*/ 51 w 88"/>
                <a:gd name="T13" fmla="*/ 86 h 88"/>
                <a:gd name="T14" fmla="*/ 59 w 88"/>
                <a:gd name="T15" fmla="*/ 86 h 88"/>
                <a:gd name="T16" fmla="*/ 70 w 88"/>
                <a:gd name="T17" fmla="*/ 81 h 88"/>
                <a:gd name="T18" fmla="*/ 70 w 88"/>
                <a:gd name="T19" fmla="*/ 81 h 88"/>
                <a:gd name="T20" fmla="*/ 80 w 88"/>
                <a:gd name="T21" fmla="*/ 71 h 88"/>
                <a:gd name="T22" fmla="*/ 76 w 88"/>
                <a:gd name="T23" fmla="*/ 73 h 88"/>
                <a:gd name="T24" fmla="*/ 86 w 88"/>
                <a:gd name="T25" fmla="*/ 61 h 88"/>
                <a:gd name="T26" fmla="*/ 88 w 88"/>
                <a:gd name="T27" fmla="*/ 49 h 88"/>
                <a:gd name="T28" fmla="*/ 88 w 88"/>
                <a:gd name="T29" fmla="*/ 31 h 88"/>
                <a:gd name="T30" fmla="*/ 85 w 88"/>
                <a:gd name="T31" fmla="*/ 25 h 88"/>
                <a:gd name="T32" fmla="*/ 78 w 88"/>
                <a:gd name="T33" fmla="*/ 17 h 88"/>
                <a:gd name="T34" fmla="*/ 76 w 88"/>
                <a:gd name="T35" fmla="*/ 12 h 88"/>
                <a:gd name="T36" fmla="*/ 70 w 88"/>
                <a:gd name="T37" fmla="*/ 9 h 88"/>
                <a:gd name="T38" fmla="*/ 63 w 88"/>
                <a:gd name="T39" fmla="*/ 2 h 88"/>
                <a:gd name="T40" fmla="*/ 31 w 88"/>
                <a:gd name="T41" fmla="*/ 0 h 88"/>
                <a:gd name="T42" fmla="*/ 24 w 88"/>
                <a:gd name="T43" fmla="*/ 4 h 88"/>
                <a:gd name="T44" fmla="*/ 12 w 88"/>
                <a:gd name="T45" fmla="*/ 12 h 88"/>
                <a:gd name="T46" fmla="*/ 4 w 88"/>
                <a:gd name="T47" fmla="*/ 24 h 88"/>
                <a:gd name="T48" fmla="*/ 0 w 88"/>
                <a:gd name="T49" fmla="*/ 31 h 88"/>
                <a:gd name="T50" fmla="*/ 21 w 88"/>
                <a:gd name="T51" fmla="*/ 37 h 88"/>
                <a:gd name="T52" fmla="*/ 24 w 88"/>
                <a:gd name="T53" fmla="*/ 31 h 88"/>
                <a:gd name="T54" fmla="*/ 26 w 88"/>
                <a:gd name="T55" fmla="*/ 25 h 88"/>
                <a:gd name="T56" fmla="*/ 31 w 88"/>
                <a:gd name="T57" fmla="*/ 24 h 88"/>
                <a:gd name="T58" fmla="*/ 38 w 88"/>
                <a:gd name="T59" fmla="*/ 20 h 88"/>
                <a:gd name="T60" fmla="*/ 53 w 88"/>
                <a:gd name="T61" fmla="*/ 22 h 88"/>
                <a:gd name="T62" fmla="*/ 56 w 88"/>
                <a:gd name="T63" fmla="*/ 20 h 88"/>
                <a:gd name="T64" fmla="*/ 64 w 88"/>
                <a:gd name="T65" fmla="*/ 29 h 88"/>
                <a:gd name="T66" fmla="*/ 61 w 88"/>
                <a:gd name="T67" fmla="*/ 25 h 88"/>
                <a:gd name="T68" fmla="*/ 64 w 88"/>
                <a:gd name="T69" fmla="*/ 29 h 88"/>
                <a:gd name="T70" fmla="*/ 66 w 88"/>
                <a:gd name="T71" fmla="*/ 36 h 88"/>
                <a:gd name="T72" fmla="*/ 71 w 88"/>
                <a:gd name="T73" fmla="*/ 49 h 88"/>
                <a:gd name="T74" fmla="*/ 68 w 88"/>
                <a:gd name="T75" fmla="*/ 51 h 88"/>
                <a:gd name="T76" fmla="*/ 64 w 88"/>
                <a:gd name="T77" fmla="*/ 56 h 88"/>
                <a:gd name="T78" fmla="*/ 61 w 88"/>
                <a:gd name="T79" fmla="*/ 61 h 88"/>
                <a:gd name="T80" fmla="*/ 63 w 88"/>
                <a:gd name="T81" fmla="*/ 63 h 88"/>
                <a:gd name="T82" fmla="*/ 61 w 88"/>
                <a:gd name="T83" fmla="*/ 61 h 88"/>
                <a:gd name="T84" fmla="*/ 56 w 88"/>
                <a:gd name="T85" fmla="*/ 64 h 88"/>
                <a:gd name="T86" fmla="*/ 51 w 88"/>
                <a:gd name="T87" fmla="*/ 68 h 88"/>
                <a:gd name="T88" fmla="*/ 49 w 88"/>
                <a:gd name="T89" fmla="*/ 71 h 88"/>
                <a:gd name="T90" fmla="*/ 36 w 88"/>
                <a:gd name="T91" fmla="*/ 66 h 88"/>
                <a:gd name="T92" fmla="*/ 29 w 88"/>
                <a:gd name="T93" fmla="*/ 64 h 88"/>
                <a:gd name="T94" fmla="*/ 26 w 88"/>
                <a:gd name="T95" fmla="*/ 61 h 88"/>
                <a:gd name="T96" fmla="*/ 29 w 88"/>
                <a:gd name="T97" fmla="*/ 64 h 88"/>
                <a:gd name="T98" fmla="*/ 21 w 88"/>
                <a:gd name="T99" fmla="*/ 56 h 88"/>
                <a:gd name="T100" fmla="*/ 22 w 88"/>
                <a:gd name="T101" fmla="*/ 52 h 88"/>
                <a:gd name="T102" fmla="*/ 0 w 88"/>
                <a:gd name="T103" fmla="*/ 44 h 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8"/>
                <a:gd name="T158" fmla="*/ 88 w 88"/>
                <a:gd name="T159" fmla="*/ 88 h 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23" name="Group 35"/>
            <p:cNvGrpSpPr>
              <a:grpSpLocks noChangeAspect="1"/>
            </p:cNvGrpSpPr>
            <p:nvPr/>
          </p:nvGrpSpPr>
          <p:grpSpPr bwMode="auto">
            <a:xfrm>
              <a:off x="5144" y="1781"/>
              <a:ext cx="176" cy="115"/>
              <a:chOff x="5144" y="1781"/>
              <a:chExt cx="176" cy="115"/>
            </a:xfrm>
          </p:grpSpPr>
          <p:sp>
            <p:nvSpPr>
              <p:cNvPr id="16424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5171" y="1781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</a:rPr>
                  <a:t>Q</a:t>
                </a:r>
                <a:endParaRPr lang="en-US" sz="2400" b="1" i="1" baseline="-25000"/>
              </a:p>
            </p:txBody>
          </p:sp>
          <p:sp>
            <p:nvSpPr>
              <p:cNvPr id="16425" name="Line 37"/>
              <p:cNvSpPr>
                <a:spLocks noChangeAspect="1"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3766" name="Text Box 38"/>
          <p:cNvSpPr txBox="1">
            <a:spLocks noChangeArrowheads="1"/>
          </p:cNvSpPr>
          <p:nvPr/>
        </p:nvSpPr>
        <p:spPr bwMode="auto">
          <a:xfrm>
            <a:off x="2590800" y="4953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2514600" y="175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3768" name="Text Box 40"/>
          <p:cNvSpPr txBox="1">
            <a:spLocks noChangeArrowheads="1"/>
          </p:cNvSpPr>
          <p:nvPr/>
        </p:nvSpPr>
        <p:spPr bwMode="auto">
          <a:xfrm>
            <a:off x="2514600" y="4267200"/>
            <a:ext cx="115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Q[n-1]</a:t>
            </a:r>
          </a:p>
        </p:txBody>
      </p:sp>
      <p:sp>
        <p:nvSpPr>
          <p:cNvPr id="713770" name="Text Box 42"/>
          <p:cNvSpPr txBox="1">
            <a:spLocks noChangeArrowheads="1"/>
          </p:cNvSpPr>
          <p:nvPr/>
        </p:nvSpPr>
        <p:spPr bwMode="auto">
          <a:xfrm>
            <a:off x="7086600" y="4267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3771" name="Text Box 43"/>
          <p:cNvSpPr txBox="1">
            <a:spLocks noChangeArrowheads="1"/>
          </p:cNvSpPr>
          <p:nvPr/>
        </p:nvSpPr>
        <p:spPr bwMode="auto">
          <a:xfrm>
            <a:off x="3276600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3772" name="Text Box 44"/>
          <p:cNvSpPr txBox="1">
            <a:spLocks noChangeArrowheads="1"/>
          </p:cNvSpPr>
          <p:nvPr/>
        </p:nvSpPr>
        <p:spPr bwMode="auto">
          <a:xfrm>
            <a:off x="6858000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31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6" grpId="0"/>
      <p:bldP spid="713767" grpId="0"/>
      <p:bldP spid="713768" grpId="0"/>
      <p:bldP spid="713770" grpId="0"/>
      <p:bldP spid="713771" grpId="0"/>
      <p:bldP spid="7137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R-S Latch:</a:t>
            </a:r>
          </a:p>
        </p:txBody>
      </p:sp>
      <p:grpSp>
        <p:nvGrpSpPr>
          <p:cNvPr id="17411" name="Group 3"/>
          <p:cNvGrpSpPr>
            <a:grpSpLocks noChangeAspect="1"/>
          </p:cNvGrpSpPr>
          <p:nvPr/>
        </p:nvGrpSpPr>
        <p:grpSpPr bwMode="auto">
          <a:xfrm>
            <a:off x="609600" y="1828800"/>
            <a:ext cx="7699375" cy="3559175"/>
            <a:chOff x="2897" y="897"/>
            <a:chExt cx="2423" cy="1120"/>
          </a:xfrm>
        </p:grpSpPr>
        <p:sp>
          <p:nvSpPr>
            <p:cNvPr id="17418" name="Freeform 4"/>
            <p:cNvSpPr>
              <a:spLocks noChangeAspect="1"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>
                <a:gd name="T0" fmla="*/ 44 w 64"/>
                <a:gd name="T1" fmla="*/ 155 h 162"/>
                <a:gd name="T2" fmla="*/ 48 w 64"/>
                <a:gd name="T3" fmla="*/ 160 h 162"/>
                <a:gd name="T4" fmla="*/ 53 w 64"/>
                <a:gd name="T5" fmla="*/ 162 h 162"/>
                <a:gd name="T6" fmla="*/ 59 w 64"/>
                <a:gd name="T7" fmla="*/ 160 h 162"/>
                <a:gd name="T8" fmla="*/ 63 w 64"/>
                <a:gd name="T9" fmla="*/ 157 h 162"/>
                <a:gd name="T10" fmla="*/ 64 w 64"/>
                <a:gd name="T11" fmla="*/ 148 h 162"/>
                <a:gd name="T12" fmla="*/ 63 w 64"/>
                <a:gd name="T13" fmla="*/ 135 h 162"/>
                <a:gd name="T14" fmla="*/ 61 w 64"/>
                <a:gd name="T15" fmla="*/ 121 h 162"/>
                <a:gd name="T16" fmla="*/ 59 w 64"/>
                <a:gd name="T17" fmla="*/ 111 h 162"/>
                <a:gd name="T18" fmla="*/ 58 w 64"/>
                <a:gd name="T19" fmla="*/ 103 h 162"/>
                <a:gd name="T20" fmla="*/ 54 w 64"/>
                <a:gd name="T21" fmla="*/ 87 h 162"/>
                <a:gd name="T22" fmla="*/ 49 w 64"/>
                <a:gd name="T23" fmla="*/ 74 h 162"/>
                <a:gd name="T24" fmla="*/ 46 w 64"/>
                <a:gd name="T25" fmla="*/ 59 h 162"/>
                <a:gd name="T26" fmla="*/ 42 w 64"/>
                <a:gd name="T27" fmla="*/ 50 h 162"/>
                <a:gd name="T28" fmla="*/ 39 w 64"/>
                <a:gd name="T29" fmla="*/ 42 h 162"/>
                <a:gd name="T30" fmla="*/ 32 w 64"/>
                <a:gd name="T31" fmla="*/ 30 h 162"/>
                <a:gd name="T32" fmla="*/ 29 w 64"/>
                <a:gd name="T33" fmla="*/ 22 h 162"/>
                <a:gd name="T34" fmla="*/ 19 w 64"/>
                <a:gd name="T35" fmla="*/ 5 h 162"/>
                <a:gd name="T36" fmla="*/ 12 w 64"/>
                <a:gd name="T37" fmla="*/ 0 h 162"/>
                <a:gd name="T38" fmla="*/ 4 w 64"/>
                <a:gd name="T39" fmla="*/ 3 h 162"/>
                <a:gd name="T40" fmla="*/ 0 w 64"/>
                <a:gd name="T41" fmla="*/ 8 h 162"/>
                <a:gd name="T42" fmla="*/ 2 w 64"/>
                <a:gd name="T43" fmla="*/ 15 h 162"/>
                <a:gd name="T44" fmla="*/ 9 w 64"/>
                <a:gd name="T45" fmla="*/ 25 h 162"/>
                <a:gd name="T46" fmla="*/ 10 w 64"/>
                <a:gd name="T47" fmla="*/ 32 h 162"/>
                <a:gd name="T48" fmla="*/ 16 w 64"/>
                <a:gd name="T49" fmla="*/ 42 h 162"/>
                <a:gd name="T50" fmla="*/ 19 w 64"/>
                <a:gd name="T51" fmla="*/ 49 h 162"/>
                <a:gd name="T52" fmla="*/ 22 w 64"/>
                <a:gd name="T53" fmla="*/ 57 h 162"/>
                <a:gd name="T54" fmla="*/ 26 w 64"/>
                <a:gd name="T55" fmla="*/ 66 h 162"/>
                <a:gd name="T56" fmla="*/ 29 w 64"/>
                <a:gd name="T57" fmla="*/ 77 h 162"/>
                <a:gd name="T58" fmla="*/ 34 w 64"/>
                <a:gd name="T59" fmla="*/ 91 h 162"/>
                <a:gd name="T60" fmla="*/ 37 w 64"/>
                <a:gd name="T61" fmla="*/ 106 h 162"/>
                <a:gd name="T62" fmla="*/ 39 w 64"/>
                <a:gd name="T63" fmla="*/ 114 h 162"/>
                <a:gd name="T64" fmla="*/ 41 w 64"/>
                <a:gd name="T65" fmla="*/ 125 h 162"/>
                <a:gd name="T66" fmla="*/ 42 w 64"/>
                <a:gd name="T67" fmla="*/ 138 h 162"/>
                <a:gd name="T68" fmla="*/ 44 w 64"/>
                <a:gd name="T69" fmla="*/ 155 h 1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162"/>
                <a:gd name="T107" fmla="*/ 64 w 64"/>
                <a:gd name="T108" fmla="*/ 162 h 1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5"/>
            <p:cNvSpPr>
              <a:spLocks noChangeAspect="1"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>
                <a:gd name="T0" fmla="*/ 336 w 351"/>
                <a:gd name="T1" fmla="*/ 153 h 155"/>
                <a:gd name="T2" fmla="*/ 342 w 351"/>
                <a:gd name="T3" fmla="*/ 155 h 155"/>
                <a:gd name="T4" fmla="*/ 347 w 351"/>
                <a:gd name="T5" fmla="*/ 153 h 155"/>
                <a:gd name="T6" fmla="*/ 351 w 351"/>
                <a:gd name="T7" fmla="*/ 148 h 155"/>
                <a:gd name="T8" fmla="*/ 349 w 351"/>
                <a:gd name="T9" fmla="*/ 139 h 155"/>
                <a:gd name="T10" fmla="*/ 347 w 351"/>
                <a:gd name="T11" fmla="*/ 138 h 155"/>
                <a:gd name="T12" fmla="*/ 326 w 351"/>
                <a:gd name="T13" fmla="*/ 114 h 155"/>
                <a:gd name="T14" fmla="*/ 282 w 351"/>
                <a:gd name="T15" fmla="*/ 80 h 155"/>
                <a:gd name="T16" fmla="*/ 263 w 351"/>
                <a:gd name="T17" fmla="*/ 69 h 155"/>
                <a:gd name="T18" fmla="*/ 245 w 351"/>
                <a:gd name="T19" fmla="*/ 57 h 155"/>
                <a:gd name="T20" fmla="*/ 201 w 351"/>
                <a:gd name="T21" fmla="*/ 37 h 155"/>
                <a:gd name="T22" fmla="*/ 181 w 351"/>
                <a:gd name="T23" fmla="*/ 28 h 155"/>
                <a:gd name="T24" fmla="*/ 147 w 351"/>
                <a:gd name="T25" fmla="*/ 18 h 155"/>
                <a:gd name="T26" fmla="*/ 98 w 351"/>
                <a:gd name="T27" fmla="*/ 8 h 155"/>
                <a:gd name="T28" fmla="*/ 71 w 351"/>
                <a:gd name="T29" fmla="*/ 3 h 155"/>
                <a:gd name="T30" fmla="*/ 49 w 351"/>
                <a:gd name="T31" fmla="*/ 1 h 155"/>
                <a:gd name="T32" fmla="*/ 9 w 351"/>
                <a:gd name="T33" fmla="*/ 0 h 155"/>
                <a:gd name="T34" fmla="*/ 2 w 351"/>
                <a:gd name="T35" fmla="*/ 5 h 155"/>
                <a:gd name="T36" fmla="*/ 0 w 351"/>
                <a:gd name="T37" fmla="*/ 11 h 155"/>
                <a:gd name="T38" fmla="*/ 5 w 351"/>
                <a:gd name="T39" fmla="*/ 18 h 155"/>
                <a:gd name="T40" fmla="*/ 11 w 351"/>
                <a:gd name="T41" fmla="*/ 20 h 155"/>
                <a:gd name="T42" fmla="*/ 46 w 351"/>
                <a:gd name="T43" fmla="*/ 21 h 155"/>
                <a:gd name="T44" fmla="*/ 71 w 351"/>
                <a:gd name="T45" fmla="*/ 23 h 155"/>
                <a:gd name="T46" fmla="*/ 95 w 351"/>
                <a:gd name="T47" fmla="*/ 28 h 155"/>
                <a:gd name="T48" fmla="*/ 140 w 351"/>
                <a:gd name="T49" fmla="*/ 38 h 155"/>
                <a:gd name="T50" fmla="*/ 174 w 351"/>
                <a:gd name="T51" fmla="*/ 48 h 155"/>
                <a:gd name="T52" fmla="*/ 194 w 351"/>
                <a:gd name="T53" fmla="*/ 57 h 155"/>
                <a:gd name="T54" fmla="*/ 235 w 351"/>
                <a:gd name="T55" fmla="*/ 74 h 155"/>
                <a:gd name="T56" fmla="*/ 253 w 351"/>
                <a:gd name="T57" fmla="*/ 85 h 155"/>
                <a:gd name="T58" fmla="*/ 272 w 351"/>
                <a:gd name="T59" fmla="*/ 97 h 155"/>
                <a:gd name="T60" fmla="*/ 312 w 351"/>
                <a:gd name="T61" fmla="*/ 128 h 155"/>
                <a:gd name="T62" fmla="*/ 334 w 351"/>
                <a:gd name="T63" fmla="*/ 151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1"/>
                <a:gd name="T97" fmla="*/ 0 h 155"/>
                <a:gd name="T98" fmla="*/ 351 w 351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Freeform 6"/>
            <p:cNvSpPr>
              <a:spLocks noChangeAspect="1"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>
                <a:gd name="T0" fmla="*/ 66 w 66"/>
                <a:gd name="T1" fmla="*/ 9 h 162"/>
                <a:gd name="T2" fmla="*/ 64 w 66"/>
                <a:gd name="T3" fmla="*/ 3 h 162"/>
                <a:gd name="T4" fmla="*/ 59 w 66"/>
                <a:gd name="T5" fmla="*/ 0 h 162"/>
                <a:gd name="T6" fmla="*/ 51 w 66"/>
                <a:gd name="T7" fmla="*/ 2 h 162"/>
                <a:gd name="T8" fmla="*/ 48 w 66"/>
                <a:gd name="T9" fmla="*/ 5 h 162"/>
                <a:gd name="T10" fmla="*/ 46 w 66"/>
                <a:gd name="T11" fmla="*/ 10 h 162"/>
                <a:gd name="T12" fmla="*/ 44 w 66"/>
                <a:gd name="T13" fmla="*/ 12 h 162"/>
                <a:gd name="T14" fmla="*/ 43 w 66"/>
                <a:gd name="T15" fmla="*/ 27 h 162"/>
                <a:gd name="T16" fmla="*/ 41 w 66"/>
                <a:gd name="T17" fmla="*/ 41 h 162"/>
                <a:gd name="T18" fmla="*/ 39 w 66"/>
                <a:gd name="T19" fmla="*/ 49 h 162"/>
                <a:gd name="T20" fmla="*/ 37 w 66"/>
                <a:gd name="T21" fmla="*/ 59 h 162"/>
                <a:gd name="T22" fmla="*/ 34 w 66"/>
                <a:gd name="T23" fmla="*/ 67 h 162"/>
                <a:gd name="T24" fmla="*/ 31 w 66"/>
                <a:gd name="T25" fmla="*/ 79 h 162"/>
                <a:gd name="T26" fmla="*/ 26 w 66"/>
                <a:gd name="T27" fmla="*/ 93 h 162"/>
                <a:gd name="T28" fmla="*/ 22 w 66"/>
                <a:gd name="T29" fmla="*/ 101 h 162"/>
                <a:gd name="T30" fmla="*/ 17 w 66"/>
                <a:gd name="T31" fmla="*/ 115 h 162"/>
                <a:gd name="T32" fmla="*/ 14 w 66"/>
                <a:gd name="T33" fmla="*/ 120 h 162"/>
                <a:gd name="T34" fmla="*/ 9 w 66"/>
                <a:gd name="T35" fmla="*/ 132 h 162"/>
                <a:gd name="T36" fmla="*/ 2 w 66"/>
                <a:gd name="T37" fmla="*/ 143 h 162"/>
                <a:gd name="T38" fmla="*/ 2 w 66"/>
                <a:gd name="T39" fmla="*/ 147 h 162"/>
                <a:gd name="T40" fmla="*/ 0 w 66"/>
                <a:gd name="T41" fmla="*/ 153 h 162"/>
                <a:gd name="T42" fmla="*/ 5 w 66"/>
                <a:gd name="T43" fmla="*/ 160 h 162"/>
                <a:gd name="T44" fmla="*/ 12 w 66"/>
                <a:gd name="T45" fmla="*/ 162 h 162"/>
                <a:gd name="T46" fmla="*/ 19 w 66"/>
                <a:gd name="T47" fmla="*/ 157 h 162"/>
                <a:gd name="T48" fmla="*/ 22 w 66"/>
                <a:gd name="T49" fmla="*/ 150 h 162"/>
                <a:gd name="T50" fmla="*/ 26 w 66"/>
                <a:gd name="T51" fmla="*/ 143 h 162"/>
                <a:gd name="T52" fmla="*/ 31 w 66"/>
                <a:gd name="T53" fmla="*/ 133 h 162"/>
                <a:gd name="T54" fmla="*/ 37 w 66"/>
                <a:gd name="T55" fmla="*/ 121 h 162"/>
                <a:gd name="T56" fmla="*/ 43 w 66"/>
                <a:gd name="T57" fmla="*/ 108 h 162"/>
                <a:gd name="T58" fmla="*/ 46 w 66"/>
                <a:gd name="T59" fmla="*/ 99 h 162"/>
                <a:gd name="T60" fmla="*/ 51 w 66"/>
                <a:gd name="T61" fmla="*/ 86 h 162"/>
                <a:gd name="T62" fmla="*/ 54 w 66"/>
                <a:gd name="T63" fmla="*/ 76 h 162"/>
                <a:gd name="T64" fmla="*/ 56 w 66"/>
                <a:gd name="T65" fmla="*/ 69 h 162"/>
                <a:gd name="T66" fmla="*/ 58 w 66"/>
                <a:gd name="T67" fmla="*/ 57 h 162"/>
                <a:gd name="T68" fmla="*/ 61 w 66"/>
                <a:gd name="T69" fmla="*/ 49 h 162"/>
                <a:gd name="T70" fmla="*/ 63 w 66"/>
                <a:gd name="T71" fmla="*/ 39 h 162"/>
                <a:gd name="T72" fmla="*/ 64 w 66"/>
                <a:gd name="T73" fmla="*/ 25 h 162"/>
                <a:gd name="T74" fmla="*/ 66 w 66"/>
                <a:gd name="T75" fmla="*/ 10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7"/>
            <p:cNvSpPr>
              <a:spLocks noChangeAspect="1"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3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69 w 350"/>
                <a:gd name="T17" fmla="*/ 56 h 153"/>
                <a:gd name="T18" fmla="*/ 251 w 350"/>
                <a:gd name="T19" fmla="*/ 68 h 153"/>
                <a:gd name="T20" fmla="*/ 204 w 350"/>
                <a:gd name="T21" fmla="*/ 91 h 153"/>
                <a:gd name="T22" fmla="*/ 182 w 350"/>
                <a:gd name="T23" fmla="*/ 100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7 h 153"/>
                <a:gd name="T30" fmla="*/ 47 w 350"/>
                <a:gd name="T31" fmla="*/ 130 h 153"/>
                <a:gd name="T32" fmla="*/ 22 w 350"/>
                <a:gd name="T33" fmla="*/ 132 h 153"/>
                <a:gd name="T34" fmla="*/ 10 w 350"/>
                <a:gd name="T35" fmla="*/ 133 h 153"/>
                <a:gd name="T36" fmla="*/ 3 w 350"/>
                <a:gd name="T37" fmla="*/ 137 h 153"/>
                <a:gd name="T38" fmla="*/ 0 w 350"/>
                <a:gd name="T39" fmla="*/ 142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8 w 350"/>
                <a:gd name="T55" fmla="*/ 123 h 153"/>
                <a:gd name="T56" fmla="*/ 200 w 350"/>
                <a:gd name="T57" fmla="*/ 115 h 153"/>
                <a:gd name="T58" fmla="*/ 253 w 350"/>
                <a:gd name="T59" fmla="*/ 89 h 153"/>
                <a:gd name="T60" fmla="*/ 271 w 350"/>
                <a:gd name="T61" fmla="*/ 78 h 153"/>
                <a:gd name="T62" fmla="*/ 291 w 350"/>
                <a:gd name="T63" fmla="*/ 66 h 153"/>
                <a:gd name="T64" fmla="*/ 306 w 350"/>
                <a:gd name="T65" fmla="*/ 54 h 153"/>
                <a:gd name="T66" fmla="*/ 323 w 350"/>
                <a:gd name="T67" fmla="*/ 37 h 153"/>
                <a:gd name="T68" fmla="*/ 338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8"/>
            <p:cNvSpPr>
              <a:spLocks noChangeAspect="1"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>
                <a:gd name="T0" fmla="*/ 2 w 88"/>
                <a:gd name="T1" fmla="*/ 59 h 87"/>
                <a:gd name="T2" fmla="*/ 7 w 88"/>
                <a:gd name="T3" fmla="*/ 69 h 87"/>
                <a:gd name="T4" fmla="*/ 9 w 88"/>
                <a:gd name="T5" fmla="*/ 70 h 87"/>
                <a:gd name="T6" fmla="*/ 19 w 88"/>
                <a:gd name="T7" fmla="*/ 81 h 87"/>
                <a:gd name="T8" fmla="*/ 22 w 88"/>
                <a:gd name="T9" fmla="*/ 84 h 87"/>
                <a:gd name="T10" fmla="*/ 29 w 88"/>
                <a:gd name="T11" fmla="*/ 86 h 87"/>
                <a:gd name="T12" fmla="*/ 51 w 88"/>
                <a:gd name="T13" fmla="*/ 86 h 87"/>
                <a:gd name="T14" fmla="*/ 59 w 88"/>
                <a:gd name="T15" fmla="*/ 86 h 87"/>
                <a:gd name="T16" fmla="*/ 69 w 88"/>
                <a:gd name="T17" fmla="*/ 81 h 87"/>
                <a:gd name="T18" fmla="*/ 69 w 88"/>
                <a:gd name="T19" fmla="*/ 81 h 87"/>
                <a:gd name="T20" fmla="*/ 79 w 88"/>
                <a:gd name="T21" fmla="*/ 70 h 87"/>
                <a:gd name="T22" fmla="*/ 76 w 88"/>
                <a:gd name="T23" fmla="*/ 72 h 87"/>
                <a:gd name="T24" fmla="*/ 86 w 88"/>
                <a:gd name="T25" fmla="*/ 60 h 87"/>
                <a:gd name="T26" fmla="*/ 88 w 88"/>
                <a:gd name="T27" fmla="*/ 49 h 87"/>
                <a:gd name="T28" fmla="*/ 88 w 88"/>
                <a:gd name="T29" fmla="*/ 30 h 87"/>
                <a:gd name="T30" fmla="*/ 84 w 88"/>
                <a:gd name="T31" fmla="*/ 25 h 87"/>
                <a:gd name="T32" fmla="*/ 78 w 88"/>
                <a:gd name="T33" fmla="*/ 17 h 87"/>
                <a:gd name="T34" fmla="*/ 76 w 88"/>
                <a:gd name="T35" fmla="*/ 12 h 87"/>
                <a:gd name="T36" fmla="*/ 69 w 88"/>
                <a:gd name="T37" fmla="*/ 8 h 87"/>
                <a:gd name="T38" fmla="*/ 63 w 88"/>
                <a:gd name="T39" fmla="*/ 1 h 87"/>
                <a:gd name="T40" fmla="*/ 31 w 88"/>
                <a:gd name="T41" fmla="*/ 0 h 87"/>
                <a:gd name="T42" fmla="*/ 24 w 88"/>
                <a:gd name="T43" fmla="*/ 3 h 87"/>
                <a:gd name="T44" fmla="*/ 12 w 88"/>
                <a:gd name="T45" fmla="*/ 12 h 87"/>
                <a:gd name="T46" fmla="*/ 4 w 88"/>
                <a:gd name="T47" fmla="*/ 23 h 87"/>
                <a:gd name="T48" fmla="*/ 0 w 88"/>
                <a:gd name="T49" fmla="*/ 30 h 87"/>
                <a:gd name="T50" fmla="*/ 20 w 88"/>
                <a:gd name="T51" fmla="*/ 37 h 87"/>
                <a:gd name="T52" fmla="*/ 24 w 88"/>
                <a:gd name="T53" fmla="*/ 30 h 87"/>
                <a:gd name="T54" fmla="*/ 26 w 88"/>
                <a:gd name="T55" fmla="*/ 25 h 87"/>
                <a:gd name="T56" fmla="*/ 31 w 88"/>
                <a:gd name="T57" fmla="*/ 23 h 87"/>
                <a:gd name="T58" fmla="*/ 37 w 88"/>
                <a:gd name="T59" fmla="*/ 20 h 87"/>
                <a:gd name="T60" fmla="*/ 52 w 88"/>
                <a:gd name="T61" fmla="*/ 22 h 87"/>
                <a:gd name="T62" fmla="*/ 56 w 88"/>
                <a:gd name="T63" fmla="*/ 20 h 87"/>
                <a:gd name="T64" fmla="*/ 64 w 88"/>
                <a:gd name="T65" fmla="*/ 28 h 87"/>
                <a:gd name="T66" fmla="*/ 61 w 88"/>
                <a:gd name="T67" fmla="*/ 25 h 87"/>
                <a:gd name="T68" fmla="*/ 64 w 88"/>
                <a:gd name="T69" fmla="*/ 28 h 87"/>
                <a:gd name="T70" fmla="*/ 66 w 88"/>
                <a:gd name="T71" fmla="*/ 35 h 87"/>
                <a:gd name="T72" fmla="*/ 71 w 88"/>
                <a:gd name="T73" fmla="*/ 49 h 87"/>
                <a:gd name="T74" fmla="*/ 68 w 88"/>
                <a:gd name="T75" fmla="*/ 50 h 87"/>
                <a:gd name="T76" fmla="*/ 64 w 88"/>
                <a:gd name="T77" fmla="*/ 55 h 87"/>
                <a:gd name="T78" fmla="*/ 61 w 88"/>
                <a:gd name="T79" fmla="*/ 60 h 87"/>
                <a:gd name="T80" fmla="*/ 63 w 88"/>
                <a:gd name="T81" fmla="*/ 62 h 87"/>
                <a:gd name="T82" fmla="*/ 61 w 88"/>
                <a:gd name="T83" fmla="*/ 60 h 87"/>
                <a:gd name="T84" fmla="*/ 56 w 88"/>
                <a:gd name="T85" fmla="*/ 64 h 87"/>
                <a:gd name="T86" fmla="*/ 51 w 88"/>
                <a:gd name="T87" fmla="*/ 67 h 87"/>
                <a:gd name="T88" fmla="*/ 49 w 88"/>
                <a:gd name="T89" fmla="*/ 70 h 87"/>
                <a:gd name="T90" fmla="*/ 36 w 88"/>
                <a:gd name="T91" fmla="*/ 65 h 87"/>
                <a:gd name="T92" fmla="*/ 29 w 88"/>
                <a:gd name="T93" fmla="*/ 64 h 87"/>
                <a:gd name="T94" fmla="*/ 26 w 88"/>
                <a:gd name="T95" fmla="*/ 60 h 87"/>
                <a:gd name="T96" fmla="*/ 29 w 88"/>
                <a:gd name="T97" fmla="*/ 64 h 87"/>
                <a:gd name="T98" fmla="*/ 20 w 88"/>
                <a:gd name="T99" fmla="*/ 55 h 87"/>
                <a:gd name="T100" fmla="*/ 22 w 88"/>
                <a:gd name="T101" fmla="*/ 52 h 87"/>
                <a:gd name="T102" fmla="*/ 0 w 88"/>
                <a:gd name="T103" fmla="*/ 44 h 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7"/>
                <a:gd name="T158" fmla="*/ 88 w 88"/>
                <a:gd name="T159" fmla="*/ 87 h 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9"/>
            <p:cNvSpPr>
              <a:spLocks noChangeAspect="1" noChangeArrowheads="1"/>
            </p:cNvSpPr>
            <p:nvPr/>
          </p:nvSpPr>
          <p:spPr bwMode="auto">
            <a:xfrm>
              <a:off x="2929" y="1844"/>
              <a:ext cx="2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S (set)</a:t>
              </a:r>
              <a:endParaRPr lang="en-US" sz="2000" b="1" i="1" baseline="-25000"/>
            </a:p>
          </p:txBody>
        </p:sp>
        <p:sp>
          <p:nvSpPr>
            <p:cNvPr id="17424" name="Rectangle 10"/>
            <p:cNvSpPr>
              <a:spLocks noChangeAspect="1" noChangeArrowheads="1"/>
            </p:cNvSpPr>
            <p:nvPr/>
          </p:nvSpPr>
          <p:spPr bwMode="auto">
            <a:xfrm>
              <a:off x="2897" y="897"/>
              <a:ext cx="29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R (reset)</a:t>
              </a:r>
              <a:endParaRPr lang="en-US" sz="2000" b="1" i="1" baseline="-25000"/>
            </a:p>
          </p:txBody>
        </p:sp>
        <p:sp>
          <p:nvSpPr>
            <p:cNvPr id="17425" name="Freeform 11"/>
            <p:cNvSpPr>
              <a:spLocks noChangeAspect="1"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>
                <a:gd name="T0" fmla="*/ 10 w 526"/>
                <a:gd name="T1" fmla="*/ 0 h 21"/>
                <a:gd name="T2" fmla="*/ 7 w 526"/>
                <a:gd name="T3" fmla="*/ 0 h 21"/>
                <a:gd name="T4" fmla="*/ 3 w 526"/>
                <a:gd name="T5" fmla="*/ 4 h 21"/>
                <a:gd name="T6" fmla="*/ 0 w 526"/>
                <a:gd name="T7" fmla="*/ 7 h 21"/>
                <a:gd name="T8" fmla="*/ 0 w 526"/>
                <a:gd name="T9" fmla="*/ 14 h 21"/>
                <a:gd name="T10" fmla="*/ 3 w 526"/>
                <a:gd name="T11" fmla="*/ 17 h 21"/>
                <a:gd name="T12" fmla="*/ 7 w 526"/>
                <a:gd name="T13" fmla="*/ 21 h 21"/>
                <a:gd name="T14" fmla="*/ 519 w 526"/>
                <a:gd name="T15" fmla="*/ 21 h 21"/>
                <a:gd name="T16" fmla="*/ 522 w 526"/>
                <a:gd name="T17" fmla="*/ 17 h 21"/>
                <a:gd name="T18" fmla="*/ 526 w 526"/>
                <a:gd name="T19" fmla="*/ 14 h 21"/>
                <a:gd name="T20" fmla="*/ 526 w 526"/>
                <a:gd name="T21" fmla="*/ 7 h 21"/>
                <a:gd name="T22" fmla="*/ 522 w 526"/>
                <a:gd name="T23" fmla="*/ 4 h 21"/>
                <a:gd name="T24" fmla="*/ 519 w 526"/>
                <a:gd name="T25" fmla="*/ 0 h 21"/>
                <a:gd name="T26" fmla="*/ 516 w 526"/>
                <a:gd name="T27" fmla="*/ 0 h 21"/>
                <a:gd name="T28" fmla="*/ 10 w 526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21"/>
                <a:gd name="T47" fmla="*/ 526 w 526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12"/>
            <p:cNvSpPr>
              <a:spLocks noChangeAspect="1"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>
                <a:gd name="T0" fmla="*/ 10 w 588"/>
                <a:gd name="T1" fmla="*/ 0 h 20"/>
                <a:gd name="T2" fmla="*/ 7 w 588"/>
                <a:gd name="T3" fmla="*/ 0 h 20"/>
                <a:gd name="T4" fmla="*/ 3 w 588"/>
                <a:gd name="T5" fmla="*/ 3 h 20"/>
                <a:gd name="T6" fmla="*/ 0 w 588"/>
                <a:gd name="T7" fmla="*/ 6 h 20"/>
                <a:gd name="T8" fmla="*/ 0 w 588"/>
                <a:gd name="T9" fmla="*/ 13 h 20"/>
                <a:gd name="T10" fmla="*/ 3 w 588"/>
                <a:gd name="T11" fmla="*/ 16 h 20"/>
                <a:gd name="T12" fmla="*/ 7 w 588"/>
                <a:gd name="T13" fmla="*/ 20 h 20"/>
                <a:gd name="T14" fmla="*/ 581 w 588"/>
                <a:gd name="T15" fmla="*/ 20 h 20"/>
                <a:gd name="T16" fmla="*/ 585 w 588"/>
                <a:gd name="T17" fmla="*/ 16 h 20"/>
                <a:gd name="T18" fmla="*/ 588 w 588"/>
                <a:gd name="T19" fmla="*/ 13 h 20"/>
                <a:gd name="T20" fmla="*/ 588 w 588"/>
                <a:gd name="T21" fmla="*/ 6 h 20"/>
                <a:gd name="T22" fmla="*/ 585 w 588"/>
                <a:gd name="T23" fmla="*/ 3 h 20"/>
                <a:gd name="T24" fmla="*/ 581 w 588"/>
                <a:gd name="T25" fmla="*/ 0 h 20"/>
                <a:gd name="T26" fmla="*/ 578 w 588"/>
                <a:gd name="T27" fmla="*/ 0 h 20"/>
                <a:gd name="T28" fmla="*/ 10 w 588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8"/>
                <a:gd name="T46" fmla="*/ 0 h 20"/>
                <a:gd name="T47" fmla="*/ 588 w 58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Freeform 13"/>
            <p:cNvSpPr>
              <a:spLocks noChangeAspect="1"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4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4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Freeform 14"/>
            <p:cNvSpPr>
              <a:spLocks noChangeAspect="1"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3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3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Freeform 15"/>
            <p:cNvSpPr>
              <a:spLocks noChangeAspect="1"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>
                <a:gd name="T0" fmla="*/ 21 w 21"/>
                <a:gd name="T1" fmla="*/ 11 h 243"/>
                <a:gd name="T2" fmla="*/ 21 w 21"/>
                <a:gd name="T3" fmla="*/ 7 h 243"/>
                <a:gd name="T4" fmla="*/ 17 w 21"/>
                <a:gd name="T5" fmla="*/ 4 h 243"/>
                <a:gd name="T6" fmla="*/ 14 w 21"/>
                <a:gd name="T7" fmla="*/ 0 h 243"/>
                <a:gd name="T8" fmla="*/ 7 w 21"/>
                <a:gd name="T9" fmla="*/ 0 h 243"/>
                <a:gd name="T10" fmla="*/ 4 w 21"/>
                <a:gd name="T11" fmla="*/ 4 h 243"/>
                <a:gd name="T12" fmla="*/ 0 w 21"/>
                <a:gd name="T13" fmla="*/ 7 h 243"/>
                <a:gd name="T14" fmla="*/ 0 w 21"/>
                <a:gd name="T15" fmla="*/ 236 h 243"/>
                <a:gd name="T16" fmla="*/ 4 w 21"/>
                <a:gd name="T17" fmla="*/ 240 h 243"/>
                <a:gd name="T18" fmla="*/ 7 w 21"/>
                <a:gd name="T19" fmla="*/ 243 h 243"/>
                <a:gd name="T20" fmla="*/ 14 w 21"/>
                <a:gd name="T21" fmla="*/ 243 h 243"/>
                <a:gd name="T22" fmla="*/ 17 w 21"/>
                <a:gd name="T23" fmla="*/ 240 h 243"/>
                <a:gd name="T24" fmla="*/ 21 w 21"/>
                <a:gd name="T25" fmla="*/ 236 h 243"/>
                <a:gd name="T26" fmla="*/ 21 w 21"/>
                <a:gd name="T27" fmla="*/ 233 h 243"/>
                <a:gd name="T28" fmla="*/ 21 w 21"/>
                <a:gd name="T29" fmla="*/ 11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43"/>
                <a:gd name="T47" fmla="*/ 21 w 21"/>
                <a:gd name="T48" fmla="*/ 243 h 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Freeform 16"/>
            <p:cNvSpPr>
              <a:spLocks noChangeAspect="1"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>
                <a:gd name="T0" fmla="*/ 0 w 21"/>
                <a:gd name="T1" fmla="*/ 263 h 273"/>
                <a:gd name="T2" fmla="*/ 0 w 21"/>
                <a:gd name="T3" fmla="*/ 266 h 273"/>
                <a:gd name="T4" fmla="*/ 4 w 21"/>
                <a:gd name="T5" fmla="*/ 269 h 273"/>
                <a:gd name="T6" fmla="*/ 7 w 21"/>
                <a:gd name="T7" fmla="*/ 273 h 273"/>
                <a:gd name="T8" fmla="*/ 14 w 21"/>
                <a:gd name="T9" fmla="*/ 273 h 273"/>
                <a:gd name="T10" fmla="*/ 17 w 21"/>
                <a:gd name="T11" fmla="*/ 269 h 273"/>
                <a:gd name="T12" fmla="*/ 21 w 21"/>
                <a:gd name="T13" fmla="*/ 266 h 273"/>
                <a:gd name="T14" fmla="*/ 21 w 21"/>
                <a:gd name="T15" fmla="*/ 7 h 273"/>
                <a:gd name="T16" fmla="*/ 17 w 21"/>
                <a:gd name="T17" fmla="*/ 3 h 273"/>
                <a:gd name="T18" fmla="*/ 14 w 21"/>
                <a:gd name="T19" fmla="*/ 0 h 273"/>
                <a:gd name="T20" fmla="*/ 7 w 21"/>
                <a:gd name="T21" fmla="*/ 0 h 273"/>
                <a:gd name="T22" fmla="*/ 4 w 21"/>
                <a:gd name="T23" fmla="*/ 3 h 273"/>
                <a:gd name="T24" fmla="*/ 0 w 21"/>
                <a:gd name="T25" fmla="*/ 7 h 273"/>
                <a:gd name="T26" fmla="*/ 0 w 21"/>
                <a:gd name="T27" fmla="*/ 10 h 273"/>
                <a:gd name="T28" fmla="*/ 0 w 21"/>
                <a:gd name="T29" fmla="*/ 263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73"/>
                <a:gd name="T47" fmla="*/ 21 w 21"/>
                <a:gd name="T48" fmla="*/ 273 h 2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Freeform 17"/>
            <p:cNvSpPr>
              <a:spLocks noChangeAspect="1"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>
                <a:gd name="T0" fmla="*/ 168 w 178"/>
                <a:gd name="T1" fmla="*/ 21 h 21"/>
                <a:gd name="T2" fmla="*/ 172 w 178"/>
                <a:gd name="T3" fmla="*/ 21 h 21"/>
                <a:gd name="T4" fmla="*/ 175 w 178"/>
                <a:gd name="T5" fmla="*/ 17 h 21"/>
                <a:gd name="T6" fmla="*/ 178 w 178"/>
                <a:gd name="T7" fmla="*/ 14 h 21"/>
                <a:gd name="T8" fmla="*/ 178 w 178"/>
                <a:gd name="T9" fmla="*/ 7 h 21"/>
                <a:gd name="T10" fmla="*/ 175 w 178"/>
                <a:gd name="T11" fmla="*/ 4 h 21"/>
                <a:gd name="T12" fmla="*/ 172 w 178"/>
                <a:gd name="T13" fmla="*/ 0 h 21"/>
                <a:gd name="T14" fmla="*/ 6 w 178"/>
                <a:gd name="T15" fmla="*/ 0 h 21"/>
                <a:gd name="T16" fmla="*/ 3 w 178"/>
                <a:gd name="T17" fmla="*/ 4 h 21"/>
                <a:gd name="T18" fmla="*/ 0 w 178"/>
                <a:gd name="T19" fmla="*/ 7 h 21"/>
                <a:gd name="T20" fmla="*/ 0 w 178"/>
                <a:gd name="T21" fmla="*/ 14 h 21"/>
                <a:gd name="T22" fmla="*/ 3 w 178"/>
                <a:gd name="T23" fmla="*/ 17 h 21"/>
                <a:gd name="T24" fmla="*/ 6 w 178"/>
                <a:gd name="T25" fmla="*/ 21 h 21"/>
                <a:gd name="T26" fmla="*/ 10 w 178"/>
                <a:gd name="T27" fmla="*/ 21 h 21"/>
                <a:gd name="T28" fmla="*/ 168 w 178"/>
                <a:gd name="T29" fmla="*/ 2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1"/>
                <a:gd name="T47" fmla="*/ 178 w 17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Freeform 18"/>
            <p:cNvSpPr>
              <a:spLocks noChangeAspect="1"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>
                <a:gd name="T0" fmla="*/ 20 w 20"/>
                <a:gd name="T1" fmla="*/ 11 h 147"/>
                <a:gd name="T2" fmla="*/ 20 w 20"/>
                <a:gd name="T3" fmla="*/ 7 h 147"/>
                <a:gd name="T4" fmla="*/ 17 w 20"/>
                <a:gd name="T5" fmla="*/ 4 h 147"/>
                <a:gd name="T6" fmla="*/ 13 w 20"/>
                <a:gd name="T7" fmla="*/ 0 h 147"/>
                <a:gd name="T8" fmla="*/ 6 w 20"/>
                <a:gd name="T9" fmla="*/ 0 h 147"/>
                <a:gd name="T10" fmla="*/ 3 w 20"/>
                <a:gd name="T11" fmla="*/ 4 h 147"/>
                <a:gd name="T12" fmla="*/ 0 w 20"/>
                <a:gd name="T13" fmla="*/ 7 h 147"/>
                <a:gd name="T14" fmla="*/ 0 w 20"/>
                <a:gd name="T15" fmla="*/ 140 h 147"/>
                <a:gd name="T16" fmla="*/ 3 w 20"/>
                <a:gd name="T17" fmla="*/ 144 h 147"/>
                <a:gd name="T18" fmla="*/ 6 w 20"/>
                <a:gd name="T19" fmla="*/ 147 h 147"/>
                <a:gd name="T20" fmla="*/ 13 w 20"/>
                <a:gd name="T21" fmla="*/ 147 h 147"/>
                <a:gd name="T22" fmla="*/ 17 w 20"/>
                <a:gd name="T23" fmla="*/ 144 h 147"/>
                <a:gd name="T24" fmla="*/ 20 w 20"/>
                <a:gd name="T25" fmla="*/ 140 h 147"/>
                <a:gd name="T26" fmla="*/ 20 w 20"/>
                <a:gd name="T27" fmla="*/ 137 h 147"/>
                <a:gd name="T28" fmla="*/ 20 w 20"/>
                <a:gd name="T29" fmla="*/ 11 h 1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7"/>
                <a:gd name="T47" fmla="*/ 20 w 20"/>
                <a:gd name="T48" fmla="*/ 147 h 1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19"/>
            <p:cNvSpPr>
              <a:spLocks noChangeAspect="1"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>
                <a:gd name="T0" fmla="*/ 168 w 178"/>
                <a:gd name="T1" fmla="*/ 20 h 20"/>
                <a:gd name="T2" fmla="*/ 172 w 178"/>
                <a:gd name="T3" fmla="*/ 20 h 20"/>
                <a:gd name="T4" fmla="*/ 175 w 178"/>
                <a:gd name="T5" fmla="*/ 17 h 20"/>
                <a:gd name="T6" fmla="*/ 178 w 178"/>
                <a:gd name="T7" fmla="*/ 14 h 20"/>
                <a:gd name="T8" fmla="*/ 178 w 178"/>
                <a:gd name="T9" fmla="*/ 7 h 20"/>
                <a:gd name="T10" fmla="*/ 175 w 178"/>
                <a:gd name="T11" fmla="*/ 4 h 20"/>
                <a:gd name="T12" fmla="*/ 172 w 178"/>
                <a:gd name="T13" fmla="*/ 0 h 20"/>
                <a:gd name="T14" fmla="*/ 6 w 178"/>
                <a:gd name="T15" fmla="*/ 0 h 20"/>
                <a:gd name="T16" fmla="*/ 3 w 178"/>
                <a:gd name="T17" fmla="*/ 4 h 20"/>
                <a:gd name="T18" fmla="*/ 0 w 178"/>
                <a:gd name="T19" fmla="*/ 7 h 20"/>
                <a:gd name="T20" fmla="*/ 0 w 178"/>
                <a:gd name="T21" fmla="*/ 14 h 20"/>
                <a:gd name="T22" fmla="*/ 3 w 178"/>
                <a:gd name="T23" fmla="*/ 17 h 20"/>
                <a:gd name="T24" fmla="*/ 6 w 178"/>
                <a:gd name="T25" fmla="*/ 20 h 20"/>
                <a:gd name="T26" fmla="*/ 10 w 178"/>
                <a:gd name="T27" fmla="*/ 20 h 20"/>
                <a:gd name="T28" fmla="*/ 168 w 178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0"/>
                <a:gd name="T47" fmla="*/ 178 w 17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Freeform 20"/>
            <p:cNvSpPr>
              <a:spLocks noChangeAspect="1"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>
                <a:gd name="T0" fmla="*/ 0 w 20"/>
                <a:gd name="T1" fmla="*/ 136 h 146"/>
                <a:gd name="T2" fmla="*/ 0 w 20"/>
                <a:gd name="T3" fmla="*/ 140 h 146"/>
                <a:gd name="T4" fmla="*/ 3 w 20"/>
                <a:gd name="T5" fmla="*/ 143 h 146"/>
                <a:gd name="T6" fmla="*/ 6 w 20"/>
                <a:gd name="T7" fmla="*/ 146 h 146"/>
                <a:gd name="T8" fmla="*/ 13 w 20"/>
                <a:gd name="T9" fmla="*/ 146 h 146"/>
                <a:gd name="T10" fmla="*/ 17 w 20"/>
                <a:gd name="T11" fmla="*/ 143 h 146"/>
                <a:gd name="T12" fmla="*/ 20 w 20"/>
                <a:gd name="T13" fmla="*/ 140 h 146"/>
                <a:gd name="T14" fmla="*/ 20 w 20"/>
                <a:gd name="T15" fmla="*/ 7 h 146"/>
                <a:gd name="T16" fmla="*/ 17 w 20"/>
                <a:gd name="T17" fmla="*/ 3 h 146"/>
                <a:gd name="T18" fmla="*/ 13 w 20"/>
                <a:gd name="T19" fmla="*/ 0 h 146"/>
                <a:gd name="T20" fmla="*/ 6 w 20"/>
                <a:gd name="T21" fmla="*/ 0 h 146"/>
                <a:gd name="T22" fmla="*/ 3 w 20"/>
                <a:gd name="T23" fmla="*/ 3 h 146"/>
                <a:gd name="T24" fmla="*/ 0 w 20"/>
                <a:gd name="T25" fmla="*/ 7 h 146"/>
                <a:gd name="T26" fmla="*/ 0 w 20"/>
                <a:gd name="T27" fmla="*/ 10 h 146"/>
                <a:gd name="T28" fmla="*/ 0 w 20"/>
                <a:gd name="T29" fmla="*/ 13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6"/>
                <a:gd name="T47" fmla="*/ 20 w 20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Freeform 21"/>
            <p:cNvSpPr>
              <a:spLocks noChangeAspect="1"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>
                <a:gd name="T0" fmla="*/ 679 w 684"/>
                <a:gd name="T1" fmla="*/ 18 h 367"/>
                <a:gd name="T2" fmla="*/ 682 w 684"/>
                <a:gd name="T3" fmla="*/ 15 h 367"/>
                <a:gd name="T4" fmla="*/ 684 w 684"/>
                <a:gd name="T5" fmla="*/ 13 h 367"/>
                <a:gd name="T6" fmla="*/ 684 w 684"/>
                <a:gd name="T7" fmla="*/ 8 h 367"/>
                <a:gd name="T8" fmla="*/ 682 w 684"/>
                <a:gd name="T9" fmla="*/ 5 h 367"/>
                <a:gd name="T10" fmla="*/ 679 w 684"/>
                <a:gd name="T11" fmla="*/ 2 h 367"/>
                <a:gd name="T12" fmla="*/ 677 w 684"/>
                <a:gd name="T13" fmla="*/ 0 h 367"/>
                <a:gd name="T14" fmla="*/ 672 w 684"/>
                <a:gd name="T15" fmla="*/ 0 h 367"/>
                <a:gd name="T16" fmla="*/ 668 w 684"/>
                <a:gd name="T17" fmla="*/ 2 h 367"/>
                <a:gd name="T18" fmla="*/ 5 w 684"/>
                <a:gd name="T19" fmla="*/ 349 h 367"/>
                <a:gd name="T20" fmla="*/ 1 w 684"/>
                <a:gd name="T21" fmla="*/ 352 h 367"/>
                <a:gd name="T22" fmla="*/ 0 w 684"/>
                <a:gd name="T23" fmla="*/ 354 h 367"/>
                <a:gd name="T24" fmla="*/ 0 w 684"/>
                <a:gd name="T25" fmla="*/ 359 h 367"/>
                <a:gd name="T26" fmla="*/ 1 w 684"/>
                <a:gd name="T27" fmla="*/ 362 h 367"/>
                <a:gd name="T28" fmla="*/ 5 w 684"/>
                <a:gd name="T29" fmla="*/ 365 h 367"/>
                <a:gd name="T30" fmla="*/ 6 w 684"/>
                <a:gd name="T31" fmla="*/ 367 h 367"/>
                <a:gd name="T32" fmla="*/ 11 w 684"/>
                <a:gd name="T33" fmla="*/ 367 h 367"/>
                <a:gd name="T34" fmla="*/ 15 w 684"/>
                <a:gd name="T35" fmla="*/ 365 h 367"/>
                <a:gd name="T36" fmla="*/ 679 w 684"/>
                <a:gd name="T37" fmla="*/ 18 h 3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4"/>
                <a:gd name="T58" fmla="*/ 0 h 367"/>
                <a:gd name="T59" fmla="*/ 684 w 684"/>
                <a:gd name="T60" fmla="*/ 367 h 3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Freeform 22"/>
            <p:cNvSpPr>
              <a:spLocks noChangeAspect="1"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>
                <a:gd name="T0" fmla="*/ 15 w 684"/>
                <a:gd name="T1" fmla="*/ 2 h 335"/>
                <a:gd name="T2" fmla="*/ 11 w 684"/>
                <a:gd name="T3" fmla="*/ 0 h 335"/>
                <a:gd name="T4" fmla="*/ 6 w 684"/>
                <a:gd name="T5" fmla="*/ 0 h 335"/>
                <a:gd name="T6" fmla="*/ 5 w 684"/>
                <a:gd name="T7" fmla="*/ 2 h 335"/>
                <a:gd name="T8" fmla="*/ 1 w 684"/>
                <a:gd name="T9" fmla="*/ 3 h 335"/>
                <a:gd name="T10" fmla="*/ 1 w 684"/>
                <a:gd name="T11" fmla="*/ 5 h 335"/>
                <a:gd name="T12" fmla="*/ 0 w 684"/>
                <a:gd name="T13" fmla="*/ 8 h 335"/>
                <a:gd name="T14" fmla="*/ 0 w 684"/>
                <a:gd name="T15" fmla="*/ 13 h 335"/>
                <a:gd name="T16" fmla="*/ 1 w 684"/>
                <a:gd name="T17" fmla="*/ 15 h 335"/>
                <a:gd name="T18" fmla="*/ 3 w 684"/>
                <a:gd name="T19" fmla="*/ 18 h 335"/>
                <a:gd name="T20" fmla="*/ 5 w 684"/>
                <a:gd name="T21" fmla="*/ 18 h 335"/>
                <a:gd name="T22" fmla="*/ 668 w 684"/>
                <a:gd name="T23" fmla="*/ 333 h 335"/>
                <a:gd name="T24" fmla="*/ 672 w 684"/>
                <a:gd name="T25" fmla="*/ 335 h 335"/>
                <a:gd name="T26" fmla="*/ 677 w 684"/>
                <a:gd name="T27" fmla="*/ 335 h 335"/>
                <a:gd name="T28" fmla="*/ 679 w 684"/>
                <a:gd name="T29" fmla="*/ 333 h 335"/>
                <a:gd name="T30" fmla="*/ 682 w 684"/>
                <a:gd name="T31" fmla="*/ 332 h 335"/>
                <a:gd name="T32" fmla="*/ 682 w 684"/>
                <a:gd name="T33" fmla="*/ 330 h 335"/>
                <a:gd name="T34" fmla="*/ 684 w 684"/>
                <a:gd name="T35" fmla="*/ 327 h 335"/>
                <a:gd name="T36" fmla="*/ 684 w 684"/>
                <a:gd name="T37" fmla="*/ 322 h 335"/>
                <a:gd name="T38" fmla="*/ 682 w 684"/>
                <a:gd name="T39" fmla="*/ 320 h 335"/>
                <a:gd name="T40" fmla="*/ 680 w 684"/>
                <a:gd name="T41" fmla="*/ 317 h 335"/>
                <a:gd name="T42" fmla="*/ 679 w 684"/>
                <a:gd name="T43" fmla="*/ 317 h 335"/>
                <a:gd name="T44" fmla="*/ 15 w 684"/>
                <a:gd name="T45" fmla="*/ 2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4"/>
                <a:gd name="T70" fmla="*/ 0 h 335"/>
                <a:gd name="T71" fmla="*/ 684 w 684"/>
                <a:gd name="T72" fmla="*/ 335 h 3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Oval 23"/>
            <p:cNvSpPr>
              <a:spLocks noChangeAspect="1"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Freeform 24"/>
            <p:cNvSpPr>
              <a:spLocks noChangeAspect="1"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>
                <a:gd name="T0" fmla="*/ 2 w 83"/>
                <a:gd name="T1" fmla="*/ 54 h 81"/>
                <a:gd name="T2" fmla="*/ 4 w 83"/>
                <a:gd name="T3" fmla="*/ 59 h 81"/>
                <a:gd name="T4" fmla="*/ 14 w 83"/>
                <a:gd name="T5" fmla="*/ 69 h 81"/>
                <a:gd name="T6" fmla="*/ 17 w 83"/>
                <a:gd name="T7" fmla="*/ 73 h 81"/>
                <a:gd name="T8" fmla="*/ 21 w 83"/>
                <a:gd name="T9" fmla="*/ 76 h 81"/>
                <a:gd name="T10" fmla="*/ 21 w 83"/>
                <a:gd name="T11" fmla="*/ 76 h 81"/>
                <a:gd name="T12" fmla="*/ 37 w 83"/>
                <a:gd name="T13" fmla="*/ 81 h 81"/>
                <a:gd name="T14" fmla="*/ 49 w 83"/>
                <a:gd name="T15" fmla="*/ 78 h 81"/>
                <a:gd name="T16" fmla="*/ 63 w 83"/>
                <a:gd name="T17" fmla="*/ 76 h 81"/>
                <a:gd name="T18" fmla="*/ 63 w 83"/>
                <a:gd name="T19" fmla="*/ 76 h 81"/>
                <a:gd name="T20" fmla="*/ 66 w 83"/>
                <a:gd name="T21" fmla="*/ 73 h 81"/>
                <a:gd name="T22" fmla="*/ 69 w 83"/>
                <a:gd name="T23" fmla="*/ 69 h 81"/>
                <a:gd name="T24" fmla="*/ 80 w 83"/>
                <a:gd name="T25" fmla="*/ 59 h 81"/>
                <a:gd name="T26" fmla="*/ 81 w 83"/>
                <a:gd name="T27" fmla="*/ 54 h 81"/>
                <a:gd name="T28" fmla="*/ 75 w 83"/>
                <a:gd name="T29" fmla="*/ 51 h 81"/>
                <a:gd name="T30" fmla="*/ 83 w 83"/>
                <a:gd name="T31" fmla="*/ 27 h 81"/>
                <a:gd name="T32" fmla="*/ 80 w 83"/>
                <a:gd name="T33" fmla="*/ 22 h 81"/>
                <a:gd name="T34" fmla="*/ 68 w 83"/>
                <a:gd name="T35" fmla="*/ 10 h 81"/>
                <a:gd name="T36" fmla="*/ 61 w 83"/>
                <a:gd name="T37" fmla="*/ 4 h 81"/>
                <a:gd name="T38" fmla="*/ 56 w 83"/>
                <a:gd name="T39" fmla="*/ 2 h 81"/>
                <a:gd name="T40" fmla="*/ 27 w 83"/>
                <a:gd name="T41" fmla="*/ 2 h 81"/>
                <a:gd name="T42" fmla="*/ 22 w 83"/>
                <a:gd name="T43" fmla="*/ 4 h 81"/>
                <a:gd name="T44" fmla="*/ 16 w 83"/>
                <a:gd name="T45" fmla="*/ 10 h 81"/>
                <a:gd name="T46" fmla="*/ 4 w 83"/>
                <a:gd name="T47" fmla="*/ 22 h 81"/>
                <a:gd name="T48" fmla="*/ 0 w 83"/>
                <a:gd name="T49" fmla="*/ 27 h 81"/>
                <a:gd name="T50" fmla="*/ 21 w 83"/>
                <a:gd name="T51" fmla="*/ 34 h 81"/>
                <a:gd name="T52" fmla="*/ 24 w 83"/>
                <a:gd name="T53" fmla="*/ 29 h 81"/>
                <a:gd name="T54" fmla="*/ 29 w 83"/>
                <a:gd name="T55" fmla="*/ 22 h 81"/>
                <a:gd name="T56" fmla="*/ 34 w 83"/>
                <a:gd name="T57" fmla="*/ 20 h 81"/>
                <a:gd name="T58" fmla="*/ 36 w 83"/>
                <a:gd name="T59" fmla="*/ 20 h 81"/>
                <a:gd name="T60" fmla="*/ 49 w 83"/>
                <a:gd name="T61" fmla="*/ 22 h 81"/>
                <a:gd name="T62" fmla="*/ 54 w 83"/>
                <a:gd name="T63" fmla="*/ 24 h 81"/>
                <a:gd name="T64" fmla="*/ 54 w 83"/>
                <a:gd name="T65" fmla="*/ 24 h 81"/>
                <a:gd name="T66" fmla="*/ 61 w 83"/>
                <a:gd name="T67" fmla="*/ 30 h 81"/>
                <a:gd name="T68" fmla="*/ 63 w 83"/>
                <a:gd name="T69" fmla="*/ 42 h 81"/>
                <a:gd name="T70" fmla="*/ 66 w 83"/>
                <a:gd name="T71" fmla="*/ 34 h 81"/>
                <a:gd name="T72" fmla="*/ 64 w 83"/>
                <a:gd name="T73" fmla="*/ 47 h 81"/>
                <a:gd name="T74" fmla="*/ 58 w 83"/>
                <a:gd name="T75" fmla="*/ 54 h 81"/>
                <a:gd name="T76" fmla="*/ 54 w 83"/>
                <a:gd name="T77" fmla="*/ 57 h 81"/>
                <a:gd name="T78" fmla="*/ 51 w 83"/>
                <a:gd name="T79" fmla="*/ 61 h 81"/>
                <a:gd name="T80" fmla="*/ 54 w 83"/>
                <a:gd name="T81" fmla="*/ 57 h 81"/>
                <a:gd name="T82" fmla="*/ 49 w 83"/>
                <a:gd name="T83" fmla="*/ 59 h 81"/>
                <a:gd name="T84" fmla="*/ 32 w 83"/>
                <a:gd name="T85" fmla="*/ 73 h 81"/>
                <a:gd name="T86" fmla="*/ 36 w 83"/>
                <a:gd name="T87" fmla="*/ 61 h 81"/>
                <a:gd name="T88" fmla="*/ 34 w 83"/>
                <a:gd name="T89" fmla="*/ 61 h 81"/>
                <a:gd name="T90" fmla="*/ 29 w 83"/>
                <a:gd name="T91" fmla="*/ 59 h 81"/>
                <a:gd name="T92" fmla="*/ 26 w 83"/>
                <a:gd name="T93" fmla="*/ 56 h 81"/>
                <a:gd name="T94" fmla="*/ 22 w 83"/>
                <a:gd name="T95" fmla="*/ 52 h 81"/>
                <a:gd name="T96" fmla="*/ 21 w 83"/>
                <a:gd name="T97" fmla="*/ 47 h 81"/>
                <a:gd name="T98" fmla="*/ 21 w 83"/>
                <a:gd name="T99" fmla="*/ 46 h 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1"/>
                <a:gd name="T152" fmla="*/ 83 w 83"/>
                <a:gd name="T153" fmla="*/ 81 h 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Oval 25"/>
            <p:cNvSpPr>
              <a:spLocks noChangeAspect="1"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Freeform 26"/>
            <p:cNvSpPr>
              <a:spLocks noChangeAspect="1"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>
                <a:gd name="T0" fmla="*/ 2 w 83"/>
                <a:gd name="T1" fmla="*/ 55 h 82"/>
                <a:gd name="T2" fmla="*/ 4 w 83"/>
                <a:gd name="T3" fmla="*/ 60 h 82"/>
                <a:gd name="T4" fmla="*/ 14 w 83"/>
                <a:gd name="T5" fmla="*/ 70 h 82"/>
                <a:gd name="T6" fmla="*/ 17 w 83"/>
                <a:gd name="T7" fmla="*/ 74 h 82"/>
                <a:gd name="T8" fmla="*/ 21 w 83"/>
                <a:gd name="T9" fmla="*/ 77 h 82"/>
                <a:gd name="T10" fmla="*/ 21 w 83"/>
                <a:gd name="T11" fmla="*/ 77 h 82"/>
                <a:gd name="T12" fmla="*/ 37 w 83"/>
                <a:gd name="T13" fmla="*/ 82 h 82"/>
                <a:gd name="T14" fmla="*/ 49 w 83"/>
                <a:gd name="T15" fmla="*/ 79 h 82"/>
                <a:gd name="T16" fmla="*/ 63 w 83"/>
                <a:gd name="T17" fmla="*/ 77 h 82"/>
                <a:gd name="T18" fmla="*/ 63 w 83"/>
                <a:gd name="T19" fmla="*/ 77 h 82"/>
                <a:gd name="T20" fmla="*/ 66 w 83"/>
                <a:gd name="T21" fmla="*/ 74 h 82"/>
                <a:gd name="T22" fmla="*/ 69 w 83"/>
                <a:gd name="T23" fmla="*/ 70 h 82"/>
                <a:gd name="T24" fmla="*/ 80 w 83"/>
                <a:gd name="T25" fmla="*/ 60 h 82"/>
                <a:gd name="T26" fmla="*/ 81 w 83"/>
                <a:gd name="T27" fmla="*/ 55 h 82"/>
                <a:gd name="T28" fmla="*/ 75 w 83"/>
                <a:gd name="T29" fmla="*/ 52 h 82"/>
                <a:gd name="T30" fmla="*/ 83 w 83"/>
                <a:gd name="T31" fmla="*/ 28 h 82"/>
                <a:gd name="T32" fmla="*/ 76 w 83"/>
                <a:gd name="T33" fmla="*/ 20 h 82"/>
                <a:gd name="T34" fmla="*/ 75 w 83"/>
                <a:gd name="T35" fmla="*/ 15 h 82"/>
                <a:gd name="T36" fmla="*/ 71 w 83"/>
                <a:gd name="T37" fmla="*/ 11 h 82"/>
                <a:gd name="T38" fmla="*/ 68 w 83"/>
                <a:gd name="T39" fmla="*/ 8 h 82"/>
                <a:gd name="T40" fmla="*/ 63 w 83"/>
                <a:gd name="T41" fmla="*/ 6 h 82"/>
                <a:gd name="T42" fmla="*/ 54 w 83"/>
                <a:gd name="T43" fmla="*/ 0 h 82"/>
                <a:gd name="T44" fmla="*/ 21 w 83"/>
                <a:gd name="T45" fmla="*/ 5 h 82"/>
                <a:gd name="T46" fmla="*/ 21 w 83"/>
                <a:gd name="T47" fmla="*/ 5 h 82"/>
                <a:gd name="T48" fmla="*/ 17 w 83"/>
                <a:gd name="T49" fmla="*/ 8 h 82"/>
                <a:gd name="T50" fmla="*/ 14 w 83"/>
                <a:gd name="T51" fmla="*/ 11 h 82"/>
                <a:gd name="T52" fmla="*/ 4 w 83"/>
                <a:gd name="T53" fmla="*/ 21 h 82"/>
                <a:gd name="T54" fmla="*/ 2 w 83"/>
                <a:gd name="T55" fmla="*/ 27 h 82"/>
                <a:gd name="T56" fmla="*/ 21 w 83"/>
                <a:gd name="T57" fmla="*/ 42 h 82"/>
                <a:gd name="T58" fmla="*/ 19 w 83"/>
                <a:gd name="T59" fmla="*/ 33 h 82"/>
                <a:gd name="T60" fmla="*/ 26 w 83"/>
                <a:gd name="T61" fmla="*/ 27 h 82"/>
                <a:gd name="T62" fmla="*/ 29 w 83"/>
                <a:gd name="T63" fmla="*/ 23 h 82"/>
                <a:gd name="T64" fmla="*/ 32 w 83"/>
                <a:gd name="T65" fmla="*/ 20 h 82"/>
                <a:gd name="T66" fmla="*/ 29 w 83"/>
                <a:gd name="T67" fmla="*/ 23 h 82"/>
                <a:gd name="T68" fmla="*/ 34 w 83"/>
                <a:gd name="T69" fmla="*/ 21 h 82"/>
                <a:gd name="T70" fmla="*/ 48 w 83"/>
                <a:gd name="T71" fmla="*/ 20 h 82"/>
                <a:gd name="T72" fmla="*/ 49 w 83"/>
                <a:gd name="T73" fmla="*/ 20 h 82"/>
                <a:gd name="T74" fmla="*/ 54 w 83"/>
                <a:gd name="T75" fmla="*/ 21 h 82"/>
                <a:gd name="T76" fmla="*/ 58 w 83"/>
                <a:gd name="T77" fmla="*/ 25 h 82"/>
                <a:gd name="T78" fmla="*/ 61 w 83"/>
                <a:gd name="T79" fmla="*/ 28 h 82"/>
                <a:gd name="T80" fmla="*/ 63 w 83"/>
                <a:gd name="T81" fmla="*/ 33 h 82"/>
                <a:gd name="T82" fmla="*/ 63 w 83"/>
                <a:gd name="T83" fmla="*/ 35 h 82"/>
                <a:gd name="T84" fmla="*/ 75 w 83"/>
                <a:gd name="T85" fmla="*/ 32 h 82"/>
                <a:gd name="T86" fmla="*/ 61 w 83"/>
                <a:gd name="T87" fmla="*/ 48 h 82"/>
                <a:gd name="T88" fmla="*/ 59 w 83"/>
                <a:gd name="T89" fmla="*/ 53 h 82"/>
                <a:gd name="T90" fmla="*/ 63 w 83"/>
                <a:gd name="T91" fmla="*/ 50 h 82"/>
                <a:gd name="T92" fmla="*/ 59 w 83"/>
                <a:gd name="T93" fmla="*/ 53 h 82"/>
                <a:gd name="T94" fmla="*/ 56 w 83"/>
                <a:gd name="T95" fmla="*/ 57 h 82"/>
                <a:gd name="T96" fmla="*/ 49 w 83"/>
                <a:gd name="T97" fmla="*/ 64 h 82"/>
                <a:gd name="T98" fmla="*/ 36 w 83"/>
                <a:gd name="T99" fmla="*/ 65 h 82"/>
                <a:gd name="T100" fmla="*/ 44 w 83"/>
                <a:gd name="T101" fmla="*/ 62 h 82"/>
                <a:gd name="T102" fmla="*/ 34 w 83"/>
                <a:gd name="T103" fmla="*/ 64 h 82"/>
                <a:gd name="T104" fmla="*/ 27 w 83"/>
                <a:gd name="T105" fmla="*/ 57 h 82"/>
                <a:gd name="T106" fmla="*/ 24 w 83"/>
                <a:gd name="T107" fmla="*/ 53 h 82"/>
                <a:gd name="T108" fmla="*/ 21 w 83"/>
                <a:gd name="T109" fmla="*/ 50 h 82"/>
                <a:gd name="T110" fmla="*/ 24 w 83"/>
                <a:gd name="T111" fmla="*/ 53 h 82"/>
                <a:gd name="T112" fmla="*/ 22 w 83"/>
                <a:gd name="T113" fmla="*/ 48 h 82"/>
                <a:gd name="T114" fmla="*/ 0 w 83"/>
                <a:gd name="T115" fmla="*/ 42 h 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3"/>
                <a:gd name="T175" fmla="*/ 0 h 82"/>
                <a:gd name="T176" fmla="*/ 83 w 83"/>
                <a:gd name="T177" fmla="*/ 82 h 8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7"/>
            <p:cNvSpPr>
              <a:spLocks noChangeAspect="1" noChangeArrowheads="1"/>
            </p:cNvSpPr>
            <p:nvPr/>
          </p:nvSpPr>
          <p:spPr bwMode="auto">
            <a:xfrm>
              <a:off x="5109" y="991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Q</a:t>
              </a:r>
              <a:endParaRPr lang="en-US" sz="2400" b="1" i="1" baseline="-25000"/>
            </a:p>
          </p:txBody>
        </p:sp>
        <p:sp>
          <p:nvSpPr>
            <p:cNvPr id="17442" name="Freeform 28"/>
            <p:cNvSpPr>
              <a:spLocks noChangeAspect="1"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>
                <a:gd name="T0" fmla="*/ 45 w 66"/>
                <a:gd name="T1" fmla="*/ 155 h 162"/>
                <a:gd name="T2" fmla="*/ 49 w 66"/>
                <a:gd name="T3" fmla="*/ 160 h 162"/>
                <a:gd name="T4" fmla="*/ 54 w 66"/>
                <a:gd name="T5" fmla="*/ 162 h 162"/>
                <a:gd name="T6" fmla="*/ 61 w 66"/>
                <a:gd name="T7" fmla="*/ 160 h 162"/>
                <a:gd name="T8" fmla="*/ 64 w 66"/>
                <a:gd name="T9" fmla="*/ 157 h 162"/>
                <a:gd name="T10" fmla="*/ 66 w 66"/>
                <a:gd name="T11" fmla="*/ 149 h 162"/>
                <a:gd name="T12" fmla="*/ 64 w 66"/>
                <a:gd name="T13" fmla="*/ 135 h 162"/>
                <a:gd name="T14" fmla="*/ 62 w 66"/>
                <a:gd name="T15" fmla="*/ 120 h 162"/>
                <a:gd name="T16" fmla="*/ 61 w 66"/>
                <a:gd name="T17" fmla="*/ 112 h 162"/>
                <a:gd name="T18" fmla="*/ 59 w 66"/>
                <a:gd name="T19" fmla="*/ 101 h 162"/>
                <a:gd name="T20" fmla="*/ 57 w 66"/>
                <a:gd name="T21" fmla="*/ 93 h 162"/>
                <a:gd name="T22" fmla="*/ 52 w 66"/>
                <a:gd name="T23" fmla="*/ 80 h 162"/>
                <a:gd name="T24" fmla="*/ 49 w 66"/>
                <a:gd name="T25" fmla="*/ 64 h 162"/>
                <a:gd name="T26" fmla="*/ 45 w 66"/>
                <a:gd name="T27" fmla="*/ 56 h 162"/>
                <a:gd name="T28" fmla="*/ 42 w 66"/>
                <a:gd name="T29" fmla="*/ 48 h 162"/>
                <a:gd name="T30" fmla="*/ 37 w 66"/>
                <a:gd name="T31" fmla="*/ 37 h 162"/>
                <a:gd name="T32" fmla="*/ 34 w 66"/>
                <a:gd name="T33" fmla="*/ 31 h 162"/>
                <a:gd name="T34" fmla="*/ 27 w 66"/>
                <a:gd name="T35" fmla="*/ 19 h 162"/>
                <a:gd name="T36" fmla="*/ 20 w 66"/>
                <a:gd name="T37" fmla="*/ 7 h 162"/>
                <a:gd name="T38" fmla="*/ 15 w 66"/>
                <a:gd name="T39" fmla="*/ 2 h 162"/>
                <a:gd name="T40" fmla="*/ 7 w 66"/>
                <a:gd name="T41" fmla="*/ 0 h 162"/>
                <a:gd name="T42" fmla="*/ 2 w 66"/>
                <a:gd name="T43" fmla="*/ 5 h 162"/>
                <a:gd name="T44" fmla="*/ 0 w 66"/>
                <a:gd name="T45" fmla="*/ 14 h 162"/>
                <a:gd name="T46" fmla="*/ 3 w 66"/>
                <a:gd name="T47" fmla="*/ 21 h 162"/>
                <a:gd name="T48" fmla="*/ 7 w 66"/>
                <a:gd name="T49" fmla="*/ 26 h 162"/>
                <a:gd name="T50" fmla="*/ 13 w 66"/>
                <a:gd name="T51" fmla="*/ 36 h 162"/>
                <a:gd name="T52" fmla="*/ 17 w 66"/>
                <a:gd name="T53" fmla="*/ 44 h 162"/>
                <a:gd name="T54" fmla="*/ 20 w 66"/>
                <a:gd name="T55" fmla="*/ 51 h 162"/>
                <a:gd name="T56" fmla="*/ 23 w 66"/>
                <a:gd name="T57" fmla="*/ 59 h 162"/>
                <a:gd name="T58" fmla="*/ 27 w 66"/>
                <a:gd name="T59" fmla="*/ 68 h 162"/>
                <a:gd name="T60" fmla="*/ 30 w 66"/>
                <a:gd name="T61" fmla="*/ 76 h 162"/>
                <a:gd name="T62" fmla="*/ 32 w 66"/>
                <a:gd name="T63" fmla="*/ 83 h 162"/>
                <a:gd name="T64" fmla="*/ 37 w 66"/>
                <a:gd name="T65" fmla="*/ 96 h 162"/>
                <a:gd name="T66" fmla="*/ 39 w 66"/>
                <a:gd name="T67" fmla="*/ 105 h 162"/>
                <a:gd name="T68" fmla="*/ 40 w 66"/>
                <a:gd name="T69" fmla="*/ 115 h 162"/>
                <a:gd name="T70" fmla="*/ 42 w 66"/>
                <a:gd name="T71" fmla="*/ 123 h 162"/>
                <a:gd name="T72" fmla="*/ 44 w 66"/>
                <a:gd name="T73" fmla="*/ 138 h 162"/>
                <a:gd name="T74" fmla="*/ 45 w 66"/>
                <a:gd name="T75" fmla="*/ 155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Freeform 29"/>
            <p:cNvSpPr>
              <a:spLocks noChangeAspect="1"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>
                <a:gd name="T0" fmla="*/ 335 w 350"/>
                <a:gd name="T1" fmla="*/ 153 h 155"/>
                <a:gd name="T2" fmla="*/ 342 w 350"/>
                <a:gd name="T3" fmla="*/ 155 h 155"/>
                <a:gd name="T4" fmla="*/ 347 w 350"/>
                <a:gd name="T5" fmla="*/ 153 h 155"/>
                <a:gd name="T6" fmla="*/ 350 w 350"/>
                <a:gd name="T7" fmla="*/ 148 h 155"/>
                <a:gd name="T8" fmla="*/ 348 w 350"/>
                <a:gd name="T9" fmla="*/ 140 h 155"/>
                <a:gd name="T10" fmla="*/ 347 w 350"/>
                <a:gd name="T11" fmla="*/ 138 h 155"/>
                <a:gd name="T12" fmla="*/ 325 w 350"/>
                <a:gd name="T13" fmla="*/ 115 h 155"/>
                <a:gd name="T14" fmla="*/ 281 w 350"/>
                <a:gd name="T15" fmla="*/ 81 h 155"/>
                <a:gd name="T16" fmla="*/ 262 w 350"/>
                <a:gd name="T17" fmla="*/ 69 h 155"/>
                <a:gd name="T18" fmla="*/ 244 w 350"/>
                <a:gd name="T19" fmla="*/ 57 h 155"/>
                <a:gd name="T20" fmla="*/ 200 w 350"/>
                <a:gd name="T21" fmla="*/ 37 h 155"/>
                <a:gd name="T22" fmla="*/ 180 w 350"/>
                <a:gd name="T23" fmla="*/ 29 h 155"/>
                <a:gd name="T24" fmla="*/ 146 w 350"/>
                <a:gd name="T25" fmla="*/ 19 h 155"/>
                <a:gd name="T26" fmla="*/ 97 w 350"/>
                <a:gd name="T27" fmla="*/ 8 h 155"/>
                <a:gd name="T28" fmla="*/ 70 w 350"/>
                <a:gd name="T29" fmla="*/ 3 h 155"/>
                <a:gd name="T30" fmla="*/ 48 w 350"/>
                <a:gd name="T31" fmla="*/ 2 h 155"/>
                <a:gd name="T32" fmla="*/ 8 w 350"/>
                <a:gd name="T33" fmla="*/ 0 h 155"/>
                <a:gd name="T34" fmla="*/ 1 w 350"/>
                <a:gd name="T35" fmla="*/ 5 h 155"/>
                <a:gd name="T36" fmla="*/ 0 w 350"/>
                <a:gd name="T37" fmla="*/ 12 h 155"/>
                <a:gd name="T38" fmla="*/ 5 w 350"/>
                <a:gd name="T39" fmla="*/ 19 h 155"/>
                <a:gd name="T40" fmla="*/ 10 w 350"/>
                <a:gd name="T41" fmla="*/ 20 h 155"/>
                <a:gd name="T42" fmla="*/ 45 w 350"/>
                <a:gd name="T43" fmla="*/ 22 h 155"/>
                <a:gd name="T44" fmla="*/ 70 w 350"/>
                <a:gd name="T45" fmla="*/ 24 h 155"/>
                <a:gd name="T46" fmla="*/ 94 w 350"/>
                <a:gd name="T47" fmla="*/ 29 h 155"/>
                <a:gd name="T48" fmla="*/ 139 w 350"/>
                <a:gd name="T49" fmla="*/ 39 h 155"/>
                <a:gd name="T50" fmla="*/ 173 w 350"/>
                <a:gd name="T51" fmla="*/ 49 h 155"/>
                <a:gd name="T52" fmla="*/ 193 w 350"/>
                <a:gd name="T53" fmla="*/ 57 h 155"/>
                <a:gd name="T54" fmla="*/ 234 w 350"/>
                <a:gd name="T55" fmla="*/ 74 h 155"/>
                <a:gd name="T56" fmla="*/ 252 w 350"/>
                <a:gd name="T57" fmla="*/ 86 h 155"/>
                <a:gd name="T58" fmla="*/ 271 w 350"/>
                <a:gd name="T59" fmla="*/ 98 h 155"/>
                <a:gd name="T60" fmla="*/ 311 w 350"/>
                <a:gd name="T61" fmla="*/ 128 h 155"/>
                <a:gd name="T62" fmla="*/ 333 w 350"/>
                <a:gd name="T63" fmla="*/ 152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155"/>
                <a:gd name="T98" fmla="*/ 350 w 350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Freeform 30"/>
            <p:cNvSpPr>
              <a:spLocks noChangeAspect="1"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>
                <a:gd name="T0" fmla="*/ 65 w 65"/>
                <a:gd name="T1" fmla="*/ 8 h 161"/>
                <a:gd name="T2" fmla="*/ 64 w 65"/>
                <a:gd name="T3" fmla="*/ 3 h 161"/>
                <a:gd name="T4" fmla="*/ 59 w 65"/>
                <a:gd name="T5" fmla="*/ 0 h 161"/>
                <a:gd name="T6" fmla="*/ 50 w 65"/>
                <a:gd name="T7" fmla="*/ 1 h 161"/>
                <a:gd name="T8" fmla="*/ 47 w 65"/>
                <a:gd name="T9" fmla="*/ 5 h 161"/>
                <a:gd name="T10" fmla="*/ 45 w 65"/>
                <a:gd name="T11" fmla="*/ 10 h 161"/>
                <a:gd name="T12" fmla="*/ 43 w 65"/>
                <a:gd name="T13" fmla="*/ 11 h 161"/>
                <a:gd name="T14" fmla="*/ 42 w 65"/>
                <a:gd name="T15" fmla="*/ 27 h 161"/>
                <a:gd name="T16" fmla="*/ 40 w 65"/>
                <a:gd name="T17" fmla="*/ 40 h 161"/>
                <a:gd name="T18" fmla="*/ 38 w 65"/>
                <a:gd name="T19" fmla="*/ 48 h 161"/>
                <a:gd name="T20" fmla="*/ 37 w 65"/>
                <a:gd name="T21" fmla="*/ 59 h 161"/>
                <a:gd name="T22" fmla="*/ 33 w 65"/>
                <a:gd name="T23" fmla="*/ 67 h 161"/>
                <a:gd name="T24" fmla="*/ 30 w 65"/>
                <a:gd name="T25" fmla="*/ 79 h 161"/>
                <a:gd name="T26" fmla="*/ 25 w 65"/>
                <a:gd name="T27" fmla="*/ 92 h 161"/>
                <a:gd name="T28" fmla="*/ 22 w 65"/>
                <a:gd name="T29" fmla="*/ 101 h 161"/>
                <a:gd name="T30" fmla="*/ 16 w 65"/>
                <a:gd name="T31" fmla="*/ 114 h 161"/>
                <a:gd name="T32" fmla="*/ 13 w 65"/>
                <a:gd name="T33" fmla="*/ 119 h 161"/>
                <a:gd name="T34" fmla="*/ 8 w 65"/>
                <a:gd name="T35" fmla="*/ 131 h 161"/>
                <a:gd name="T36" fmla="*/ 1 w 65"/>
                <a:gd name="T37" fmla="*/ 143 h 161"/>
                <a:gd name="T38" fmla="*/ 1 w 65"/>
                <a:gd name="T39" fmla="*/ 146 h 161"/>
                <a:gd name="T40" fmla="*/ 0 w 65"/>
                <a:gd name="T41" fmla="*/ 153 h 161"/>
                <a:gd name="T42" fmla="*/ 5 w 65"/>
                <a:gd name="T43" fmla="*/ 160 h 161"/>
                <a:gd name="T44" fmla="*/ 11 w 65"/>
                <a:gd name="T45" fmla="*/ 161 h 161"/>
                <a:gd name="T46" fmla="*/ 18 w 65"/>
                <a:gd name="T47" fmla="*/ 156 h 161"/>
                <a:gd name="T48" fmla="*/ 22 w 65"/>
                <a:gd name="T49" fmla="*/ 150 h 161"/>
                <a:gd name="T50" fmla="*/ 25 w 65"/>
                <a:gd name="T51" fmla="*/ 143 h 161"/>
                <a:gd name="T52" fmla="*/ 30 w 65"/>
                <a:gd name="T53" fmla="*/ 133 h 161"/>
                <a:gd name="T54" fmla="*/ 37 w 65"/>
                <a:gd name="T55" fmla="*/ 121 h 161"/>
                <a:gd name="T56" fmla="*/ 42 w 65"/>
                <a:gd name="T57" fmla="*/ 107 h 161"/>
                <a:gd name="T58" fmla="*/ 45 w 65"/>
                <a:gd name="T59" fmla="*/ 99 h 161"/>
                <a:gd name="T60" fmla="*/ 50 w 65"/>
                <a:gd name="T61" fmla="*/ 86 h 161"/>
                <a:gd name="T62" fmla="*/ 54 w 65"/>
                <a:gd name="T63" fmla="*/ 75 h 161"/>
                <a:gd name="T64" fmla="*/ 55 w 65"/>
                <a:gd name="T65" fmla="*/ 69 h 161"/>
                <a:gd name="T66" fmla="*/ 57 w 65"/>
                <a:gd name="T67" fmla="*/ 57 h 161"/>
                <a:gd name="T68" fmla="*/ 60 w 65"/>
                <a:gd name="T69" fmla="*/ 48 h 161"/>
                <a:gd name="T70" fmla="*/ 62 w 65"/>
                <a:gd name="T71" fmla="*/ 38 h 161"/>
                <a:gd name="T72" fmla="*/ 64 w 65"/>
                <a:gd name="T73" fmla="*/ 25 h 161"/>
                <a:gd name="T74" fmla="*/ 65 w 65"/>
                <a:gd name="T75" fmla="*/ 10 h 1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161"/>
                <a:gd name="T116" fmla="*/ 65 w 65"/>
                <a:gd name="T117" fmla="*/ 161 h 16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Freeform 31"/>
            <p:cNvSpPr>
              <a:spLocks noChangeAspect="1"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4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70 w 350"/>
                <a:gd name="T17" fmla="*/ 56 h 153"/>
                <a:gd name="T18" fmla="*/ 251 w 350"/>
                <a:gd name="T19" fmla="*/ 67 h 153"/>
                <a:gd name="T20" fmla="*/ 204 w 350"/>
                <a:gd name="T21" fmla="*/ 91 h 153"/>
                <a:gd name="T22" fmla="*/ 182 w 350"/>
                <a:gd name="T23" fmla="*/ 99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6 h 153"/>
                <a:gd name="T30" fmla="*/ 47 w 350"/>
                <a:gd name="T31" fmla="*/ 130 h 153"/>
                <a:gd name="T32" fmla="*/ 22 w 350"/>
                <a:gd name="T33" fmla="*/ 131 h 153"/>
                <a:gd name="T34" fmla="*/ 10 w 350"/>
                <a:gd name="T35" fmla="*/ 133 h 153"/>
                <a:gd name="T36" fmla="*/ 3 w 350"/>
                <a:gd name="T37" fmla="*/ 136 h 153"/>
                <a:gd name="T38" fmla="*/ 0 w 350"/>
                <a:gd name="T39" fmla="*/ 141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9 w 350"/>
                <a:gd name="T55" fmla="*/ 123 h 153"/>
                <a:gd name="T56" fmla="*/ 201 w 350"/>
                <a:gd name="T57" fmla="*/ 115 h 153"/>
                <a:gd name="T58" fmla="*/ 253 w 350"/>
                <a:gd name="T59" fmla="*/ 89 h 153"/>
                <a:gd name="T60" fmla="*/ 271 w 350"/>
                <a:gd name="T61" fmla="*/ 77 h 153"/>
                <a:gd name="T62" fmla="*/ 291 w 350"/>
                <a:gd name="T63" fmla="*/ 66 h 153"/>
                <a:gd name="T64" fmla="*/ 307 w 350"/>
                <a:gd name="T65" fmla="*/ 54 h 153"/>
                <a:gd name="T66" fmla="*/ 323 w 350"/>
                <a:gd name="T67" fmla="*/ 37 h 153"/>
                <a:gd name="T68" fmla="*/ 339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Freeform 32"/>
            <p:cNvSpPr>
              <a:spLocks noChangeAspect="1"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>
                <a:gd name="T0" fmla="*/ 2 w 88"/>
                <a:gd name="T1" fmla="*/ 59 h 88"/>
                <a:gd name="T2" fmla="*/ 7 w 88"/>
                <a:gd name="T3" fmla="*/ 69 h 88"/>
                <a:gd name="T4" fmla="*/ 9 w 88"/>
                <a:gd name="T5" fmla="*/ 71 h 88"/>
                <a:gd name="T6" fmla="*/ 19 w 88"/>
                <a:gd name="T7" fmla="*/ 81 h 88"/>
                <a:gd name="T8" fmla="*/ 22 w 88"/>
                <a:gd name="T9" fmla="*/ 84 h 88"/>
                <a:gd name="T10" fmla="*/ 29 w 88"/>
                <a:gd name="T11" fmla="*/ 86 h 88"/>
                <a:gd name="T12" fmla="*/ 51 w 88"/>
                <a:gd name="T13" fmla="*/ 86 h 88"/>
                <a:gd name="T14" fmla="*/ 59 w 88"/>
                <a:gd name="T15" fmla="*/ 86 h 88"/>
                <a:gd name="T16" fmla="*/ 70 w 88"/>
                <a:gd name="T17" fmla="*/ 81 h 88"/>
                <a:gd name="T18" fmla="*/ 70 w 88"/>
                <a:gd name="T19" fmla="*/ 81 h 88"/>
                <a:gd name="T20" fmla="*/ 80 w 88"/>
                <a:gd name="T21" fmla="*/ 71 h 88"/>
                <a:gd name="T22" fmla="*/ 76 w 88"/>
                <a:gd name="T23" fmla="*/ 73 h 88"/>
                <a:gd name="T24" fmla="*/ 86 w 88"/>
                <a:gd name="T25" fmla="*/ 61 h 88"/>
                <a:gd name="T26" fmla="*/ 88 w 88"/>
                <a:gd name="T27" fmla="*/ 49 h 88"/>
                <a:gd name="T28" fmla="*/ 88 w 88"/>
                <a:gd name="T29" fmla="*/ 31 h 88"/>
                <a:gd name="T30" fmla="*/ 85 w 88"/>
                <a:gd name="T31" fmla="*/ 25 h 88"/>
                <a:gd name="T32" fmla="*/ 78 w 88"/>
                <a:gd name="T33" fmla="*/ 17 h 88"/>
                <a:gd name="T34" fmla="*/ 76 w 88"/>
                <a:gd name="T35" fmla="*/ 12 h 88"/>
                <a:gd name="T36" fmla="*/ 70 w 88"/>
                <a:gd name="T37" fmla="*/ 9 h 88"/>
                <a:gd name="T38" fmla="*/ 63 w 88"/>
                <a:gd name="T39" fmla="*/ 2 h 88"/>
                <a:gd name="T40" fmla="*/ 31 w 88"/>
                <a:gd name="T41" fmla="*/ 0 h 88"/>
                <a:gd name="T42" fmla="*/ 24 w 88"/>
                <a:gd name="T43" fmla="*/ 4 h 88"/>
                <a:gd name="T44" fmla="*/ 12 w 88"/>
                <a:gd name="T45" fmla="*/ 12 h 88"/>
                <a:gd name="T46" fmla="*/ 4 w 88"/>
                <a:gd name="T47" fmla="*/ 24 h 88"/>
                <a:gd name="T48" fmla="*/ 0 w 88"/>
                <a:gd name="T49" fmla="*/ 31 h 88"/>
                <a:gd name="T50" fmla="*/ 21 w 88"/>
                <a:gd name="T51" fmla="*/ 37 h 88"/>
                <a:gd name="T52" fmla="*/ 24 w 88"/>
                <a:gd name="T53" fmla="*/ 31 h 88"/>
                <a:gd name="T54" fmla="*/ 26 w 88"/>
                <a:gd name="T55" fmla="*/ 25 h 88"/>
                <a:gd name="T56" fmla="*/ 31 w 88"/>
                <a:gd name="T57" fmla="*/ 24 h 88"/>
                <a:gd name="T58" fmla="*/ 38 w 88"/>
                <a:gd name="T59" fmla="*/ 20 h 88"/>
                <a:gd name="T60" fmla="*/ 53 w 88"/>
                <a:gd name="T61" fmla="*/ 22 h 88"/>
                <a:gd name="T62" fmla="*/ 56 w 88"/>
                <a:gd name="T63" fmla="*/ 20 h 88"/>
                <a:gd name="T64" fmla="*/ 64 w 88"/>
                <a:gd name="T65" fmla="*/ 29 h 88"/>
                <a:gd name="T66" fmla="*/ 61 w 88"/>
                <a:gd name="T67" fmla="*/ 25 h 88"/>
                <a:gd name="T68" fmla="*/ 64 w 88"/>
                <a:gd name="T69" fmla="*/ 29 h 88"/>
                <a:gd name="T70" fmla="*/ 66 w 88"/>
                <a:gd name="T71" fmla="*/ 36 h 88"/>
                <a:gd name="T72" fmla="*/ 71 w 88"/>
                <a:gd name="T73" fmla="*/ 49 h 88"/>
                <a:gd name="T74" fmla="*/ 68 w 88"/>
                <a:gd name="T75" fmla="*/ 51 h 88"/>
                <a:gd name="T76" fmla="*/ 64 w 88"/>
                <a:gd name="T77" fmla="*/ 56 h 88"/>
                <a:gd name="T78" fmla="*/ 61 w 88"/>
                <a:gd name="T79" fmla="*/ 61 h 88"/>
                <a:gd name="T80" fmla="*/ 63 w 88"/>
                <a:gd name="T81" fmla="*/ 63 h 88"/>
                <a:gd name="T82" fmla="*/ 61 w 88"/>
                <a:gd name="T83" fmla="*/ 61 h 88"/>
                <a:gd name="T84" fmla="*/ 56 w 88"/>
                <a:gd name="T85" fmla="*/ 64 h 88"/>
                <a:gd name="T86" fmla="*/ 51 w 88"/>
                <a:gd name="T87" fmla="*/ 68 h 88"/>
                <a:gd name="T88" fmla="*/ 49 w 88"/>
                <a:gd name="T89" fmla="*/ 71 h 88"/>
                <a:gd name="T90" fmla="*/ 36 w 88"/>
                <a:gd name="T91" fmla="*/ 66 h 88"/>
                <a:gd name="T92" fmla="*/ 29 w 88"/>
                <a:gd name="T93" fmla="*/ 64 h 88"/>
                <a:gd name="T94" fmla="*/ 26 w 88"/>
                <a:gd name="T95" fmla="*/ 61 h 88"/>
                <a:gd name="T96" fmla="*/ 29 w 88"/>
                <a:gd name="T97" fmla="*/ 64 h 88"/>
                <a:gd name="T98" fmla="*/ 21 w 88"/>
                <a:gd name="T99" fmla="*/ 56 h 88"/>
                <a:gd name="T100" fmla="*/ 22 w 88"/>
                <a:gd name="T101" fmla="*/ 52 h 88"/>
                <a:gd name="T102" fmla="*/ 0 w 88"/>
                <a:gd name="T103" fmla="*/ 44 h 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8"/>
                <a:gd name="T158" fmla="*/ 88 w 88"/>
                <a:gd name="T159" fmla="*/ 88 h 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47" name="Group 33"/>
            <p:cNvGrpSpPr>
              <a:grpSpLocks noChangeAspect="1"/>
            </p:cNvGrpSpPr>
            <p:nvPr/>
          </p:nvGrpSpPr>
          <p:grpSpPr bwMode="auto">
            <a:xfrm>
              <a:off x="5144" y="1781"/>
              <a:ext cx="176" cy="115"/>
              <a:chOff x="5144" y="1781"/>
              <a:chExt cx="176" cy="115"/>
            </a:xfrm>
          </p:grpSpPr>
          <p:sp>
            <p:nvSpPr>
              <p:cNvPr id="1744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5171" y="1781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</a:rPr>
                  <a:t>Q</a:t>
                </a:r>
                <a:endParaRPr lang="en-US" sz="2400" b="1" i="1" baseline="-25000"/>
              </a:p>
            </p:txBody>
          </p:sp>
          <p:sp>
            <p:nvSpPr>
              <p:cNvPr id="17449" name="Line 35"/>
              <p:cNvSpPr>
                <a:spLocks noChangeAspect="1"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5812" name="Text Box 36"/>
          <p:cNvSpPr txBox="1">
            <a:spLocks noChangeArrowheads="1"/>
          </p:cNvSpPr>
          <p:nvPr/>
        </p:nvSpPr>
        <p:spPr bwMode="auto">
          <a:xfrm>
            <a:off x="2590800" y="4953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5813" name="Text Box 37"/>
          <p:cNvSpPr txBox="1">
            <a:spLocks noChangeArrowheads="1"/>
          </p:cNvSpPr>
          <p:nvPr/>
        </p:nvSpPr>
        <p:spPr bwMode="auto">
          <a:xfrm>
            <a:off x="2514600" y="175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5814" name="Text Box 38"/>
          <p:cNvSpPr txBox="1">
            <a:spLocks noChangeArrowheads="1"/>
          </p:cNvSpPr>
          <p:nvPr/>
        </p:nvSpPr>
        <p:spPr bwMode="auto">
          <a:xfrm>
            <a:off x="2514600" y="4267200"/>
            <a:ext cx="115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Q[n-1]</a:t>
            </a:r>
          </a:p>
        </p:txBody>
      </p:sp>
      <p:sp>
        <p:nvSpPr>
          <p:cNvPr id="715815" name="Text Box 39"/>
          <p:cNvSpPr txBox="1">
            <a:spLocks noChangeArrowheads="1"/>
          </p:cNvSpPr>
          <p:nvPr/>
        </p:nvSpPr>
        <p:spPr bwMode="auto">
          <a:xfrm>
            <a:off x="6248400" y="4267200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Q’[n-1]</a:t>
            </a:r>
          </a:p>
        </p:txBody>
      </p:sp>
      <p:sp>
        <p:nvSpPr>
          <p:cNvPr id="715816" name="Text Box 40"/>
          <p:cNvSpPr txBox="1">
            <a:spLocks noChangeArrowheads="1"/>
          </p:cNvSpPr>
          <p:nvPr/>
        </p:nvSpPr>
        <p:spPr bwMode="auto">
          <a:xfrm>
            <a:off x="2362200" y="2362200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Q’[n-1]</a:t>
            </a:r>
          </a:p>
        </p:txBody>
      </p:sp>
      <p:sp>
        <p:nvSpPr>
          <p:cNvPr id="715818" name="Text Box 42"/>
          <p:cNvSpPr txBox="1">
            <a:spLocks noChangeArrowheads="1"/>
          </p:cNvSpPr>
          <p:nvPr/>
        </p:nvSpPr>
        <p:spPr bwMode="auto">
          <a:xfrm>
            <a:off x="6248400" y="1752600"/>
            <a:ext cx="1243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 [n-1]</a:t>
            </a:r>
          </a:p>
        </p:txBody>
      </p:sp>
    </p:spTree>
    <p:extLst>
      <p:ext uri="{BB962C8B-B14F-4D97-AF65-F5344CB8AC3E}">
        <p14:creationId xmlns:p14="http://schemas.microsoft.com/office/powerpoint/2010/main" val="27813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12" grpId="0"/>
      <p:bldP spid="715813" grpId="0"/>
      <p:bldP spid="715814" grpId="0"/>
      <p:bldP spid="715815" grpId="0"/>
      <p:bldP spid="715816" grpId="0"/>
      <p:bldP spid="7158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R-S Latch: Reset Stage</a:t>
            </a:r>
          </a:p>
        </p:txBody>
      </p:sp>
      <p:grpSp>
        <p:nvGrpSpPr>
          <p:cNvPr id="18435" name="Group 3"/>
          <p:cNvGrpSpPr>
            <a:grpSpLocks noChangeAspect="1"/>
          </p:cNvGrpSpPr>
          <p:nvPr/>
        </p:nvGrpSpPr>
        <p:grpSpPr bwMode="auto">
          <a:xfrm>
            <a:off x="609600" y="1828800"/>
            <a:ext cx="7699375" cy="3559175"/>
            <a:chOff x="2897" y="897"/>
            <a:chExt cx="2423" cy="1120"/>
          </a:xfrm>
        </p:grpSpPr>
        <p:sp>
          <p:nvSpPr>
            <p:cNvPr id="18442" name="Freeform 4"/>
            <p:cNvSpPr>
              <a:spLocks noChangeAspect="1"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>
                <a:gd name="T0" fmla="*/ 44 w 64"/>
                <a:gd name="T1" fmla="*/ 155 h 162"/>
                <a:gd name="T2" fmla="*/ 48 w 64"/>
                <a:gd name="T3" fmla="*/ 160 h 162"/>
                <a:gd name="T4" fmla="*/ 53 w 64"/>
                <a:gd name="T5" fmla="*/ 162 h 162"/>
                <a:gd name="T6" fmla="*/ 59 w 64"/>
                <a:gd name="T7" fmla="*/ 160 h 162"/>
                <a:gd name="T8" fmla="*/ 63 w 64"/>
                <a:gd name="T9" fmla="*/ 157 h 162"/>
                <a:gd name="T10" fmla="*/ 64 w 64"/>
                <a:gd name="T11" fmla="*/ 148 h 162"/>
                <a:gd name="T12" fmla="*/ 63 w 64"/>
                <a:gd name="T13" fmla="*/ 135 h 162"/>
                <a:gd name="T14" fmla="*/ 61 w 64"/>
                <a:gd name="T15" fmla="*/ 121 h 162"/>
                <a:gd name="T16" fmla="*/ 59 w 64"/>
                <a:gd name="T17" fmla="*/ 111 h 162"/>
                <a:gd name="T18" fmla="*/ 58 w 64"/>
                <a:gd name="T19" fmla="*/ 103 h 162"/>
                <a:gd name="T20" fmla="*/ 54 w 64"/>
                <a:gd name="T21" fmla="*/ 87 h 162"/>
                <a:gd name="T22" fmla="*/ 49 w 64"/>
                <a:gd name="T23" fmla="*/ 74 h 162"/>
                <a:gd name="T24" fmla="*/ 46 w 64"/>
                <a:gd name="T25" fmla="*/ 59 h 162"/>
                <a:gd name="T26" fmla="*/ 42 w 64"/>
                <a:gd name="T27" fmla="*/ 50 h 162"/>
                <a:gd name="T28" fmla="*/ 39 w 64"/>
                <a:gd name="T29" fmla="*/ 42 h 162"/>
                <a:gd name="T30" fmla="*/ 32 w 64"/>
                <a:gd name="T31" fmla="*/ 30 h 162"/>
                <a:gd name="T32" fmla="*/ 29 w 64"/>
                <a:gd name="T33" fmla="*/ 22 h 162"/>
                <a:gd name="T34" fmla="*/ 19 w 64"/>
                <a:gd name="T35" fmla="*/ 5 h 162"/>
                <a:gd name="T36" fmla="*/ 12 w 64"/>
                <a:gd name="T37" fmla="*/ 0 h 162"/>
                <a:gd name="T38" fmla="*/ 4 w 64"/>
                <a:gd name="T39" fmla="*/ 3 h 162"/>
                <a:gd name="T40" fmla="*/ 0 w 64"/>
                <a:gd name="T41" fmla="*/ 8 h 162"/>
                <a:gd name="T42" fmla="*/ 2 w 64"/>
                <a:gd name="T43" fmla="*/ 15 h 162"/>
                <a:gd name="T44" fmla="*/ 9 w 64"/>
                <a:gd name="T45" fmla="*/ 25 h 162"/>
                <a:gd name="T46" fmla="*/ 10 w 64"/>
                <a:gd name="T47" fmla="*/ 32 h 162"/>
                <a:gd name="T48" fmla="*/ 16 w 64"/>
                <a:gd name="T49" fmla="*/ 42 h 162"/>
                <a:gd name="T50" fmla="*/ 19 w 64"/>
                <a:gd name="T51" fmla="*/ 49 h 162"/>
                <a:gd name="T52" fmla="*/ 22 w 64"/>
                <a:gd name="T53" fmla="*/ 57 h 162"/>
                <a:gd name="T54" fmla="*/ 26 w 64"/>
                <a:gd name="T55" fmla="*/ 66 h 162"/>
                <a:gd name="T56" fmla="*/ 29 w 64"/>
                <a:gd name="T57" fmla="*/ 77 h 162"/>
                <a:gd name="T58" fmla="*/ 34 w 64"/>
                <a:gd name="T59" fmla="*/ 91 h 162"/>
                <a:gd name="T60" fmla="*/ 37 w 64"/>
                <a:gd name="T61" fmla="*/ 106 h 162"/>
                <a:gd name="T62" fmla="*/ 39 w 64"/>
                <a:gd name="T63" fmla="*/ 114 h 162"/>
                <a:gd name="T64" fmla="*/ 41 w 64"/>
                <a:gd name="T65" fmla="*/ 125 h 162"/>
                <a:gd name="T66" fmla="*/ 42 w 64"/>
                <a:gd name="T67" fmla="*/ 138 h 162"/>
                <a:gd name="T68" fmla="*/ 44 w 64"/>
                <a:gd name="T69" fmla="*/ 155 h 1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162"/>
                <a:gd name="T107" fmla="*/ 64 w 64"/>
                <a:gd name="T108" fmla="*/ 162 h 1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5"/>
            <p:cNvSpPr>
              <a:spLocks noChangeAspect="1"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>
                <a:gd name="T0" fmla="*/ 336 w 351"/>
                <a:gd name="T1" fmla="*/ 153 h 155"/>
                <a:gd name="T2" fmla="*/ 342 w 351"/>
                <a:gd name="T3" fmla="*/ 155 h 155"/>
                <a:gd name="T4" fmla="*/ 347 w 351"/>
                <a:gd name="T5" fmla="*/ 153 h 155"/>
                <a:gd name="T6" fmla="*/ 351 w 351"/>
                <a:gd name="T7" fmla="*/ 148 h 155"/>
                <a:gd name="T8" fmla="*/ 349 w 351"/>
                <a:gd name="T9" fmla="*/ 139 h 155"/>
                <a:gd name="T10" fmla="*/ 347 w 351"/>
                <a:gd name="T11" fmla="*/ 138 h 155"/>
                <a:gd name="T12" fmla="*/ 326 w 351"/>
                <a:gd name="T13" fmla="*/ 114 h 155"/>
                <a:gd name="T14" fmla="*/ 282 w 351"/>
                <a:gd name="T15" fmla="*/ 80 h 155"/>
                <a:gd name="T16" fmla="*/ 263 w 351"/>
                <a:gd name="T17" fmla="*/ 69 h 155"/>
                <a:gd name="T18" fmla="*/ 245 w 351"/>
                <a:gd name="T19" fmla="*/ 57 h 155"/>
                <a:gd name="T20" fmla="*/ 201 w 351"/>
                <a:gd name="T21" fmla="*/ 37 h 155"/>
                <a:gd name="T22" fmla="*/ 181 w 351"/>
                <a:gd name="T23" fmla="*/ 28 h 155"/>
                <a:gd name="T24" fmla="*/ 147 w 351"/>
                <a:gd name="T25" fmla="*/ 18 h 155"/>
                <a:gd name="T26" fmla="*/ 98 w 351"/>
                <a:gd name="T27" fmla="*/ 8 h 155"/>
                <a:gd name="T28" fmla="*/ 71 w 351"/>
                <a:gd name="T29" fmla="*/ 3 h 155"/>
                <a:gd name="T30" fmla="*/ 49 w 351"/>
                <a:gd name="T31" fmla="*/ 1 h 155"/>
                <a:gd name="T32" fmla="*/ 9 w 351"/>
                <a:gd name="T33" fmla="*/ 0 h 155"/>
                <a:gd name="T34" fmla="*/ 2 w 351"/>
                <a:gd name="T35" fmla="*/ 5 h 155"/>
                <a:gd name="T36" fmla="*/ 0 w 351"/>
                <a:gd name="T37" fmla="*/ 11 h 155"/>
                <a:gd name="T38" fmla="*/ 5 w 351"/>
                <a:gd name="T39" fmla="*/ 18 h 155"/>
                <a:gd name="T40" fmla="*/ 11 w 351"/>
                <a:gd name="T41" fmla="*/ 20 h 155"/>
                <a:gd name="T42" fmla="*/ 46 w 351"/>
                <a:gd name="T43" fmla="*/ 21 h 155"/>
                <a:gd name="T44" fmla="*/ 71 w 351"/>
                <a:gd name="T45" fmla="*/ 23 h 155"/>
                <a:gd name="T46" fmla="*/ 95 w 351"/>
                <a:gd name="T47" fmla="*/ 28 h 155"/>
                <a:gd name="T48" fmla="*/ 140 w 351"/>
                <a:gd name="T49" fmla="*/ 38 h 155"/>
                <a:gd name="T50" fmla="*/ 174 w 351"/>
                <a:gd name="T51" fmla="*/ 48 h 155"/>
                <a:gd name="T52" fmla="*/ 194 w 351"/>
                <a:gd name="T53" fmla="*/ 57 h 155"/>
                <a:gd name="T54" fmla="*/ 235 w 351"/>
                <a:gd name="T55" fmla="*/ 74 h 155"/>
                <a:gd name="T56" fmla="*/ 253 w 351"/>
                <a:gd name="T57" fmla="*/ 85 h 155"/>
                <a:gd name="T58" fmla="*/ 272 w 351"/>
                <a:gd name="T59" fmla="*/ 97 h 155"/>
                <a:gd name="T60" fmla="*/ 312 w 351"/>
                <a:gd name="T61" fmla="*/ 128 h 155"/>
                <a:gd name="T62" fmla="*/ 334 w 351"/>
                <a:gd name="T63" fmla="*/ 151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1"/>
                <a:gd name="T97" fmla="*/ 0 h 155"/>
                <a:gd name="T98" fmla="*/ 351 w 351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6"/>
            <p:cNvSpPr>
              <a:spLocks noChangeAspect="1"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>
                <a:gd name="T0" fmla="*/ 66 w 66"/>
                <a:gd name="T1" fmla="*/ 9 h 162"/>
                <a:gd name="T2" fmla="*/ 64 w 66"/>
                <a:gd name="T3" fmla="*/ 3 h 162"/>
                <a:gd name="T4" fmla="*/ 59 w 66"/>
                <a:gd name="T5" fmla="*/ 0 h 162"/>
                <a:gd name="T6" fmla="*/ 51 w 66"/>
                <a:gd name="T7" fmla="*/ 2 h 162"/>
                <a:gd name="T8" fmla="*/ 48 w 66"/>
                <a:gd name="T9" fmla="*/ 5 h 162"/>
                <a:gd name="T10" fmla="*/ 46 w 66"/>
                <a:gd name="T11" fmla="*/ 10 h 162"/>
                <a:gd name="T12" fmla="*/ 44 w 66"/>
                <a:gd name="T13" fmla="*/ 12 h 162"/>
                <a:gd name="T14" fmla="*/ 43 w 66"/>
                <a:gd name="T15" fmla="*/ 27 h 162"/>
                <a:gd name="T16" fmla="*/ 41 w 66"/>
                <a:gd name="T17" fmla="*/ 41 h 162"/>
                <a:gd name="T18" fmla="*/ 39 w 66"/>
                <a:gd name="T19" fmla="*/ 49 h 162"/>
                <a:gd name="T20" fmla="*/ 37 w 66"/>
                <a:gd name="T21" fmla="*/ 59 h 162"/>
                <a:gd name="T22" fmla="*/ 34 w 66"/>
                <a:gd name="T23" fmla="*/ 67 h 162"/>
                <a:gd name="T24" fmla="*/ 31 w 66"/>
                <a:gd name="T25" fmla="*/ 79 h 162"/>
                <a:gd name="T26" fmla="*/ 26 w 66"/>
                <a:gd name="T27" fmla="*/ 93 h 162"/>
                <a:gd name="T28" fmla="*/ 22 w 66"/>
                <a:gd name="T29" fmla="*/ 101 h 162"/>
                <a:gd name="T30" fmla="*/ 17 w 66"/>
                <a:gd name="T31" fmla="*/ 115 h 162"/>
                <a:gd name="T32" fmla="*/ 14 w 66"/>
                <a:gd name="T33" fmla="*/ 120 h 162"/>
                <a:gd name="T34" fmla="*/ 9 w 66"/>
                <a:gd name="T35" fmla="*/ 132 h 162"/>
                <a:gd name="T36" fmla="*/ 2 w 66"/>
                <a:gd name="T37" fmla="*/ 143 h 162"/>
                <a:gd name="T38" fmla="*/ 2 w 66"/>
                <a:gd name="T39" fmla="*/ 147 h 162"/>
                <a:gd name="T40" fmla="*/ 0 w 66"/>
                <a:gd name="T41" fmla="*/ 153 h 162"/>
                <a:gd name="T42" fmla="*/ 5 w 66"/>
                <a:gd name="T43" fmla="*/ 160 h 162"/>
                <a:gd name="T44" fmla="*/ 12 w 66"/>
                <a:gd name="T45" fmla="*/ 162 h 162"/>
                <a:gd name="T46" fmla="*/ 19 w 66"/>
                <a:gd name="T47" fmla="*/ 157 h 162"/>
                <a:gd name="T48" fmla="*/ 22 w 66"/>
                <a:gd name="T49" fmla="*/ 150 h 162"/>
                <a:gd name="T50" fmla="*/ 26 w 66"/>
                <a:gd name="T51" fmla="*/ 143 h 162"/>
                <a:gd name="T52" fmla="*/ 31 w 66"/>
                <a:gd name="T53" fmla="*/ 133 h 162"/>
                <a:gd name="T54" fmla="*/ 37 w 66"/>
                <a:gd name="T55" fmla="*/ 121 h 162"/>
                <a:gd name="T56" fmla="*/ 43 w 66"/>
                <a:gd name="T57" fmla="*/ 108 h 162"/>
                <a:gd name="T58" fmla="*/ 46 w 66"/>
                <a:gd name="T59" fmla="*/ 99 h 162"/>
                <a:gd name="T60" fmla="*/ 51 w 66"/>
                <a:gd name="T61" fmla="*/ 86 h 162"/>
                <a:gd name="T62" fmla="*/ 54 w 66"/>
                <a:gd name="T63" fmla="*/ 76 h 162"/>
                <a:gd name="T64" fmla="*/ 56 w 66"/>
                <a:gd name="T65" fmla="*/ 69 h 162"/>
                <a:gd name="T66" fmla="*/ 58 w 66"/>
                <a:gd name="T67" fmla="*/ 57 h 162"/>
                <a:gd name="T68" fmla="*/ 61 w 66"/>
                <a:gd name="T69" fmla="*/ 49 h 162"/>
                <a:gd name="T70" fmla="*/ 63 w 66"/>
                <a:gd name="T71" fmla="*/ 39 h 162"/>
                <a:gd name="T72" fmla="*/ 64 w 66"/>
                <a:gd name="T73" fmla="*/ 25 h 162"/>
                <a:gd name="T74" fmla="*/ 66 w 66"/>
                <a:gd name="T75" fmla="*/ 10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Freeform 7"/>
            <p:cNvSpPr>
              <a:spLocks noChangeAspect="1"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3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69 w 350"/>
                <a:gd name="T17" fmla="*/ 56 h 153"/>
                <a:gd name="T18" fmla="*/ 251 w 350"/>
                <a:gd name="T19" fmla="*/ 68 h 153"/>
                <a:gd name="T20" fmla="*/ 204 w 350"/>
                <a:gd name="T21" fmla="*/ 91 h 153"/>
                <a:gd name="T22" fmla="*/ 182 w 350"/>
                <a:gd name="T23" fmla="*/ 100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7 h 153"/>
                <a:gd name="T30" fmla="*/ 47 w 350"/>
                <a:gd name="T31" fmla="*/ 130 h 153"/>
                <a:gd name="T32" fmla="*/ 22 w 350"/>
                <a:gd name="T33" fmla="*/ 132 h 153"/>
                <a:gd name="T34" fmla="*/ 10 w 350"/>
                <a:gd name="T35" fmla="*/ 133 h 153"/>
                <a:gd name="T36" fmla="*/ 3 w 350"/>
                <a:gd name="T37" fmla="*/ 137 h 153"/>
                <a:gd name="T38" fmla="*/ 0 w 350"/>
                <a:gd name="T39" fmla="*/ 142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8 w 350"/>
                <a:gd name="T55" fmla="*/ 123 h 153"/>
                <a:gd name="T56" fmla="*/ 200 w 350"/>
                <a:gd name="T57" fmla="*/ 115 h 153"/>
                <a:gd name="T58" fmla="*/ 253 w 350"/>
                <a:gd name="T59" fmla="*/ 89 h 153"/>
                <a:gd name="T60" fmla="*/ 271 w 350"/>
                <a:gd name="T61" fmla="*/ 78 h 153"/>
                <a:gd name="T62" fmla="*/ 291 w 350"/>
                <a:gd name="T63" fmla="*/ 66 h 153"/>
                <a:gd name="T64" fmla="*/ 306 w 350"/>
                <a:gd name="T65" fmla="*/ 54 h 153"/>
                <a:gd name="T66" fmla="*/ 323 w 350"/>
                <a:gd name="T67" fmla="*/ 37 h 153"/>
                <a:gd name="T68" fmla="*/ 338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Freeform 8"/>
            <p:cNvSpPr>
              <a:spLocks noChangeAspect="1"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>
                <a:gd name="T0" fmla="*/ 2 w 88"/>
                <a:gd name="T1" fmla="*/ 59 h 87"/>
                <a:gd name="T2" fmla="*/ 7 w 88"/>
                <a:gd name="T3" fmla="*/ 69 h 87"/>
                <a:gd name="T4" fmla="*/ 9 w 88"/>
                <a:gd name="T5" fmla="*/ 70 h 87"/>
                <a:gd name="T6" fmla="*/ 19 w 88"/>
                <a:gd name="T7" fmla="*/ 81 h 87"/>
                <a:gd name="T8" fmla="*/ 22 w 88"/>
                <a:gd name="T9" fmla="*/ 84 h 87"/>
                <a:gd name="T10" fmla="*/ 29 w 88"/>
                <a:gd name="T11" fmla="*/ 86 h 87"/>
                <a:gd name="T12" fmla="*/ 51 w 88"/>
                <a:gd name="T13" fmla="*/ 86 h 87"/>
                <a:gd name="T14" fmla="*/ 59 w 88"/>
                <a:gd name="T15" fmla="*/ 86 h 87"/>
                <a:gd name="T16" fmla="*/ 69 w 88"/>
                <a:gd name="T17" fmla="*/ 81 h 87"/>
                <a:gd name="T18" fmla="*/ 69 w 88"/>
                <a:gd name="T19" fmla="*/ 81 h 87"/>
                <a:gd name="T20" fmla="*/ 79 w 88"/>
                <a:gd name="T21" fmla="*/ 70 h 87"/>
                <a:gd name="T22" fmla="*/ 76 w 88"/>
                <a:gd name="T23" fmla="*/ 72 h 87"/>
                <a:gd name="T24" fmla="*/ 86 w 88"/>
                <a:gd name="T25" fmla="*/ 60 h 87"/>
                <a:gd name="T26" fmla="*/ 88 w 88"/>
                <a:gd name="T27" fmla="*/ 49 h 87"/>
                <a:gd name="T28" fmla="*/ 88 w 88"/>
                <a:gd name="T29" fmla="*/ 30 h 87"/>
                <a:gd name="T30" fmla="*/ 84 w 88"/>
                <a:gd name="T31" fmla="*/ 25 h 87"/>
                <a:gd name="T32" fmla="*/ 78 w 88"/>
                <a:gd name="T33" fmla="*/ 17 h 87"/>
                <a:gd name="T34" fmla="*/ 76 w 88"/>
                <a:gd name="T35" fmla="*/ 12 h 87"/>
                <a:gd name="T36" fmla="*/ 69 w 88"/>
                <a:gd name="T37" fmla="*/ 8 h 87"/>
                <a:gd name="T38" fmla="*/ 63 w 88"/>
                <a:gd name="T39" fmla="*/ 1 h 87"/>
                <a:gd name="T40" fmla="*/ 31 w 88"/>
                <a:gd name="T41" fmla="*/ 0 h 87"/>
                <a:gd name="T42" fmla="*/ 24 w 88"/>
                <a:gd name="T43" fmla="*/ 3 h 87"/>
                <a:gd name="T44" fmla="*/ 12 w 88"/>
                <a:gd name="T45" fmla="*/ 12 h 87"/>
                <a:gd name="T46" fmla="*/ 4 w 88"/>
                <a:gd name="T47" fmla="*/ 23 h 87"/>
                <a:gd name="T48" fmla="*/ 0 w 88"/>
                <a:gd name="T49" fmla="*/ 30 h 87"/>
                <a:gd name="T50" fmla="*/ 20 w 88"/>
                <a:gd name="T51" fmla="*/ 37 h 87"/>
                <a:gd name="T52" fmla="*/ 24 w 88"/>
                <a:gd name="T53" fmla="*/ 30 h 87"/>
                <a:gd name="T54" fmla="*/ 26 w 88"/>
                <a:gd name="T55" fmla="*/ 25 h 87"/>
                <a:gd name="T56" fmla="*/ 31 w 88"/>
                <a:gd name="T57" fmla="*/ 23 h 87"/>
                <a:gd name="T58" fmla="*/ 37 w 88"/>
                <a:gd name="T59" fmla="*/ 20 h 87"/>
                <a:gd name="T60" fmla="*/ 52 w 88"/>
                <a:gd name="T61" fmla="*/ 22 h 87"/>
                <a:gd name="T62" fmla="*/ 56 w 88"/>
                <a:gd name="T63" fmla="*/ 20 h 87"/>
                <a:gd name="T64" fmla="*/ 64 w 88"/>
                <a:gd name="T65" fmla="*/ 28 h 87"/>
                <a:gd name="T66" fmla="*/ 61 w 88"/>
                <a:gd name="T67" fmla="*/ 25 h 87"/>
                <a:gd name="T68" fmla="*/ 64 w 88"/>
                <a:gd name="T69" fmla="*/ 28 h 87"/>
                <a:gd name="T70" fmla="*/ 66 w 88"/>
                <a:gd name="T71" fmla="*/ 35 h 87"/>
                <a:gd name="T72" fmla="*/ 71 w 88"/>
                <a:gd name="T73" fmla="*/ 49 h 87"/>
                <a:gd name="T74" fmla="*/ 68 w 88"/>
                <a:gd name="T75" fmla="*/ 50 h 87"/>
                <a:gd name="T76" fmla="*/ 64 w 88"/>
                <a:gd name="T77" fmla="*/ 55 h 87"/>
                <a:gd name="T78" fmla="*/ 61 w 88"/>
                <a:gd name="T79" fmla="*/ 60 h 87"/>
                <a:gd name="T80" fmla="*/ 63 w 88"/>
                <a:gd name="T81" fmla="*/ 62 h 87"/>
                <a:gd name="T82" fmla="*/ 61 w 88"/>
                <a:gd name="T83" fmla="*/ 60 h 87"/>
                <a:gd name="T84" fmla="*/ 56 w 88"/>
                <a:gd name="T85" fmla="*/ 64 h 87"/>
                <a:gd name="T86" fmla="*/ 51 w 88"/>
                <a:gd name="T87" fmla="*/ 67 h 87"/>
                <a:gd name="T88" fmla="*/ 49 w 88"/>
                <a:gd name="T89" fmla="*/ 70 h 87"/>
                <a:gd name="T90" fmla="*/ 36 w 88"/>
                <a:gd name="T91" fmla="*/ 65 h 87"/>
                <a:gd name="T92" fmla="*/ 29 w 88"/>
                <a:gd name="T93" fmla="*/ 64 h 87"/>
                <a:gd name="T94" fmla="*/ 26 w 88"/>
                <a:gd name="T95" fmla="*/ 60 h 87"/>
                <a:gd name="T96" fmla="*/ 29 w 88"/>
                <a:gd name="T97" fmla="*/ 64 h 87"/>
                <a:gd name="T98" fmla="*/ 20 w 88"/>
                <a:gd name="T99" fmla="*/ 55 h 87"/>
                <a:gd name="T100" fmla="*/ 22 w 88"/>
                <a:gd name="T101" fmla="*/ 52 h 87"/>
                <a:gd name="T102" fmla="*/ 0 w 88"/>
                <a:gd name="T103" fmla="*/ 44 h 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7"/>
                <a:gd name="T158" fmla="*/ 88 w 88"/>
                <a:gd name="T159" fmla="*/ 87 h 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Rectangle 9"/>
            <p:cNvSpPr>
              <a:spLocks noChangeAspect="1" noChangeArrowheads="1"/>
            </p:cNvSpPr>
            <p:nvPr/>
          </p:nvSpPr>
          <p:spPr bwMode="auto">
            <a:xfrm>
              <a:off x="2929" y="1844"/>
              <a:ext cx="2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S (set)</a:t>
              </a:r>
              <a:endParaRPr lang="en-US" sz="2000" b="1" i="1" baseline="-25000"/>
            </a:p>
          </p:txBody>
        </p:sp>
        <p:sp>
          <p:nvSpPr>
            <p:cNvPr id="18448" name="Rectangle 10"/>
            <p:cNvSpPr>
              <a:spLocks noChangeAspect="1" noChangeArrowheads="1"/>
            </p:cNvSpPr>
            <p:nvPr/>
          </p:nvSpPr>
          <p:spPr bwMode="auto">
            <a:xfrm>
              <a:off x="2897" y="897"/>
              <a:ext cx="29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R (reset)</a:t>
              </a:r>
              <a:endParaRPr lang="en-US" sz="2000" b="1" i="1" baseline="-25000"/>
            </a:p>
          </p:txBody>
        </p:sp>
        <p:sp>
          <p:nvSpPr>
            <p:cNvPr id="18449" name="Freeform 11"/>
            <p:cNvSpPr>
              <a:spLocks noChangeAspect="1"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>
                <a:gd name="T0" fmla="*/ 10 w 526"/>
                <a:gd name="T1" fmla="*/ 0 h 21"/>
                <a:gd name="T2" fmla="*/ 7 w 526"/>
                <a:gd name="T3" fmla="*/ 0 h 21"/>
                <a:gd name="T4" fmla="*/ 3 w 526"/>
                <a:gd name="T5" fmla="*/ 4 h 21"/>
                <a:gd name="T6" fmla="*/ 0 w 526"/>
                <a:gd name="T7" fmla="*/ 7 h 21"/>
                <a:gd name="T8" fmla="*/ 0 w 526"/>
                <a:gd name="T9" fmla="*/ 14 h 21"/>
                <a:gd name="T10" fmla="*/ 3 w 526"/>
                <a:gd name="T11" fmla="*/ 17 h 21"/>
                <a:gd name="T12" fmla="*/ 7 w 526"/>
                <a:gd name="T13" fmla="*/ 21 h 21"/>
                <a:gd name="T14" fmla="*/ 519 w 526"/>
                <a:gd name="T15" fmla="*/ 21 h 21"/>
                <a:gd name="T16" fmla="*/ 522 w 526"/>
                <a:gd name="T17" fmla="*/ 17 h 21"/>
                <a:gd name="T18" fmla="*/ 526 w 526"/>
                <a:gd name="T19" fmla="*/ 14 h 21"/>
                <a:gd name="T20" fmla="*/ 526 w 526"/>
                <a:gd name="T21" fmla="*/ 7 h 21"/>
                <a:gd name="T22" fmla="*/ 522 w 526"/>
                <a:gd name="T23" fmla="*/ 4 h 21"/>
                <a:gd name="T24" fmla="*/ 519 w 526"/>
                <a:gd name="T25" fmla="*/ 0 h 21"/>
                <a:gd name="T26" fmla="*/ 516 w 526"/>
                <a:gd name="T27" fmla="*/ 0 h 21"/>
                <a:gd name="T28" fmla="*/ 10 w 526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21"/>
                <a:gd name="T47" fmla="*/ 526 w 526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Freeform 12"/>
            <p:cNvSpPr>
              <a:spLocks noChangeAspect="1"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>
                <a:gd name="T0" fmla="*/ 10 w 588"/>
                <a:gd name="T1" fmla="*/ 0 h 20"/>
                <a:gd name="T2" fmla="*/ 7 w 588"/>
                <a:gd name="T3" fmla="*/ 0 h 20"/>
                <a:gd name="T4" fmla="*/ 3 w 588"/>
                <a:gd name="T5" fmla="*/ 3 h 20"/>
                <a:gd name="T6" fmla="*/ 0 w 588"/>
                <a:gd name="T7" fmla="*/ 6 h 20"/>
                <a:gd name="T8" fmla="*/ 0 w 588"/>
                <a:gd name="T9" fmla="*/ 13 h 20"/>
                <a:gd name="T10" fmla="*/ 3 w 588"/>
                <a:gd name="T11" fmla="*/ 16 h 20"/>
                <a:gd name="T12" fmla="*/ 7 w 588"/>
                <a:gd name="T13" fmla="*/ 20 h 20"/>
                <a:gd name="T14" fmla="*/ 581 w 588"/>
                <a:gd name="T15" fmla="*/ 20 h 20"/>
                <a:gd name="T16" fmla="*/ 585 w 588"/>
                <a:gd name="T17" fmla="*/ 16 h 20"/>
                <a:gd name="T18" fmla="*/ 588 w 588"/>
                <a:gd name="T19" fmla="*/ 13 h 20"/>
                <a:gd name="T20" fmla="*/ 588 w 588"/>
                <a:gd name="T21" fmla="*/ 6 h 20"/>
                <a:gd name="T22" fmla="*/ 585 w 588"/>
                <a:gd name="T23" fmla="*/ 3 h 20"/>
                <a:gd name="T24" fmla="*/ 581 w 588"/>
                <a:gd name="T25" fmla="*/ 0 h 20"/>
                <a:gd name="T26" fmla="*/ 578 w 588"/>
                <a:gd name="T27" fmla="*/ 0 h 20"/>
                <a:gd name="T28" fmla="*/ 10 w 588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8"/>
                <a:gd name="T46" fmla="*/ 0 h 20"/>
                <a:gd name="T47" fmla="*/ 588 w 58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Freeform 13"/>
            <p:cNvSpPr>
              <a:spLocks noChangeAspect="1"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4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4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Freeform 14"/>
            <p:cNvSpPr>
              <a:spLocks noChangeAspect="1"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3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3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Freeform 15"/>
            <p:cNvSpPr>
              <a:spLocks noChangeAspect="1"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>
                <a:gd name="T0" fmla="*/ 21 w 21"/>
                <a:gd name="T1" fmla="*/ 11 h 243"/>
                <a:gd name="T2" fmla="*/ 21 w 21"/>
                <a:gd name="T3" fmla="*/ 7 h 243"/>
                <a:gd name="T4" fmla="*/ 17 w 21"/>
                <a:gd name="T5" fmla="*/ 4 h 243"/>
                <a:gd name="T6" fmla="*/ 14 w 21"/>
                <a:gd name="T7" fmla="*/ 0 h 243"/>
                <a:gd name="T8" fmla="*/ 7 w 21"/>
                <a:gd name="T9" fmla="*/ 0 h 243"/>
                <a:gd name="T10" fmla="*/ 4 w 21"/>
                <a:gd name="T11" fmla="*/ 4 h 243"/>
                <a:gd name="T12" fmla="*/ 0 w 21"/>
                <a:gd name="T13" fmla="*/ 7 h 243"/>
                <a:gd name="T14" fmla="*/ 0 w 21"/>
                <a:gd name="T15" fmla="*/ 236 h 243"/>
                <a:gd name="T16" fmla="*/ 4 w 21"/>
                <a:gd name="T17" fmla="*/ 240 h 243"/>
                <a:gd name="T18" fmla="*/ 7 w 21"/>
                <a:gd name="T19" fmla="*/ 243 h 243"/>
                <a:gd name="T20" fmla="*/ 14 w 21"/>
                <a:gd name="T21" fmla="*/ 243 h 243"/>
                <a:gd name="T22" fmla="*/ 17 w 21"/>
                <a:gd name="T23" fmla="*/ 240 h 243"/>
                <a:gd name="T24" fmla="*/ 21 w 21"/>
                <a:gd name="T25" fmla="*/ 236 h 243"/>
                <a:gd name="T26" fmla="*/ 21 w 21"/>
                <a:gd name="T27" fmla="*/ 233 h 243"/>
                <a:gd name="T28" fmla="*/ 21 w 21"/>
                <a:gd name="T29" fmla="*/ 11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43"/>
                <a:gd name="T47" fmla="*/ 21 w 21"/>
                <a:gd name="T48" fmla="*/ 243 h 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Freeform 16"/>
            <p:cNvSpPr>
              <a:spLocks noChangeAspect="1"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>
                <a:gd name="T0" fmla="*/ 0 w 21"/>
                <a:gd name="T1" fmla="*/ 263 h 273"/>
                <a:gd name="T2" fmla="*/ 0 w 21"/>
                <a:gd name="T3" fmla="*/ 266 h 273"/>
                <a:gd name="T4" fmla="*/ 4 w 21"/>
                <a:gd name="T5" fmla="*/ 269 h 273"/>
                <a:gd name="T6" fmla="*/ 7 w 21"/>
                <a:gd name="T7" fmla="*/ 273 h 273"/>
                <a:gd name="T8" fmla="*/ 14 w 21"/>
                <a:gd name="T9" fmla="*/ 273 h 273"/>
                <a:gd name="T10" fmla="*/ 17 w 21"/>
                <a:gd name="T11" fmla="*/ 269 h 273"/>
                <a:gd name="T12" fmla="*/ 21 w 21"/>
                <a:gd name="T13" fmla="*/ 266 h 273"/>
                <a:gd name="T14" fmla="*/ 21 w 21"/>
                <a:gd name="T15" fmla="*/ 7 h 273"/>
                <a:gd name="T16" fmla="*/ 17 w 21"/>
                <a:gd name="T17" fmla="*/ 3 h 273"/>
                <a:gd name="T18" fmla="*/ 14 w 21"/>
                <a:gd name="T19" fmla="*/ 0 h 273"/>
                <a:gd name="T20" fmla="*/ 7 w 21"/>
                <a:gd name="T21" fmla="*/ 0 h 273"/>
                <a:gd name="T22" fmla="*/ 4 w 21"/>
                <a:gd name="T23" fmla="*/ 3 h 273"/>
                <a:gd name="T24" fmla="*/ 0 w 21"/>
                <a:gd name="T25" fmla="*/ 7 h 273"/>
                <a:gd name="T26" fmla="*/ 0 w 21"/>
                <a:gd name="T27" fmla="*/ 10 h 273"/>
                <a:gd name="T28" fmla="*/ 0 w 21"/>
                <a:gd name="T29" fmla="*/ 263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73"/>
                <a:gd name="T47" fmla="*/ 21 w 21"/>
                <a:gd name="T48" fmla="*/ 273 h 2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Freeform 17"/>
            <p:cNvSpPr>
              <a:spLocks noChangeAspect="1"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>
                <a:gd name="T0" fmla="*/ 168 w 178"/>
                <a:gd name="T1" fmla="*/ 21 h 21"/>
                <a:gd name="T2" fmla="*/ 172 w 178"/>
                <a:gd name="T3" fmla="*/ 21 h 21"/>
                <a:gd name="T4" fmla="*/ 175 w 178"/>
                <a:gd name="T5" fmla="*/ 17 h 21"/>
                <a:gd name="T6" fmla="*/ 178 w 178"/>
                <a:gd name="T7" fmla="*/ 14 h 21"/>
                <a:gd name="T8" fmla="*/ 178 w 178"/>
                <a:gd name="T9" fmla="*/ 7 h 21"/>
                <a:gd name="T10" fmla="*/ 175 w 178"/>
                <a:gd name="T11" fmla="*/ 4 h 21"/>
                <a:gd name="T12" fmla="*/ 172 w 178"/>
                <a:gd name="T13" fmla="*/ 0 h 21"/>
                <a:gd name="T14" fmla="*/ 6 w 178"/>
                <a:gd name="T15" fmla="*/ 0 h 21"/>
                <a:gd name="T16" fmla="*/ 3 w 178"/>
                <a:gd name="T17" fmla="*/ 4 h 21"/>
                <a:gd name="T18" fmla="*/ 0 w 178"/>
                <a:gd name="T19" fmla="*/ 7 h 21"/>
                <a:gd name="T20" fmla="*/ 0 w 178"/>
                <a:gd name="T21" fmla="*/ 14 h 21"/>
                <a:gd name="T22" fmla="*/ 3 w 178"/>
                <a:gd name="T23" fmla="*/ 17 h 21"/>
                <a:gd name="T24" fmla="*/ 6 w 178"/>
                <a:gd name="T25" fmla="*/ 21 h 21"/>
                <a:gd name="T26" fmla="*/ 10 w 178"/>
                <a:gd name="T27" fmla="*/ 21 h 21"/>
                <a:gd name="T28" fmla="*/ 168 w 178"/>
                <a:gd name="T29" fmla="*/ 2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1"/>
                <a:gd name="T47" fmla="*/ 178 w 17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Freeform 18"/>
            <p:cNvSpPr>
              <a:spLocks noChangeAspect="1"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>
                <a:gd name="T0" fmla="*/ 20 w 20"/>
                <a:gd name="T1" fmla="*/ 11 h 147"/>
                <a:gd name="T2" fmla="*/ 20 w 20"/>
                <a:gd name="T3" fmla="*/ 7 h 147"/>
                <a:gd name="T4" fmla="*/ 17 w 20"/>
                <a:gd name="T5" fmla="*/ 4 h 147"/>
                <a:gd name="T6" fmla="*/ 13 w 20"/>
                <a:gd name="T7" fmla="*/ 0 h 147"/>
                <a:gd name="T8" fmla="*/ 6 w 20"/>
                <a:gd name="T9" fmla="*/ 0 h 147"/>
                <a:gd name="T10" fmla="*/ 3 w 20"/>
                <a:gd name="T11" fmla="*/ 4 h 147"/>
                <a:gd name="T12" fmla="*/ 0 w 20"/>
                <a:gd name="T13" fmla="*/ 7 h 147"/>
                <a:gd name="T14" fmla="*/ 0 w 20"/>
                <a:gd name="T15" fmla="*/ 140 h 147"/>
                <a:gd name="T16" fmla="*/ 3 w 20"/>
                <a:gd name="T17" fmla="*/ 144 h 147"/>
                <a:gd name="T18" fmla="*/ 6 w 20"/>
                <a:gd name="T19" fmla="*/ 147 h 147"/>
                <a:gd name="T20" fmla="*/ 13 w 20"/>
                <a:gd name="T21" fmla="*/ 147 h 147"/>
                <a:gd name="T22" fmla="*/ 17 w 20"/>
                <a:gd name="T23" fmla="*/ 144 h 147"/>
                <a:gd name="T24" fmla="*/ 20 w 20"/>
                <a:gd name="T25" fmla="*/ 140 h 147"/>
                <a:gd name="T26" fmla="*/ 20 w 20"/>
                <a:gd name="T27" fmla="*/ 137 h 147"/>
                <a:gd name="T28" fmla="*/ 20 w 20"/>
                <a:gd name="T29" fmla="*/ 11 h 1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7"/>
                <a:gd name="T47" fmla="*/ 20 w 20"/>
                <a:gd name="T48" fmla="*/ 147 h 1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Freeform 19"/>
            <p:cNvSpPr>
              <a:spLocks noChangeAspect="1"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>
                <a:gd name="T0" fmla="*/ 168 w 178"/>
                <a:gd name="T1" fmla="*/ 20 h 20"/>
                <a:gd name="T2" fmla="*/ 172 w 178"/>
                <a:gd name="T3" fmla="*/ 20 h 20"/>
                <a:gd name="T4" fmla="*/ 175 w 178"/>
                <a:gd name="T5" fmla="*/ 17 h 20"/>
                <a:gd name="T6" fmla="*/ 178 w 178"/>
                <a:gd name="T7" fmla="*/ 14 h 20"/>
                <a:gd name="T8" fmla="*/ 178 w 178"/>
                <a:gd name="T9" fmla="*/ 7 h 20"/>
                <a:gd name="T10" fmla="*/ 175 w 178"/>
                <a:gd name="T11" fmla="*/ 4 h 20"/>
                <a:gd name="T12" fmla="*/ 172 w 178"/>
                <a:gd name="T13" fmla="*/ 0 h 20"/>
                <a:gd name="T14" fmla="*/ 6 w 178"/>
                <a:gd name="T15" fmla="*/ 0 h 20"/>
                <a:gd name="T16" fmla="*/ 3 w 178"/>
                <a:gd name="T17" fmla="*/ 4 h 20"/>
                <a:gd name="T18" fmla="*/ 0 w 178"/>
                <a:gd name="T19" fmla="*/ 7 h 20"/>
                <a:gd name="T20" fmla="*/ 0 w 178"/>
                <a:gd name="T21" fmla="*/ 14 h 20"/>
                <a:gd name="T22" fmla="*/ 3 w 178"/>
                <a:gd name="T23" fmla="*/ 17 h 20"/>
                <a:gd name="T24" fmla="*/ 6 w 178"/>
                <a:gd name="T25" fmla="*/ 20 h 20"/>
                <a:gd name="T26" fmla="*/ 10 w 178"/>
                <a:gd name="T27" fmla="*/ 20 h 20"/>
                <a:gd name="T28" fmla="*/ 168 w 178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0"/>
                <a:gd name="T47" fmla="*/ 178 w 17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Freeform 20"/>
            <p:cNvSpPr>
              <a:spLocks noChangeAspect="1"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>
                <a:gd name="T0" fmla="*/ 0 w 20"/>
                <a:gd name="T1" fmla="*/ 136 h 146"/>
                <a:gd name="T2" fmla="*/ 0 w 20"/>
                <a:gd name="T3" fmla="*/ 140 h 146"/>
                <a:gd name="T4" fmla="*/ 3 w 20"/>
                <a:gd name="T5" fmla="*/ 143 h 146"/>
                <a:gd name="T6" fmla="*/ 6 w 20"/>
                <a:gd name="T7" fmla="*/ 146 h 146"/>
                <a:gd name="T8" fmla="*/ 13 w 20"/>
                <a:gd name="T9" fmla="*/ 146 h 146"/>
                <a:gd name="T10" fmla="*/ 17 w 20"/>
                <a:gd name="T11" fmla="*/ 143 h 146"/>
                <a:gd name="T12" fmla="*/ 20 w 20"/>
                <a:gd name="T13" fmla="*/ 140 h 146"/>
                <a:gd name="T14" fmla="*/ 20 w 20"/>
                <a:gd name="T15" fmla="*/ 7 h 146"/>
                <a:gd name="T16" fmla="*/ 17 w 20"/>
                <a:gd name="T17" fmla="*/ 3 h 146"/>
                <a:gd name="T18" fmla="*/ 13 w 20"/>
                <a:gd name="T19" fmla="*/ 0 h 146"/>
                <a:gd name="T20" fmla="*/ 6 w 20"/>
                <a:gd name="T21" fmla="*/ 0 h 146"/>
                <a:gd name="T22" fmla="*/ 3 w 20"/>
                <a:gd name="T23" fmla="*/ 3 h 146"/>
                <a:gd name="T24" fmla="*/ 0 w 20"/>
                <a:gd name="T25" fmla="*/ 7 h 146"/>
                <a:gd name="T26" fmla="*/ 0 w 20"/>
                <a:gd name="T27" fmla="*/ 10 h 146"/>
                <a:gd name="T28" fmla="*/ 0 w 20"/>
                <a:gd name="T29" fmla="*/ 13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6"/>
                <a:gd name="T47" fmla="*/ 20 w 20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Freeform 21"/>
            <p:cNvSpPr>
              <a:spLocks noChangeAspect="1"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>
                <a:gd name="T0" fmla="*/ 679 w 684"/>
                <a:gd name="T1" fmla="*/ 18 h 367"/>
                <a:gd name="T2" fmla="*/ 682 w 684"/>
                <a:gd name="T3" fmla="*/ 15 h 367"/>
                <a:gd name="T4" fmla="*/ 684 w 684"/>
                <a:gd name="T5" fmla="*/ 13 h 367"/>
                <a:gd name="T6" fmla="*/ 684 w 684"/>
                <a:gd name="T7" fmla="*/ 8 h 367"/>
                <a:gd name="T8" fmla="*/ 682 w 684"/>
                <a:gd name="T9" fmla="*/ 5 h 367"/>
                <a:gd name="T10" fmla="*/ 679 w 684"/>
                <a:gd name="T11" fmla="*/ 2 h 367"/>
                <a:gd name="T12" fmla="*/ 677 w 684"/>
                <a:gd name="T13" fmla="*/ 0 h 367"/>
                <a:gd name="T14" fmla="*/ 672 w 684"/>
                <a:gd name="T15" fmla="*/ 0 h 367"/>
                <a:gd name="T16" fmla="*/ 668 w 684"/>
                <a:gd name="T17" fmla="*/ 2 h 367"/>
                <a:gd name="T18" fmla="*/ 5 w 684"/>
                <a:gd name="T19" fmla="*/ 349 h 367"/>
                <a:gd name="T20" fmla="*/ 1 w 684"/>
                <a:gd name="T21" fmla="*/ 352 h 367"/>
                <a:gd name="T22" fmla="*/ 0 w 684"/>
                <a:gd name="T23" fmla="*/ 354 h 367"/>
                <a:gd name="T24" fmla="*/ 0 w 684"/>
                <a:gd name="T25" fmla="*/ 359 h 367"/>
                <a:gd name="T26" fmla="*/ 1 w 684"/>
                <a:gd name="T27" fmla="*/ 362 h 367"/>
                <a:gd name="T28" fmla="*/ 5 w 684"/>
                <a:gd name="T29" fmla="*/ 365 h 367"/>
                <a:gd name="T30" fmla="*/ 6 w 684"/>
                <a:gd name="T31" fmla="*/ 367 h 367"/>
                <a:gd name="T32" fmla="*/ 11 w 684"/>
                <a:gd name="T33" fmla="*/ 367 h 367"/>
                <a:gd name="T34" fmla="*/ 15 w 684"/>
                <a:gd name="T35" fmla="*/ 365 h 367"/>
                <a:gd name="T36" fmla="*/ 679 w 684"/>
                <a:gd name="T37" fmla="*/ 18 h 3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4"/>
                <a:gd name="T58" fmla="*/ 0 h 367"/>
                <a:gd name="T59" fmla="*/ 684 w 684"/>
                <a:gd name="T60" fmla="*/ 367 h 3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Freeform 22"/>
            <p:cNvSpPr>
              <a:spLocks noChangeAspect="1"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>
                <a:gd name="T0" fmla="*/ 15 w 684"/>
                <a:gd name="T1" fmla="*/ 2 h 335"/>
                <a:gd name="T2" fmla="*/ 11 w 684"/>
                <a:gd name="T3" fmla="*/ 0 h 335"/>
                <a:gd name="T4" fmla="*/ 6 w 684"/>
                <a:gd name="T5" fmla="*/ 0 h 335"/>
                <a:gd name="T6" fmla="*/ 5 w 684"/>
                <a:gd name="T7" fmla="*/ 2 h 335"/>
                <a:gd name="T8" fmla="*/ 1 w 684"/>
                <a:gd name="T9" fmla="*/ 3 h 335"/>
                <a:gd name="T10" fmla="*/ 1 w 684"/>
                <a:gd name="T11" fmla="*/ 5 h 335"/>
                <a:gd name="T12" fmla="*/ 0 w 684"/>
                <a:gd name="T13" fmla="*/ 8 h 335"/>
                <a:gd name="T14" fmla="*/ 0 w 684"/>
                <a:gd name="T15" fmla="*/ 13 h 335"/>
                <a:gd name="T16" fmla="*/ 1 w 684"/>
                <a:gd name="T17" fmla="*/ 15 h 335"/>
                <a:gd name="T18" fmla="*/ 3 w 684"/>
                <a:gd name="T19" fmla="*/ 18 h 335"/>
                <a:gd name="T20" fmla="*/ 5 w 684"/>
                <a:gd name="T21" fmla="*/ 18 h 335"/>
                <a:gd name="T22" fmla="*/ 668 w 684"/>
                <a:gd name="T23" fmla="*/ 333 h 335"/>
                <a:gd name="T24" fmla="*/ 672 w 684"/>
                <a:gd name="T25" fmla="*/ 335 h 335"/>
                <a:gd name="T26" fmla="*/ 677 w 684"/>
                <a:gd name="T27" fmla="*/ 335 h 335"/>
                <a:gd name="T28" fmla="*/ 679 w 684"/>
                <a:gd name="T29" fmla="*/ 333 h 335"/>
                <a:gd name="T30" fmla="*/ 682 w 684"/>
                <a:gd name="T31" fmla="*/ 332 h 335"/>
                <a:gd name="T32" fmla="*/ 682 w 684"/>
                <a:gd name="T33" fmla="*/ 330 h 335"/>
                <a:gd name="T34" fmla="*/ 684 w 684"/>
                <a:gd name="T35" fmla="*/ 327 h 335"/>
                <a:gd name="T36" fmla="*/ 684 w 684"/>
                <a:gd name="T37" fmla="*/ 322 h 335"/>
                <a:gd name="T38" fmla="*/ 682 w 684"/>
                <a:gd name="T39" fmla="*/ 320 h 335"/>
                <a:gd name="T40" fmla="*/ 680 w 684"/>
                <a:gd name="T41" fmla="*/ 317 h 335"/>
                <a:gd name="T42" fmla="*/ 679 w 684"/>
                <a:gd name="T43" fmla="*/ 317 h 335"/>
                <a:gd name="T44" fmla="*/ 15 w 684"/>
                <a:gd name="T45" fmla="*/ 2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4"/>
                <a:gd name="T70" fmla="*/ 0 h 335"/>
                <a:gd name="T71" fmla="*/ 684 w 684"/>
                <a:gd name="T72" fmla="*/ 335 h 3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Oval 23"/>
            <p:cNvSpPr>
              <a:spLocks noChangeAspect="1"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Freeform 24"/>
            <p:cNvSpPr>
              <a:spLocks noChangeAspect="1"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>
                <a:gd name="T0" fmla="*/ 2 w 83"/>
                <a:gd name="T1" fmla="*/ 54 h 81"/>
                <a:gd name="T2" fmla="*/ 4 w 83"/>
                <a:gd name="T3" fmla="*/ 59 h 81"/>
                <a:gd name="T4" fmla="*/ 14 w 83"/>
                <a:gd name="T5" fmla="*/ 69 h 81"/>
                <a:gd name="T6" fmla="*/ 17 w 83"/>
                <a:gd name="T7" fmla="*/ 73 h 81"/>
                <a:gd name="T8" fmla="*/ 21 w 83"/>
                <a:gd name="T9" fmla="*/ 76 h 81"/>
                <a:gd name="T10" fmla="*/ 21 w 83"/>
                <a:gd name="T11" fmla="*/ 76 h 81"/>
                <a:gd name="T12" fmla="*/ 37 w 83"/>
                <a:gd name="T13" fmla="*/ 81 h 81"/>
                <a:gd name="T14" fmla="*/ 49 w 83"/>
                <a:gd name="T15" fmla="*/ 78 h 81"/>
                <a:gd name="T16" fmla="*/ 63 w 83"/>
                <a:gd name="T17" fmla="*/ 76 h 81"/>
                <a:gd name="T18" fmla="*/ 63 w 83"/>
                <a:gd name="T19" fmla="*/ 76 h 81"/>
                <a:gd name="T20" fmla="*/ 66 w 83"/>
                <a:gd name="T21" fmla="*/ 73 h 81"/>
                <a:gd name="T22" fmla="*/ 69 w 83"/>
                <a:gd name="T23" fmla="*/ 69 h 81"/>
                <a:gd name="T24" fmla="*/ 80 w 83"/>
                <a:gd name="T25" fmla="*/ 59 h 81"/>
                <a:gd name="T26" fmla="*/ 81 w 83"/>
                <a:gd name="T27" fmla="*/ 54 h 81"/>
                <a:gd name="T28" fmla="*/ 75 w 83"/>
                <a:gd name="T29" fmla="*/ 51 h 81"/>
                <a:gd name="T30" fmla="*/ 83 w 83"/>
                <a:gd name="T31" fmla="*/ 27 h 81"/>
                <a:gd name="T32" fmla="*/ 80 w 83"/>
                <a:gd name="T33" fmla="*/ 22 h 81"/>
                <a:gd name="T34" fmla="*/ 68 w 83"/>
                <a:gd name="T35" fmla="*/ 10 h 81"/>
                <a:gd name="T36" fmla="*/ 61 w 83"/>
                <a:gd name="T37" fmla="*/ 4 h 81"/>
                <a:gd name="T38" fmla="*/ 56 w 83"/>
                <a:gd name="T39" fmla="*/ 2 h 81"/>
                <a:gd name="T40" fmla="*/ 27 w 83"/>
                <a:gd name="T41" fmla="*/ 2 h 81"/>
                <a:gd name="T42" fmla="*/ 22 w 83"/>
                <a:gd name="T43" fmla="*/ 4 h 81"/>
                <a:gd name="T44" fmla="*/ 16 w 83"/>
                <a:gd name="T45" fmla="*/ 10 h 81"/>
                <a:gd name="T46" fmla="*/ 4 w 83"/>
                <a:gd name="T47" fmla="*/ 22 h 81"/>
                <a:gd name="T48" fmla="*/ 0 w 83"/>
                <a:gd name="T49" fmla="*/ 27 h 81"/>
                <a:gd name="T50" fmla="*/ 21 w 83"/>
                <a:gd name="T51" fmla="*/ 34 h 81"/>
                <a:gd name="T52" fmla="*/ 24 w 83"/>
                <a:gd name="T53" fmla="*/ 29 h 81"/>
                <a:gd name="T54" fmla="*/ 29 w 83"/>
                <a:gd name="T55" fmla="*/ 22 h 81"/>
                <a:gd name="T56" fmla="*/ 34 w 83"/>
                <a:gd name="T57" fmla="*/ 20 h 81"/>
                <a:gd name="T58" fmla="*/ 36 w 83"/>
                <a:gd name="T59" fmla="*/ 20 h 81"/>
                <a:gd name="T60" fmla="*/ 49 w 83"/>
                <a:gd name="T61" fmla="*/ 22 h 81"/>
                <a:gd name="T62" fmla="*/ 54 w 83"/>
                <a:gd name="T63" fmla="*/ 24 h 81"/>
                <a:gd name="T64" fmla="*/ 54 w 83"/>
                <a:gd name="T65" fmla="*/ 24 h 81"/>
                <a:gd name="T66" fmla="*/ 61 w 83"/>
                <a:gd name="T67" fmla="*/ 30 h 81"/>
                <a:gd name="T68" fmla="*/ 63 w 83"/>
                <a:gd name="T69" fmla="*/ 42 h 81"/>
                <a:gd name="T70" fmla="*/ 66 w 83"/>
                <a:gd name="T71" fmla="*/ 34 h 81"/>
                <a:gd name="T72" fmla="*/ 64 w 83"/>
                <a:gd name="T73" fmla="*/ 47 h 81"/>
                <a:gd name="T74" fmla="*/ 58 w 83"/>
                <a:gd name="T75" fmla="*/ 54 h 81"/>
                <a:gd name="T76" fmla="*/ 54 w 83"/>
                <a:gd name="T77" fmla="*/ 57 h 81"/>
                <a:gd name="T78" fmla="*/ 51 w 83"/>
                <a:gd name="T79" fmla="*/ 61 h 81"/>
                <a:gd name="T80" fmla="*/ 54 w 83"/>
                <a:gd name="T81" fmla="*/ 57 h 81"/>
                <a:gd name="T82" fmla="*/ 49 w 83"/>
                <a:gd name="T83" fmla="*/ 59 h 81"/>
                <a:gd name="T84" fmla="*/ 32 w 83"/>
                <a:gd name="T85" fmla="*/ 73 h 81"/>
                <a:gd name="T86" fmla="*/ 36 w 83"/>
                <a:gd name="T87" fmla="*/ 61 h 81"/>
                <a:gd name="T88" fmla="*/ 34 w 83"/>
                <a:gd name="T89" fmla="*/ 61 h 81"/>
                <a:gd name="T90" fmla="*/ 29 w 83"/>
                <a:gd name="T91" fmla="*/ 59 h 81"/>
                <a:gd name="T92" fmla="*/ 26 w 83"/>
                <a:gd name="T93" fmla="*/ 56 h 81"/>
                <a:gd name="T94" fmla="*/ 22 w 83"/>
                <a:gd name="T95" fmla="*/ 52 h 81"/>
                <a:gd name="T96" fmla="*/ 21 w 83"/>
                <a:gd name="T97" fmla="*/ 47 h 81"/>
                <a:gd name="T98" fmla="*/ 21 w 83"/>
                <a:gd name="T99" fmla="*/ 46 h 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1"/>
                <a:gd name="T152" fmla="*/ 83 w 83"/>
                <a:gd name="T153" fmla="*/ 81 h 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Oval 25"/>
            <p:cNvSpPr>
              <a:spLocks noChangeAspect="1"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Freeform 26"/>
            <p:cNvSpPr>
              <a:spLocks noChangeAspect="1"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>
                <a:gd name="T0" fmla="*/ 2 w 83"/>
                <a:gd name="T1" fmla="*/ 55 h 82"/>
                <a:gd name="T2" fmla="*/ 4 w 83"/>
                <a:gd name="T3" fmla="*/ 60 h 82"/>
                <a:gd name="T4" fmla="*/ 14 w 83"/>
                <a:gd name="T5" fmla="*/ 70 h 82"/>
                <a:gd name="T6" fmla="*/ 17 w 83"/>
                <a:gd name="T7" fmla="*/ 74 h 82"/>
                <a:gd name="T8" fmla="*/ 21 w 83"/>
                <a:gd name="T9" fmla="*/ 77 h 82"/>
                <a:gd name="T10" fmla="*/ 21 w 83"/>
                <a:gd name="T11" fmla="*/ 77 h 82"/>
                <a:gd name="T12" fmla="*/ 37 w 83"/>
                <a:gd name="T13" fmla="*/ 82 h 82"/>
                <a:gd name="T14" fmla="*/ 49 w 83"/>
                <a:gd name="T15" fmla="*/ 79 h 82"/>
                <a:gd name="T16" fmla="*/ 63 w 83"/>
                <a:gd name="T17" fmla="*/ 77 h 82"/>
                <a:gd name="T18" fmla="*/ 63 w 83"/>
                <a:gd name="T19" fmla="*/ 77 h 82"/>
                <a:gd name="T20" fmla="*/ 66 w 83"/>
                <a:gd name="T21" fmla="*/ 74 h 82"/>
                <a:gd name="T22" fmla="*/ 69 w 83"/>
                <a:gd name="T23" fmla="*/ 70 h 82"/>
                <a:gd name="T24" fmla="*/ 80 w 83"/>
                <a:gd name="T25" fmla="*/ 60 h 82"/>
                <a:gd name="T26" fmla="*/ 81 w 83"/>
                <a:gd name="T27" fmla="*/ 55 h 82"/>
                <a:gd name="T28" fmla="*/ 75 w 83"/>
                <a:gd name="T29" fmla="*/ 52 h 82"/>
                <a:gd name="T30" fmla="*/ 83 w 83"/>
                <a:gd name="T31" fmla="*/ 28 h 82"/>
                <a:gd name="T32" fmla="*/ 76 w 83"/>
                <a:gd name="T33" fmla="*/ 20 h 82"/>
                <a:gd name="T34" fmla="*/ 75 w 83"/>
                <a:gd name="T35" fmla="*/ 15 h 82"/>
                <a:gd name="T36" fmla="*/ 71 w 83"/>
                <a:gd name="T37" fmla="*/ 11 h 82"/>
                <a:gd name="T38" fmla="*/ 68 w 83"/>
                <a:gd name="T39" fmla="*/ 8 h 82"/>
                <a:gd name="T40" fmla="*/ 63 w 83"/>
                <a:gd name="T41" fmla="*/ 6 h 82"/>
                <a:gd name="T42" fmla="*/ 54 w 83"/>
                <a:gd name="T43" fmla="*/ 0 h 82"/>
                <a:gd name="T44" fmla="*/ 21 w 83"/>
                <a:gd name="T45" fmla="*/ 5 h 82"/>
                <a:gd name="T46" fmla="*/ 21 w 83"/>
                <a:gd name="T47" fmla="*/ 5 h 82"/>
                <a:gd name="T48" fmla="*/ 17 w 83"/>
                <a:gd name="T49" fmla="*/ 8 h 82"/>
                <a:gd name="T50" fmla="*/ 14 w 83"/>
                <a:gd name="T51" fmla="*/ 11 h 82"/>
                <a:gd name="T52" fmla="*/ 4 w 83"/>
                <a:gd name="T53" fmla="*/ 21 h 82"/>
                <a:gd name="T54" fmla="*/ 2 w 83"/>
                <a:gd name="T55" fmla="*/ 27 h 82"/>
                <a:gd name="T56" fmla="*/ 21 w 83"/>
                <a:gd name="T57" fmla="*/ 42 h 82"/>
                <a:gd name="T58" fmla="*/ 19 w 83"/>
                <a:gd name="T59" fmla="*/ 33 h 82"/>
                <a:gd name="T60" fmla="*/ 26 w 83"/>
                <a:gd name="T61" fmla="*/ 27 h 82"/>
                <a:gd name="T62" fmla="*/ 29 w 83"/>
                <a:gd name="T63" fmla="*/ 23 h 82"/>
                <a:gd name="T64" fmla="*/ 32 w 83"/>
                <a:gd name="T65" fmla="*/ 20 h 82"/>
                <a:gd name="T66" fmla="*/ 29 w 83"/>
                <a:gd name="T67" fmla="*/ 23 h 82"/>
                <a:gd name="T68" fmla="*/ 34 w 83"/>
                <a:gd name="T69" fmla="*/ 21 h 82"/>
                <a:gd name="T70" fmla="*/ 48 w 83"/>
                <a:gd name="T71" fmla="*/ 20 h 82"/>
                <a:gd name="T72" fmla="*/ 49 w 83"/>
                <a:gd name="T73" fmla="*/ 20 h 82"/>
                <a:gd name="T74" fmla="*/ 54 w 83"/>
                <a:gd name="T75" fmla="*/ 21 h 82"/>
                <a:gd name="T76" fmla="*/ 58 w 83"/>
                <a:gd name="T77" fmla="*/ 25 h 82"/>
                <a:gd name="T78" fmla="*/ 61 w 83"/>
                <a:gd name="T79" fmla="*/ 28 h 82"/>
                <a:gd name="T80" fmla="*/ 63 w 83"/>
                <a:gd name="T81" fmla="*/ 33 h 82"/>
                <a:gd name="T82" fmla="*/ 63 w 83"/>
                <a:gd name="T83" fmla="*/ 35 h 82"/>
                <a:gd name="T84" fmla="*/ 75 w 83"/>
                <a:gd name="T85" fmla="*/ 32 h 82"/>
                <a:gd name="T86" fmla="*/ 61 w 83"/>
                <a:gd name="T87" fmla="*/ 48 h 82"/>
                <a:gd name="T88" fmla="*/ 59 w 83"/>
                <a:gd name="T89" fmla="*/ 53 h 82"/>
                <a:gd name="T90" fmla="*/ 63 w 83"/>
                <a:gd name="T91" fmla="*/ 50 h 82"/>
                <a:gd name="T92" fmla="*/ 59 w 83"/>
                <a:gd name="T93" fmla="*/ 53 h 82"/>
                <a:gd name="T94" fmla="*/ 56 w 83"/>
                <a:gd name="T95" fmla="*/ 57 h 82"/>
                <a:gd name="T96" fmla="*/ 49 w 83"/>
                <a:gd name="T97" fmla="*/ 64 h 82"/>
                <a:gd name="T98" fmla="*/ 36 w 83"/>
                <a:gd name="T99" fmla="*/ 65 h 82"/>
                <a:gd name="T100" fmla="*/ 44 w 83"/>
                <a:gd name="T101" fmla="*/ 62 h 82"/>
                <a:gd name="T102" fmla="*/ 34 w 83"/>
                <a:gd name="T103" fmla="*/ 64 h 82"/>
                <a:gd name="T104" fmla="*/ 27 w 83"/>
                <a:gd name="T105" fmla="*/ 57 h 82"/>
                <a:gd name="T106" fmla="*/ 24 w 83"/>
                <a:gd name="T107" fmla="*/ 53 h 82"/>
                <a:gd name="T108" fmla="*/ 21 w 83"/>
                <a:gd name="T109" fmla="*/ 50 h 82"/>
                <a:gd name="T110" fmla="*/ 24 w 83"/>
                <a:gd name="T111" fmla="*/ 53 h 82"/>
                <a:gd name="T112" fmla="*/ 22 w 83"/>
                <a:gd name="T113" fmla="*/ 48 h 82"/>
                <a:gd name="T114" fmla="*/ 0 w 83"/>
                <a:gd name="T115" fmla="*/ 42 h 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3"/>
                <a:gd name="T175" fmla="*/ 0 h 82"/>
                <a:gd name="T176" fmla="*/ 83 w 83"/>
                <a:gd name="T177" fmla="*/ 82 h 8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Rectangle 27"/>
            <p:cNvSpPr>
              <a:spLocks noChangeAspect="1" noChangeArrowheads="1"/>
            </p:cNvSpPr>
            <p:nvPr/>
          </p:nvSpPr>
          <p:spPr bwMode="auto">
            <a:xfrm>
              <a:off x="5109" y="991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Q</a:t>
              </a:r>
              <a:endParaRPr lang="en-US" sz="2400" b="1" i="1" baseline="-25000"/>
            </a:p>
          </p:txBody>
        </p:sp>
        <p:sp>
          <p:nvSpPr>
            <p:cNvPr id="18466" name="Freeform 28"/>
            <p:cNvSpPr>
              <a:spLocks noChangeAspect="1"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>
                <a:gd name="T0" fmla="*/ 45 w 66"/>
                <a:gd name="T1" fmla="*/ 155 h 162"/>
                <a:gd name="T2" fmla="*/ 49 w 66"/>
                <a:gd name="T3" fmla="*/ 160 h 162"/>
                <a:gd name="T4" fmla="*/ 54 w 66"/>
                <a:gd name="T5" fmla="*/ 162 h 162"/>
                <a:gd name="T6" fmla="*/ 61 w 66"/>
                <a:gd name="T7" fmla="*/ 160 h 162"/>
                <a:gd name="T8" fmla="*/ 64 w 66"/>
                <a:gd name="T9" fmla="*/ 157 h 162"/>
                <a:gd name="T10" fmla="*/ 66 w 66"/>
                <a:gd name="T11" fmla="*/ 149 h 162"/>
                <a:gd name="T12" fmla="*/ 64 w 66"/>
                <a:gd name="T13" fmla="*/ 135 h 162"/>
                <a:gd name="T14" fmla="*/ 62 w 66"/>
                <a:gd name="T15" fmla="*/ 120 h 162"/>
                <a:gd name="T16" fmla="*/ 61 w 66"/>
                <a:gd name="T17" fmla="*/ 112 h 162"/>
                <a:gd name="T18" fmla="*/ 59 w 66"/>
                <a:gd name="T19" fmla="*/ 101 h 162"/>
                <a:gd name="T20" fmla="*/ 57 w 66"/>
                <a:gd name="T21" fmla="*/ 93 h 162"/>
                <a:gd name="T22" fmla="*/ 52 w 66"/>
                <a:gd name="T23" fmla="*/ 80 h 162"/>
                <a:gd name="T24" fmla="*/ 49 w 66"/>
                <a:gd name="T25" fmla="*/ 64 h 162"/>
                <a:gd name="T26" fmla="*/ 45 w 66"/>
                <a:gd name="T27" fmla="*/ 56 h 162"/>
                <a:gd name="T28" fmla="*/ 42 w 66"/>
                <a:gd name="T29" fmla="*/ 48 h 162"/>
                <a:gd name="T30" fmla="*/ 37 w 66"/>
                <a:gd name="T31" fmla="*/ 37 h 162"/>
                <a:gd name="T32" fmla="*/ 34 w 66"/>
                <a:gd name="T33" fmla="*/ 31 h 162"/>
                <a:gd name="T34" fmla="*/ 27 w 66"/>
                <a:gd name="T35" fmla="*/ 19 h 162"/>
                <a:gd name="T36" fmla="*/ 20 w 66"/>
                <a:gd name="T37" fmla="*/ 7 h 162"/>
                <a:gd name="T38" fmla="*/ 15 w 66"/>
                <a:gd name="T39" fmla="*/ 2 h 162"/>
                <a:gd name="T40" fmla="*/ 7 w 66"/>
                <a:gd name="T41" fmla="*/ 0 h 162"/>
                <a:gd name="T42" fmla="*/ 2 w 66"/>
                <a:gd name="T43" fmla="*/ 5 h 162"/>
                <a:gd name="T44" fmla="*/ 0 w 66"/>
                <a:gd name="T45" fmla="*/ 14 h 162"/>
                <a:gd name="T46" fmla="*/ 3 w 66"/>
                <a:gd name="T47" fmla="*/ 21 h 162"/>
                <a:gd name="T48" fmla="*/ 7 w 66"/>
                <a:gd name="T49" fmla="*/ 26 h 162"/>
                <a:gd name="T50" fmla="*/ 13 w 66"/>
                <a:gd name="T51" fmla="*/ 36 h 162"/>
                <a:gd name="T52" fmla="*/ 17 w 66"/>
                <a:gd name="T53" fmla="*/ 44 h 162"/>
                <a:gd name="T54" fmla="*/ 20 w 66"/>
                <a:gd name="T55" fmla="*/ 51 h 162"/>
                <a:gd name="T56" fmla="*/ 23 w 66"/>
                <a:gd name="T57" fmla="*/ 59 h 162"/>
                <a:gd name="T58" fmla="*/ 27 w 66"/>
                <a:gd name="T59" fmla="*/ 68 h 162"/>
                <a:gd name="T60" fmla="*/ 30 w 66"/>
                <a:gd name="T61" fmla="*/ 76 h 162"/>
                <a:gd name="T62" fmla="*/ 32 w 66"/>
                <a:gd name="T63" fmla="*/ 83 h 162"/>
                <a:gd name="T64" fmla="*/ 37 w 66"/>
                <a:gd name="T65" fmla="*/ 96 h 162"/>
                <a:gd name="T66" fmla="*/ 39 w 66"/>
                <a:gd name="T67" fmla="*/ 105 h 162"/>
                <a:gd name="T68" fmla="*/ 40 w 66"/>
                <a:gd name="T69" fmla="*/ 115 h 162"/>
                <a:gd name="T70" fmla="*/ 42 w 66"/>
                <a:gd name="T71" fmla="*/ 123 h 162"/>
                <a:gd name="T72" fmla="*/ 44 w 66"/>
                <a:gd name="T73" fmla="*/ 138 h 162"/>
                <a:gd name="T74" fmla="*/ 45 w 66"/>
                <a:gd name="T75" fmla="*/ 155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Freeform 29"/>
            <p:cNvSpPr>
              <a:spLocks noChangeAspect="1"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>
                <a:gd name="T0" fmla="*/ 335 w 350"/>
                <a:gd name="T1" fmla="*/ 153 h 155"/>
                <a:gd name="T2" fmla="*/ 342 w 350"/>
                <a:gd name="T3" fmla="*/ 155 h 155"/>
                <a:gd name="T4" fmla="*/ 347 w 350"/>
                <a:gd name="T5" fmla="*/ 153 h 155"/>
                <a:gd name="T6" fmla="*/ 350 w 350"/>
                <a:gd name="T7" fmla="*/ 148 h 155"/>
                <a:gd name="T8" fmla="*/ 348 w 350"/>
                <a:gd name="T9" fmla="*/ 140 h 155"/>
                <a:gd name="T10" fmla="*/ 347 w 350"/>
                <a:gd name="T11" fmla="*/ 138 h 155"/>
                <a:gd name="T12" fmla="*/ 325 w 350"/>
                <a:gd name="T13" fmla="*/ 115 h 155"/>
                <a:gd name="T14" fmla="*/ 281 w 350"/>
                <a:gd name="T15" fmla="*/ 81 h 155"/>
                <a:gd name="T16" fmla="*/ 262 w 350"/>
                <a:gd name="T17" fmla="*/ 69 h 155"/>
                <a:gd name="T18" fmla="*/ 244 w 350"/>
                <a:gd name="T19" fmla="*/ 57 h 155"/>
                <a:gd name="T20" fmla="*/ 200 w 350"/>
                <a:gd name="T21" fmla="*/ 37 h 155"/>
                <a:gd name="T22" fmla="*/ 180 w 350"/>
                <a:gd name="T23" fmla="*/ 29 h 155"/>
                <a:gd name="T24" fmla="*/ 146 w 350"/>
                <a:gd name="T25" fmla="*/ 19 h 155"/>
                <a:gd name="T26" fmla="*/ 97 w 350"/>
                <a:gd name="T27" fmla="*/ 8 h 155"/>
                <a:gd name="T28" fmla="*/ 70 w 350"/>
                <a:gd name="T29" fmla="*/ 3 h 155"/>
                <a:gd name="T30" fmla="*/ 48 w 350"/>
                <a:gd name="T31" fmla="*/ 2 h 155"/>
                <a:gd name="T32" fmla="*/ 8 w 350"/>
                <a:gd name="T33" fmla="*/ 0 h 155"/>
                <a:gd name="T34" fmla="*/ 1 w 350"/>
                <a:gd name="T35" fmla="*/ 5 h 155"/>
                <a:gd name="T36" fmla="*/ 0 w 350"/>
                <a:gd name="T37" fmla="*/ 12 h 155"/>
                <a:gd name="T38" fmla="*/ 5 w 350"/>
                <a:gd name="T39" fmla="*/ 19 h 155"/>
                <a:gd name="T40" fmla="*/ 10 w 350"/>
                <a:gd name="T41" fmla="*/ 20 h 155"/>
                <a:gd name="T42" fmla="*/ 45 w 350"/>
                <a:gd name="T43" fmla="*/ 22 h 155"/>
                <a:gd name="T44" fmla="*/ 70 w 350"/>
                <a:gd name="T45" fmla="*/ 24 h 155"/>
                <a:gd name="T46" fmla="*/ 94 w 350"/>
                <a:gd name="T47" fmla="*/ 29 h 155"/>
                <a:gd name="T48" fmla="*/ 139 w 350"/>
                <a:gd name="T49" fmla="*/ 39 h 155"/>
                <a:gd name="T50" fmla="*/ 173 w 350"/>
                <a:gd name="T51" fmla="*/ 49 h 155"/>
                <a:gd name="T52" fmla="*/ 193 w 350"/>
                <a:gd name="T53" fmla="*/ 57 h 155"/>
                <a:gd name="T54" fmla="*/ 234 w 350"/>
                <a:gd name="T55" fmla="*/ 74 h 155"/>
                <a:gd name="T56" fmla="*/ 252 w 350"/>
                <a:gd name="T57" fmla="*/ 86 h 155"/>
                <a:gd name="T58" fmla="*/ 271 w 350"/>
                <a:gd name="T59" fmla="*/ 98 h 155"/>
                <a:gd name="T60" fmla="*/ 311 w 350"/>
                <a:gd name="T61" fmla="*/ 128 h 155"/>
                <a:gd name="T62" fmla="*/ 333 w 350"/>
                <a:gd name="T63" fmla="*/ 152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155"/>
                <a:gd name="T98" fmla="*/ 350 w 350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Freeform 30"/>
            <p:cNvSpPr>
              <a:spLocks noChangeAspect="1"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>
                <a:gd name="T0" fmla="*/ 65 w 65"/>
                <a:gd name="T1" fmla="*/ 8 h 161"/>
                <a:gd name="T2" fmla="*/ 64 w 65"/>
                <a:gd name="T3" fmla="*/ 3 h 161"/>
                <a:gd name="T4" fmla="*/ 59 w 65"/>
                <a:gd name="T5" fmla="*/ 0 h 161"/>
                <a:gd name="T6" fmla="*/ 50 w 65"/>
                <a:gd name="T7" fmla="*/ 1 h 161"/>
                <a:gd name="T8" fmla="*/ 47 w 65"/>
                <a:gd name="T9" fmla="*/ 5 h 161"/>
                <a:gd name="T10" fmla="*/ 45 w 65"/>
                <a:gd name="T11" fmla="*/ 10 h 161"/>
                <a:gd name="T12" fmla="*/ 43 w 65"/>
                <a:gd name="T13" fmla="*/ 11 h 161"/>
                <a:gd name="T14" fmla="*/ 42 w 65"/>
                <a:gd name="T15" fmla="*/ 27 h 161"/>
                <a:gd name="T16" fmla="*/ 40 w 65"/>
                <a:gd name="T17" fmla="*/ 40 h 161"/>
                <a:gd name="T18" fmla="*/ 38 w 65"/>
                <a:gd name="T19" fmla="*/ 48 h 161"/>
                <a:gd name="T20" fmla="*/ 37 w 65"/>
                <a:gd name="T21" fmla="*/ 59 h 161"/>
                <a:gd name="T22" fmla="*/ 33 w 65"/>
                <a:gd name="T23" fmla="*/ 67 h 161"/>
                <a:gd name="T24" fmla="*/ 30 w 65"/>
                <a:gd name="T25" fmla="*/ 79 h 161"/>
                <a:gd name="T26" fmla="*/ 25 w 65"/>
                <a:gd name="T27" fmla="*/ 92 h 161"/>
                <a:gd name="T28" fmla="*/ 22 w 65"/>
                <a:gd name="T29" fmla="*/ 101 h 161"/>
                <a:gd name="T30" fmla="*/ 16 w 65"/>
                <a:gd name="T31" fmla="*/ 114 h 161"/>
                <a:gd name="T32" fmla="*/ 13 w 65"/>
                <a:gd name="T33" fmla="*/ 119 h 161"/>
                <a:gd name="T34" fmla="*/ 8 w 65"/>
                <a:gd name="T35" fmla="*/ 131 h 161"/>
                <a:gd name="T36" fmla="*/ 1 w 65"/>
                <a:gd name="T37" fmla="*/ 143 h 161"/>
                <a:gd name="T38" fmla="*/ 1 w 65"/>
                <a:gd name="T39" fmla="*/ 146 h 161"/>
                <a:gd name="T40" fmla="*/ 0 w 65"/>
                <a:gd name="T41" fmla="*/ 153 h 161"/>
                <a:gd name="T42" fmla="*/ 5 w 65"/>
                <a:gd name="T43" fmla="*/ 160 h 161"/>
                <a:gd name="T44" fmla="*/ 11 w 65"/>
                <a:gd name="T45" fmla="*/ 161 h 161"/>
                <a:gd name="T46" fmla="*/ 18 w 65"/>
                <a:gd name="T47" fmla="*/ 156 h 161"/>
                <a:gd name="T48" fmla="*/ 22 w 65"/>
                <a:gd name="T49" fmla="*/ 150 h 161"/>
                <a:gd name="T50" fmla="*/ 25 w 65"/>
                <a:gd name="T51" fmla="*/ 143 h 161"/>
                <a:gd name="T52" fmla="*/ 30 w 65"/>
                <a:gd name="T53" fmla="*/ 133 h 161"/>
                <a:gd name="T54" fmla="*/ 37 w 65"/>
                <a:gd name="T55" fmla="*/ 121 h 161"/>
                <a:gd name="T56" fmla="*/ 42 w 65"/>
                <a:gd name="T57" fmla="*/ 107 h 161"/>
                <a:gd name="T58" fmla="*/ 45 w 65"/>
                <a:gd name="T59" fmla="*/ 99 h 161"/>
                <a:gd name="T60" fmla="*/ 50 w 65"/>
                <a:gd name="T61" fmla="*/ 86 h 161"/>
                <a:gd name="T62" fmla="*/ 54 w 65"/>
                <a:gd name="T63" fmla="*/ 75 h 161"/>
                <a:gd name="T64" fmla="*/ 55 w 65"/>
                <a:gd name="T65" fmla="*/ 69 h 161"/>
                <a:gd name="T66" fmla="*/ 57 w 65"/>
                <a:gd name="T67" fmla="*/ 57 h 161"/>
                <a:gd name="T68" fmla="*/ 60 w 65"/>
                <a:gd name="T69" fmla="*/ 48 h 161"/>
                <a:gd name="T70" fmla="*/ 62 w 65"/>
                <a:gd name="T71" fmla="*/ 38 h 161"/>
                <a:gd name="T72" fmla="*/ 64 w 65"/>
                <a:gd name="T73" fmla="*/ 25 h 161"/>
                <a:gd name="T74" fmla="*/ 65 w 65"/>
                <a:gd name="T75" fmla="*/ 10 h 1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161"/>
                <a:gd name="T116" fmla="*/ 65 w 65"/>
                <a:gd name="T117" fmla="*/ 161 h 16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Freeform 31"/>
            <p:cNvSpPr>
              <a:spLocks noChangeAspect="1"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4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70 w 350"/>
                <a:gd name="T17" fmla="*/ 56 h 153"/>
                <a:gd name="T18" fmla="*/ 251 w 350"/>
                <a:gd name="T19" fmla="*/ 67 h 153"/>
                <a:gd name="T20" fmla="*/ 204 w 350"/>
                <a:gd name="T21" fmla="*/ 91 h 153"/>
                <a:gd name="T22" fmla="*/ 182 w 350"/>
                <a:gd name="T23" fmla="*/ 99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6 h 153"/>
                <a:gd name="T30" fmla="*/ 47 w 350"/>
                <a:gd name="T31" fmla="*/ 130 h 153"/>
                <a:gd name="T32" fmla="*/ 22 w 350"/>
                <a:gd name="T33" fmla="*/ 131 h 153"/>
                <a:gd name="T34" fmla="*/ 10 w 350"/>
                <a:gd name="T35" fmla="*/ 133 h 153"/>
                <a:gd name="T36" fmla="*/ 3 w 350"/>
                <a:gd name="T37" fmla="*/ 136 h 153"/>
                <a:gd name="T38" fmla="*/ 0 w 350"/>
                <a:gd name="T39" fmla="*/ 141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9 w 350"/>
                <a:gd name="T55" fmla="*/ 123 h 153"/>
                <a:gd name="T56" fmla="*/ 201 w 350"/>
                <a:gd name="T57" fmla="*/ 115 h 153"/>
                <a:gd name="T58" fmla="*/ 253 w 350"/>
                <a:gd name="T59" fmla="*/ 89 h 153"/>
                <a:gd name="T60" fmla="*/ 271 w 350"/>
                <a:gd name="T61" fmla="*/ 77 h 153"/>
                <a:gd name="T62" fmla="*/ 291 w 350"/>
                <a:gd name="T63" fmla="*/ 66 h 153"/>
                <a:gd name="T64" fmla="*/ 307 w 350"/>
                <a:gd name="T65" fmla="*/ 54 h 153"/>
                <a:gd name="T66" fmla="*/ 323 w 350"/>
                <a:gd name="T67" fmla="*/ 37 h 153"/>
                <a:gd name="T68" fmla="*/ 339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Freeform 32"/>
            <p:cNvSpPr>
              <a:spLocks noChangeAspect="1"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>
                <a:gd name="T0" fmla="*/ 2 w 88"/>
                <a:gd name="T1" fmla="*/ 59 h 88"/>
                <a:gd name="T2" fmla="*/ 7 w 88"/>
                <a:gd name="T3" fmla="*/ 69 h 88"/>
                <a:gd name="T4" fmla="*/ 9 w 88"/>
                <a:gd name="T5" fmla="*/ 71 h 88"/>
                <a:gd name="T6" fmla="*/ 19 w 88"/>
                <a:gd name="T7" fmla="*/ 81 h 88"/>
                <a:gd name="T8" fmla="*/ 22 w 88"/>
                <a:gd name="T9" fmla="*/ 84 h 88"/>
                <a:gd name="T10" fmla="*/ 29 w 88"/>
                <a:gd name="T11" fmla="*/ 86 h 88"/>
                <a:gd name="T12" fmla="*/ 51 w 88"/>
                <a:gd name="T13" fmla="*/ 86 h 88"/>
                <a:gd name="T14" fmla="*/ 59 w 88"/>
                <a:gd name="T15" fmla="*/ 86 h 88"/>
                <a:gd name="T16" fmla="*/ 70 w 88"/>
                <a:gd name="T17" fmla="*/ 81 h 88"/>
                <a:gd name="T18" fmla="*/ 70 w 88"/>
                <a:gd name="T19" fmla="*/ 81 h 88"/>
                <a:gd name="T20" fmla="*/ 80 w 88"/>
                <a:gd name="T21" fmla="*/ 71 h 88"/>
                <a:gd name="T22" fmla="*/ 76 w 88"/>
                <a:gd name="T23" fmla="*/ 73 h 88"/>
                <a:gd name="T24" fmla="*/ 86 w 88"/>
                <a:gd name="T25" fmla="*/ 61 h 88"/>
                <a:gd name="T26" fmla="*/ 88 w 88"/>
                <a:gd name="T27" fmla="*/ 49 h 88"/>
                <a:gd name="T28" fmla="*/ 88 w 88"/>
                <a:gd name="T29" fmla="*/ 31 h 88"/>
                <a:gd name="T30" fmla="*/ 85 w 88"/>
                <a:gd name="T31" fmla="*/ 25 h 88"/>
                <a:gd name="T32" fmla="*/ 78 w 88"/>
                <a:gd name="T33" fmla="*/ 17 h 88"/>
                <a:gd name="T34" fmla="*/ 76 w 88"/>
                <a:gd name="T35" fmla="*/ 12 h 88"/>
                <a:gd name="T36" fmla="*/ 70 w 88"/>
                <a:gd name="T37" fmla="*/ 9 h 88"/>
                <a:gd name="T38" fmla="*/ 63 w 88"/>
                <a:gd name="T39" fmla="*/ 2 h 88"/>
                <a:gd name="T40" fmla="*/ 31 w 88"/>
                <a:gd name="T41" fmla="*/ 0 h 88"/>
                <a:gd name="T42" fmla="*/ 24 w 88"/>
                <a:gd name="T43" fmla="*/ 4 h 88"/>
                <a:gd name="T44" fmla="*/ 12 w 88"/>
                <a:gd name="T45" fmla="*/ 12 h 88"/>
                <a:gd name="T46" fmla="*/ 4 w 88"/>
                <a:gd name="T47" fmla="*/ 24 h 88"/>
                <a:gd name="T48" fmla="*/ 0 w 88"/>
                <a:gd name="T49" fmla="*/ 31 h 88"/>
                <a:gd name="T50" fmla="*/ 21 w 88"/>
                <a:gd name="T51" fmla="*/ 37 h 88"/>
                <a:gd name="T52" fmla="*/ 24 w 88"/>
                <a:gd name="T53" fmla="*/ 31 h 88"/>
                <a:gd name="T54" fmla="*/ 26 w 88"/>
                <a:gd name="T55" fmla="*/ 25 h 88"/>
                <a:gd name="T56" fmla="*/ 31 w 88"/>
                <a:gd name="T57" fmla="*/ 24 h 88"/>
                <a:gd name="T58" fmla="*/ 38 w 88"/>
                <a:gd name="T59" fmla="*/ 20 h 88"/>
                <a:gd name="T60" fmla="*/ 53 w 88"/>
                <a:gd name="T61" fmla="*/ 22 h 88"/>
                <a:gd name="T62" fmla="*/ 56 w 88"/>
                <a:gd name="T63" fmla="*/ 20 h 88"/>
                <a:gd name="T64" fmla="*/ 64 w 88"/>
                <a:gd name="T65" fmla="*/ 29 h 88"/>
                <a:gd name="T66" fmla="*/ 61 w 88"/>
                <a:gd name="T67" fmla="*/ 25 h 88"/>
                <a:gd name="T68" fmla="*/ 64 w 88"/>
                <a:gd name="T69" fmla="*/ 29 h 88"/>
                <a:gd name="T70" fmla="*/ 66 w 88"/>
                <a:gd name="T71" fmla="*/ 36 h 88"/>
                <a:gd name="T72" fmla="*/ 71 w 88"/>
                <a:gd name="T73" fmla="*/ 49 h 88"/>
                <a:gd name="T74" fmla="*/ 68 w 88"/>
                <a:gd name="T75" fmla="*/ 51 h 88"/>
                <a:gd name="T76" fmla="*/ 64 w 88"/>
                <a:gd name="T77" fmla="*/ 56 h 88"/>
                <a:gd name="T78" fmla="*/ 61 w 88"/>
                <a:gd name="T79" fmla="*/ 61 h 88"/>
                <a:gd name="T80" fmla="*/ 63 w 88"/>
                <a:gd name="T81" fmla="*/ 63 h 88"/>
                <a:gd name="T82" fmla="*/ 61 w 88"/>
                <a:gd name="T83" fmla="*/ 61 h 88"/>
                <a:gd name="T84" fmla="*/ 56 w 88"/>
                <a:gd name="T85" fmla="*/ 64 h 88"/>
                <a:gd name="T86" fmla="*/ 51 w 88"/>
                <a:gd name="T87" fmla="*/ 68 h 88"/>
                <a:gd name="T88" fmla="*/ 49 w 88"/>
                <a:gd name="T89" fmla="*/ 71 h 88"/>
                <a:gd name="T90" fmla="*/ 36 w 88"/>
                <a:gd name="T91" fmla="*/ 66 h 88"/>
                <a:gd name="T92" fmla="*/ 29 w 88"/>
                <a:gd name="T93" fmla="*/ 64 h 88"/>
                <a:gd name="T94" fmla="*/ 26 w 88"/>
                <a:gd name="T95" fmla="*/ 61 h 88"/>
                <a:gd name="T96" fmla="*/ 29 w 88"/>
                <a:gd name="T97" fmla="*/ 64 h 88"/>
                <a:gd name="T98" fmla="*/ 21 w 88"/>
                <a:gd name="T99" fmla="*/ 56 h 88"/>
                <a:gd name="T100" fmla="*/ 22 w 88"/>
                <a:gd name="T101" fmla="*/ 52 h 88"/>
                <a:gd name="T102" fmla="*/ 0 w 88"/>
                <a:gd name="T103" fmla="*/ 44 h 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8"/>
                <a:gd name="T158" fmla="*/ 88 w 88"/>
                <a:gd name="T159" fmla="*/ 88 h 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71" name="Group 33"/>
            <p:cNvGrpSpPr>
              <a:grpSpLocks noChangeAspect="1"/>
            </p:cNvGrpSpPr>
            <p:nvPr/>
          </p:nvGrpSpPr>
          <p:grpSpPr bwMode="auto">
            <a:xfrm>
              <a:off x="5144" y="1781"/>
              <a:ext cx="176" cy="115"/>
              <a:chOff x="5144" y="1781"/>
              <a:chExt cx="176" cy="115"/>
            </a:xfrm>
          </p:grpSpPr>
          <p:sp>
            <p:nvSpPr>
              <p:cNvPr id="1847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5171" y="1781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</a:rPr>
                  <a:t>Q</a:t>
                </a:r>
                <a:endParaRPr lang="en-US" sz="2400" b="1" i="1" baseline="-25000"/>
              </a:p>
            </p:txBody>
          </p:sp>
          <p:sp>
            <p:nvSpPr>
              <p:cNvPr id="18473" name="Line 35"/>
              <p:cNvSpPr>
                <a:spLocks noChangeAspect="1"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6836" name="Text Box 36"/>
          <p:cNvSpPr txBox="1">
            <a:spLocks noChangeArrowheads="1"/>
          </p:cNvSpPr>
          <p:nvPr/>
        </p:nvSpPr>
        <p:spPr bwMode="auto">
          <a:xfrm>
            <a:off x="2590800" y="4953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6837" name="Text Box 37"/>
          <p:cNvSpPr txBox="1">
            <a:spLocks noChangeArrowheads="1"/>
          </p:cNvSpPr>
          <p:nvPr/>
        </p:nvSpPr>
        <p:spPr bwMode="auto">
          <a:xfrm>
            <a:off x="2514600" y="175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716838" name="Text Box 38"/>
          <p:cNvSpPr txBox="1">
            <a:spLocks noChangeArrowheads="1"/>
          </p:cNvSpPr>
          <p:nvPr/>
        </p:nvSpPr>
        <p:spPr bwMode="auto">
          <a:xfrm>
            <a:off x="2590800" y="4267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6839" name="Text Box 39"/>
          <p:cNvSpPr txBox="1">
            <a:spLocks noChangeArrowheads="1"/>
          </p:cNvSpPr>
          <p:nvPr/>
        </p:nvSpPr>
        <p:spPr bwMode="auto">
          <a:xfrm>
            <a:off x="7086600" y="4267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716840" name="Text Box 40"/>
          <p:cNvSpPr txBox="1">
            <a:spLocks noChangeArrowheads="1"/>
          </p:cNvSpPr>
          <p:nvPr/>
        </p:nvSpPr>
        <p:spPr bwMode="auto">
          <a:xfrm>
            <a:off x="2514600" y="2362200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Q’[n-1]</a:t>
            </a:r>
          </a:p>
        </p:txBody>
      </p:sp>
      <p:sp>
        <p:nvSpPr>
          <p:cNvPr id="716841" name="Text Box 41"/>
          <p:cNvSpPr txBox="1">
            <a:spLocks noChangeArrowheads="1"/>
          </p:cNvSpPr>
          <p:nvPr/>
        </p:nvSpPr>
        <p:spPr bwMode="auto">
          <a:xfrm>
            <a:off x="7086600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31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6" grpId="0"/>
      <p:bldP spid="716837" grpId="0"/>
      <p:bldP spid="716838" grpId="0"/>
      <p:bldP spid="716839" grpId="0"/>
      <p:bldP spid="716840" grpId="0"/>
      <p:bldP spid="7168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R-S Latch: Un-defined Stage</a:t>
            </a:r>
          </a:p>
        </p:txBody>
      </p:sp>
      <p:grpSp>
        <p:nvGrpSpPr>
          <p:cNvPr id="19459" name="Group 3"/>
          <p:cNvGrpSpPr>
            <a:grpSpLocks noChangeAspect="1"/>
          </p:cNvGrpSpPr>
          <p:nvPr/>
        </p:nvGrpSpPr>
        <p:grpSpPr bwMode="auto">
          <a:xfrm>
            <a:off x="609600" y="1828800"/>
            <a:ext cx="7699375" cy="3559175"/>
            <a:chOff x="2897" y="897"/>
            <a:chExt cx="2423" cy="1120"/>
          </a:xfrm>
        </p:grpSpPr>
        <p:sp>
          <p:nvSpPr>
            <p:cNvPr id="19466" name="Freeform 4"/>
            <p:cNvSpPr>
              <a:spLocks noChangeAspect="1"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>
                <a:gd name="T0" fmla="*/ 44 w 64"/>
                <a:gd name="T1" fmla="*/ 155 h 162"/>
                <a:gd name="T2" fmla="*/ 48 w 64"/>
                <a:gd name="T3" fmla="*/ 160 h 162"/>
                <a:gd name="T4" fmla="*/ 53 w 64"/>
                <a:gd name="T5" fmla="*/ 162 h 162"/>
                <a:gd name="T6" fmla="*/ 59 w 64"/>
                <a:gd name="T7" fmla="*/ 160 h 162"/>
                <a:gd name="T8" fmla="*/ 63 w 64"/>
                <a:gd name="T9" fmla="*/ 157 h 162"/>
                <a:gd name="T10" fmla="*/ 64 w 64"/>
                <a:gd name="T11" fmla="*/ 148 h 162"/>
                <a:gd name="T12" fmla="*/ 63 w 64"/>
                <a:gd name="T13" fmla="*/ 135 h 162"/>
                <a:gd name="T14" fmla="*/ 61 w 64"/>
                <a:gd name="T15" fmla="*/ 121 h 162"/>
                <a:gd name="T16" fmla="*/ 59 w 64"/>
                <a:gd name="T17" fmla="*/ 111 h 162"/>
                <a:gd name="T18" fmla="*/ 58 w 64"/>
                <a:gd name="T19" fmla="*/ 103 h 162"/>
                <a:gd name="T20" fmla="*/ 54 w 64"/>
                <a:gd name="T21" fmla="*/ 87 h 162"/>
                <a:gd name="T22" fmla="*/ 49 w 64"/>
                <a:gd name="T23" fmla="*/ 74 h 162"/>
                <a:gd name="T24" fmla="*/ 46 w 64"/>
                <a:gd name="T25" fmla="*/ 59 h 162"/>
                <a:gd name="T26" fmla="*/ 42 w 64"/>
                <a:gd name="T27" fmla="*/ 50 h 162"/>
                <a:gd name="T28" fmla="*/ 39 w 64"/>
                <a:gd name="T29" fmla="*/ 42 h 162"/>
                <a:gd name="T30" fmla="*/ 32 w 64"/>
                <a:gd name="T31" fmla="*/ 30 h 162"/>
                <a:gd name="T32" fmla="*/ 29 w 64"/>
                <a:gd name="T33" fmla="*/ 22 h 162"/>
                <a:gd name="T34" fmla="*/ 19 w 64"/>
                <a:gd name="T35" fmla="*/ 5 h 162"/>
                <a:gd name="T36" fmla="*/ 12 w 64"/>
                <a:gd name="T37" fmla="*/ 0 h 162"/>
                <a:gd name="T38" fmla="*/ 4 w 64"/>
                <a:gd name="T39" fmla="*/ 3 h 162"/>
                <a:gd name="T40" fmla="*/ 0 w 64"/>
                <a:gd name="T41" fmla="*/ 8 h 162"/>
                <a:gd name="T42" fmla="*/ 2 w 64"/>
                <a:gd name="T43" fmla="*/ 15 h 162"/>
                <a:gd name="T44" fmla="*/ 9 w 64"/>
                <a:gd name="T45" fmla="*/ 25 h 162"/>
                <a:gd name="T46" fmla="*/ 10 w 64"/>
                <a:gd name="T47" fmla="*/ 32 h 162"/>
                <a:gd name="T48" fmla="*/ 16 w 64"/>
                <a:gd name="T49" fmla="*/ 42 h 162"/>
                <a:gd name="T50" fmla="*/ 19 w 64"/>
                <a:gd name="T51" fmla="*/ 49 h 162"/>
                <a:gd name="T52" fmla="*/ 22 w 64"/>
                <a:gd name="T53" fmla="*/ 57 h 162"/>
                <a:gd name="T54" fmla="*/ 26 w 64"/>
                <a:gd name="T55" fmla="*/ 66 h 162"/>
                <a:gd name="T56" fmla="*/ 29 w 64"/>
                <a:gd name="T57" fmla="*/ 77 h 162"/>
                <a:gd name="T58" fmla="*/ 34 w 64"/>
                <a:gd name="T59" fmla="*/ 91 h 162"/>
                <a:gd name="T60" fmla="*/ 37 w 64"/>
                <a:gd name="T61" fmla="*/ 106 h 162"/>
                <a:gd name="T62" fmla="*/ 39 w 64"/>
                <a:gd name="T63" fmla="*/ 114 h 162"/>
                <a:gd name="T64" fmla="*/ 41 w 64"/>
                <a:gd name="T65" fmla="*/ 125 h 162"/>
                <a:gd name="T66" fmla="*/ 42 w 64"/>
                <a:gd name="T67" fmla="*/ 138 h 162"/>
                <a:gd name="T68" fmla="*/ 44 w 64"/>
                <a:gd name="T69" fmla="*/ 155 h 1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162"/>
                <a:gd name="T107" fmla="*/ 64 w 64"/>
                <a:gd name="T108" fmla="*/ 162 h 1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5"/>
            <p:cNvSpPr>
              <a:spLocks noChangeAspect="1"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>
                <a:gd name="T0" fmla="*/ 336 w 351"/>
                <a:gd name="T1" fmla="*/ 153 h 155"/>
                <a:gd name="T2" fmla="*/ 342 w 351"/>
                <a:gd name="T3" fmla="*/ 155 h 155"/>
                <a:gd name="T4" fmla="*/ 347 w 351"/>
                <a:gd name="T5" fmla="*/ 153 h 155"/>
                <a:gd name="T6" fmla="*/ 351 w 351"/>
                <a:gd name="T7" fmla="*/ 148 h 155"/>
                <a:gd name="T8" fmla="*/ 349 w 351"/>
                <a:gd name="T9" fmla="*/ 139 h 155"/>
                <a:gd name="T10" fmla="*/ 347 w 351"/>
                <a:gd name="T11" fmla="*/ 138 h 155"/>
                <a:gd name="T12" fmla="*/ 326 w 351"/>
                <a:gd name="T13" fmla="*/ 114 h 155"/>
                <a:gd name="T14" fmla="*/ 282 w 351"/>
                <a:gd name="T15" fmla="*/ 80 h 155"/>
                <a:gd name="T16" fmla="*/ 263 w 351"/>
                <a:gd name="T17" fmla="*/ 69 h 155"/>
                <a:gd name="T18" fmla="*/ 245 w 351"/>
                <a:gd name="T19" fmla="*/ 57 h 155"/>
                <a:gd name="T20" fmla="*/ 201 w 351"/>
                <a:gd name="T21" fmla="*/ 37 h 155"/>
                <a:gd name="T22" fmla="*/ 181 w 351"/>
                <a:gd name="T23" fmla="*/ 28 h 155"/>
                <a:gd name="T24" fmla="*/ 147 w 351"/>
                <a:gd name="T25" fmla="*/ 18 h 155"/>
                <a:gd name="T26" fmla="*/ 98 w 351"/>
                <a:gd name="T27" fmla="*/ 8 h 155"/>
                <a:gd name="T28" fmla="*/ 71 w 351"/>
                <a:gd name="T29" fmla="*/ 3 h 155"/>
                <a:gd name="T30" fmla="*/ 49 w 351"/>
                <a:gd name="T31" fmla="*/ 1 h 155"/>
                <a:gd name="T32" fmla="*/ 9 w 351"/>
                <a:gd name="T33" fmla="*/ 0 h 155"/>
                <a:gd name="T34" fmla="*/ 2 w 351"/>
                <a:gd name="T35" fmla="*/ 5 h 155"/>
                <a:gd name="T36" fmla="*/ 0 w 351"/>
                <a:gd name="T37" fmla="*/ 11 h 155"/>
                <a:gd name="T38" fmla="*/ 5 w 351"/>
                <a:gd name="T39" fmla="*/ 18 h 155"/>
                <a:gd name="T40" fmla="*/ 11 w 351"/>
                <a:gd name="T41" fmla="*/ 20 h 155"/>
                <a:gd name="T42" fmla="*/ 46 w 351"/>
                <a:gd name="T43" fmla="*/ 21 h 155"/>
                <a:gd name="T44" fmla="*/ 71 w 351"/>
                <a:gd name="T45" fmla="*/ 23 h 155"/>
                <a:gd name="T46" fmla="*/ 95 w 351"/>
                <a:gd name="T47" fmla="*/ 28 h 155"/>
                <a:gd name="T48" fmla="*/ 140 w 351"/>
                <a:gd name="T49" fmla="*/ 38 h 155"/>
                <a:gd name="T50" fmla="*/ 174 w 351"/>
                <a:gd name="T51" fmla="*/ 48 h 155"/>
                <a:gd name="T52" fmla="*/ 194 w 351"/>
                <a:gd name="T53" fmla="*/ 57 h 155"/>
                <a:gd name="T54" fmla="*/ 235 w 351"/>
                <a:gd name="T55" fmla="*/ 74 h 155"/>
                <a:gd name="T56" fmla="*/ 253 w 351"/>
                <a:gd name="T57" fmla="*/ 85 h 155"/>
                <a:gd name="T58" fmla="*/ 272 w 351"/>
                <a:gd name="T59" fmla="*/ 97 h 155"/>
                <a:gd name="T60" fmla="*/ 312 w 351"/>
                <a:gd name="T61" fmla="*/ 128 h 155"/>
                <a:gd name="T62" fmla="*/ 334 w 351"/>
                <a:gd name="T63" fmla="*/ 151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1"/>
                <a:gd name="T97" fmla="*/ 0 h 155"/>
                <a:gd name="T98" fmla="*/ 351 w 351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6"/>
            <p:cNvSpPr>
              <a:spLocks noChangeAspect="1"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>
                <a:gd name="T0" fmla="*/ 66 w 66"/>
                <a:gd name="T1" fmla="*/ 9 h 162"/>
                <a:gd name="T2" fmla="*/ 64 w 66"/>
                <a:gd name="T3" fmla="*/ 3 h 162"/>
                <a:gd name="T4" fmla="*/ 59 w 66"/>
                <a:gd name="T5" fmla="*/ 0 h 162"/>
                <a:gd name="T6" fmla="*/ 51 w 66"/>
                <a:gd name="T7" fmla="*/ 2 h 162"/>
                <a:gd name="T8" fmla="*/ 48 w 66"/>
                <a:gd name="T9" fmla="*/ 5 h 162"/>
                <a:gd name="T10" fmla="*/ 46 w 66"/>
                <a:gd name="T11" fmla="*/ 10 h 162"/>
                <a:gd name="T12" fmla="*/ 44 w 66"/>
                <a:gd name="T13" fmla="*/ 12 h 162"/>
                <a:gd name="T14" fmla="*/ 43 w 66"/>
                <a:gd name="T15" fmla="*/ 27 h 162"/>
                <a:gd name="T16" fmla="*/ 41 w 66"/>
                <a:gd name="T17" fmla="*/ 41 h 162"/>
                <a:gd name="T18" fmla="*/ 39 w 66"/>
                <a:gd name="T19" fmla="*/ 49 h 162"/>
                <a:gd name="T20" fmla="*/ 37 w 66"/>
                <a:gd name="T21" fmla="*/ 59 h 162"/>
                <a:gd name="T22" fmla="*/ 34 w 66"/>
                <a:gd name="T23" fmla="*/ 67 h 162"/>
                <a:gd name="T24" fmla="*/ 31 w 66"/>
                <a:gd name="T25" fmla="*/ 79 h 162"/>
                <a:gd name="T26" fmla="*/ 26 w 66"/>
                <a:gd name="T27" fmla="*/ 93 h 162"/>
                <a:gd name="T28" fmla="*/ 22 w 66"/>
                <a:gd name="T29" fmla="*/ 101 h 162"/>
                <a:gd name="T30" fmla="*/ 17 w 66"/>
                <a:gd name="T31" fmla="*/ 115 h 162"/>
                <a:gd name="T32" fmla="*/ 14 w 66"/>
                <a:gd name="T33" fmla="*/ 120 h 162"/>
                <a:gd name="T34" fmla="*/ 9 w 66"/>
                <a:gd name="T35" fmla="*/ 132 h 162"/>
                <a:gd name="T36" fmla="*/ 2 w 66"/>
                <a:gd name="T37" fmla="*/ 143 h 162"/>
                <a:gd name="T38" fmla="*/ 2 w 66"/>
                <a:gd name="T39" fmla="*/ 147 h 162"/>
                <a:gd name="T40" fmla="*/ 0 w 66"/>
                <a:gd name="T41" fmla="*/ 153 h 162"/>
                <a:gd name="T42" fmla="*/ 5 w 66"/>
                <a:gd name="T43" fmla="*/ 160 h 162"/>
                <a:gd name="T44" fmla="*/ 12 w 66"/>
                <a:gd name="T45" fmla="*/ 162 h 162"/>
                <a:gd name="T46" fmla="*/ 19 w 66"/>
                <a:gd name="T47" fmla="*/ 157 h 162"/>
                <a:gd name="T48" fmla="*/ 22 w 66"/>
                <a:gd name="T49" fmla="*/ 150 h 162"/>
                <a:gd name="T50" fmla="*/ 26 w 66"/>
                <a:gd name="T51" fmla="*/ 143 h 162"/>
                <a:gd name="T52" fmla="*/ 31 w 66"/>
                <a:gd name="T53" fmla="*/ 133 h 162"/>
                <a:gd name="T54" fmla="*/ 37 w 66"/>
                <a:gd name="T55" fmla="*/ 121 h 162"/>
                <a:gd name="T56" fmla="*/ 43 w 66"/>
                <a:gd name="T57" fmla="*/ 108 h 162"/>
                <a:gd name="T58" fmla="*/ 46 w 66"/>
                <a:gd name="T59" fmla="*/ 99 h 162"/>
                <a:gd name="T60" fmla="*/ 51 w 66"/>
                <a:gd name="T61" fmla="*/ 86 h 162"/>
                <a:gd name="T62" fmla="*/ 54 w 66"/>
                <a:gd name="T63" fmla="*/ 76 h 162"/>
                <a:gd name="T64" fmla="*/ 56 w 66"/>
                <a:gd name="T65" fmla="*/ 69 h 162"/>
                <a:gd name="T66" fmla="*/ 58 w 66"/>
                <a:gd name="T67" fmla="*/ 57 h 162"/>
                <a:gd name="T68" fmla="*/ 61 w 66"/>
                <a:gd name="T69" fmla="*/ 49 h 162"/>
                <a:gd name="T70" fmla="*/ 63 w 66"/>
                <a:gd name="T71" fmla="*/ 39 h 162"/>
                <a:gd name="T72" fmla="*/ 64 w 66"/>
                <a:gd name="T73" fmla="*/ 25 h 162"/>
                <a:gd name="T74" fmla="*/ 66 w 66"/>
                <a:gd name="T75" fmla="*/ 10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Freeform 7"/>
            <p:cNvSpPr>
              <a:spLocks noChangeAspect="1"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3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69 w 350"/>
                <a:gd name="T17" fmla="*/ 56 h 153"/>
                <a:gd name="T18" fmla="*/ 251 w 350"/>
                <a:gd name="T19" fmla="*/ 68 h 153"/>
                <a:gd name="T20" fmla="*/ 204 w 350"/>
                <a:gd name="T21" fmla="*/ 91 h 153"/>
                <a:gd name="T22" fmla="*/ 182 w 350"/>
                <a:gd name="T23" fmla="*/ 100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7 h 153"/>
                <a:gd name="T30" fmla="*/ 47 w 350"/>
                <a:gd name="T31" fmla="*/ 130 h 153"/>
                <a:gd name="T32" fmla="*/ 22 w 350"/>
                <a:gd name="T33" fmla="*/ 132 h 153"/>
                <a:gd name="T34" fmla="*/ 10 w 350"/>
                <a:gd name="T35" fmla="*/ 133 h 153"/>
                <a:gd name="T36" fmla="*/ 3 w 350"/>
                <a:gd name="T37" fmla="*/ 137 h 153"/>
                <a:gd name="T38" fmla="*/ 0 w 350"/>
                <a:gd name="T39" fmla="*/ 142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8 w 350"/>
                <a:gd name="T55" fmla="*/ 123 h 153"/>
                <a:gd name="T56" fmla="*/ 200 w 350"/>
                <a:gd name="T57" fmla="*/ 115 h 153"/>
                <a:gd name="T58" fmla="*/ 253 w 350"/>
                <a:gd name="T59" fmla="*/ 89 h 153"/>
                <a:gd name="T60" fmla="*/ 271 w 350"/>
                <a:gd name="T61" fmla="*/ 78 h 153"/>
                <a:gd name="T62" fmla="*/ 291 w 350"/>
                <a:gd name="T63" fmla="*/ 66 h 153"/>
                <a:gd name="T64" fmla="*/ 306 w 350"/>
                <a:gd name="T65" fmla="*/ 54 h 153"/>
                <a:gd name="T66" fmla="*/ 323 w 350"/>
                <a:gd name="T67" fmla="*/ 37 h 153"/>
                <a:gd name="T68" fmla="*/ 338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8"/>
            <p:cNvSpPr>
              <a:spLocks noChangeAspect="1"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>
                <a:gd name="T0" fmla="*/ 2 w 88"/>
                <a:gd name="T1" fmla="*/ 59 h 87"/>
                <a:gd name="T2" fmla="*/ 7 w 88"/>
                <a:gd name="T3" fmla="*/ 69 h 87"/>
                <a:gd name="T4" fmla="*/ 9 w 88"/>
                <a:gd name="T5" fmla="*/ 70 h 87"/>
                <a:gd name="T6" fmla="*/ 19 w 88"/>
                <a:gd name="T7" fmla="*/ 81 h 87"/>
                <a:gd name="T8" fmla="*/ 22 w 88"/>
                <a:gd name="T9" fmla="*/ 84 h 87"/>
                <a:gd name="T10" fmla="*/ 29 w 88"/>
                <a:gd name="T11" fmla="*/ 86 h 87"/>
                <a:gd name="T12" fmla="*/ 51 w 88"/>
                <a:gd name="T13" fmla="*/ 86 h 87"/>
                <a:gd name="T14" fmla="*/ 59 w 88"/>
                <a:gd name="T15" fmla="*/ 86 h 87"/>
                <a:gd name="T16" fmla="*/ 69 w 88"/>
                <a:gd name="T17" fmla="*/ 81 h 87"/>
                <a:gd name="T18" fmla="*/ 69 w 88"/>
                <a:gd name="T19" fmla="*/ 81 h 87"/>
                <a:gd name="T20" fmla="*/ 79 w 88"/>
                <a:gd name="T21" fmla="*/ 70 h 87"/>
                <a:gd name="T22" fmla="*/ 76 w 88"/>
                <a:gd name="T23" fmla="*/ 72 h 87"/>
                <a:gd name="T24" fmla="*/ 86 w 88"/>
                <a:gd name="T25" fmla="*/ 60 h 87"/>
                <a:gd name="T26" fmla="*/ 88 w 88"/>
                <a:gd name="T27" fmla="*/ 49 h 87"/>
                <a:gd name="T28" fmla="*/ 88 w 88"/>
                <a:gd name="T29" fmla="*/ 30 h 87"/>
                <a:gd name="T30" fmla="*/ 84 w 88"/>
                <a:gd name="T31" fmla="*/ 25 h 87"/>
                <a:gd name="T32" fmla="*/ 78 w 88"/>
                <a:gd name="T33" fmla="*/ 17 h 87"/>
                <a:gd name="T34" fmla="*/ 76 w 88"/>
                <a:gd name="T35" fmla="*/ 12 h 87"/>
                <a:gd name="T36" fmla="*/ 69 w 88"/>
                <a:gd name="T37" fmla="*/ 8 h 87"/>
                <a:gd name="T38" fmla="*/ 63 w 88"/>
                <a:gd name="T39" fmla="*/ 1 h 87"/>
                <a:gd name="T40" fmla="*/ 31 w 88"/>
                <a:gd name="T41" fmla="*/ 0 h 87"/>
                <a:gd name="T42" fmla="*/ 24 w 88"/>
                <a:gd name="T43" fmla="*/ 3 h 87"/>
                <a:gd name="T44" fmla="*/ 12 w 88"/>
                <a:gd name="T45" fmla="*/ 12 h 87"/>
                <a:gd name="T46" fmla="*/ 4 w 88"/>
                <a:gd name="T47" fmla="*/ 23 h 87"/>
                <a:gd name="T48" fmla="*/ 0 w 88"/>
                <a:gd name="T49" fmla="*/ 30 h 87"/>
                <a:gd name="T50" fmla="*/ 20 w 88"/>
                <a:gd name="T51" fmla="*/ 37 h 87"/>
                <a:gd name="T52" fmla="*/ 24 w 88"/>
                <a:gd name="T53" fmla="*/ 30 h 87"/>
                <a:gd name="T54" fmla="*/ 26 w 88"/>
                <a:gd name="T55" fmla="*/ 25 h 87"/>
                <a:gd name="T56" fmla="*/ 31 w 88"/>
                <a:gd name="T57" fmla="*/ 23 h 87"/>
                <a:gd name="T58" fmla="*/ 37 w 88"/>
                <a:gd name="T59" fmla="*/ 20 h 87"/>
                <a:gd name="T60" fmla="*/ 52 w 88"/>
                <a:gd name="T61" fmla="*/ 22 h 87"/>
                <a:gd name="T62" fmla="*/ 56 w 88"/>
                <a:gd name="T63" fmla="*/ 20 h 87"/>
                <a:gd name="T64" fmla="*/ 64 w 88"/>
                <a:gd name="T65" fmla="*/ 28 h 87"/>
                <a:gd name="T66" fmla="*/ 61 w 88"/>
                <a:gd name="T67" fmla="*/ 25 h 87"/>
                <a:gd name="T68" fmla="*/ 64 w 88"/>
                <a:gd name="T69" fmla="*/ 28 h 87"/>
                <a:gd name="T70" fmla="*/ 66 w 88"/>
                <a:gd name="T71" fmla="*/ 35 h 87"/>
                <a:gd name="T72" fmla="*/ 71 w 88"/>
                <a:gd name="T73" fmla="*/ 49 h 87"/>
                <a:gd name="T74" fmla="*/ 68 w 88"/>
                <a:gd name="T75" fmla="*/ 50 h 87"/>
                <a:gd name="T76" fmla="*/ 64 w 88"/>
                <a:gd name="T77" fmla="*/ 55 h 87"/>
                <a:gd name="T78" fmla="*/ 61 w 88"/>
                <a:gd name="T79" fmla="*/ 60 h 87"/>
                <a:gd name="T80" fmla="*/ 63 w 88"/>
                <a:gd name="T81" fmla="*/ 62 h 87"/>
                <a:gd name="T82" fmla="*/ 61 w 88"/>
                <a:gd name="T83" fmla="*/ 60 h 87"/>
                <a:gd name="T84" fmla="*/ 56 w 88"/>
                <a:gd name="T85" fmla="*/ 64 h 87"/>
                <a:gd name="T86" fmla="*/ 51 w 88"/>
                <a:gd name="T87" fmla="*/ 67 h 87"/>
                <a:gd name="T88" fmla="*/ 49 w 88"/>
                <a:gd name="T89" fmla="*/ 70 h 87"/>
                <a:gd name="T90" fmla="*/ 36 w 88"/>
                <a:gd name="T91" fmla="*/ 65 h 87"/>
                <a:gd name="T92" fmla="*/ 29 w 88"/>
                <a:gd name="T93" fmla="*/ 64 h 87"/>
                <a:gd name="T94" fmla="*/ 26 w 88"/>
                <a:gd name="T95" fmla="*/ 60 h 87"/>
                <a:gd name="T96" fmla="*/ 29 w 88"/>
                <a:gd name="T97" fmla="*/ 64 h 87"/>
                <a:gd name="T98" fmla="*/ 20 w 88"/>
                <a:gd name="T99" fmla="*/ 55 h 87"/>
                <a:gd name="T100" fmla="*/ 22 w 88"/>
                <a:gd name="T101" fmla="*/ 52 h 87"/>
                <a:gd name="T102" fmla="*/ 0 w 88"/>
                <a:gd name="T103" fmla="*/ 44 h 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7"/>
                <a:gd name="T158" fmla="*/ 88 w 88"/>
                <a:gd name="T159" fmla="*/ 87 h 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Rectangle 9"/>
            <p:cNvSpPr>
              <a:spLocks noChangeAspect="1" noChangeArrowheads="1"/>
            </p:cNvSpPr>
            <p:nvPr/>
          </p:nvSpPr>
          <p:spPr bwMode="auto">
            <a:xfrm>
              <a:off x="2929" y="1844"/>
              <a:ext cx="2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S (set)</a:t>
              </a:r>
              <a:endParaRPr lang="en-US" sz="2000" b="1" i="1" baseline="-25000"/>
            </a:p>
          </p:txBody>
        </p:sp>
        <p:sp>
          <p:nvSpPr>
            <p:cNvPr id="19472" name="Rectangle 10"/>
            <p:cNvSpPr>
              <a:spLocks noChangeAspect="1" noChangeArrowheads="1"/>
            </p:cNvSpPr>
            <p:nvPr/>
          </p:nvSpPr>
          <p:spPr bwMode="auto">
            <a:xfrm>
              <a:off x="2897" y="897"/>
              <a:ext cx="29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R (reset)</a:t>
              </a:r>
              <a:endParaRPr lang="en-US" sz="2000" b="1" i="1" baseline="-25000"/>
            </a:p>
          </p:txBody>
        </p:sp>
        <p:sp>
          <p:nvSpPr>
            <p:cNvPr id="19473" name="Freeform 11"/>
            <p:cNvSpPr>
              <a:spLocks noChangeAspect="1"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>
                <a:gd name="T0" fmla="*/ 10 w 526"/>
                <a:gd name="T1" fmla="*/ 0 h 21"/>
                <a:gd name="T2" fmla="*/ 7 w 526"/>
                <a:gd name="T3" fmla="*/ 0 h 21"/>
                <a:gd name="T4" fmla="*/ 3 w 526"/>
                <a:gd name="T5" fmla="*/ 4 h 21"/>
                <a:gd name="T6" fmla="*/ 0 w 526"/>
                <a:gd name="T7" fmla="*/ 7 h 21"/>
                <a:gd name="T8" fmla="*/ 0 w 526"/>
                <a:gd name="T9" fmla="*/ 14 h 21"/>
                <a:gd name="T10" fmla="*/ 3 w 526"/>
                <a:gd name="T11" fmla="*/ 17 h 21"/>
                <a:gd name="T12" fmla="*/ 7 w 526"/>
                <a:gd name="T13" fmla="*/ 21 h 21"/>
                <a:gd name="T14" fmla="*/ 519 w 526"/>
                <a:gd name="T15" fmla="*/ 21 h 21"/>
                <a:gd name="T16" fmla="*/ 522 w 526"/>
                <a:gd name="T17" fmla="*/ 17 h 21"/>
                <a:gd name="T18" fmla="*/ 526 w 526"/>
                <a:gd name="T19" fmla="*/ 14 h 21"/>
                <a:gd name="T20" fmla="*/ 526 w 526"/>
                <a:gd name="T21" fmla="*/ 7 h 21"/>
                <a:gd name="T22" fmla="*/ 522 w 526"/>
                <a:gd name="T23" fmla="*/ 4 h 21"/>
                <a:gd name="T24" fmla="*/ 519 w 526"/>
                <a:gd name="T25" fmla="*/ 0 h 21"/>
                <a:gd name="T26" fmla="*/ 516 w 526"/>
                <a:gd name="T27" fmla="*/ 0 h 21"/>
                <a:gd name="T28" fmla="*/ 10 w 526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21"/>
                <a:gd name="T47" fmla="*/ 526 w 526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2"/>
            <p:cNvSpPr>
              <a:spLocks noChangeAspect="1"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>
                <a:gd name="T0" fmla="*/ 10 w 588"/>
                <a:gd name="T1" fmla="*/ 0 h 20"/>
                <a:gd name="T2" fmla="*/ 7 w 588"/>
                <a:gd name="T3" fmla="*/ 0 h 20"/>
                <a:gd name="T4" fmla="*/ 3 w 588"/>
                <a:gd name="T5" fmla="*/ 3 h 20"/>
                <a:gd name="T6" fmla="*/ 0 w 588"/>
                <a:gd name="T7" fmla="*/ 6 h 20"/>
                <a:gd name="T8" fmla="*/ 0 w 588"/>
                <a:gd name="T9" fmla="*/ 13 h 20"/>
                <a:gd name="T10" fmla="*/ 3 w 588"/>
                <a:gd name="T11" fmla="*/ 16 h 20"/>
                <a:gd name="T12" fmla="*/ 7 w 588"/>
                <a:gd name="T13" fmla="*/ 20 h 20"/>
                <a:gd name="T14" fmla="*/ 581 w 588"/>
                <a:gd name="T15" fmla="*/ 20 h 20"/>
                <a:gd name="T16" fmla="*/ 585 w 588"/>
                <a:gd name="T17" fmla="*/ 16 h 20"/>
                <a:gd name="T18" fmla="*/ 588 w 588"/>
                <a:gd name="T19" fmla="*/ 13 h 20"/>
                <a:gd name="T20" fmla="*/ 588 w 588"/>
                <a:gd name="T21" fmla="*/ 6 h 20"/>
                <a:gd name="T22" fmla="*/ 585 w 588"/>
                <a:gd name="T23" fmla="*/ 3 h 20"/>
                <a:gd name="T24" fmla="*/ 581 w 588"/>
                <a:gd name="T25" fmla="*/ 0 h 20"/>
                <a:gd name="T26" fmla="*/ 578 w 588"/>
                <a:gd name="T27" fmla="*/ 0 h 20"/>
                <a:gd name="T28" fmla="*/ 10 w 588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8"/>
                <a:gd name="T46" fmla="*/ 0 h 20"/>
                <a:gd name="T47" fmla="*/ 588 w 58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3"/>
            <p:cNvSpPr>
              <a:spLocks noChangeAspect="1"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4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4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14"/>
            <p:cNvSpPr>
              <a:spLocks noChangeAspect="1"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3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3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20"/>
                <a:gd name="T47" fmla="*/ 431 w 431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15"/>
            <p:cNvSpPr>
              <a:spLocks noChangeAspect="1"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>
                <a:gd name="T0" fmla="*/ 21 w 21"/>
                <a:gd name="T1" fmla="*/ 11 h 243"/>
                <a:gd name="T2" fmla="*/ 21 w 21"/>
                <a:gd name="T3" fmla="*/ 7 h 243"/>
                <a:gd name="T4" fmla="*/ 17 w 21"/>
                <a:gd name="T5" fmla="*/ 4 h 243"/>
                <a:gd name="T6" fmla="*/ 14 w 21"/>
                <a:gd name="T7" fmla="*/ 0 h 243"/>
                <a:gd name="T8" fmla="*/ 7 w 21"/>
                <a:gd name="T9" fmla="*/ 0 h 243"/>
                <a:gd name="T10" fmla="*/ 4 w 21"/>
                <a:gd name="T11" fmla="*/ 4 h 243"/>
                <a:gd name="T12" fmla="*/ 0 w 21"/>
                <a:gd name="T13" fmla="*/ 7 h 243"/>
                <a:gd name="T14" fmla="*/ 0 w 21"/>
                <a:gd name="T15" fmla="*/ 236 h 243"/>
                <a:gd name="T16" fmla="*/ 4 w 21"/>
                <a:gd name="T17" fmla="*/ 240 h 243"/>
                <a:gd name="T18" fmla="*/ 7 w 21"/>
                <a:gd name="T19" fmla="*/ 243 h 243"/>
                <a:gd name="T20" fmla="*/ 14 w 21"/>
                <a:gd name="T21" fmla="*/ 243 h 243"/>
                <a:gd name="T22" fmla="*/ 17 w 21"/>
                <a:gd name="T23" fmla="*/ 240 h 243"/>
                <a:gd name="T24" fmla="*/ 21 w 21"/>
                <a:gd name="T25" fmla="*/ 236 h 243"/>
                <a:gd name="T26" fmla="*/ 21 w 21"/>
                <a:gd name="T27" fmla="*/ 233 h 243"/>
                <a:gd name="T28" fmla="*/ 21 w 21"/>
                <a:gd name="T29" fmla="*/ 11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43"/>
                <a:gd name="T47" fmla="*/ 21 w 21"/>
                <a:gd name="T48" fmla="*/ 243 h 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Freeform 16"/>
            <p:cNvSpPr>
              <a:spLocks noChangeAspect="1"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>
                <a:gd name="T0" fmla="*/ 0 w 21"/>
                <a:gd name="T1" fmla="*/ 263 h 273"/>
                <a:gd name="T2" fmla="*/ 0 w 21"/>
                <a:gd name="T3" fmla="*/ 266 h 273"/>
                <a:gd name="T4" fmla="*/ 4 w 21"/>
                <a:gd name="T5" fmla="*/ 269 h 273"/>
                <a:gd name="T6" fmla="*/ 7 w 21"/>
                <a:gd name="T7" fmla="*/ 273 h 273"/>
                <a:gd name="T8" fmla="*/ 14 w 21"/>
                <a:gd name="T9" fmla="*/ 273 h 273"/>
                <a:gd name="T10" fmla="*/ 17 w 21"/>
                <a:gd name="T11" fmla="*/ 269 h 273"/>
                <a:gd name="T12" fmla="*/ 21 w 21"/>
                <a:gd name="T13" fmla="*/ 266 h 273"/>
                <a:gd name="T14" fmla="*/ 21 w 21"/>
                <a:gd name="T15" fmla="*/ 7 h 273"/>
                <a:gd name="T16" fmla="*/ 17 w 21"/>
                <a:gd name="T17" fmla="*/ 3 h 273"/>
                <a:gd name="T18" fmla="*/ 14 w 21"/>
                <a:gd name="T19" fmla="*/ 0 h 273"/>
                <a:gd name="T20" fmla="*/ 7 w 21"/>
                <a:gd name="T21" fmla="*/ 0 h 273"/>
                <a:gd name="T22" fmla="*/ 4 w 21"/>
                <a:gd name="T23" fmla="*/ 3 h 273"/>
                <a:gd name="T24" fmla="*/ 0 w 21"/>
                <a:gd name="T25" fmla="*/ 7 h 273"/>
                <a:gd name="T26" fmla="*/ 0 w 21"/>
                <a:gd name="T27" fmla="*/ 10 h 273"/>
                <a:gd name="T28" fmla="*/ 0 w 21"/>
                <a:gd name="T29" fmla="*/ 263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"/>
                <a:gd name="T46" fmla="*/ 0 h 273"/>
                <a:gd name="T47" fmla="*/ 21 w 21"/>
                <a:gd name="T48" fmla="*/ 273 h 2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17"/>
            <p:cNvSpPr>
              <a:spLocks noChangeAspect="1"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>
                <a:gd name="T0" fmla="*/ 168 w 178"/>
                <a:gd name="T1" fmla="*/ 21 h 21"/>
                <a:gd name="T2" fmla="*/ 172 w 178"/>
                <a:gd name="T3" fmla="*/ 21 h 21"/>
                <a:gd name="T4" fmla="*/ 175 w 178"/>
                <a:gd name="T5" fmla="*/ 17 h 21"/>
                <a:gd name="T6" fmla="*/ 178 w 178"/>
                <a:gd name="T7" fmla="*/ 14 h 21"/>
                <a:gd name="T8" fmla="*/ 178 w 178"/>
                <a:gd name="T9" fmla="*/ 7 h 21"/>
                <a:gd name="T10" fmla="*/ 175 w 178"/>
                <a:gd name="T11" fmla="*/ 4 h 21"/>
                <a:gd name="T12" fmla="*/ 172 w 178"/>
                <a:gd name="T13" fmla="*/ 0 h 21"/>
                <a:gd name="T14" fmla="*/ 6 w 178"/>
                <a:gd name="T15" fmla="*/ 0 h 21"/>
                <a:gd name="T16" fmla="*/ 3 w 178"/>
                <a:gd name="T17" fmla="*/ 4 h 21"/>
                <a:gd name="T18" fmla="*/ 0 w 178"/>
                <a:gd name="T19" fmla="*/ 7 h 21"/>
                <a:gd name="T20" fmla="*/ 0 w 178"/>
                <a:gd name="T21" fmla="*/ 14 h 21"/>
                <a:gd name="T22" fmla="*/ 3 w 178"/>
                <a:gd name="T23" fmla="*/ 17 h 21"/>
                <a:gd name="T24" fmla="*/ 6 w 178"/>
                <a:gd name="T25" fmla="*/ 21 h 21"/>
                <a:gd name="T26" fmla="*/ 10 w 178"/>
                <a:gd name="T27" fmla="*/ 21 h 21"/>
                <a:gd name="T28" fmla="*/ 168 w 178"/>
                <a:gd name="T29" fmla="*/ 2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1"/>
                <a:gd name="T47" fmla="*/ 178 w 17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18"/>
            <p:cNvSpPr>
              <a:spLocks noChangeAspect="1"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>
                <a:gd name="T0" fmla="*/ 20 w 20"/>
                <a:gd name="T1" fmla="*/ 11 h 147"/>
                <a:gd name="T2" fmla="*/ 20 w 20"/>
                <a:gd name="T3" fmla="*/ 7 h 147"/>
                <a:gd name="T4" fmla="*/ 17 w 20"/>
                <a:gd name="T5" fmla="*/ 4 h 147"/>
                <a:gd name="T6" fmla="*/ 13 w 20"/>
                <a:gd name="T7" fmla="*/ 0 h 147"/>
                <a:gd name="T8" fmla="*/ 6 w 20"/>
                <a:gd name="T9" fmla="*/ 0 h 147"/>
                <a:gd name="T10" fmla="*/ 3 w 20"/>
                <a:gd name="T11" fmla="*/ 4 h 147"/>
                <a:gd name="T12" fmla="*/ 0 w 20"/>
                <a:gd name="T13" fmla="*/ 7 h 147"/>
                <a:gd name="T14" fmla="*/ 0 w 20"/>
                <a:gd name="T15" fmla="*/ 140 h 147"/>
                <a:gd name="T16" fmla="*/ 3 w 20"/>
                <a:gd name="T17" fmla="*/ 144 h 147"/>
                <a:gd name="T18" fmla="*/ 6 w 20"/>
                <a:gd name="T19" fmla="*/ 147 h 147"/>
                <a:gd name="T20" fmla="*/ 13 w 20"/>
                <a:gd name="T21" fmla="*/ 147 h 147"/>
                <a:gd name="T22" fmla="*/ 17 w 20"/>
                <a:gd name="T23" fmla="*/ 144 h 147"/>
                <a:gd name="T24" fmla="*/ 20 w 20"/>
                <a:gd name="T25" fmla="*/ 140 h 147"/>
                <a:gd name="T26" fmla="*/ 20 w 20"/>
                <a:gd name="T27" fmla="*/ 137 h 147"/>
                <a:gd name="T28" fmla="*/ 20 w 20"/>
                <a:gd name="T29" fmla="*/ 11 h 1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7"/>
                <a:gd name="T47" fmla="*/ 20 w 20"/>
                <a:gd name="T48" fmla="*/ 147 h 1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19"/>
            <p:cNvSpPr>
              <a:spLocks noChangeAspect="1"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>
                <a:gd name="T0" fmla="*/ 168 w 178"/>
                <a:gd name="T1" fmla="*/ 20 h 20"/>
                <a:gd name="T2" fmla="*/ 172 w 178"/>
                <a:gd name="T3" fmla="*/ 20 h 20"/>
                <a:gd name="T4" fmla="*/ 175 w 178"/>
                <a:gd name="T5" fmla="*/ 17 h 20"/>
                <a:gd name="T6" fmla="*/ 178 w 178"/>
                <a:gd name="T7" fmla="*/ 14 h 20"/>
                <a:gd name="T8" fmla="*/ 178 w 178"/>
                <a:gd name="T9" fmla="*/ 7 h 20"/>
                <a:gd name="T10" fmla="*/ 175 w 178"/>
                <a:gd name="T11" fmla="*/ 4 h 20"/>
                <a:gd name="T12" fmla="*/ 172 w 178"/>
                <a:gd name="T13" fmla="*/ 0 h 20"/>
                <a:gd name="T14" fmla="*/ 6 w 178"/>
                <a:gd name="T15" fmla="*/ 0 h 20"/>
                <a:gd name="T16" fmla="*/ 3 w 178"/>
                <a:gd name="T17" fmla="*/ 4 h 20"/>
                <a:gd name="T18" fmla="*/ 0 w 178"/>
                <a:gd name="T19" fmla="*/ 7 h 20"/>
                <a:gd name="T20" fmla="*/ 0 w 178"/>
                <a:gd name="T21" fmla="*/ 14 h 20"/>
                <a:gd name="T22" fmla="*/ 3 w 178"/>
                <a:gd name="T23" fmla="*/ 17 h 20"/>
                <a:gd name="T24" fmla="*/ 6 w 178"/>
                <a:gd name="T25" fmla="*/ 20 h 20"/>
                <a:gd name="T26" fmla="*/ 10 w 178"/>
                <a:gd name="T27" fmla="*/ 20 h 20"/>
                <a:gd name="T28" fmla="*/ 168 w 178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20"/>
                <a:gd name="T47" fmla="*/ 178 w 17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20"/>
            <p:cNvSpPr>
              <a:spLocks noChangeAspect="1"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>
                <a:gd name="T0" fmla="*/ 0 w 20"/>
                <a:gd name="T1" fmla="*/ 136 h 146"/>
                <a:gd name="T2" fmla="*/ 0 w 20"/>
                <a:gd name="T3" fmla="*/ 140 h 146"/>
                <a:gd name="T4" fmla="*/ 3 w 20"/>
                <a:gd name="T5" fmla="*/ 143 h 146"/>
                <a:gd name="T6" fmla="*/ 6 w 20"/>
                <a:gd name="T7" fmla="*/ 146 h 146"/>
                <a:gd name="T8" fmla="*/ 13 w 20"/>
                <a:gd name="T9" fmla="*/ 146 h 146"/>
                <a:gd name="T10" fmla="*/ 17 w 20"/>
                <a:gd name="T11" fmla="*/ 143 h 146"/>
                <a:gd name="T12" fmla="*/ 20 w 20"/>
                <a:gd name="T13" fmla="*/ 140 h 146"/>
                <a:gd name="T14" fmla="*/ 20 w 20"/>
                <a:gd name="T15" fmla="*/ 7 h 146"/>
                <a:gd name="T16" fmla="*/ 17 w 20"/>
                <a:gd name="T17" fmla="*/ 3 h 146"/>
                <a:gd name="T18" fmla="*/ 13 w 20"/>
                <a:gd name="T19" fmla="*/ 0 h 146"/>
                <a:gd name="T20" fmla="*/ 6 w 20"/>
                <a:gd name="T21" fmla="*/ 0 h 146"/>
                <a:gd name="T22" fmla="*/ 3 w 20"/>
                <a:gd name="T23" fmla="*/ 3 h 146"/>
                <a:gd name="T24" fmla="*/ 0 w 20"/>
                <a:gd name="T25" fmla="*/ 7 h 146"/>
                <a:gd name="T26" fmla="*/ 0 w 20"/>
                <a:gd name="T27" fmla="*/ 10 h 146"/>
                <a:gd name="T28" fmla="*/ 0 w 20"/>
                <a:gd name="T29" fmla="*/ 13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146"/>
                <a:gd name="T47" fmla="*/ 20 w 20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21"/>
            <p:cNvSpPr>
              <a:spLocks noChangeAspect="1"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>
                <a:gd name="T0" fmla="*/ 679 w 684"/>
                <a:gd name="T1" fmla="*/ 18 h 367"/>
                <a:gd name="T2" fmla="*/ 682 w 684"/>
                <a:gd name="T3" fmla="*/ 15 h 367"/>
                <a:gd name="T4" fmla="*/ 684 w 684"/>
                <a:gd name="T5" fmla="*/ 13 h 367"/>
                <a:gd name="T6" fmla="*/ 684 w 684"/>
                <a:gd name="T7" fmla="*/ 8 h 367"/>
                <a:gd name="T8" fmla="*/ 682 w 684"/>
                <a:gd name="T9" fmla="*/ 5 h 367"/>
                <a:gd name="T10" fmla="*/ 679 w 684"/>
                <a:gd name="T11" fmla="*/ 2 h 367"/>
                <a:gd name="T12" fmla="*/ 677 w 684"/>
                <a:gd name="T13" fmla="*/ 0 h 367"/>
                <a:gd name="T14" fmla="*/ 672 w 684"/>
                <a:gd name="T15" fmla="*/ 0 h 367"/>
                <a:gd name="T16" fmla="*/ 668 w 684"/>
                <a:gd name="T17" fmla="*/ 2 h 367"/>
                <a:gd name="T18" fmla="*/ 5 w 684"/>
                <a:gd name="T19" fmla="*/ 349 h 367"/>
                <a:gd name="T20" fmla="*/ 1 w 684"/>
                <a:gd name="T21" fmla="*/ 352 h 367"/>
                <a:gd name="T22" fmla="*/ 0 w 684"/>
                <a:gd name="T23" fmla="*/ 354 h 367"/>
                <a:gd name="T24" fmla="*/ 0 w 684"/>
                <a:gd name="T25" fmla="*/ 359 h 367"/>
                <a:gd name="T26" fmla="*/ 1 w 684"/>
                <a:gd name="T27" fmla="*/ 362 h 367"/>
                <a:gd name="T28" fmla="*/ 5 w 684"/>
                <a:gd name="T29" fmla="*/ 365 h 367"/>
                <a:gd name="T30" fmla="*/ 6 w 684"/>
                <a:gd name="T31" fmla="*/ 367 h 367"/>
                <a:gd name="T32" fmla="*/ 11 w 684"/>
                <a:gd name="T33" fmla="*/ 367 h 367"/>
                <a:gd name="T34" fmla="*/ 15 w 684"/>
                <a:gd name="T35" fmla="*/ 365 h 367"/>
                <a:gd name="T36" fmla="*/ 679 w 684"/>
                <a:gd name="T37" fmla="*/ 18 h 3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4"/>
                <a:gd name="T58" fmla="*/ 0 h 367"/>
                <a:gd name="T59" fmla="*/ 684 w 684"/>
                <a:gd name="T60" fmla="*/ 367 h 3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2"/>
            <p:cNvSpPr>
              <a:spLocks noChangeAspect="1"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>
                <a:gd name="T0" fmla="*/ 15 w 684"/>
                <a:gd name="T1" fmla="*/ 2 h 335"/>
                <a:gd name="T2" fmla="*/ 11 w 684"/>
                <a:gd name="T3" fmla="*/ 0 h 335"/>
                <a:gd name="T4" fmla="*/ 6 w 684"/>
                <a:gd name="T5" fmla="*/ 0 h 335"/>
                <a:gd name="T6" fmla="*/ 5 w 684"/>
                <a:gd name="T7" fmla="*/ 2 h 335"/>
                <a:gd name="T8" fmla="*/ 1 w 684"/>
                <a:gd name="T9" fmla="*/ 3 h 335"/>
                <a:gd name="T10" fmla="*/ 1 w 684"/>
                <a:gd name="T11" fmla="*/ 5 h 335"/>
                <a:gd name="T12" fmla="*/ 0 w 684"/>
                <a:gd name="T13" fmla="*/ 8 h 335"/>
                <a:gd name="T14" fmla="*/ 0 w 684"/>
                <a:gd name="T15" fmla="*/ 13 h 335"/>
                <a:gd name="T16" fmla="*/ 1 w 684"/>
                <a:gd name="T17" fmla="*/ 15 h 335"/>
                <a:gd name="T18" fmla="*/ 3 w 684"/>
                <a:gd name="T19" fmla="*/ 18 h 335"/>
                <a:gd name="T20" fmla="*/ 5 w 684"/>
                <a:gd name="T21" fmla="*/ 18 h 335"/>
                <a:gd name="T22" fmla="*/ 668 w 684"/>
                <a:gd name="T23" fmla="*/ 333 h 335"/>
                <a:gd name="T24" fmla="*/ 672 w 684"/>
                <a:gd name="T25" fmla="*/ 335 h 335"/>
                <a:gd name="T26" fmla="*/ 677 w 684"/>
                <a:gd name="T27" fmla="*/ 335 h 335"/>
                <a:gd name="T28" fmla="*/ 679 w 684"/>
                <a:gd name="T29" fmla="*/ 333 h 335"/>
                <a:gd name="T30" fmla="*/ 682 w 684"/>
                <a:gd name="T31" fmla="*/ 332 h 335"/>
                <a:gd name="T32" fmla="*/ 682 w 684"/>
                <a:gd name="T33" fmla="*/ 330 h 335"/>
                <a:gd name="T34" fmla="*/ 684 w 684"/>
                <a:gd name="T35" fmla="*/ 327 h 335"/>
                <a:gd name="T36" fmla="*/ 684 w 684"/>
                <a:gd name="T37" fmla="*/ 322 h 335"/>
                <a:gd name="T38" fmla="*/ 682 w 684"/>
                <a:gd name="T39" fmla="*/ 320 h 335"/>
                <a:gd name="T40" fmla="*/ 680 w 684"/>
                <a:gd name="T41" fmla="*/ 317 h 335"/>
                <a:gd name="T42" fmla="*/ 679 w 684"/>
                <a:gd name="T43" fmla="*/ 317 h 335"/>
                <a:gd name="T44" fmla="*/ 15 w 684"/>
                <a:gd name="T45" fmla="*/ 2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4"/>
                <a:gd name="T70" fmla="*/ 0 h 335"/>
                <a:gd name="T71" fmla="*/ 684 w 684"/>
                <a:gd name="T72" fmla="*/ 335 h 3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Oval 23"/>
            <p:cNvSpPr>
              <a:spLocks noChangeAspect="1"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Freeform 24"/>
            <p:cNvSpPr>
              <a:spLocks noChangeAspect="1"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>
                <a:gd name="T0" fmla="*/ 2 w 83"/>
                <a:gd name="T1" fmla="*/ 54 h 81"/>
                <a:gd name="T2" fmla="*/ 4 w 83"/>
                <a:gd name="T3" fmla="*/ 59 h 81"/>
                <a:gd name="T4" fmla="*/ 14 w 83"/>
                <a:gd name="T5" fmla="*/ 69 h 81"/>
                <a:gd name="T6" fmla="*/ 17 w 83"/>
                <a:gd name="T7" fmla="*/ 73 h 81"/>
                <a:gd name="T8" fmla="*/ 21 w 83"/>
                <a:gd name="T9" fmla="*/ 76 h 81"/>
                <a:gd name="T10" fmla="*/ 21 w 83"/>
                <a:gd name="T11" fmla="*/ 76 h 81"/>
                <a:gd name="T12" fmla="*/ 37 w 83"/>
                <a:gd name="T13" fmla="*/ 81 h 81"/>
                <a:gd name="T14" fmla="*/ 49 w 83"/>
                <a:gd name="T15" fmla="*/ 78 h 81"/>
                <a:gd name="T16" fmla="*/ 63 w 83"/>
                <a:gd name="T17" fmla="*/ 76 h 81"/>
                <a:gd name="T18" fmla="*/ 63 w 83"/>
                <a:gd name="T19" fmla="*/ 76 h 81"/>
                <a:gd name="T20" fmla="*/ 66 w 83"/>
                <a:gd name="T21" fmla="*/ 73 h 81"/>
                <a:gd name="T22" fmla="*/ 69 w 83"/>
                <a:gd name="T23" fmla="*/ 69 h 81"/>
                <a:gd name="T24" fmla="*/ 80 w 83"/>
                <a:gd name="T25" fmla="*/ 59 h 81"/>
                <a:gd name="T26" fmla="*/ 81 w 83"/>
                <a:gd name="T27" fmla="*/ 54 h 81"/>
                <a:gd name="T28" fmla="*/ 75 w 83"/>
                <a:gd name="T29" fmla="*/ 51 h 81"/>
                <a:gd name="T30" fmla="*/ 83 w 83"/>
                <a:gd name="T31" fmla="*/ 27 h 81"/>
                <a:gd name="T32" fmla="*/ 80 w 83"/>
                <a:gd name="T33" fmla="*/ 22 h 81"/>
                <a:gd name="T34" fmla="*/ 68 w 83"/>
                <a:gd name="T35" fmla="*/ 10 h 81"/>
                <a:gd name="T36" fmla="*/ 61 w 83"/>
                <a:gd name="T37" fmla="*/ 4 h 81"/>
                <a:gd name="T38" fmla="*/ 56 w 83"/>
                <a:gd name="T39" fmla="*/ 2 h 81"/>
                <a:gd name="T40" fmla="*/ 27 w 83"/>
                <a:gd name="T41" fmla="*/ 2 h 81"/>
                <a:gd name="T42" fmla="*/ 22 w 83"/>
                <a:gd name="T43" fmla="*/ 4 h 81"/>
                <a:gd name="T44" fmla="*/ 16 w 83"/>
                <a:gd name="T45" fmla="*/ 10 h 81"/>
                <a:gd name="T46" fmla="*/ 4 w 83"/>
                <a:gd name="T47" fmla="*/ 22 h 81"/>
                <a:gd name="T48" fmla="*/ 0 w 83"/>
                <a:gd name="T49" fmla="*/ 27 h 81"/>
                <a:gd name="T50" fmla="*/ 21 w 83"/>
                <a:gd name="T51" fmla="*/ 34 h 81"/>
                <a:gd name="T52" fmla="*/ 24 w 83"/>
                <a:gd name="T53" fmla="*/ 29 h 81"/>
                <a:gd name="T54" fmla="*/ 29 w 83"/>
                <a:gd name="T55" fmla="*/ 22 h 81"/>
                <a:gd name="T56" fmla="*/ 34 w 83"/>
                <a:gd name="T57" fmla="*/ 20 h 81"/>
                <a:gd name="T58" fmla="*/ 36 w 83"/>
                <a:gd name="T59" fmla="*/ 20 h 81"/>
                <a:gd name="T60" fmla="*/ 49 w 83"/>
                <a:gd name="T61" fmla="*/ 22 h 81"/>
                <a:gd name="T62" fmla="*/ 54 w 83"/>
                <a:gd name="T63" fmla="*/ 24 h 81"/>
                <a:gd name="T64" fmla="*/ 54 w 83"/>
                <a:gd name="T65" fmla="*/ 24 h 81"/>
                <a:gd name="T66" fmla="*/ 61 w 83"/>
                <a:gd name="T67" fmla="*/ 30 h 81"/>
                <a:gd name="T68" fmla="*/ 63 w 83"/>
                <a:gd name="T69" fmla="*/ 42 h 81"/>
                <a:gd name="T70" fmla="*/ 66 w 83"/>
                <a:gd name="T71" fmla="*/ 34 h 81"/>
                <a:gd name="T72" fmla="*/ 64 w 83"/>
                <a:gd name="T73" fmla="*/ 47 h 81"/>
                <a:gd name="T74" fmla="*/ 58 w 83"/>
                <a:gd name="T75" fmla="*/ 54 h 81"/>
                <a:gd name="T76" fmla="*/ 54 w 83"/>
                <a:gd name="T77" fmla="*/ 57 h 81"/>
                <a:gd name="T78" fmla="*/ 51 w 83"/>
                <a:gd name="T79" fmla="*/ 61 h 81"/>
                <a:gd name="T80" fmla="*/ 54 w 83"/>
                <a:gd name="T81" fmla="*/ 57 h 81"/>
                <a:gd name="T82" fmla="*/ 49 w 83"/>
                <a:gd name="T83" fmla="*/ 59 h 81"/>
                <a:gd name="T84" fmla="*/ 32 w 83"/>
                <a:gd name="T85" fmla="*/ 73 h 81"/>
                <a:gd name="T86" fmla="*/ 36 w 83"/>
                <a:gd name="T87" fmla="*/ 61 h 81"/>
                <a:gd name="T88" fmla="*/ 34 w 83"/>
                <a:gd name="T89" fmla="*/ 61 h 81"/>
                <a:gd name="T90" fmla="*/ 29 w 83"/>
                <a:gd name="T91" fmla="*/ 59 h 81"/>
                <a:gd name="T92" fmla="*/ 26 w 83"/>
                <a:gd name="T93" fmla="*/ 56 h 81"/>
                <a:gd name="T94" fmla="*/ 22 w 83"/>
                <a:gd name="T95" fmla="*/ 52 h 81"/>
                <a:gd name="T96" fmla="*/ 21 w 83"/>
                <a:gd name="T97" fmla="*/ 47 h 81"/>
                <a:gd name="T98" fmla="*/ 21 w 83"/>
                <a:gd name="T99" fmla="*/ 46 h 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1"/>
                <a:gd name="T152" fmla="*/ 83 w 83"/>
                <a:gd name="T153" fmla="*/ 81 h 8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Oval 25"/>
            <p:cNvSpPr>
              <a:spLocks noChangeAspect="1"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Freeform 26"/>
            <p:cNvSpPr>
              <a:spLocks noChangeAspect="1"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>
                <a:gd name="T0" fmla="*/ 2 w 83"/>
                <a:gd name="T1" fmla="*/ 55 h 82"/>
                <a:gd name="T2" fmla="*/ 4 w 83"/>
                <a:gd name="T3" fmla="*/ 60 h 82"/>
                <a:gd name="T4" fmla="*/ 14 w 83"/>
                <a:gd name="T5" fmla="*/ 70 h 82"/>
                <a:gd name="T6" fmla="*/ 17 w 83"/>
                <a:gd name="T7" fmla="*/ 74 h 82"/>
                <a:gd name="T8" fmla="*/ 21 w 83"/>
                <a:gd name="T9" fmla="*/ 77 h 82"/>
                <a:gd name="T10" fmla="*/ 21 w 83"/>
                <a:gd name="T11" fmla="*/ 77 h 82"/>
                <a:gd name="T12" fmla="*/ 37 w 83"/>
                <a:gd name="T13" fmla="*/ 82 h 82"/>
                <a:gd name="T14" fmla="*/ 49 w 83"/>
                <a:gd name="T15" fmla="*/ 79 h 82"/>
                <a:gd name="T16" fmla="*/ 63 w 83"/>
                <a:gd name="T17" fmla="*/ 77 h 82"/>
                <a:gd name="T18" fmla="*/ 63 w 83"/>
                <a:gd name="T19" fmla="*/ 77 h 82"/>
                <a:gd name="T20" fmla="*/ 66 w 83"/>
                <a:gd name="T21" fmla="*/ 74 h 82"/>
                <a:gd name="T22" fmla="*/ 69 w 83"/>
                <a:gd name="T23" fmla="*/ 70 h 82"/>
                <a:gd name="T24" fmla="*/ 80 w 83"/>
                <a:gd name="T25" fmla="*/ 60 h 82"/>
                <a:gd name="T26" fmla="*/ 81 w 83"/>
                <a:gd name="T27" fmla="*/ 55 h 82"/>
                <a:gd name="T28" fmla="*/ 75 w 83"/>
                <a:gd name="T29" fmla="*/ 52 h 82"/>
                <a:gd name="T30" fmla="*/ 83 w 83"/>
                <a:gd name="T31" fmla="*/ 28 h 82"/>
                <a:gd name="T32" fmla="*/ 76 w 83"/>
                <a:gd name="T33" fmla="*/ 20 h 82"/>
                <a:gd name="T34" fmla="*/ 75 w 83"/>
                <a:gd name="T35" fmla="*/ 15 h 82"/>
                <a:gd name="T36" fmla="*/ 71 w 83"/>
                <a:gd name="T37" fmla="*/ 11 h 82"/>
                <a:gd name="T38" fmla="*/ 68 w 83"/>
                <a:gd name="T39" fmla="*/ 8 h 82"/>
                <a:gd name="T40" fmla="*/ 63 w 83"/>
                <a:gd name="T41" fmla="*/ 6 h 82"/>
                <a:gd name="T42" fmla="*/ 54 w 83"/>
                <a:gd name="T43" fmla="*/ 0 h 82"/>
                <a:gd name="T44" fmla="*/ 21 w 83"/>
                <a:gd name="T45" fmla="*/ 5 h 82"/>
                <a:gd name="T46" fmla="*/ 21 w 83"/>
                <a:gd name="T47" fmla="*/ 5 h 82"/>
                <a:gd name="T48" fmla="*/ 17 w 83"/>
                <a:gd name="T49" fmla="*/ 8 h 82"/>
                <a:gd name="T50" fmla="*/ 14 w 83"/>
                <a:gd name="T51" fmla="*/ 11 h 82"/>
                <a:gd name="T52" fmla="*/ 4 w 83"/>
                <a:gd name="T53" fmla="*/ 21 h 82"/>
                <a:gd name="T54" fmla="*/ 2 w 83"/>
                <a:gd name="T55" fmla="*/ 27 h 82"/>
                <a:gd name="T56" fmla="*/ 21 w 83"/>
                <a:gd name="T57" fmla="*/ 42 h 82"/>
                <a:gd name="T58" fmla="*/ 19 w 83"/>
                <a:gd name="T59" fmla="*/ 33 h 82"/>
                <a:gd name="T60" fmla="*/ 26 w 83"/>
                <a:gd name="T61" fmla="*/ 27 h 82"/>
                <a:gd name="T62" fmla="*/ 29 w 83"/>
                <a:gd name="T63" fmla="*/ 23 h 82"/>
                <a:gd name="T64" fmla="*/ 32 w 83"/>
                <a:gd name="T65" fmla="*/ 20 h 82"/>
                <a:gd name="T66" fmla="*/ 29 w 83"/>
                <a:gd name="T67" fmla="*/ 23 h 82"/>
                <a:gd name="T68" fmla="*/ 34 w 83"/>
                <a:gd name="T69" fmla="*/ 21 h 82"/>
                <a:gd name="T70" fmla="*/ 48 w 83"/>
                <a:gd name="T71" fmla="*/ 20 h 82"/>
                <a:gd name="T72" fmla="*/ 49 w 83"/>
                <a:gd name="T73" fmla="*/ 20 h 82"/>
                <a:gd name="T74" fmla="*/ 54 w 83"/>
                <a:gd name="T75" fmla="*/ 21 h 82"/>
                <a:gd name="T76" fmla="*/ 58 w 83"/>
                <a:gd name="T77" fmla="*/ 25 h 82"/>
                <a:gd name="T78" fmla="*/ 61 w 83"/>
                <a:gd name="T79" fmla="*/ 28 h 82"/>
                <a:gd name="T80" fmla="*/ 63 w 83"/>
                <a:gd name="T81" fmla="*/ 33 h 82"/>
                <a:gd name="T82" fmla="*/ 63 w 83"/>
                <a:gd name="T83" fmla="*/ 35 h 82"/>
                <a:gd name="T84" fmla="*/ 75 w 83"/>
                <a:gd name="T85" fmla="*/ 32 h 82"/>
                <a:gd name="T86" fmla="*/ 61 w 83"/>
                <a:gd name="T87" fmla="*/ 48 h 82"/>
                <a:gd name="T88" fmla="*/ 59 w 83"/>
                <a:gd name="T89" fmla="*/ 53 h 82"/>
                <a:gd name="T90" fmla="*/ 63 w 83"/>
                <a:gd name="T91" fmla="*/ 50 h 82"/>
                <a:gd name="T92" fmla="*/ 59 w 83"/>
                <a:gd name="T93" fmla="*/ 53 h 82"/>
                <a:gd name="T94" fmla="*/ 56 w 83"/>
                <a:gd name="T95" fmla="*/ 57 h 82"/>
                <a:gd name="T96" fmla="*/ 49 w 83"/>
                <a:gd name="T97" fmla="*/ 64 h 82"/>
                <a:gd name="T98" fmla="*/ 36 w 83"/>
                <a:gd name="T99" fmla="*/ 65 h 82"/>
                <a:gd name="T100" fmla="*/ 44 w 83"/>
                <a:gd name="T101" fmla="*/ 62 h 82"/>
                <a:gd name="T102" fmla="*/ 34 w 83"/>
                <a:gd name="T103" fmla="*/ 64 h 82"/>
                <a:gd name="T104" fmla="*/ 27 w 83"/>
                <a:gd name="T105" fmla="*/ 57 h 82"/>
                <a:gd name="T106" fmla="*/ 24 w 83"/>
                <a:gd name="T107" fmla="*/ 53 h 82"/>
                <a:gd name="T108" fmla="*/ 21 w 83"/>
                <a:gd name="T109" fmla="*/ 50 h 82"/>
                <a:gd name="T110" fmla="*/ 24 w 83"/>
                <a:gd name="T111" fmla="*/ 53 h 82"/>
                <a:gd name="T112" fmla="*/ 22 w 83"/>
                <a:gd name="T113" fmla="*/ 48 h 82"/>
                <a:gd name="T114" fmla="*/ 0 w 83"/>
                <a:gd name="T115" fmla="*/ 42 h 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3"/>
                <a:gd name="T175" fmla="*/ 0 h 82"/>
                <a:gd name="T176" fmla="*/ 83 w 83"/>
                <a:gd name="T177" fmla="*/ 82 h 8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Rectangle 27"/>
            <p:cNvSpPr>
              <a:spLocks noChangeAspect="1" noChangeArrowheads="1"/>
            </p:cNvSpPr>
            <p:nvPr/>
          </p:nvSpPr>
          <p:spPr bwMode="auto">
            <a:xfrm>
              <a:off x="5109" y="991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Q</a:t>
              </a:r>
              <a:endParaRPr lang="en-US" sz="2400" b="1" i="1" baseline="-25000"/>
            </a:p>
          </p:txBody>
        </p:sp>
        <p:sp>
          <p:nvSpPr>
            <p:cNvPr id="19490" name="Freeform 28"/>
            <p:cNvSpPr>
              <a:spLocks noChangeAspect="1"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>
                <a:gd name="T0" fmla="*/ 45 w 66"/>
                <a:gd name="T1" fmla="*/ 155 h 162"/>
                <a:gd name="T2" fmla="*/ 49 w 66"/>
                <a:gd name="T3" fmla="*/ 160 h 162"/>
                <a:gd name="T4" fmla="*/ 54 w 66"/>
                <a:gd name="T5" fmla="*/ 162 h 162"/>
                <a:gd name="T6" fmla="*/ 61 w 66"/>
                <a:gd name="T7" fmla="*/ 160 h 162"/>
                <a:gd name="T8" fmla="*/ 64 w 66"/>
                <a:gd name="T9" fmla="*/ 157 h 162"/>
                <a:gd name="T10" fmla="*/ 66 w 66"/>
                <a:gd name="T11" fmla="*/ 149 h 162"/>
                <a:gd name="T12" fmla="*/ 64 w 66"/>
                <a:gd name="T13" fmla="*/ 135 h 162"/>
                <a:gd name="T14" fmla="*/ 62 w 66"/>
                <a:gd name="T15" fmla="*/ 120 h 162"/>
                <a:gd name="T16" fmla="*/ 61 w 66"/>
                <a:gd name="T17" fmla="*/ 112 h 162"/>
                <a:gd name="T18" fmla="*/ 59 w 66"/>
                <a:gd name="T19" fmla="*/ 101 h 162"/>
                <a:gd name="T20" fmla="*/ 57 w 66"/>
                <a:gd name="T21" fmla="*/ 93 h 162"/>
                <a:gd name="T22" fmla="*/ 52 w 66"/>
                <a:gd name="T23" fmla="*/ 80 h 162"/>
                <a:gd name="T24" fmla="*/ 49 w 66"/>
                <a:gd name="T25" fmla="*/ 64 h 162"/>
                <a:gd name="T26" fmla="*/ 45 w 66"/>
                <a:gd name="T27" fmla="*/ 56 h 162"/>
                <a:gd name="T28" fmla="*/ 42 w 66"/>
                <a:gd name="T29" fmla="*/ 48 h 162"/>
                <a:gd name="T30" fmla="*/ 37 w 66"/>
                <a:gd name="T31" fmla="*/ 37 h 162"/>
                <a:gd name="T32" fmla="*/ 34 w 66"/>
                <a:gd name="T33" fmla="*/ 31 h 162"/>
                <a:gd name="T34" fmla="*/ 27 w 66"/>
                <a:gd name="T35" fmla="*/ 19 h 162"/>
                <a:gd name="T36" fmla="*/ 20 w 66"/>
                <a:gd name="T37" fmla="*/ 7 h 162"/>
                <a:gd name="T38" fmla="*/ 15 w 66"/>
                <a:gd name="T39" fmla="*/ 2 h 162"/>
                <a:gd name="T40" fmla="*/ 7 w 66"/>
                <a:gd name="T41" fmla="*/ 0 h 162"/>
                <a:gd name="T42" fmla="*/ 2 w 66"/>
                <a:gd name="T43" fmla="*/ 5 h 162"/>
                <a:gd name="T44" fmla="*/ 0 w 66"/>
                <a:gd name="T45" fmla="*/ 14 h 162"/>
                <a:gd name="T46" fmla="*/ 3 w 66"/>
                <a:gd name="T47" fmla="*/ 21 h 162"/>
                <a:gd name="T48" fmla="*/ 7 w 66"/>
                <a:gd name="T49" fmla="*/ 26 h 162"/>
                <a:gd name="T50" fmla="*/ 13 w 66"/>
                <a:gd name="T51" fmla="*/ 36 h 162"/>
                <a:gd name="T52" fmla="*/ 17 w 66"/>
                <a:gd name="T53" fmla="*/ 44 h 162"/>
                <a:gd name="T54" fmla="*/ 20 w 66"/>
                <a:gd name="T55" fmla="*/ 51 h 162"/>
                <a:gd name="T56" fmla="*/ 23 w 66"/>
                <a:gd name="T57" fmla="*/ 59 h 162"/>
                <a:gd name="T58" fmla="*/ 27 w 66"/>
                <a:gd name="T59" fmla="*/ 68 h 162"/>
                <a:gd name="T60" fmla="*/ 30 w 66"/>
                <a:gd name="T61" fmla="*/ 76 h 162"/>
                <a:gd name="T62" fmla="*/ 32 w 66"/>
                <a:gd name="T63" fmla="*/ 83 h 162"/>
                <a:gd name="T64" fmla="*/ 37 w 66"/>
                <a:gd name="T65" fmla="*/ 96 h 162"/>
                <a:gd name="T66" fmla="*/ 39 w 66"/>
                <a:gd name="T67" fmla="*/ 105 h 162"/>
                <a:gd name="T68" fmla="*/ 40 w 66"/>
                <a:gd name="T69" fmla="*/ 115 h 162"/>
                <a:gd name="T70" fmla="*/ 42 w 66"/>
                <a:gd name="T71" fmla="*/ 123 h 162"/>
                <a:gd name="T72" fmla="*/ 44 w 66"/>
                <a:gd name="T73" fmla="*/ 138 h 162"/>
                <a:gd name="T74" fmla="*/ 45 w 66"/>
                <a:gd name="T75" fmla="*/ 155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62"/>
                <a:gd name="T116" fmla="*/ 66 w 66"/>
                <a:gd name="T117" fmla="*/ 162 h 1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Freeform 29"/>
            <p:cNvSpPr>
              <a:spLocks noChangeAspect="1"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>
                <a:gd name="T0" fmla="*/ 335 w 350"/>
                <a:gd name="T1" fmla="*/ 153 h 155"/>
                <a:gd name="T2" fmla="*/ 342 w 350"/>
                <a:gd name="T3" fmla="*/ 155 h 155"/>
                <a:gd name="T4" fmla="*/ 347 w 350"/>
                <a:gd name="T5" fmla="*/ 153 h 155"/>
                <a:gd name="T6" fmla="*/ 350 w 350"/>
                <a:gd name="T7" fmla="*/ 148 h 155"/>
                <a:gd name="T8" fmla="*/ 348 w 350"/>
                <a:gd name="T9" fmla="*/ 140 h 155"/>
                <a:gd name="T10" fmla="*/ 347 w 350"/>
                <a:gd name="T11" fmla="*/ 138 h 155"/>
                <a:gd name="T12" fmla="*/ 325 w 350"/>
                <a:gd name="T13" fmla="*/ 115 h 155"/>
                <a:gd name="T14" fmla="*/ 281 w 350"/>
                <a:gd name="T15" fmla="*/ 81 h 155"/>
                <a:gd name="T16" fmla="*/ 262 w 350"/>
                <a:gd name="T17" fmla="*/ 69 h 155"/>
                <a:gd name="T18" fmla="*/ 244 w 350"/>
                <a:gd name="T19" fmla="*/ 57 h 155"/>
                <a:gd name="T20" fmla="*/ 200 w 350"/>
                <a:gd name="T21" fmla="*/ 37 h 155"/>
                <a:gd name="T22" fmla="*/ 180 w 350"/>
                <a:gd name="T23" fmla="*/ 29 h 155"/>
                <a:gd name="T24" fmla="*/ 146 w 350"/>
                <a:gd name="T25" fmla="*/ 19 h 155"/>
                <a:gd name="T26" fmla="*/ 97 w 350"/>
                <a:gd name="T27" fmla="*/ 8 h 155"/>
                <a:gd name="T28" fmla="*/ 70 w 350"/>
                <a:gd name="T29" fmla="*/ 3 h 155"/>
                <a:gd name="T30" fmla="*/ 48 w 350"/>
                <a:gd name="T31" fmla="*/ 2 h 155"/>
                <a:gd name="T32" fmla="*/ 8 w 350"/>
                <a:gd name="T33" fmla="*/ 0 h 155"/>
                <a:gd name="T34" fmla="*/ 1 w 350"/>
                <a:gd name="T35" fmla="*/ 5 h 155"/>
                <a:gd name="T36" fmla="*/ 0 w 350"/>
                <a:gd name="T37" fmla="*/ 12 h 155"/>
                <a:gd name="T38" fmla="*/ 5 w 350"/>
                <a:gd name="T39" fmla="*/ 19 h 155"/>
                <a:gd name="T40" fmla="*/ 10 w 350"/>
                <a:gd name="T41" fmla="*/ 20 h 155"/>
                <a:gd name="T42" fmla="*/ 45 w 350"/>
                <a:gd name="T43" fmla="*/ 22 h 155"/>
                <a:gd name="T44" fmla="*/ 70 w 350"/>
                <a:gd name="T45" fmla="*/ 24 h 155"/>
                <a:gd name="T46" fmla="*/ 94 w 350"/>
                <a:gd name="T47" fmla="*/ 29 h 155"/>
                <a:gd name="T48" fmla="*/ 139 w 350"/>
                <a:gd name="T49" fmla="*/ 39 h 155"/>
                <a:gd name="T50" fmla="*/ 173 w 350"/>
                <a:gd name="T51" fmla="*/ 49 h 155"/>
                <a:gd name="T52" fmla="*/ 193 w 350"/>
                <a:gd name="T53" fmla="*/ 57 h 155"/>
                <a:gd name="T54" fmla="*/ 234 w 350"/>
                <a:gd name="T55" fmla="*/ 74 h 155"/>
                <a:gd name="T56" fmla="*/ 252 w 350"/>
                <a:gd name="T57" fmla="*/ 86 h 155"/>
                <a:gd name="T58" fmla="*/ 271 w 350"/>
                <a:gd name="T59" fmla="*/ 98 h 155"/>
                <a:gd name="T60" fmla="*/ 311 w 350"/>
                <a:gd name="T61" fmla="*/ 128 h 155"/>
                <a:gd name="T62" fmla="*/ 333 w 350"/>
                <a:gd name="T63" fmla="*/ 152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155"/>
                <a:gd name="T98" fmla="*/ 350 w 350"/>
                <a:gd name="T99" fmla="*/ 155 h 1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30"/>
            <p:cNvSpPr>
              <a:spLocks noChangeAspect="1"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>
                <a:gd name="T0" fmla="*/ 65 w 65"/>
                <a:gd name="T1" fmla="*/ 8 h 161"/>
                <a:gd name="T2" fmla="*/ 64 w 65"/>
                <a:gd name="T3" fmla="*/ 3 h 161"/>
                <a:gd name="T4" fmla="*/ 59 w 65"/>
                <a:gd name="T5" fmla="*/ 0 h 161"/>
                <a:gd name="T6" fmla="*/ 50 w 65"/>
                <a:gd name="T7" fmla="*/ 1 h 161"/>
                <a:gd name="T8" fmla="*/ 47 w 65"/>
                <a:gd name="T9" fmla="*/ 5 h 161"/>
                <a:gd name="T10" fmla="*/ 45 w 65"/>
                <a:gd name="T11" fmla="*/ 10 h 161"/>
                <a:gd name="T12" fmla="*/ 43 w 65"/>
                <a:gd name="T13" fmla="*/ 11 h 161"/>
                <a:gd name="T14" fmla="*/ 42 w 65"/>
                <a:gd name="T15" fmla="*/ 27 h 161"/>
                <a:gd name="T16" fmla="*/ 40 w 65"/>
                <a:gd name="T17" fmla="*/ 40 h 161"/>
                <a:gd name="T18" fmla="*/ 38 w 65"/>
                <a:gd name="T19" fmla="*/ 48 h 161"/>
                <a:gd name="T20" fmla="*/ 37 w 65"/>
                <a:gd name="T21" fmla="*/ 59 h 161"/>
                <a:gd name="T22" fmla="*/ 33 w 65"/>
                <a:gd name="T23" fmla="*/ 67 h 161"/>
                <a:gd name="T24" fmla="*/ 30 w 65"/>
                <a:gd name="T25" fmla="*/ 79 h 161"/>
                <a:gd name="T26" fmla="*/ 25 w 65"/>
                <a:gd name="T27" fmla="*/ 92 h 161"/>
                <a:gd name="T28" fmla="*/ 22 w 65"/>
                <a:gd name="T29" fmla="*/ 101 h 161"/>
                <a:gd name="T30" fmla="*/ 16 w 65"/>
                <a:gd name="T31" fmla="*/ 114 h 161"/>
                <a:gd name="T32" fmla="*/ 13 w 65"/>
                <a:gd name="T33" fmla="*/ 119 h 161"/>
                <a:gd name="T34" fmla="*/ 8 w 65"/>
                <a:gd name="T35" fmla="*/ 131 h 161"/>
                <a:gd name="T36" fmla="*/ 1 w 65"/>
                <a:gd name="T37" fmla="*/ 143 h 161"/>
                <a:gd name="T38" fmla="*/ 1 w 65"/>
                <a:gd name="T39" fmla="*/ 146 h 161"/>
                <a:gd name="T40" fmla="*/ 0 w 65"/>
                <a:gd name="T41" fmla="*/ 153 h 161"/>
                <a:gd name="T42" fmla="*/ 5 w 65"/>
                <a:gd name="T43" fmla="*/ 160 h 161"/>
                <a:gd name="T44" fmla="*/ 11 w 65"/>
                <a:gd name="T45" fmla="*/ 161 h 161"/>
                <a:gd name="T46" fmla="*/ 18 w 65"/>
                <a:gd name="T47" fmla="*/ 156 h 161"/>
                <a:gd name="T48" fmla="*/ 22 w 65"/>
                <a:gd name="T49" fmla="*/ 150 h 161"/>
                <a:gd name="T50" fmla="*/ 25 w 65"/>
                <a:gd name="T51" fmla="*/ 143 h 161"/>
                <a:gd name="T52" fmla="*/ 30 w 65"/>
                <a:gd name="T53" fmla="*/ 133 h 161"/>
                <a:gd name="T54" fmla="*/ 37 w 65"/>
                <a:gd name="T55" fmla="*/ 121 h 161"/>
                <a:gd name="T56" fmla="*/ 42 w 65"/>
                <a:gd name="T57" fmla="*/ 107 h 161"/>
                <a:gd name="T58" fmla="*/ 45 w 65"/>
                <a:gd name="T59" fmla="*/ 99 h 161"/>
                <a:gd name="T60" fmla="*/ 50 w 65"/>
                <a:gd name="T61" fmla="*/ 86 h 161"/>
                <a:gd name="T62" fmla="*/ 54 w 65"/>
                <a:gd name="T63" fmla="*/ 75 h 161"/>
                <a:gd name="T64" fmla="*/ 55 w 65"/>
                <a:gd name="T65" fmla="*/ 69 h 161"/>
                <a:gd name="T66" fmla="*/ 57 w 65"/>
                <a:gd name="T67" fmla="*/ 57 h 161"/>
                <a:gd name="T68" fmla="*/ 60 w 65"/>
                <a:gd name="T69" fmla="*/ 48 h 161"/>
                <a:gd name="T70" fmla="*/ 62 w 65"/>
                <a:gd name="T71" fmla="*/ 38 h 161"/>
                <a:gd name="T72" fmla="*/ 64 w 65"/>
                <a:gd name="T73" fmla="*/ 25 h 161"/>
                <a:gd name="T74" fmla="*/ 65 w 65"/>
                <a:gd name="T75" fmla="*/ 10 h 1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5"/>
                <a:gd name="T115" fmla="*/ 0 h 161"/>
                <a:gd name="T116" fmla="*/ 65 w 65"/>
                <a:gd name="T117" fmla="*/ 161 h 16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Freeform 31"/>
            <p:cNvSpPr>
              <a:spLocks noChangeAspect="1"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4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70 w 350"/>
                <a:gd name="T17" fmla="*/ 56 h 153"/>
                <a:gd name="T18" fmla="*/ 251 w 350"/>
                <a:gd name="T19" fmla="*/ 67 h 153"/>
                <a:gd name="T20" fmla="*/ 204 w 350"/>
                <a:gd name="T21" fmla="*/ 91 h 153"/>
                <a:gd name="T22" fmla="*/ 182 w 350"/>
                <a:gd name="T23" fmla="*/ 99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6 h 153"/>
                <a:gd name="T30" fmla="*/ 47 w 350"/>
                <a:gd name="T31" fmla="*/ 130 h 153"/>
                <a:gd name="T32" fmla="*/ 22 w 350"/>
                <a:gd name="T33" fmla="*/ 131 h 153"/>
                <a:gd name="T34" fmla="*/ 10 w 350"/>
                <a:gd name="T35" fmla="*/ 133 h 153"/>
                <a:gd name="T36" fmla="*/ 3 w 350"/>
                <a:gd name="T37" fmla="*/ 136 h 153"/>
                <a:gd name="T38" fmla="*/ 0 w 350"/>
                <a:gd name="T39" fmla="*/ 141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9 w 350"/>
                <a:gd name="T55" fmla="*/ 123 h 153"/>
                <a:gd name="T56" fmla="*/ 201 w 350"/>
                <a:gd name="T57" fmla="*/ 115 h 153"/>
                <a:gd name="T58" fmla="*/ 253 w 350"/>
                <a:gd name="T59" fmla="*/ 89 h 153"/>
                <a:gd name="T60" fmla="*/ 271 w 350"/>
                <a:gd name="T61" fmla="*/ 77 h 153"/>
                <a:gd name="T62" fmla="*/ 291 w 350"/>
                <a:gd name="T63" fmla="*/ 66 h 153"/>
                <a:gd name="T64" fmla="*/ 307 w 350"/>
                <a:gd name="T65" fmla="*/ 54 h 153"/>
                <a:gd name="T66" fmla="*/ 323 w 350"/>
                <a:gd name="T67" fmla="*/ 37 h 153"/>
                <a:gd name="T68" fmla="*/ 339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0"/>
                <a:gd name="T109" fmla="*/ 0 h 153"/>
                <a:gd name="T110" fmla="*/ 350 w 350"/>
                <a:gd name="T111" fmla="*/ 153 h 15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Freeform 32"/>
            <p:cNvSpPr>
              <a:spLocks noChangeAspect="1"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>
                <a:gd name="T0" fmla="*/ 2 w 88"/>
                <a:gd name="T1" fmla="*/ 59 h 88"/>
                <a:gd name="T2" fmla="*/ 7 w 88"/>
                <a:gd name="T3" fmla="*/ 69 h 88"/>
                <a:gd name="T4" fmla="*/ 9 w 88"/>
                <a:gd name="T5" fmla="*/ 71 h 88"/>
                <a:gd name="T6" fmla="*/ 19 w 88"/>
                <a:gd name="T7" fmla="*/ 81 h 88"/>
                <a:gd name="T8" fmla="*/ 22 w 88"/>
                <a:gd name="T9" fmla="*/ 84 h 88"/>
                <a:gd name="T10" fmla="*/ 29 w 88"/>
                <a:gd name="T11" fmla="*/ 86 h 88"/>
                <a:gd name="T12" fmla="*/ 51 w 88"/>
                <a:gd name="T13" fmla="*/ 86 h 88"/>
                <a:gd name="T14" fmla="*/ 59 w 88"/>
                <a:gd name="T15" fmla="*/ 86 h 88"/>
                <a:gd name="T16" fmla="*/ 70 w 88"/>
                <a:gd name="T17" fmla="*/ 81 h 88"/>
                <a:gd name="T18" fmla="*/ 70 w 88"/>
                <a:gd name="T19" fmla="*/ 81 h 88"/>
                <a:gd name="T20" fmla="*/ 80 w 88"/>
                <a:gd name="T21" fmla="*/ 71 h 88"/>
                <a:gd name="T22" fmla="*/ 76 w 88"/>
                <a:gd name="T23" fmla="*/ 73 h 88"/>
                <a:gd name="T24" fmla="*/ 86 w 88"/>
                <a:gd name="T25" fmla="*/ 61 h 88"/>
                <a:gd name="T26" fmla="*/ 88 w 88"/>
                <a:gd name="T27" fmla="*/ 49 h 88"/>
                <a:gd name="T28" fmla="*/ 88 w 88"/>
                <a:gd name="T29" fmla="*/ 31 h 88"/>
                <a:gd name="T30" fmla="*/ 85 w 88"/>
                <a:gd name="T31" fmla="*/ 25 h 88"/>
                <a:gd name="T32" fmla="*/ 78 w 88"/>
                <a:gd name="T33" fmla="*/ 17 h 88"/>
                <a:gd name="T34" fmla="*/ 76 w 88"/>
                <a:gd name="T35" fmla="*/ 12 h 88"/>
                <a:gd name="T36" fmla="*/ 70 w 88"/>
                <a:gd name="T37" fmla="*/ 9 h 88"/>
                <a:gd name="T38" fmla="*/ 63 w 88"/>
                <a:gd name="T39" fmla="*/ 2 h 88"/>
                <a:gd name="T40" fmla="*/ 31 w 88"/>
                <a:gd name="T41" fmla="*/ 0 h 88"/>
                <a:gd name="T42" fmla="*/ 24 w 88"/>
                <a:gd name="T43" fmla="*/ 4 h 88"/>
                <a:gd name="T44" fmla="*/ 12 w 88"/>
                <a:gd name="T45" fmla="*/ 12 h 88"/>
                <a:gd name="T46" fmla="*/ 4 w 88"/>
                <a:gd name="T47" fmla="*/ 24 h 88"/>
                <a:gd name="T48" fmla="*/ 0 w 88"/>
                <a:gd name="T49" fmla="*/ 31 h 88"/>
                <a:gd name="T50" fmla="*/ 21 w 88"/>
                <a:gd name="T51" fmla="*/ 37 h 88"/>
                <a:gd name="T52" fmla="*/ 24 w 88"/>
                <a:gd name="T53" fmla="*/ 31 h 88"/>
                <a:gd name="T54" fmla="*/ 26 w 88"/>
                <a:gd name="T55" fmla="*/ 25 h 88"/>
                <a:gd name="T56" fmla="*/ 31 w 88"/>
                <a:gd name="T57" fmla="*/ 24 h 88"/>
                <a:gd name="T58" fmla="*/ 38 w 88"/>
                <a:gd name="T59" fmla="*/ 20 h 88"/>
                <a:gd name="T60" fmla="*/ 53 w 88"/>
                <a:gd name="T61" fmla="*/ 22 h 88"/>
                <a:gd name="T62" fmla="*/ 56 w 88"/>
                <a:gd name="T63" fmla="*/ 20 h 88"/>
                <a:gd name="T64" fmla="*/ 64 w 88"/>
                <a:gd name="T65" fmla="*/ 29 h 88"/>
                <a:gd name="T66" fmla="*/ 61 w 88"/>
                <a:gd name="T67" fmla="*/ 25 h 88"/>
                <a:gd name="T68" fmla="*/ 64 w 88"/>
                <a:gd name="T69" fmla="*/ 29 h 88"/>
                <a:gd name="T70" fmla="*/ 66 w 88"/>
                <a:gd name="T71" fmla="*/ 36 h 88"/>
                <a:gd name="T72" fmla="*/ 71 w 88"/>
                <a:gd name="T73" fmla="*/ 49 h 88"/>
                <a:gd name="T74" fmla="*/ 68 w 88"/>
                <a:gd name="T75" fmla="*/ 51 h 88"/>
                <a:gd name="T76" fmla="*/ 64 w 88"/>
                <a:gd name="T77" fmla="*/ 56 h 88"/>
                <a:gd name="T78" fmla="*/ 61 w 88"/>
                <a:gd name="T79" fmla="*/ 61 h 88"/>
                <a:gd name="T80" fmla="*/ 63 w 88"/>
                <a:gd name="T81" fmla="*/ 63 h 88"/>
                <a:gd name="T82" fmla="*/ 61 w 88"/>
                <a:gd name="T83" fmla="*/ 61 h 88"/>
                <a:gd name="T84" fmla="*/ 56 w 88"/>
                <a:gd name="T85" fmla="*/ 64 h 88"/>
                <a:gd name="T86" fmla="*/ 51 w 88"/>
                <a:gd name="T87" fmla="*/ 68 h 88"/>
                <a:gd name="T88" fmla="*/ 49 w 88"/>
                <a:gd name="T89" fmla="*/ 71 h 88"/>
                <a:gd name="T90" fmla="*/ 36 w 88"/>
                <a:gd name="T91" fmla="*/ 66 h 88"/>
                <a:gd name="T92" fmla="*/ 29 w 88"/>
                <a:gd name="T93" fmla="*/ 64 h 88"/>
                <a:gd name="T94" fmla="*/ 26 w 88"/>
                <a:gd name="T95" fmla="*/ 61 h 88"/>
                <a:gd name="T96" fmla="*/ 29 w 88"/>
                <a:gd name="T97" fmla="*/ 64 h 88"/>
                <a:gd name="T98" fmla="*/ 21 w 88"/>
                <a:gd name="T99" fmla="*/ 56 h 88"/>
                <a:gd name="T100" fmla="*/ 22 w 88"/>
                <a:gd name="T101" fmla="*/ 52 h 88"/>
                <a:gd name="T102" fmla="*/ 0 w 88"/>
                <a:gd name="T103" fmla="*/ 44 h 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88"/>
                <a:gd name="T158" fmla="*/ 88 w 88"/>
                <a:gd name="T159" fmla="*/ 88 h 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95" name="Group 33"/>
            <p:cNvGrpSpPr>
              <a:grpSpLocks noChangeAspect="1"/>
            </p:cNvGrpSpPr>
            <p:nvPr/>
          </p:nvGrpSpPr>
          <p:grpSpPr bwMode="auto">
            <a:xfrm>
              <a:off x="5144" y="1781"/>
              <a:ext cx="176" cy="115"/>
              <a:chOff x="5144" y="1781"/>
              <a:chExt cx="176" cy="115"/>
            </a:xfrm>
          </p:grpSpPr>
          <p:sp>
            <p:nvSpPr>
              <p:cNvPr id="19496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5171" y="1781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</a:rPr>
                  <a:t>Q</a:t>
                </a:r>
                <a:endParaRPr lang="en-US" sz="2400" b="1" i="1" baseline="-25000"/>
              </a:p>
            </p:txBody>
          </p:sp>
          <p:sp>
            <p:nvSpPr>
              <p:cNvPr id="19497" name="Line 35"/>
              <p:cNvSpPr>
                <a:spLocks noChangeAspect="1"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7860" name="Text Box 36"/>
          <p:cNvSpPr txBox="1">
            <a:spLocks noChangeArrowheads="1"/>
          </p:cNvSpPr>
          <p:nvPr/>
        </p:nvSpPr>
        <p:spPr bwMode="auto">
          <a:xfrm>
            <a:off x="2590800" y="4953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717861" name="Text Box 37"/>
          <p:cNvSpPr txBox="1">
            <a:spLocks noChangeArrowheads="1"/>
          </p:cNvSpPr>
          <p:nvPr/>
        </p:nvSpPr>
        <p:spPr bwMode="auto">
          <a:xfrm>
            <a:off x="2514600" y="175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717862" name="Text Box 38"/>
          <p:cNvSpPr txBox="1">
            <a:spLocks noChangeArrowheads="1"/>
          </p:cNvSpPr>
          <p:nvPr/>
        </p:nvSpPr>
        <p:spPr bwMode="auto">
          <a:xfrm>
            <a:off x="2438400" y="4267200"/>
            <a:ext cx="115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Q[n-1]</a:t>
            </a:r>
          </a:p>
        </p:txBody>
      </p:sp>
      <p:sp>
        <p:nvSpPr>
          <p:cNvPr id="717863" name="Text Box 39"/>
          <p:cNvSpPr txBox="1">
            <a:spLocks noChangeArrowheads="1"/>
          </p:cNvSpPr>
          <p:nvPr/>
        </p:nvSpPr>
        <p:spPr bwMode="auto">
          <a:xfrm>
            <a:off x="6858000" y="4267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717864" name="Text Box 40"/>
          <p:cNvSpPr txBox="1">
            <a:spLocks noChangeArrowheads="1"/>
          </p:cNvSpPr>
          <p:nvPr/>
        </p:nvSpPr>
        <p:spPr bwMode="auto">
          <a:xfrm>
            <a:off x="2209800" y="2362200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Q’[n-1]</a:t>
            </a:r>
          </a:p>
        </p:txBody>
      </p:sp>
      <p:sp>
        <p:nvSpPr>
          <p:cNvPr id="717865" name="Text Box 41"/>
          <p:cNvSpPr txBox="1">
            <a:spLocks noChangeArrowheads="1"/>
          </p:cNvSpPr>
          <p:nvPr/>
        </p:nvSpPr>
        <p:spPr bwMode="auto">
          <a:xfrm>
            <a:off x="6858000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55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60" grpId="0"/>
      <p:bldP spid="717861" grpId="0"/>
      <p:bldP spid="717862" grpId="0"/>
      <p:bldP spid="717863" grpId="0"/>
      <p:bldP spid="717864" grpId="0"/>
      <p:bldP spid="7178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5425" y="312738"/>
            <a:ext cx="40957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924800" cy="3444875"/>
          </a:xfrm>
          <a:noFill/>
        </p:spPr>
        <p:txBody>
          <a:bodyPr/>
          <a:lstStyle/>
          <a:p>
            <a:r>
              <a:rPr lang="en-US" dirty="0" smtClean="0"/>
              <a:t>The set-reset latch (S-R Latch)</a:t>
            </a:r>
          </a:p>
          <a:p>
            <a:pPr lvl="1"/>
            <a:r>
              <a:rPr lang="en-US" dirty="0" smtClean="0"/>
              <a:t>output depends on present inputs and also on past inputs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An Un-clocked State Element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29718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3886200" y="3276600"/>
            <a:ext cx="4495800" cy="2057400"/>
            <a:chOff x="2680" y="2366"/>
            <a:chExt cx="2884" cy="1296"/>
          </a:xfrm>
        </p:grpSpPr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738" y="321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418" y="321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365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365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2680" y="2366"/>
              <a:ext cx="2884" cy="1083"/>
              <a:chOff x="2688" y="2142"/>
              <a:chExt cx="2884" cy="1083"/>
            </a:xfrm>
          </p:grpSpPr>
          <p:sp>
            <p:nvSpPr>
              <p:cNvPr id="20579" name="Rectangle 12"/>
              <p:cNvSpPr>
                <a:spLocks noChangeArrowheads="1"/>
              </p:cNvSpPr>
              <p:nvPr/>
            </p:nvSpPr>
            <p:spPr bwMode="auto">
              <a:xfrm>
                <a:off x="2749" y="2161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0" name="Rectangle 13"/>
              <p:cNvSpPr>
                <a:spLocks noChangeArrowheads="1"/>
              </p:cNvSpPr>
              <p:nvPr/>
            </p:nvSpPr>
            <p:spPr bwMode="auto">
              <a:xfrm>
                <a:off x="2980" y="2161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1" name="Rectangle 14"/>
              <p:cNvSpPr>
                <a:spLocks noChangeArrowheads="1"/>
              </p:cNvSpPr>
              <p:nvPr/>
            </p:nvSpPr>
            <p:spPr bwMode="auto">
              <a:xfrm>
                <a:off x="3183" y="2161"/>
                <a:ext cx="1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2" name="Rectangle 15"/>
              <p:cNvSpPr>
                <a:spLocks noChangeArrowheads="1"/>
              </p:cNvSpPr>
              <p:nvPr/>
            </p:nvSpPr>
            <p:spPr bwMode="auto">
              <a:xfrm>
                <a:off x="3431" y="2161"/>
                <a:ext cx="1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3" name="Rectangle 16"/>
              <p:cNvSpPr>
                <a:spLocks noChangeArrowheads="1"/>
              </p:cNvSpPr>
              <p:nvPr/>
            </p:nvSpPr>
            <p:spPr bwMode="auto">
              <a:xfrm>
                <a:off x="3679" y="2161"/>
                <a:ext cx="7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4" name="Rectangle 17"/>
              <p:cNvSpPr>
                <a:spLocks noChangeArrowheads="1"/>
              </p:cNvSpPr>
              <p:nvPr/>
            </p:nvSpPr>
            <p:spPr bwMode="auto">
              <a:xfrm>
                <a:off x="2688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5" name="Line 18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6" name="Line 19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7" name="Rectangle 20"/>
              <p:cNvSpPr>
                <a:spLocks noChangeArrowheads="1"/>
              </p:cNvSpPr>
              <p:nvPr/>
            </p:nvSpPr>
            <p:spPr bwMode="auto">
              <a:xfrm>
                <a:off x="2688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8" name="Line 21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89" name="Line 22"/>
              <p:cNvSpPr>
                <a:spLocks noChangeShapeType="1"/>
              </p:cNvSpPr>
              <p:nvPr/>
            </p:nvSpPr>
            <p:spPr bwMode="auto">
              <a:xfrm>
                <a:off x="2688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0" name="Rectangle 23"/>
              <p:cNvSpPr>
                <a:spLocks noChangeArrowheads="1"/>
              </p:cNvSpPr>
              <p:nvPr/>
            </p:nvSpPr>
            <p:spPr bwMode="auto">
              <a:xfrm>
                <a:off x="2699" y="2142"/>
                <a:ext cx="22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1" name="Line 24"/>
              <p:cNvSpPr>
                <a:spLocks noChangeShapeType="1"/>
              </p:cNvSpPr>
              <p:nvPr/>
            </p:nvSpPr>
            <p:spPr bwMode="auto">
              <a:xfrm>
                <a:off x="2699" y="2142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2" name="Rectangle 25"/>
              <p:cNvSpPr>
                <a:spLocks noChangeArrowheads="1"/>
              </p:cNvSpPr>
              <p:nvPr/>
            </p:nvSpPr>
            <p:spPr bwMode="auto">
              <a:xfrm>
                <a:off x="2924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3" name="Line 26"/>
              <p:cNvSpPr>
                <a:spLocks noChangeShapeType="1"/>
              </p:cNvSpPr>
              <p:nvPr/>
            </p:nvSpPr>
            <p:spPr bwMode="auto">
              <a:xfrm>
                <a:off x="2924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4" name="Line 27"/>
              <p:cNvSpPr>
                <a:spLocks noChangeShapeType="1"/>
              </p:cNvSpPr>
              <p:nvPr/>
            </p:nvSpPr>
            <p:spPr bwMode="auto">
              <a:xfrm>
                <a:off x="2924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5" name="Rectangle 28"/>
              <p:cNvSpPr>
                <a:spLocks noChangeArrowheads="1"/>
              </p:cNvSpPr>
              <p:nvPr/>
            </p:nvSpPr>
            <p:spPr bwMode="auto">
              <a:xfrm>
                <a:off x="2935" y="2142"/>
                <a:ext cx="19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6" name="Line 29"/>
              <p:cNvSpPr>
                <a:spLocks noChangeShapeType="1"/>
              </p:cNvSpPr>
              <p:nvPr/>
            </p:nvSpPr>
            <p:spPr bwMode="auto">
              <a:xfrm>
                <a:off x="2935" y="2142"/>
                <a:ext cx="1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7" name="Rectangle 30"/>
              <p:cNvSpPr>
                <a:spLocks noChangeArrowheads="1"/>
              </p:cNvSpPr>
              <p:nvPr/>
            </p:nvSpPr>
            <p:spPr bwMode="auto">
              <a:xfrm>
                <a:off x="3127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8" name="Line 31"/>
              <p:cNvSpPr>
                <a:spLocks noChangeShapeType="1"/>
              </p:cNvSpPr>
              <p:nvPr/>
            </p:nvSpPr>
            <p:spPr bwMode="auto">
              <a:xfrm>
                <a:off x="3127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99" name="Line 32"/>
              <p:cNvSpPr>
                <a:spLocks noChangeShapeType="1"/>
              </p:cNvSpPr>
              <p:nvPr/>
            </p:nvSpPr>
            <p:spPr bwMode="auto">
              <a:xfrm>
                <a:off x="3127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0" name="Rectangle 33"/>
              <p:cNvSpPr>
                <a:spLocks noChangeArrowheads="1"/>
              </p:cNvSpPr>
              <p:nvPr/>
            </p:nvSpPr>
            <p:spPr bwMode="auto">
              <a:xfrm>
                <a:off x="3139" y="2142"/>
                <a:ext cx="234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1" name="Line 34"/>
              <p:cNvSpPr>
                <a:spLocks noChangeShapeType="1"/>
              </p:cNvSpPr>
              <p:nvPr/>
            </p:nvSpPr>
            <p:spPr bwMode="auto">
              <a:xfrm>
                <a:off x="3139" y="2142"/>
                <a:ext cx="23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2" name="Rectangle 35"/>
              <p:cNvSpPr>
                <a:spLocks noChangeArrowheads="1"/>
              </p:cNvSpPr>
              <p:nvPr/>
            </p:nvSpPr>
            <p:spPr bwMode="auto">
              <a:xfrm>
                <a:off x="3373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3" name="Line 36"/>
              <p:cNvSpPr>
                <a:spLocks noChangeShapeType="1"/>
              </p:cNvSpPr>
              <p:nvPr/>
            </p:nvSpPr>
            <p:spPr bwMode="auto">
              <a:xfrm>
                <a:off x="3373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4" name="Line 37"/>
              <p:cNvSpPr>
                <a:spLocks noChangeShapeType="1"/>
              </p:cNvSpPr>
              <p:nvPr/>
            </p:nvSpPr>
            <p:spPr bwMode="auto">
              <a:xfrm>
                <a:off x="3373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5" name="Rectangle 38"/>
              <p:cNvSpPr>
                <a:spLocks noChangeArrowheads="1"/>
              </p:cNvSpPr>
              <p:nvPr/>
            </p:nvSpPr>
            <p:spPr bwMode="auto">
              <a:xfrm>
                <a:off x="3385" y="2142"/>
                <a:ext cx="28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6" name="Line 39"/>
              <p:cNvSpPr>
                <a:spLocks noChangeShapeType="1"/>
              </p:cNvSpPr>
              <p:nvPr/>
            </p:nvSpPr>
            <p:spPr bwMode="auto">
              <a:xfrm>
                <a:off x="3385" y="2142"/>
                <a:ext cx="28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7" name="Rectangle 40"/>
              <p:cNvSpPr>
                <a:spLocks noChangeArrowheads="1"/>
              </p:cNvSpPr>
              <p:nvPr/>
            </p:nvSpPr>
            <p:spPr bwMode="auto">
              <a:xfrm>
                <a:off x="3673" y="2142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8" name="Line 41"/>
              <p:cNvSpPr>
                <a:spLocks noChangeShapeType="1"/>
              </p:cNvSpPr>
              <p:nvPr/>
            </p:nvSpPr>
            <p:spPr bwMode="auto">
              <a:xfrm>
                <a:off x="3673" y="214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09" name="Line 42"/>
              <p:cNvSpPr>
                <a:spLocks noChangeShapeType="1"/>
              </p:cNvSpPr>
              <p:nvPr/>
            </p:nvSpPr>
            <p:spPr bwMode="auto">
              <a:xfrm>
                <a:off x="3673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0" name="Rectangle 43"/>
              <p:cNvSpPr>
                <a:spLocks noChangeArrowheads="1"/>
              </p:cNvSpPr>
              <p:nvPr/>
            </p:nvSpPr>
            <p:spPr bwMode="auto">
              <a:xfrm>
                <a:off x="3684" y="2142"/>
                <a:ext cx="187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1" name="Line 44"/>
              <p:cNvSpPr>
                <a:spLocks noChangeShapeType="1"/>
              </p:cNvSpPr>
              <p:nvPr/>
            </p:nvSpPr>
            <p:spPr bwMode="auto">
              <a:xfrm>
                <a:off x="3684" y="2142"/>
                <a:ext cx="187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2" name="Rectangle 45"/>
              <p:cNvSpPr>
                <a:spLocks noChangeArrowheads="1"/>
              </p:cNvSpPr>
              <p:nvPr/>
            </p:nvSpPr>
            <p:spPr bwMode="auto">
              <a:xfrm>
                <a:off x="5560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3" name="Line 46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4" name="Line 47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5" name="Rectangle 48"/>
              <p:cNvSpPr>
                <a:spLocks noChangeArrowheads="1"/>
              </p:cNvSpPr>
              <p:nvPr/>
            </p:nvSpPr>
            <p:spPr bwMode="auto">
              <a:xfrm>
                <a:off x="5560" y="2142"/>
                <a:ext cx="1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6" name="Line 49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7" name="Line 50"/>
              <p:cNvSpPr>
                <a:spLocks noChangeShapeType="1"/>
              </p:cNvSpPr>
              <p:nvPr/>
            </p:nvSpPr>
            <p:spPr bwMode="auto">
              <a:xfrm>
                <a:off x="5560" y="214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8" name="Rectangle 51"/>
              <p:cNvSpPr>
                <a:spLocks noChangeArrowheads="1"/>
              </p:cNvSpPr>
              <p:nvPr/>
            </p:nvSpPr>
            <p:spPr bwMode="auto">
              <a:xfrm>
                <a:off x="2688" y="2153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19" name="Line 52"/>
              <p:cNvSpPr>
                <a:spLocks noChangeShapeType="1"/>
              </p:cNvSpPr>
              <p:nvPr/>
            </p:nvSpPr>
            <p:spPr bwMode="auto">
              <a:xfrm>
                <a:off x="2688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0" name="Rectangle 53"/>
              <p:cNvSpPr>
                <a:spLocks noChangeArrowheads="1"/>
              </p:cNvSpPr>
              <p:nvPr/>
            </p:nvSpPr>
            <p:spPr bwMode="auto">
              <a:xfrm>
                <a:off x="2924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1" name="Line 54"/>
              <p:cNvSpPr>
                <a:spLocks noChangeShapeType="1"/>
              </p:cNvSpPr>
              <p:nvPr/>
            </p:nvSpPr>
            <p:spPr bwMode="auto">
              <a:xfrm>
                <a:off x="2924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2" name="Rectangle 55"/>
              <p:cNvSpPr>
                <a:spLocks noChangeArrowheads="1"/>
              </p:cNvSpPr>
              <p:nvPr/>
            </p:nvSpPr>
            <p:spPr bwMode="auto">
              <a:xfrm>
                <a:off x="3127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3" name="Line 56"/>
              <p:cNvSpPr>
                <a:spLocks noChangeShapeType="1"/>
              </p:cNvSpPr>
              <p:nvPr/>
            </p:nvSpPr>
            <p:spPr bwMode="auto">
              <a:xfrm>
                <a:off x="3127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4" name="Rectangle 57"/>
              <p:cNvSpPr>
                <a:spLocks noChangeArrowheads="1"/>
              </p:cNvSpPr>
              <p:nvPr/>
            </p:nvSpPr>
            <p:spPr bwMode="auto">
              <a:xfrm>
                <a:off x="3373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5" name="Line 58"/>
              <p:cNvSpPr>
                <a:spLocks noChangeShapeType="1"/>
              </p:cNvSpPr>
              <p:nvPr/>
            </p:nvSpPr>
            <p:spPr bwMode="auto">
              <a:xfrm>
                <a:off x="3373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6" name="Rectangle 59"/>
              <p:cNvSpPr>
                <a:spLocks noChangeArrowheads="1"/>
              </p:cNvSpPr>
              <p:nvPr/>
            </p:nvSpPr>
            <p:spPr bwMode="auto">
              <a:xfrm>
                <a:off x="3673" y="2153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7" name="Line 60"/>
              <p:cNvSpPr>
                <a:spLocks noChangeShapeType="1"/>
              </p:cNvSpPr>
              <p:nvPr/>
            </p:nvSpPr>
            <p:spPr bwMode="auto">
              <a:xfrm>
                <a:off x="3673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8" name="Rectangle 61"/>
              <p:cNvSpPr>
                <a:spLocks noChangeArrowheads="1"/>
              </p:cNvSpPr>
              <p:nvPr/>
            </p:nvSpPr>
            <p:spPr bwMode="auto">
              <a:xfrm>
                <a:off x="5560" y="2153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29" name="Line 62"/>
              <p:cNvSpPr>
                <a:spLocks noChangeShapeType="1"/>
              </p:cNvSpPr>
              <p:nvPr/>
            </p:nvSpPr>
            <p:spPr bwMode="auto">
              <a:xfrm>
                <a:off x="5560" y="2153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0" name="Rectangle 63"/>
              <p:cNvSpPr>
                <a:spLocks noChangeArrowheads="1"/>
              </p:cNvSpPr>
              <p:nvPr/>
            </p:nvSpPr>
            <p:spPr bwMode="auto">
              <a:xfrm>
                <a:off x="2768" y="237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1" name="Rectangle 64"/>
              <p:cNvSpPr>
                <a:spLocks noChangeArrowheads="1"/>
              </p:cNvSpPr>
              <p:nvPr/>
            </p:nvSpPr>
            <p:spPr bwMode="auto">
              <a:xfrm>
                <a:off x="2983" y="237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2" name="Rectangle 65"/>
              <p:cNvSpPr>
                <a:spLocks noChangeArrowheads="1"/>
              </p:cNvSpPr>
              <p:nvPr/>
            </p:nvSpPr>
            <p:spPr bwMode="auto">
              <a:xfrm>
                <a:off x="3208" y="237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3" name="Rectangle 66"/>
              <p:cNvSpPr>
                <a:spLocks noChangeArrowheads="1"/>
              </p:cNvSpPr>
              <p:nvPr/>
            </p:nvSpPr>
            <p:spPr bwMode="auto">
              <a:xfrm>
                <a:off x="3481" y="237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4" name="Rectangle 67"/>
              <p:cNvSpPr>
                <a:spLocks noChangeArrowheads="1"/>
              </p:cNvSpPr>
              <p:nvPr/>
            </p:nvSpPr>
            <p:spPr bwMode="auto">
              <a:xfrm>
                <a:off x="3679" y="2374"/>
                <a:ext cx="6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State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5" name="Rectangle 68"/>
              <p:cNvSpPr>
                <a:spLocks noChangeArrowheads="1"/>
              </p:cNvSpPr>
              <p:nvPr/>
            </p:nvSpPr>
            <p:spPr bwMode="auto">
              <a:xfrm>
                <a:off x="2688" y="2360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6" name="Line 69"/>
              <p:cNvSpPr>
                <a:spLocks noChangeShapeType="1"/>
              </p:cNvSpPr>
              <p:nvPr/>
            </p:nvSpPr>
            <p:spPr bwMode="auto">
              <a:xfrm>
                <a:off x="2688" y="23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7" name="Rectangle 70"/>
              <p:cNvSpPr>
                <a:spLocks noChangeArrowheads="1"/>
              </p:cNvSpPr>
              <p:nvPr/>
            </p:nvSpPr>
            <p:spPr bwMode="auto">
              <a:xfrm>
                <a:off x="2699" y="2360"/>
                <a:ext cx="22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8" name="Line 71"/>
              <p:cNvSpPr>
                <a:spLocks noChangeShapeType="1"/>
              </p:cNvSpPr>
              <p:nvPr/>
            </p:nvSpPr>
            <p:spPr bwMode="auto">
              <a:xfrm>
                <a:off x="2699" y="2360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39" name="Rectangle 72"/>
              <p:cNvSpPr>
                <a:spLocks noChangeArrowheads="1"/>
              </p:cNvSpPr>
              <p:nvPr/>
            </p:nvSpPr>
            <p:spPr bwMode="auto">
              <a:xfrm>
                <a:off x="2924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0" name="Line 73"/>
              <p:cNvSpPr>
                <a:spLocks noChangeShapeType="1"/>
              </p:cNvSpPr>
              <p:nvPr/>
            </p:nvSpPr>
            <p:spPr bwMode="auto">
              <a:xfrm>
                <a:off x="2924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1" name="Line 74"/>
              <p:cNvSpPr>
                <a:spLocks noChangeShapeType="1"/>
              </p:cNvSpPr>
              <p:nvPr/>
            </p:nvSpPr>
            <p:spPr bwMode="auto">
              <a:xfrm>
                <a:off x="2924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2" name="Rectangle 75"/>
              <p:cNvSpPr>
                <a:spLocks noChangeArrowheads="1"/>
              </p:cNvSpPr>
              <p:nvPr/>
            </p:nvSpPr>
            <p:spPr bwMode="auto">
              <a:xfrm>
                <a:off x="2930" y="2360"/>
                <a:ext cx="1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3" name="Line 76"/>
              <p:cNvSpPr>
                <a:spLocks noChangeShapeType="1"/>
              </p:cNvSpPr>
              <p:nvPr/>
            </p:nvSpPr>
            <p:spPr bwMode="auto">
              <a:xfrm>
                <a:off x="2930" y="2360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4" name="Rectangle 77"/>
              <p:cNvSpPr>
                <a:spLocks noChangeArrowheads="1"/>
              </p:cNvSpPr>
              <p:nvPr/>
            </p:nvSpPr>
            <p:spPr bwMode="auto">
              <a:xfrm>
                <a:off x="3127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5" name="Line 78"/>
              <p:cNvSpPr>
                <a:spLocks noChangeShapeType="1"/>
              </p:cNvSpPr>
              <p:nvPr/>
            </p:nvSpPr>
            <p:spPr bwMode="auto">
              <a:xfrm>
                <a:off x="3127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6" name="Line 79"/>
              <p:cNvSpPr>
                <a:spLocks noChangeShapeType="1"/>
              </p:cNvSpPr>
              <p:nvPr/>
            </p:nvSpPr>
            <p:spPr bwMode="auto">
              <a:xfrm>
                <a:off x="3127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7" name="Rectangle 80"/>
              <p:cNvSpPr>
                <a:spLocks noChangeArrowheads="1"/>
              </p:cNvSpPr>
              <p:nvPr/>
            </p:nvSpPr>
            <p:spPr bwMode="auto">
              <a:xfrm>
                <a:off x="3133" y="2360"/>
                <a:ext cx="2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8" name="Line 81"/>
              <p:cNvSpPr>
                <a:spLocks noChangeShapeType="1"/>
              </p:cNvSpPr>
              <p:nvPr/>
            </p:nvSpPr>
            <p:spPr bwMode="auto">
              <a:xfrm>
                <a:off x="3133" y="2360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49" name="Rectangle 82"/>
              <p:cNvSpPr>
                <a:spLocks noChangeArrowheads="1"/>
              </p:cNvSpPr>
              <p:nvPr/>
            </p:nvSpPr>
            <p:spPr bwMode="auto">
              <a:xfrm>
                <a:off x="3373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0" name="Line 83"/>
              <p:cNvSpPr>
                <a:spLocks noChangeShapeType="1"/>
              </p:cNvSpPr>
              <p:nvPr/>
            </p:nvSpPr>
            <p:spPr bwMode="auto">
              <a:xfrm>
                <a:off x="3373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1" name="Line 84"/>
              <p:cNvSpPr>
                <a:spLocks noChangeShapeType="1"/>
              </p:cNvSpPr>
              <p:nvPr/>
            </p:nvSpPr>
            <p:spPr bwMode="auto">
              <a:xfrm>
                <a:off x="3373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2" name="Rectangle 85"/>
              <p:cNvSpPr>
                <a:spLocks noChangeArrowheads="1"/>
              </p:cNvSpPr>
              <p:nvPr/>
            </p:nvSpPr>
            <p:spPr bwMode="auto">
              <a:xfrm>
                <a:off x="3379" y="2360"/>
                <a:ext cx="29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3" name="Line 86"/>
              <p:cNvSpPr>
                <a:spLocks noChangeShapeType="1"/>
              </p:cNvSpPr>
              <p:nvPr/>
            </p:nvSpPr>
            <p:spPr bwMode="auto">
              <a:xfrm>
                <a:off x="3379" y="2360"/>
                <a:ext cx="29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4" name="Rectangle 87"/>
              <p:cNvSpPr>
                <a:spLocks noChangeArrowheads="1"/>
              </p:cNvSpPr>
              <p:nvPr/>
            </p:nvSpPr>
            <p:spPr bwMode="auto">
              <a:xfrm>
                <a:off x="3673" y="236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5" name="Line 88"/>
              <p:cNvSpPr>
                <a:spLocks noChangeShapeType="1"/>
              </p:cNvSpPr>
              <p:nvPr/>
            </p:nvSpPr>
            <p:spPr bwMode="auto">
              <a:xfrm>
                <a:off x="3673" y="236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6" name="Line 89"/>
              <p:cNvSpPr>
                <a:spLocks noChangeShapeType="1"/>
              </p:cNvSpPr>
              <p:nvPr/>
            </p:nvSpPr>
            <p:spPr bwMode="auto">
              <a:xfrm>
                <a:off x="3673" y="236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7" name="Rectangle 90"/>
              <p:cNvSpPr>
                <a:spLocks noChangeArrowheads="1"/>
              </p:cNvSpPr>
              <p:nvPr/>
            </p:nvSpPr>
            <p:spPr bwMode="auto">
              <a:xfrm>
                <a:off x="3679" y="2360"/>
                <a:ext cx="188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8" name="Line 91"/>
              <p:cNvSpPr>
                <a:spLocks noChangeShapeType="1"/>
              </p:cNvSpPr>
              <p:nvPr/>
            </p:nvSpPr>
            <p:spPr bwMode="auto">
              <a:xfrm>
                <a:off x="3679" y="2360"/>
                <a:ext cx="18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59" name="Rectangle 92"/>
              <p:cNvSpPr>
                <a:spLocks noChangeArrowheads="1"/>
              </p:cNvSpPr>
              <p:nvPr/>
            </p:nvSpPr>
            <p:spPr bwMode="auto">
              <a:xfrm>
                <a:off x="5560" y="236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0" name="Line 93"/>
              <p:cNvSpPr>
                <a:spLocks noChangeShapeType="1"/>
              </p:cNvSpPr>
              <p:nvPr/>
            </p:nvSpPr>
            <p:spPr bwMode="auto">
              <a:xfrm>
                <a:off x="5560" y="236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1" name="Rectangle 94"/>
              <p:cNvSpPr>
                <a:spLocks noChangeArrowheads="1"/>
              </p:cNvSpPr>
              <p:nvPr/>
            </p:nvSpPr>
            <p:spPr bwMode="auto">
              <a:xfrm>
                <a:off x="2688" y="2366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2" name="Line 95"/>
              <p:cNvSpPr>
                <a:spLocks noChangeShapeType="1"/>
              </p:cNvSpPr>
              <p:nvPr/>
            </p:nvSpPr>
            <p:spPr bwMode="auto">
              <a:xfrm>
                <a:off x="2688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3" name="Rectangle 96"/>
              <p:cNvSpPr>
                <a:spLocks noChangeArrowheads="1"/>
              </p:cNvSpPr>
              <p:nvPr/>
            </p:nvSpPr>
            <p:spPr bwMode="auto">
              <a:xfrm>
                <a:off x="2924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4" name="Line 97"/>
              <p:cNvSpPr>
                <a:spLocks noChangeShapeType="1"/>
              </p:cNvSpPr>
              <p:nvPr/>
            </p:nvSpPr>
            <p:spPr bwMode="auto">
              <a:xfrm>
                <a:off x="2924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5" name="Rectangle 98"/>
              <p:cNvSpPr>
                <a:spLocks noChangeArrowheads="1"/>
              </p:cNvSpPr>
              <p:nvPr/>
            </p:nvSpPr>
            <p:spPr bwMode="auto">
              <a:xfrm>
                <a:off x="3127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6" name="Line 99"/>
              <p:cNvSpPr>
                <a:spLocks noChangeShapeType="1"/>
              </p:cNvSpPr>
              <p:nvPr/>
            </p:nvSpPr>
            <p:spPr bwMode="auto">
              <a:xfrm>
                <a:off x="3127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7" name="Rectangle 100"/>
              <p:cNvSpPr>
                <a:spLocks noChangeArrowheads="1"/>
              </p:cNvSpPr>
              <p:nvPr/>
            </p:nvSpPr>
            <p:spPr bwMode="auto">
              <a:xfrm>
                <a:off x="3373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8" name="Line 101"/>
              <p:cNvSpPr>
                <a:spLocks noChangeShapeType="1"/>
              </p:cNvSpPr>
              <p:nvPr/>
            </p:nvSpPr>
            <p:spPr bwMode="auto">
              <a:xfrm>
                <a:off x="3373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69" name="Rectangle 102"/>
              <p:cNvSpPr>
                <a:spLocks noChangeArrowheads="1"/>
              </p:cNvSpPr>
              <p:nvPr/>
            </p:nvSpPr>
            <p:spPr bwMode="auto">
              <a:xfrm>
                <a:off x="3673" y="2366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0" name="Line 103"/>
              <p:cNvSpPr>
                <a:spLocks noChangeShapeType="1"/>
              </p:cNvSpPr>
              <p:nvPr/>
            </p:nvSpPr>
            <p:spPr bwMode="auto">
              <a:xfrm>
                <a:off x="3673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1" name="Rectangle 104"/>
              <p:cNvSpPr>
                <a:spLocks noChangeArrowheads="1"/>
              </p:cNvSpPr>
              <p:nvPr/>
            </p:nvSpPr>
            <p:spPr bwMode="auto">
              <a:xfrm>
                <a:off x="5560" y="2366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2" name="Line 105"/>
              <p:cNvSpPr>
                <a:spLocks noChangeShapeType="1"/>
              </p:cNvSpPr>
              <p:nvPr/>
            </p:nvSpPr>
            <p:spPr bwMode="auto">
              <a:xfrm>
                <a:off x="5560" y="2366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3" name="Rectangle 106"/>
              <p:cNvSpPr>
                <a:spLocks noChangeArrowheads="1"/>
              </p:cNvSpPr>
              <p:nvPr/>
            </p:nvSpPr>
            <p:spPr bwMode="auto">
              <a:xfrm>
                <a:off x="2768" y="25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4" name="Rectangle 107"/>
              <p:cNvSpPr>
                <a:spLocks noChangeArrowheads="1"/>
              </p:cNvSpPr>
              <p:nvPr/>
            </p:nvSpPr>
            <p:spPr bwMode="auto">
              <a:xfrm>
                <a:off x="2983" y="25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5" name="Rectangle 108"/>
              <p:cNvSpPr>
                <a:spLocks noChangeArrowheads="1"/>
              </p:cNvSpPr>
              <p:nvPr/>
            </p:nvSpPr>
            <p:spPr bwMode="auto">
              <a:xfrm>
                <a:off x="3208" y="25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6" name="Rectangle 109"/>
              <p:cNvSpPr>
                <a:spLocks noChangeArrowheads="1"/>
              </p:cNvSpPr>
              <p:nvPr/>
            </p:nvSpPr>
            <p:spPr bwMode="auto">
              <a:xfrm>
                <a:off x="3481" y="25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7" name="Rectangle 110"/>
              <p:cNvSpPr>
                <a:spLocks noChangeArrowheads="1"/>
              </p:cNvSpPr>
              <p:nvPr/>
            </p:nvSpPr>
            <p:spPr bwMode="auto">
              <a:xfrm>
                <a:off x="3679" y="2587"/>
                <a:ext cx="6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State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8" name="Rectangle 111"/>
              <p:cNvSpPr>
                <a:spLocks noChangeArrowheads="1"/>
              </p:cNvSpPr>
              <p:nvPr/>
            </p:nvSpPr>
            <p:spPr bwMode="auto">
              <a:xfrm>
                <a:off x="2688" y="257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79" name="Line 112"/>
              <p:cNvSpPr>
                <a:spLocks noChangeShapeType="1"/>
              </p:cNvSpPr>
              <p:nvPr/>
            </p:nvSpPr>
            <p:spPr bwMode="auto">
              <a:xfrm>
                <a:off x="2688" y="257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0" name="Rectangle 113"/>
              <p:cNvSpPr>
                <a:spLocks noChangeArrowheads="1"/>
              </p:cNvSpPr>
              <p:nvPr/>
            </p:nvSpPr>
            <p:spPr bwMode="auto">
              <a:xfrm>
                <a:off x="2699" y="2573"/>
                <a:ext cx="22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1" name="Line 114"/>
              <p:cNvSpPr>
                <a:spLocks noChangeShapeType="1"/>
              </p:cNvSpPr>
              <p:nvPr/>
            </p:nvSpPr>
            <p:spPr bwMode="auto">
              <a:xfrm>
                <a:off x="2699" y="2573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2" name="Rectangle 115"/>
              <p:cNvSpPr>
                <a:spLocks noChangeArrowheads="1"/>
              </p:cNvSpPr>
              <p:nvPr/>
            </p:nvSpPr>
            <p:spPr bwMode="auto">
              <a:xfrm>
                <a:off x="2924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3" name="Line 116"/>
              <p:cNvSpPr>
                <a:spLocks noChangeShapeType="1"/>
              </p:cNvSpPr>
              <p:nvPr/>
            </p:nvSpPr>
            <p:spPr bwMode="auto">
              <a:xfrm>
                <a:off x="2924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4" name="Line 117"/>
              <p:cNvSpPr>
                <a:spLocks noChangeShapeType="1"/>
              </p:cNvSpPr>
              <p:nvPr/>
            </p:nvSpPr>
            <p:spPr bwMode="auto">
              <a:xfrm>
                <a:off x="2924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5" name="Rectangle 118"/>
              <p:cNvSpPr>
                <a:spLocks noChangeArrowheads="1"/>
              </p:cNvSpPr>
              <p:nvPr/>
            </p:nvSpPr>
            <p:spPr bwMode="auto">
              <a:xfrm>
                <a:off x="2930" y="2573"/>
                <a:ext cx="1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6" name="Line 119"/>
              <p:cNvSpPr>
                <a:spLocks noChangeShapeType="1"/>
              </p:cNvSpPr>
              <p:nvPr/>
            </p:nvSpPr>
            <p:spPr bwMode="auto">
              <a:xfrm>
                <a:off x="2930" y="2573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7" name="Rectangle 120"/>
              <p:cNvSpPr>
                <a:spLocks noChangeArrowheads="1"/>
              </p:cNvSpPr>
              <p:nvPr/>
            </p:nvSpPr>
            <p:spPr bwMode="auto">
              <a:xfrm>
                <a:off x="3127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8" name="Line 121"/>
              <p:cNvSpPr>
                <a:spLocks noChangeShapeType="1"/>
              </p:cNvSpPr>
              <p:nvPr/>
            </p:nvSpPr>
            <p:spPr bwMode="auto">
              <a:xfrm>
                <a:off x="3127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89" name="Line 122"/>
              <p:cNvSpPr>
                <a:spLocks noChangeShapeType="1"/>
              </p:cNvSpPr>
              <p:nvPr/>
            </p:nvSpPr>
            <p:spPr bwMode="auto">
              <a:xfrm>
                <a:off x="3127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0" name="Rectangle 123"/>
              <p:cNvSpPr>
                <a:spLocks noChangeArrowheads="1"/>
              </p:cNvSpPr>
              <p:nvPr/>
            </p:nvSpPr>
            <p:spPr bwMode="auto">
              <a:xfrm>
                <a:off x="3133" y="2573"/>
                <a:ext cx="2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1" name="Line 124"/>
              <p:cNvSpPr>
                <a:spLocks noChangeShapeType="1"/>
              </p:cNvSpPr>
              <p:nvPr/>
            </p:nvSpPr>
            <p:spPr bwMode="auto">
              <a:xfrm>
                <a:off x="3133" y="2573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2" name="Rectangle 125"/>
              <p:cNvSpPr>
                <a:spLocks noChangeArrowheads="1"/>
              </p:cNvSpPr>
              <p:nvPr/>
            </p:nvSpPr>
            <p:spPr bwMode="auto">
              <a:xfrm>
                <a:off x="3373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3" name="Line 126"/>
              <p:cNvSpPr>
                <a:spLocks noChangeShapeType="1"/>
              </p:cNvSpPr>
              <p:nvPr/>
            </p:nvSpPr>
            <p:spPr bwMode="auto">
              <a:xfrm>
                <a:off x="3373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4" name="Line 127"/>
              <p:cNvSpPr>
                <a:spLocks noChangeShapeType="1"/>
              </p:cNvSpPr>
              <p:nvPr/>
            </p:nvSpPr>
            <p:spPr bwMode="auto">
              <a:xfrm>
                <a:off x="3373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5" name="Rectangle 128"/>
              <p:cNvSpPr>
                <a:spLocks noChangeArrowheads="1"/>
              </p:cNvSpPr>
              <p:nvPr/>
            </p:nvSpPr>
            <p:spPr bwMode="auto">
              <a:xfrm>
                <a:off x="3379" y="2573"/>
                <a:ext cx="29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6" name="Line 129"/>
              <p:cNvSpPr>
                <a:spLocks noChangeShapeType="1"/>
              </p:cNvSpPr>
              <p:nvPr/>
            </p:nvSpPr>
            <p:spPr bwMode="auto">
              <a:xfrm>
                <a:off x="3379" y="2573"/>
                <a:ext cx="29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7" name="Rectangle 130"/>
              <p:cNvSpPr>
                <a:spLocks noChangeArrowheads="1"/>
              </p:cNvSpPr>
              <p:nvPr/>
            </p:nvSpPr>
            <p:spPr bwMode="auto">
              <a:xfrm>
                <a:off x="3673" y="257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8" name="Line 131"/>
              <p:cNvSpPr>
                <a:spLocks noChangeShapeType="1"/>
              </p:cNvSpPr>
              <p:nvPr/>
            </p:nvSpPr>
            <p:spPr bwMode="auto">
              <a:xfrm>
                <a:off x="3673" y="257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99" name="Line 132"/>
              <p:cNvSpPr>
                <a:spLocks noChangeShapeType="1"/>
              </p:cNvSpPr>
              <p:nvPr/>
            </p:nvSpPr>
            <p:spPr bwMode="auto">
              <a:xfrm>
                <a:off x="3673" y="2573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0" name="Rectangle 133"/>
              <p:cNvSpPr>
                <a:spLocks noChangeArrowheads="1"/>
              </p:cNvSpPr>
              <p:nvPr/>
            </p:nvSpPr>
            <p:spPr bwMode="auto">
              <a:xfrm>
                <a:off x="3679" y="2573"/>
                <a:ext cx="188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1" name="Line 134"/>
              <p:cNvSpPr>
                <a:spLocks noChangeShapeType="1"/>
              </p:cNvSpPr>
              <p:nvPr/>
            </p:nvSpPr>
            <p:spPr bwMode="auto">
              <a:xfrm>
                <a:off x="3679" y="2573"/>
                <a:ext cx="18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2" name="Rectangle 135"/>
              <p:cNvSpPr>
                <a:spLocks noChangeArrowheads="1"/>
              </p:cNvSpPr>
              <p:nvPr/>
            </p:nvSpPr>
            <p:spPr bwMode="auto">
              <a:xfrm>
                <a:off x="5560" y="257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3" name="Line 136"/>
              <p:cNvSpPr>
                <a:spLocks noChangeShapeType="1"/>
              </p:cNvSpPr>
              <p:nvPr/>
            </p:nvSpPr>
            <p:spPr bwMode="auto">
              <a:xfrm>
                <a:off x="5560" y="257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4" name="Rectangle 137"/>
              <p:cNvSpPr>
                <a:spLocks noChangeArrowheads="1"/>
              </p:cNvSpPr>
              <p:nvPr/>
            </p:nvSpPr>
            <p:spPr bwMode="auto">
              <a:xfrm>
                <a:off x="2688" y="2579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5" name="Line 138"/>
              <p:cNvSpPr>
                <a:spLocks noChangeShapeType="1"/>
              </p:cNvSpPr>
              <p:nvPr/>
            </p:nvSpPr>
            <p:spPr bwMode="auto">
              <a:xfrm>
                <a:off x="2688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6" name="Rectangle 139"/>
              <p:cNvSpPr>
                <a:spLocks noChangeArrowheads="1"/>
              </p:cNvSpPr>
              <p:nvPr/>
            </p:nvSpPr>
            <p:spPr bwMode="auto">
              <a:xfrm>
                <a:off x="2924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7" name="Line 140"/>
              <p:cNvSpPr>
                <a:spLocks noChangeShapeType="1"/>
              </p:cNvSpPr>
              <p:nvPr/>
            </p:nvSpPr>
            <p:spPr bwMode="auto">
              <a:xfrm>
                <a:off x="2924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8" name="Rectangle 141"/>
              <p:cNvSpPr>
                <a:spLocks noChangeArrowheads="1"/>
              </p:cNvSpPr>
              <p:nvPr/>
            </p:nvSpPr>
            <p:spPr bwMode="auto">
              <a:xfrm>
                <a:off x="3127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09" name="Line 142"/>
              <p:cNvSpPr>
                <a:spLocks noChangeShapeType="1"/>
              </p:cNvSpPr>
              <p:nvPr/>
            </p:nvSpPr>
            <p:spPr bwMode="auto">
              <a:xfrm>
                <a:off x="3127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0" name="Rectangle 143"/>
              <p:cNvSpPr>
                <a:spLocks noChangeArrowheads="1"/>
              </p:cNvSpPr>
              <p:nvPr/>
            </p:nvSpPr>
            <p:spPr bwMode="auto">
              <a:xfrm>
                <a:off x="3373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1" name="Line 144"/>
              <p:cNvSpPr>
                <a:spLocks noChangeShapeType="1"/>
              </p:cNvSpPr>
              <p:nvPr/>
            </p:nvSpPr>
            <p:spPr bwMode="auto">
              <a:xfrm>
                <a:off x="3373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2" name="Rectangle 145"/>
              <p:cNvSpPr>
                <a:spLocks noChangeArrowheads="1"/>
              </p:cNvSpPr>
              <p:nvPr/>
            </p:nvSpPr>
            <p:spPr bwMode="auto">
              <a:xfrm>
                <a:off x="3673" y="2579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3" name="Line 146"/>
              <p:cNvSpPr>
                <a:spLocks noChangeShapeType="1"/>
              </p:cNvSpPr>
              <p:nvPr/>
            </p:nvSpPr>
            <p:spPr bwMode="auto">
              <a:xfrm>
                <a:off x="3673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4" name="Rectangle 147"/>
              <p:cNvSpPr>
                <a:spLocks noChangeArrowheads="1"/>
              </p:cNvSpPr>
              <p:nvPr/>
            </p:nvSpPr>
            <p:spPr bwMode="auto">
              <a:xfrm>
                <a:off x="5560" y="2579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5" name="Line 148"/>
              <p:cNvSpPr>
                <a:spLocks noChangeShapeType="1"/>
              </p:cNvSpPr>
              <p:nvPr/>
            </p:nvSpPr>
            <p:spPr bwMode="auto">
              <a:xfrm>
                <a:off x="5560" y="2579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6" name="Rectangle 149"/>
              <p:cNvSpPr>
                <a:spLocks noChangeArrowheads="1"/>
              </p:cNvSpPr>
              <p:nvPr/>
            </p:nvSpPr>
            <p:spPr bwMode="auto">
              <a:xfrm>
                <a:off x="2768" y="2799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7" name="Rectangle 150"/>
              <p:cNvSpPr>
                <a:spLocks noChangeArrowheads="1"/>
              </p:cNvSpPr>
              <p:nvPr/>
            </p:nvSpPr>
            <p:spPr bwMode="auto">
              <a:xfrm>
                <a:off x="2983" y="2799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8" name="Rectangle 151"/>
              <p:cNvSpPr>
                <a:spLocks noChangeArrowheads="1"/>
              </p:cNvSpPr>
              <p:nvPr/>
            </p:nvSpPr>
            <p:spPr bwMode="auto">
              <a:xfrm>
                <a:off x="3208" y="2799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19" name="Rectangle 152"/>
              <p:cNvSpPr>
                <a:spLocks noChangeArrowheads="1"/>
              </p:cNvSpPr>
              <p:nvPr/>
            </p:nvSpPr>
            <p:spPr bwMode="auto">
              <a:xfrm>
                <a:off x="3481" y="2799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0" name="Rectangle 153"/>
              <p:cNvSpPr>
                <a:spLocks noChangeArrowheads="1"/>
              </p:cNvSpPr>
              <p:nvPr/>
            </p:nvSpPr>
            <p:spPr bwMode="auto">
              <a:xfrm>
                <a:off x="3679" y="2799"/>
                <a:ext cx="8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 State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1" name="Rectangle 154"/>
              <p:cNvSpPr>
                <a:spLocks noChangeArrowheads="1"/>
              </p:cNvSpPr>
              <p:nvPr/>
            </p:nvSpPr>
            <p:spPr bwMode="auto">
              <a:xfrm>
                <a:off x="2688" y="2786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2" name="Line 155"/>
              <p:cNvSpPr>
                <a:spLocks noChangeShapeType="1"/>
              </p:cNvSpPr>
              <p:nvPr/>
            </p:nvSpPr>
            <p:spPr bwMode="auto">
              <a:xfrm>
                <a:off x="2688" y="27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3" name="Rectangle 156"/>
              <p:cNvSpPr>
                <a:spLocks noChangeArrowheads="1"/>
              </p:cNvSpPr>
              <p:nvPr/>
            </p:nvSpPr>
            <p:spPr bwMode="auto">
              <a:xfrm>
                <a:off x="2699" y="2786"/>
                <a:ext cx="22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4" name="Line 157"/>
              <p:cNvSpPr>
                <a:spLocks noChangeShapeType="1"/>
              </p:cNvSpPr>
              <p:nvPr/>
            </p:nvSpPr>
            <p:spPr bwMode="auto">
              <a:xfrm>
                <a:off x="2699" y="2786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5" name="Rectangle 158"/>
              <p:cNvSpPr>
                <a:spLocks noChangeArrowheads="1"/>
              </p:cNvSpPr>
              <p:nvPr/>
            </p:nvSpPr>
            <p:spPr bwMode="auto">
              <a:xfrm>
                <a:off x="2924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6" name="Line 159"/>
              <p:cNvSpPr>
                <a:spLocks noChangeShapeType="1"/>
              </p:cNvSpPr>
              <p:nvPr/>
            </p:nvSpPr>
            <p:spPr bwMode="auto">
              <a:xfrm>
                <a:off x="2924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7" name="Line 160"/>
              <p:cNvSpPr>
                <a:spLocks noChangeShapeType="1"/>
              </p:cNvSpPr>
              <p:nvPr/>
            </p:nvSpPr>
            <p:spPr bwMode="auto">
              <a:xfrm>
                <a:off x="2924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8" name="Rectangle 161"/>
              <p:cNvSpPr>
                <a:spLocks noChangeArrowheads="1"/>
              </p:cNvSpPr>
              <p:nvPr/>
            </p:nvSpPr>
            <p:spPr bwMode="auto">
              <a:xfrm>
                <a:off x="2930" y="2786"/>
                <a:ext cx="1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29" name="Line 162"/>
              <p:cNvSpPr>
                <a:spLocks noChangeShapeType="1"/>
              </p:cNvSpPr>
              <p:nvPr/>
            </p:nvSpPr>
            <p:spPr bwMode="auto">
              <a:xfrm>
                <a:off x="2930" y="2786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0" name="Rectangle 163"/>
              <p:cNvSpPr>
                <a:spLocks noChangeArrowheads="1"/>
              </p:cNvSpPr>
              <p:nvPr/>
            </p:nvSpPr>
            <p:spPr bwMode="auto">
              <a:xfrm>
                <a:off x="3127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1" name="Line 164"/>
              <p:cNvSpPr>
                <a:spLocks noChangeShapeType="1"/>
              </p:cNvSpPr>
              <p:nvPr/>
            </p:nvSpPr>
            <p:spPr bwMode="auto">
              <a:xfrm>
                <a:off x="3127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2" name="Line 165"/>
              <p:cNvSpPr>
                <a:spLocks noChangeShapeType="1"/>
              </p:cNvSpPr>
              <p:nvPr/>
            </p:nvSpPr>
            <p:spPr bwMode="auto">
              <a:xfrm>
                <a:off x="3127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3" name="Rectangle 166"/>
              <p:cNvSpPr>
                <a:spLocks noChangeArrowheads="1"/>
              </p:cNvSpPr>
              <p:nvPr/>
            </p:nvSpPr>
            <p:spPr bwMode="auto">
              <a:xfrm>
                <a:off x="3133" y="2786"/>
                <a:ext cx="2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4" name="Line 167"/>
              <p:cNvSpPr>
                <a:spLocks noChangeShapeType="1"/>
              </p:cNvSpPr>
              <p:nvPr/>
            </p:nvSpPr>
            <p:spPr bwMode="auto">
              <a:xfrm>
                <a:off x="3133" y="2786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5" name="Rectangle 168"/>
              <p:cNvSpPr>
                <a:spLocks noChangeArrowheads="1"/>
              </p:cNvSpPr>
              <p:nvPr/>
            </p:nvSpPr>
            <p:spPr bwMode="auto">
              <a:xfrm>
                <a:off x="3373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6" name="Line 169"/>
              <p:cNvSpPr>
                <a:spLocks noChangeShapeType="1"/>
              </p:cNvSpPr>
              <p:nvPr/>
            </p:nvSpPr>
            <p:spPr bwMode="auto">
              <a:xfrm>
                <a:off x="3373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7" name="Line 170"/>
              <p:cNvSpPr>
                <a:spLocks noChangeShapeType="1"/>
              </p:cNvSpPr>
              <p:nvPr/>
            </p:nvSpPr>
            <p:spPr bwMode="auto">
              <a:xfrm>
                <a:off x="3373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8" name="Rectangle 171"/>
              <p:cNvSpPr>
                <a:spLocks noChangeArrowheads="1"/>
              </p:cNvSpPr>
              <p:nvPr/>
            </p:nvSpPr>
            <p:spPr bwMode="auto">
              <a:xfrm>
                <a:off x="3379" y="2786"/>
                <a:ext cx="29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9" name="Line 172"/>
              <p:cNvSpPr>
                <a:spLocks noChangeShapeType="1"/>
              </p:cNvSpPr>
              <p:nvPr/>
            </p:nvSpPr>
            <p:spPr bwMode="auto">
              <a:xfrm>
                <a:off x="3379" y="2786"/>
                <a:ext cx="29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0" name="Rectangle 173"/>
              <p:cNvSpPr>
                <a:spLocks noChangeArrowheads="1"/>
              </p:cNvSpPr>
              <p:nvPr/>
            </p:nvSpPr>
            <p:spPr bwMode="auto">
              <a:xfrm>
                <a:off x="3673" y="278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1" name="Line 174"/>
              <p:cNvSpPr>
                <a:spLocks noChangeShapeType="1"/>
              </p:cNvSpPr>
              <p:nvPr/>
            </p:nvSpPr>
            <p:spPr bwMode="auto">
              <a:xfrm>
                <a:off x="3673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2" name="Line 175"/>
              <p:cNvSpPr>
                <a:spLocks noChangeShapeType="1"/>
              </p:cNvSpPr>
              <p:nvPr/>
            </p:nvSpPr>
            <p:spPr bwMode="auto">
              <a:xfrm>
                <a:off x="3673" y="278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3" name="Rectangle 176"/>
              <p:cNvSpPr>
                <a:spLocks noChangeArrowheads="1"/>
              </p:cNvSpPr>
              <p:nvPr/>
            </p:nvSpPr>
            <p:spPr bwMode="auto">
              <a:xfrm>
                <a:off x="3679" y="2786"/>
                <a:ext cx="188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4" name="Line 177"/>
              <p:cNvSpPr>
                <a:spLocks noChangeShapeType="1"/>
              </p:cNvSpPr>
              <p:nvPr/>
            </p:nvSpPr>
            <p:spPr bwMode="auto">
              <a:xfrm>
                <a:off x="3679" y="2786"/>
                <a:ext cx="18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5" name="Rectangle 178"/>
              <p:cNvSpPr>
                <a:spLocks noChangeArrowheads="1"/>
              </p:cNvSpPr>
              <p:nvPr/>
            </p:nvSpPr>
            <p:spPr bwMode="auto">
              <a:xfrm>
                <a:off x="5560" y="278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6" name="Line 179"/>
              <p:cNvSpPr>
                <a:spLocks noChangeShapeType="1"/>
              </p:cNvSpPr>
              <p:nvPr/>
            </p:nvSpPr>
            <p:spPr bwMode="auto">
              <a:xfrm>
                <a:off x="5560" y="27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7" name="Rectangle 180"/>
              <p:cNvSpPr>
                <a:spLocks noChangeArrowheads="1"/>
              </p:cNvSpPr>
              <p:nvPr/>
            </p:nvSpPr>
            <p:spPr bwMode="auto">
              <a:xfrm>
                <a:off x="2688" y="2792"/>
                <a:ext cx="11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8" name="Line 181"/>
              <p:cNvSpPr>
                <a:spLocks noChangeShapeType="1"/>
              </p:cNvSpPr>
              <p:nvPr/>
            </p:nvSpPr>
            <p:spPr bwMode="auto">
              <a:xfrm>
                <a:off x="2688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49" name="Rectangle 182"/>
              <p:cNvSpPr>
                <a:spLocks noChangeArrowheads="1"/>
              </p:cNvSpPr>
              <p:nvPr/>
            </p:nvSpPr>
            <p:spPr bwMode="auto">
              <a:xfrm>
                <a:off x="2924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0" name="Line 183"/>
              <p:cNvSpPr>
                <a:spLocks noChangeShapeType="1"/>
              </p:cNvSpPr>
              <p:nvPr/>
            </p:nvSpPr>
            <p:spPr bwMode="auto">
              <a:xfrm>
                <a:off x="2924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1" name="Rectangle 184"/>
              <p:cNvSpPr>
                <a:spLocks noChangeArrowheads="1"/>
              </p:cNvSpPr>
              <p:nvPr/>
            </p:nvSpPr>
            <p:spPr bwMode="auto">
              <a:xfrm>
                <a:off x="3127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2" name="Line 185"/>
              <p:cNvSpPr>
                <a:spLocks noChangeShapeType="1"/>
              </p:cNvSpPr>
              <p:nvPr/>
            </p:nvSpPr>
            <p:spPr bwMode="auto">
              <a:xfrm>
                <a:off x="3127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3" name="Rectangle 186"/>
              <p:cNvSpPr>
                <a:spLocks noChangeArrowheads="1"/>
              </p:cNvSpPr>
              <p:nvPr/>
            </p:nvSpPr>
            <p:spPr bwMode="auto">
              <a:xfrm>
                <a:off x="3373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4" name="Line 187"/>
              <p:cNvSpPr>
                <a:spLocks noChangeShapeType="1"/>
              </p:cNvSpPr>
              <p:nvPr/>
            </p:nvSpPr>
            <p:spPr bwMode="auto">
              <a:xfrm>
                <a:off x="3373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5" name="Rectangle 188"/>
              <p:cNvSpPr>
                <a:spLocks noChangeArrowheads="1"/>
              </p:cNvSpPr>
              <p:nvPr/>
            </p:nvSpPr>
            <p:spPr bwMode="auto">
              <a:xfrm>
                <a:off x="3673" y="2792"/>
                <a:ext cx="6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6" name="Line 189"/>
              <p:cNvSpPr>
                <a:spLocks noChangeShapeType="1"/>
              </p:cNvSpPr>
              <p:nvPr/>
            </p:nvSpPr>
            <p:spPr bwMode="auto">
              <a:xfrm>
                <a:off x="3673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7" name="Rectangle 190"/>
              <p:cNvSpPr>
                <a:spLocks noChangeArrowheads="1"/>
              </p:cNvSpPr>
              <p:nvPr/>
            </p:nvSpPr>
            <p:spPr bwMode="auto">
              <a:xfrm>
                <a:off x="5560" y="2792"/>
                <a:ext cx="12" cy="2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8" name="Line 191"/>
              <p:cNvSpPr>
                <a:spLocks noChangeShapeType="1"/>
              </p:cNvSpPr>
              <p:nvPr/>
            </p:nvSpPr>
            <p:spPr bwMode="auto">
              <a:xfrm>
                <a:off x="5560" y="2792"/>
                <a:ext cx="1" cy="2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59" name="Rectangle 192"/>
              <p:cNvSpPr>
                <a:spLocks noChangeArrowheads="1"/>
              </p:cNvSpPr>
              <p:nvPr/>
            </p:nvSpPr>
            <p:spPr bwMode="auto">
              <a:xfrm>
                <a:off x="2768" y="3012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0" name="Rectangle 193"/>
              <p:cNvSpPr>
                <a:spLocks noChangeArrowheads="1"/>
              </p:cNvSpPr>
              <p:nvPr/>
            </p:nvSpPr>
            <p:spPr bwMode="auto">
              <a:xfrm>
                <a:off x="2983" y="3012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1" name="Rectangle 194"/>
              <p:cNvSpPr>
                <a:spLocks noChangeArrowheads="1"/>
              </p:cNvSpPr>
              <p:nvPr/>
            </p:nvSpPr>
            <p:spPr bwMode="auto">
              <a:xfrm>
                <a:off x="3208" y="3012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2" name="Rectangle 195"/>
              <p:cNvSpPr>
                <a:spLocks noChangeArrowheads="1"/>
              </p:cNvSpPr>
              <p:nvPr/>
            </p:nvSpPr>
            <p:spPr bwMode="auto">
              <a:xfrm>
                <a:off x="3481" y="3012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3" name="Rectangle 196"/>
              <p:cNvSpPr>
                <a:spLocks noChangeArrowheads="1"/>
              </p:cNvSpPr>
              <p:nvPr/>
            </p:nvSpPr>
            <p:spPr bwMode="auto">
              <a:xfrm>
                <a:off x="3679" y="3012"/>
                <a:ext cx="8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 State</a:t>
                </a:r>
                <a:endParaRPr lang="en-US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4" name="Rectangle 197"/>
              <p:cNvSpPr>
                <a:spLocks noChangeArrowheads="1"/>
              </p:cNvSpPr>
              <p:nvPr/>
            </p:nvSpPr>
            <p:spPr bwMode="auto">
              <a:xfrm>
                <a:off x="2688" y="299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5" name="Line 198"/>
              <p:cNvSpPr>
                <a:spLocks noChangeShapeType="1"/>
              </p:cNvSpPr>
              <p:nvPr/>
            </p:nvSpPr>
            <p:spPr bwMode="auto">
              <a:xfrm>
                <a:off x="2688" y="299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6" name="Rectangle 199"/>
              <p:cNvSpPr>
                <a:spLocks noChangeArrowheads="1"/>
              </p:cNvSpPr>
              <p:nvPr/>
            </p:nvSpPr>
            <p:spPr bwMode="auto">
              <a:xfrm>
                <a:off x="2699" y="2999"/>
                <a:ext cx="22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7" name="Line 200"/>
              <p:cNvSpPr>
                <a:spLocks noChangeShapeType="1"/>
              </p:cNvSpPr>
              <p:nvPr/>
            </p:nvSpPr>
            <p:spPr bwMode="auto">
              <a:xfrm>
                <a:off x="2699" y="2999"/>
                <a:ext cx="2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8" name="Rectangle 201"/>
              <p:cNvSpPr>
                <a:spLocks noChangeArrowheads="1"/>
              </p:cNvSpPr>
              <p:nvPr/>
            </p:nvSpPr>
            <p:spPr bwMode="auto">
              <a:xfrm>
                <a:off x="2924" y="299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9" name="Line 202"/>
              <p:cNvSpPr>
                <a:spLocks noChangeShapeType="1"/>
              </p:cNvSpPr>
              <p:nvPr/>
            </p:nvSpPr>
            <p:spPr bwMode="auto">
              <a:xfrm>
                <a:off x="2924" y="299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0" name="Line 203"/>
              <p:cNvSpPr>
                <a:spLocks noChangeShapeType="1"/>
              </p:cNvSpPr>
              <p:nvPr/>
            </p:nvSpPr>
            <p:spPr bwMode="auto">
              <a:xfrm>
                <a:off x="2924" y="299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1" name="Rectangle 204"/>
              <p:cNvSpPr>
                <a:spLocks noChangeArrowheads="1"/>
              </p:cNvSpPr>
              <p:nvPr/>
            </p:nvSpPr>
            <p:spPr bwMode="auto">
              <a:xfrm>
                <a:off x="2930" y="2999"/>
                <a:ext cx="1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2" name="Line 205"/>
              <p:cNvSpPr>
                <a:spLocks noChangeShapeType="1"/>
              </p:cNvSpPr>
              <p:nvPr/>
            </p:nvSpPr>
            <p:spPr bwMode="auto">
              <a:xfrm>
                <a:off x="2930" y="2999"/>
                <a:ext cx="1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3" name="Rectangle 206"/>
              <p:cNvSpPr>
                <a:spLocks noChangeArrowheads="1"/>
              </p:cNvSpPr>
              <p:nvPr/>
            </p:nvSpPr>
            <p:spPr bwMode="auto">
              <a:xfrm>
                <a:off x="3127" y="299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4" name="Line 207"/>
              <p:cNvSpPr>
                <a:spLocks noChangeShapeType="1"/>
              </p:cNvSpPr>
              <p:nvPr/>
            </p:nvSpPr>
            <p:spPr bwMode="auto">
              <a:xfrm>
                <a:off x="3127" y="299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5" name="Line 208"/>
              <p:cNvSpPr>
                <a:spLocks noChangeShapeType="1"/>
              </p:cNvSpPr>
              <p:nvPr/>
            </p:nvSpPr>
            <p:spPr bwMode="auto">
              <a:xfrm>
                <a:off x="3127" y="299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6" name="Rectangle 209"/>
              <p:cNvSpPr>
                <a:spLocks noChangeArrowheads="1"/>
              </p:cNvSpPr>
              <p:nvPr/>
            </p:nvSpPr>
            <p:spPr bwMode="auto">
              <a:xfrm>
                <a:off x="3133" y="2999"/>
                <a:ext cx="24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7" name="Line 210"/>
              <p:cNvSpPr>
                <a:spLocks noChangeShapeType="1"/>
              </p:cNvSpPr>
              <p:nvPr/>
            </p:nvSpPr>
            <p:spPr bwMode="auto">
              <a:xfrm>
                <a:off x="3133" y="2999"/>
                <a:ext cx="24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78" name="Rectangle 211"/>
              <p:cNvSpPr>
                <a:spLocks noChangeArrowheads="1"/>
              </p:cNvSpPr>
              <p:nvPr/>
            </p:nvSpPr>
            <p:spPr bwMode="auto">
              <a:xfrm>
                <a:off x="3373" y="299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492" name="Line 212"/>
            <p:cNvSpPr>
              <a:spLocks noChangeShapeType="1"/>
            </p:cNvSpPr>
            <p:nvPr/>
          </p:nvSpPr>
          <p:spPr bwMode="auto">
            <a:xfrm>
              <a:off x="3365" y="3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3" name="Line 213"/>
            <p:cNvSpPr>
              <a:spLocks noChangeShapeType="1"/>
            </p:cNvSpPr>
            <p:nvPr/>
          </p:nvSpPr>
          <p:spPr bwMode="auto">
            <a:xfrm>
              <a:off x="3365" y="32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4" name="Rectangle 214"/>
            <p:cNvSpPr>
              <a:spLocks noChangeArrowheads="1"/>
            </p:cNvSpPr>
            <p:nvPr/>
          </p:nvSpPr>
          <p:spPr bwMode="auto">
            <a:xfrm>
              <a:off x="3371" y="3223"/>
              <a:ext cx="29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5" name="Line 215"/>
            <p:cNvSpPr>
              <a:spLocks noChangeShapeType="1"/>
            </p:cNvSpPr>
            <p:nvPr/>
          </p:nvSpPr>
          <p:spPr bwMode="auto">
            <a:xfrm>
              <a:off x="3371" y="3223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6" name="Rectangle 216"/>
            <p:cNvSpPr>
              <a:spLocks noChangeArrowheads="1"/>
            </p:cNvSpPr>
            <p:nvPr/>
          </p:nvSpPr>
          <p:spPr bwMode="auto">
            <a:xfrm>
              <a:off x="3665" y="3223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7" name="Line 217"/>
            <p:cNvSpPr>
              <a:spLocks noChangeShapeType="1"/>
            </p:cNvSpPr>
            <p:nvPr/>
          </p:nvSpPr>
          <p:spPr bwMode="auto">
            <a:xfrm>
              <a:off x="3665" y="3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8" name="Line 218"/>
            <p:cNvSpPr>
              <a:spLocks noChangeShapeType="1"/>
            </p:cNvSpPr>
            <p:nvPr/>
          </p:nvSpPr>
          <p:spPr bwMode="auto">
            <a:xfrm>
              <a:off x="3665" y="32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9" name="Rectangle 219"/>
            <p:cNvSpPr>
              <a:spLocks noChangeArrowheads="1"/>
            </p:cNvSpPr>
            <p:nvPr/>
          </p:nvSpPr>
          <p:spPr bwMode="auto">
            <a:xfrm>
              <a:off x="3671" y="3223"/>
              <a:ext cx="188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0" name="Line 220"/>
            <p:cNvSpPr>
              <a:spLocks noChangeShapeType="1"/>
            </p:cNvSpPr>
            <p:nvPr/>
          </p:nvSpPr>
          <p:spPr bwMode="auto">
            <a:xfrm>
              <a:off x="3671" y="3223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1" name="Rectangle 221"/>
            <p:cNvSpPr>
              <a:spLocks noChangeArrowheads="1"/>
            </p:cNvSpPr>
            <p:nvPr/>
          </p:nvSpPr>
          <p:spPr bwMode="auto">
            <a:xfrm>
              <a:off x="5552" y="322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2" name="Line 222"/>
            <p:cNvSpPr>
              <a:spLocks noChangeShapeType="1"/>
            </p:cNvSpPr>
            <p:nvPr/>
          </p:nvSpPr>
          <p:spPr bwMode="auto">
            <a:xfrm>
              <a:off x="5552" y="32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3" name="Rectangle 223"/>
            <p:cNvSpPr>
              <a:spLocks noChangeArrowheads="1"/>
            </p:cNvSpPr>
            <p:nvPr/>
          </p:nvSpPr>
          <p:spPr bwMode="auto">
            <a:xfrm>
              <a:off x="2680" y="3228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4" name="Line 224"/>
            <p:cNvSpPr>
              <a:spLocks noChangeShapeType="1"/>
            </p:cNvSpPr>
            <p:nvPr/>
          </p:nvSpPr>
          <p:spPr bwMode="auto">
            <a:xfrm>
              <a:off x="2680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Rectangle 225"/>
            <p:cNvSpPr>
              <a:spLocks noChangeArrowheads="1"/>
            </p:cNvSpPr>
            <p:nvPr/>
          </p:nvSpPr>
          <p:spPr bwMode="auto">
            <a:xfrm>
              <a:off x="2916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Line 226"/>
            <p:cNvSpPr>
              <a:spLocks noChangeShapeType="1"/>
            </p:cNvSpPr>
            <p:nvPr/>
          </p:nvSpPr>
          <p:spPr bwMode="auto">
            <a:xfrm>
              <a:off x="2916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7" name="Rectangle 227"/>
            <p:cNvSpPr>
              <a:spLocks noChangeArrowheads="1"/>
            </p:cNvSpPr>
            <p:nvPr/>
          </p:nvSpPr>
          <p:spPr bwMode="auto">
            <a:xfrm>
              <a:off x="3119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228"/>
            <p:cNvSpPr>
              <a:spLocks noChangeShapeType="1"/>
            </p:cNvSpPr>
            <p:nvPr/>
          </p:nvSpPr>
          <p:spPr bwMode="auto">
            <a:xfrm>
              <a:off x="3119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Line 229"/>
            <p:cNvSpPr>
              <a:spLocks noChangeShapeType="1"/>
            </p:cNvSpPr>
            <p:nvPr/>
          </p:nvSpPr>
          <p:spPr bwMode="auto">
            <a:xfrm>
              <a:off x="3365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0" name="Rectangle 230"/>
            <p:cNvSpPr>
              <a:spLocks noChangeArrowheads="1"/>
            </p:cNvSpPr>
            <p:nvPr/>
          </p:nvSpPr>
          <p:spPr bwMode="auto">
            <a:xfrm>
              <a:off x="3665" y="3228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1" name="Line 231"/>
            <p:cNvSpPr>
              <a:spLocks noChangeShapeType="1"/>
            </p:cNvSpPr>
            <p:nvPr/>
          </p:nvSpPr>
          <p:spPr bwMode="auto">
            <a:xfrm>
              <a:off x="3665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2" name="Rectangle 232"/>
            <p:cNvSpPr>
              <a:spLocks noChangeArrowheads="1"/>
            </p:cNvSpPr>
            <p:nvPr/>
          </p:nvSpPr>
          <p:spPr bwMode="auto">
            <a:xfrm>
              <a:off x="5552" y="3228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3" name="Line 233"/>
            <p:cNvSpPr>
              <a:spLocks noChangeShapeType="1"/>
            </p:cNvSpPr>
            <p:nvPr/>
          </p:nvSpPr>
          <p:spPr bwMode="auto">
            <a:xfrm>
              <a:off x="5552" y="3228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4" name="Rectangle 234"/>
            <p:cNvSpPr>
              <a:spLocks noChangeArrowheads="1"/>
            </p:cNvSpPr>
            <p:nvPr/>
          </p:nvSpPr>
          <p:spPr bwMode="auto">
            <a:xfrm>
              <a:off x="2760" y="344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Rectangle 235"/>
            <p:cNvSpPr>
              <a:spLocks noChangeArrowheads="1"/>
            </p:cNvSpPr>
            <p:nvPr/>
          </p:nvSpPr>
          <p:spPr bwMode="auto">
            <a:xfrm>
              <a:off x="2975" y="344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Rectangle 236"/>
            <p:cNvSpPr>
              <a:spLocks noChangeArrowheads="1"/>
            </p:cNvSpPr>
            <p:nvPr/>
          </p:nvSpPr>
          <p:spPr bwMode="auto">
            <a:xfrm>
              <a:off x="3200" y="344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7" name="Rectangle 237"/>
            <p:cNvSpPr>
              <a:spLocks noChangeArrowheads="1"/>
            </p:cNvSpPr>
            <p:nvPr/>
          </p:nvSpPr>
          <p:spPr bwMode="auto">
            <a:xfrm>
              <a:off x="3473" y="344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8" name="Rectangle 238"/>
            <p:cNvSpPr>
              <a:spLocks noChangeArrowheads="1"/>
            </p:cNvSpPr>
            <p:nvPr/>
          </p:nvSpPr>
          <p:spPr bwMode="auto">
            <a:xfrm>
              <a:off x="3671" y="3449"/>
              <a:ext cx="8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Undefined </a:t>
              </a:r>
              <a:endPara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9" name="Rectangle 239"/>
            <p:cNvSpPr>
              <a:spLocks noChangeArrowheads="1"/>
            </p:cNvSpPr>
            <p:nvPr/>
          </p:nvSpPr>
          <p:spPr bwMode="auto">
            <a:xfrm>
              <a:off x="2680" y="343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40"/>
            <p:cNvSpPr>
              <a:spLocks noChangeShapeType="1"/>
            </p:cNvSpPr>
            <p:nvPr/>
          </p:nvSpPr>
          <p:spPr bwMode="auto">
            <a:xfrm>
              <a:off x="2680" y="343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Rectangle 241"/>
            <p:cNvSpPr>
              <a:spLocks noChangeArrowheads="1"/>
            </p:cNvSpPr>
            <p:nvPr/>
          </p:nvSpPr>
          <p:spPr bwMode="auto">
            <a:xfrm>
              <a:off x="2691" y="3435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2" name="Line 242"/>
            <p:cNvSpPr>
              <a:spLocks noChangeShapeType="1"/>
            </p:cNvSpPr>
            <p:nvPr/>
          </p:nvSpPr>
          <p:spPr bwMode="auto">
            <a:xfrm>
              <a:off x="2691" y="3435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3" name="Rectangle 243"/>
            <p:cNvSpPr>
              <a:spLocks noChangeArrowheads="1"/>
            </p:cNvSpPr>
            <p:nvPr/>
          </p:nvSpPr>
          <p:spPr bwMode="auto">
            <a:xfrm>
              <a:off x="2916" y="343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4" name="Line 244"/>
            <p:cNvSpPr>
              <a:spLocks noChangeShapeType="1"/>
            </p:cNvSpPr>
            <p:nvPr/>
          </p:nvSpPr>
          <p:spPr bwMode="auto">
            <a:xfrm>
              <a:off x="2916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45"/>
            <p:cNvSpPr>
              <a:spLocks noChangeShapeType="1"/>
            </p:cNvSpPr>
            <p:nvPr/>
          </p:nvSpPr>
          <p:spPr bwMode="auto">
            <a:xfrm>
              <a:off x="2916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Rectangle 246"/>
            <p:cNvSpPr>
              <a:spLocks noChangeArrowheads="1"/>
            </p:cNvSpPr>
            <p:nvPr/>
          </p:nvSpPr>
          <p:spPr bwMode="auto">
            <a:xfrm>
              <a:off x="2922" y="3435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7" name="Line 247"/>
            <p:cNvSpPr>
              <a:spLocks noChangeShapeType="1"/>
            </p:cNvSpPr>
            <p:nvPr/>
          </p:nvSpPr>
          <p:spPr bwMode="auto">
            <a:xfrm>
              <a:off x="2922" y="3435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8" name="Line 248"/>
            <p:cNvSpPr>
              <a:spLocks noChangeShapeType="1"/>
            </p:cNvSpPr>
            <p:nvPr/>
          </p:nvSpPr>
          <p:spPr bwMode="auto">
            <a:xfrm>
              <a:off x="3119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9" name="Line 249"/>
            <p:cNvSpPr>
              <a:spLocks noChangeShapeType="1"/>
            </p:cNvSpPr>
            <p:nvPr/>
          </p:nvSpPr>
          <p:spPr bwMode="auto">
            <a:xfrm>
              <a:off x="3119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Rectangle 250"/>
            <p:cNvSpPr>
              <a:spLocks noChangeArrowheads="1"/>
            </p:cNvSpPr>
            <p:nvPr/>
          </p:nvSpPr>
          <p:spPr bwMode="auto">
            <a:xfrm>
              <a:off x="3125" y="3435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Line 251"/>
            <p:cNvSpPr>
              <a:spLocks noChangeShapeType="1"/>
            </p:cNvSpPr>
            <p:nvPr/>
          </p:nvSpPr>
          <p:spPr bwMode="auto">
            <a:xfrm>
              <a:off x="3125" y="3435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2" name="Line 252"/>
            <p:cNvSpPr>
              <a:spLocks noChangeShapeType="1"/>
            </p:cNvSpPr>
            <p:nvPr/>
          </p:nvSpPr>
          <p:spPr bwMode="auto">
            <a:xfrm>
              <a:off x="3365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3" name="Line 253"/>
            <p:cNvSpPr>
              <a:spLocks noChangeShapeType="1"/>
            </p:cNvSpPr>
            <p:nvPr/>
          </p:nvSpPr>
          <p:spPr bwMode="auto">
            <a:xfrm>
              <a:off x="3365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4" name="Rectangle 254"/>
            <p:cNvSpPr>
              <a:spLocks noChangeArrowheads="1"/>
            </p:cNvSpPr>
            <p:nvPr/>
          </p:nvSpPr>
          <p:spPr bwMode="auto">
            <a:xfrm>
              <a:off x="3371" y="3435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255"/>
            <p:cNvSpPr>
              <a:spLocks noChangeShapeType="1"/>
            </p:cNvSpPr>
            <p:nvPr/>
          </p:nvSpPr>
          <p:spPr bwMode="auto">
            <a:xfrm>
              <a:off x="3371" y="3435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Rectangle 256"/>
            <p:cNvSpPr>
              <a:spLocks noChangeArrowheads="1"/>
            </p:cNvSpPr>
            <p:nvPr/>
          </p:nvSpPr>
          <p:spPr bwMode="auto">
            <a:xfrm>
              <a:off x="3665" y="343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7" name="Line 257"/>
            <p:cNvSpPr>
              <a:spLocks noChangeShapeType="1"/>
            </p:cNvSpPr>
            <p:nvPr/>
          </p:nvSpPr>
          <p:spPr bwMode="auto">
            <a:xfrm>
              <a:off x="3665" y="343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8" name="Line 258"/>
            <p:cNvSpPr>
              <a:spLocks noChangeShapeType="1"/>
            </p:cNvSpPr>
            <p:nvPr/>
          </p:nvSpPr>
          <p:spPr bwMode="auto">
            <a:xfrm>
              <a:off x="3665" y="343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9" name="Rectangle 259"/>
            <p:cNvSpPr>
              <a:spLocks noChangeArrowheads="1"/>
            </p:cNvSpPr>
            <p:nvPr/>
          </p:nvSpPr>
          <p:spPr bwMode="auto">
            <a:xfrm>
              <a:off x="3671" y="3435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260"/>
            <p:cNvSpPr>
              <a:spLocks noChangeShapeType="1"/>
            </p:cNvSpPr>
            <p:nvPr/>
          </p:nvSpPr>
          <p:spPr bwMode="auto">
            <a:xfrm>
              <a:off x="3671" y="3435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Rectangle 261"/>
            <p:cNvSpPr>
              <a:spLocks noChangeArrowheads="1"/>
            </p:cNvSpPr>
            <p:nvPr/>
          </p:nvSpPr>
          <p:spPr bwMode="auto">
            <a:xfrm>
              <a:off x="5552" y="3435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2" name="Line 262"/>
            <p:cNvSpPr>
              <a:spLocks noChangeShapeType="1"/>
            </p:cNvSpPr>
            <p:nvPr/>
          </p:nvSpPr>
          <p:spPr bwMode="auto">
            <a:xfrm>
              <a:off x="5552" y="343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3" name="Rectangle 263"/>
            <p:cNvSpPr>
              <a:spLocks noChangeArrowheads="1"/>
            </p:cNvSpPr>
            <p:nvPr/>
          </p:nvSpPr>
          <p:spPr bwMode="auto">
            <a:xfrm>
              <a:off x="2680" y="3441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4" name="Line 264"/>
            <p:cNvSpPr>
              <a:spLocks noChangeShapeType="1"/>
            </p:cNvSpPr>
            <p:nvPr/>
          </p:nvSpPr>
          <p:spPr bwMode="auto">
            <a:xfrm>
              <a:off x="2680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5" name="Rectangle 265"/>
            <p:cNvSpPr>
              <a:spLocks noChangeArrowheads="1"/>
            </p:cNvSpPr>
            <p:nvPr/>
          </p:nvSpPr>
          <p:spPr bwMode="auto">
            <a:xfrm>
              <a:off x="2916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6" name="Line 266"/>
            <p:cNvSpPr>
              <a:spLocks noChangeShapeType="1"/>
            </p:cNvSpPr>
            <p:nvPr/>
          </p:nvSpPr>
          <p:spPr bwMode="auto">
            <a:xfrm>
              <a:off x="2916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7" name="Rectangle 267"/>
            <p:cNvSpPr>
              <a:spLocks noChangeArrowheads="1"/>
            </p:cNvSpPr>
            <p:nvPr/>
          </p:nvSpPr>
          <p:spPr bwMode="auto">
            <a:xfrm>
              <a:off x="3119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8" name="Line 268"/>
            <p:cNvSpPr>
              <a:spLocks noChangeShapeType="1"/>
            </p:cNvSpPr>
            <p:nvPr/>
          </p:nvSpPr>
          <p:spPr bwMode="auto">
            <a:xfrm>
              <a:off x="3119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9" name="Line 269"/>
            <p:cNvSpPr>
              <a:spLocks noChangeShapeType="1"/>
            </p:cNvSpPr>
            <p:nvPr/>
          </p:nvSpPr>
          <p:spPr bwMode="auto">
            <a:xfrm>
              <a:off x="3365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0" name="Rectangle 270"/>
            <p:cNvSpPr>
              <a:spLocks noChangeArrowheads="1"/>
            </p:cNvSpPr>
            <p:nvPr/>
          </p:nvSpPr>
          <p:spPr bwMode="auto">
            <a:xfrm>
              <a:off x="3665" y="3441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1" name="Line 271"/>
            <p:cNvSpPr>
              <a:spLocks noChangeShapeType="1"/>
            </p:cNvSpPr>
            <p:nvPr/>
          </p:nvSpPr>
          <p:spPr bwMode="auto">
            <a:xfrm>
              <a:off x="3665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2" name="Rectangle 272"/>
            <p:cNvSpPr>
              <a:spLocks noChangeArrowheads="1"/>
            </p:cNvSpPr>
            <p:nvPr/>
          </p:nvSpPr>
          <p:spPr bwMode="auto">
            <a:xfrm>
              <a:off x="5552" y="3441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3" name="Line 273"/>
            <p:cNvSpPr>
              <a:spLocks noChangeShapeType="1"/>
            </p:cNvSpPr>
            <p:nvPr/>
          </p:nvSpPr>
          <p:spPr bwMode="auto">
            <a:xfrm>
              <a:off x="5552" y="3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4" name="Rectangle 274"/>
            <p:cNvSpPr>
              <a:spLocks noChangeArrowheads="1"/>
            </p:cNvSpPr>
            <p:nvPr/>
          </p:nvSpPr>
          <p:spPr bwMode="auto">
            <a:xfrm>
              <a:off x="2680" y="364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5" name="Line 275"/>
            <p:cNvSpPr>
              <a:spLocks noChangeShapeType="1"/>
            </p:cNvSpPr>
            <p:nvPr/>
          </p:nvSpPr>
          <p:spPr bwMode="auto">
            <a:xfrm>
              <a:off x="2680" y="3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6" name="Rectangle 276"/>
            <p:cNvSpPr>
              <a:spLocks noChangeArrowheads="1"/>
            </p:cNvSpPr>
            <p:nvPr/>
          </p:nvSpPr>
          <p:spPr bwMode="auto">
            <a:xfrm>
              <a:off x="2691" y="3648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7" name="Line 277"/>
            <p:cNvSpPr>
              <a:spLocks noChangeShapeType="1"/>
            </p:cNvSpPr>
            <p:nvPr/>
          </p:nvSpPr>
          <p:spPr bwMode="auto">
            <a:xfrm>
              <a:off x="2691" y="3648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8" name="Line 278"/>
            <p:cNvSpPr>
              <a:spLocks noChangeShapeType="1"/>
            </p:cNvSpPr>
            <p:nvPr/>
          </p:nvSpPr>
          <p:spPr bwMode="auto">
            <a:xfrm>
              <a:off x="2916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59" name="Line 279"/>
            <p:cNvSpPr>
              <a:spLocks noChangeShapeType="1"/>
            </p:cNvSpPr>
            <p:nvPr/>
          </p:nvSpPr>
          <p:spPr bwMode="auto">
            <a:xfrm>
              <a:off x="2916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0" name="Rectangle 280"/>
            <p:cNvSpPr>
              <a:spLocks noChangeArrowheads="1"/>
            </p:cNvSpPr>
            <p:nvPr/>
          </p:nvSpPr>
          <p:spPr bwMode="auto">
            <a:xfrm>
              <a:off x="2922" y="3648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1" name="Line 281"/>
            <p:cNvSpPr>
              <a:spLocks noChangeShapeType="1"/>
            </p:cNvSpPr>
            <p:nvPr/>
          </p:nvSpPr>
          <p:spPr bwMode="auto">
            <a:xfrm>
              <a:off x="2922" y="3648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2" name="Rectangle 282"/>
            <p:cNvSpPr>
              <a:spLocks noChangeArrowheads="1"/>
            </p:cNvSpPr>
            <p:nvPr/>
          </p:nvSpPr>
          <p:spPr bwMode="auto">
            <a:xfrm>
              <a:off x="3119" y="3648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3" name="Line 283"/>
            <p:cNvSpPr>
              <a:spLocks noChangeShapeType="1"/>
            </p:cNvSpPr>
            <p:nvPr/>
          </p:nvSpPr>
          <p:spPr bwMode="auto">
            <a:xfrm>
              <a:off x="3119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4" name="Line 284"/>
            <p:cNvSpPr>
              <a:spLocks noChangeShapeType="1"/>
            </p:cNvSpPr>
            <p:nvPr/>
          </p:nvSpPr>
          <p:spPr bwMode="auto">
            <a:xfrm>
              <a:off x="3119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5" name="Rectangle 285"/>
            <p:cNvSpPr>
              <a:spLocks noChangeArrowheads="1"/>
            </p:cNvSpPr>
            <p:nvPr/>
          </p:nvSpPr>
          <p:spPr bwMode="auto">
            <a:xfrm>
              <a:off x="3125" y="3648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6" name="Line 286"/>
            <p:cNvSpPr>
              <a:spLocks noChangeShapeType="1"/>
            </p:cNvSpPr>
            <p:nvPr/>
          </p:nvSpPr>
          <p:spPr bwMode="auto">
            <a:xfrm>
              <a:off x="3125" y="3648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7" name="Line 287"/>
            <p:cNvSpPr>
              <a:spLocks noChangeShapeType="1"/>
            </p:cNvSpPr>
            <p:nvPr/>
          </p:nvSpPr>
          <p:spPr bwMode="auto">
            <a:xfrm>
              <a:off x="3365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8" name="Line 288"/>
            <p:cNvSpPr>
              <a:spLocks noChangeShapeType="1"/>
            </p:cNvSpPr>
            <p:nvPr/>
          </p:nvSpPr>
          <p:spPr bwMode="auto">
            <a:xfrm>
              <a:off x="3365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69" name="Rectangle 289"/>
            <p:cNvSpPr>
              <a:spLocks noChangeArrowheads="1"/>
            </p:cNvSpPr>
            <p:nvPr/>
          </p:nvSpPr>
          <p:spPr bwMode="auto">
            <a:xfrm>
              <a:off x="3371" y="3648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0" name="Line 290"/>
            <p:cNvSpPr>
              <a:spLocks noChangeShapeType="1"/>
            </p:cNvSpPr>
            <p:nvPr/>
          </p:nvSpPr>
          <p:spPr bwMode="auto">
            <a:xfrm>
              <a:off x="3371" y="3648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1" name="Rectangle 291"/>
            <p:cNvSpPr>
              <a:spLocks noChangeArrowheads="1"/>
            </p:cNvSpPr>
            <p:nvPr/>
          </p:nvSpPr>
          <p:spPr bwMode="auto">
            <a:xfrm>
              <a:off x="3665" y="3648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2" name="Line 292"/>
            <p:cNvSpPr>
              <a:spLocks noChangeShapeType="1"/>
            </p:cNvSpPr>
            <p:nvPr/>
          </p:nvSpPr>
          <p:spPr bwMode="auto">
            <a:xfrm>
              <a:off x="3665" y="3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3" name="Line 293"/>
            <p:cNvSpPr>
              <a:spLocks noChangeShapeType="1"/>
            </p:cNvSpPr>
            <p:nvPr/>
          </p:nvSpPr>
          <p:spPr bwMode="auto">
            <a:xfrm>
              <a:off x="3665" y="364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4" name="Rectangle 294"/>
            <p:cNvSpPr>
              <a:spLocks noChangeArrowheads="1"/>
            </p:cNvSpPr>
            <p:nvPr/>
          </p:nvSpPr>
          <p:spPr bwMode="auto">
            <a:xfrm>
              <a:off x="3671" y="3648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5" name="Line 295"/>
            <p:cNvSpPr>
              <a:spLocks noChangeShapeType="1"/>
            </p:cNvSpPr>
            <p:nvPr/>
          </p:nvSpPr>
          <p:spPr bwMode="auto">
            <a:xfrm>
              <a:off x="3671" y="3648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6" name="Rectangle 296"/>
            <p:cNvSpPr>
              <a:spLocks noChangeArrowheads="1"/>
            </p:cNvSpPr>
            <p:nvPr/>
          </p:nvSpPr>
          <p:spPr bwMode="auto">
            <a:xfrm>
              <a:off x="5552" y="3648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7" name="Line 297"/>
            <p:cNvSpPr>
              <a:spLocks noChangeShapeType="1"/>
            </p:cNvSpPr>
            <p:nvPr/>
          </p:nvSpPr>
          <p:spPr bwMode="auto">
            <a:xfrm>
              <a:off x="5552" y="364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78" name="Line 298"/>
            <p:cNvSpPr>
              <a:spLocks noChangeShapeType="1"/>
            </p:cNvSpPr>
            <p:nvPr/>
          </p:nvSpPr>
          <p:spPr bwMode="auto">
            <a:xfrm>
              <a:off x="3456" y="2400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46652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D Latch</a:t>
            </a:r>
          </a:p>
        </p:txBody>
      </p:sp>
      <p:sp>
        <p:nvSpPr>
          <p:cNvPr id="1028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6799262" cy="3444875"/>
          </a:xfrm>
        </p:spPr>
        <p:txBody>
          <a:bodyPr/>
          <a:lstStyle/>
          <a:p>
            <a:pPr marL="288925" indent="-288925" eaLnBrk="1" hangingPunct="1"/>
            <a:r>
              <a:rPr lang="en-US" sz="2400" dirty="0" smtClean="0">
                <a:cs typeface="Times New Roman" pitchFamily="18" charset="0"/>
              </a:rPr>
              <a:t>Adding an inverter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to the S-R Latch,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gives the D Latch</a:t>
            </a:r>
          </a:p>
          <a:p>
            <a:pPr marL="288925" indent="-288925" eaLnBrk="1" hangingPunct="1"/>
            <a:endParaRPr lang="en-US" sz="2400" dirty="0" smtClean="0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838200" y="3733800"/>
            <a:ext cx="4006850" cy="1995488"/>
            <a:chOff x="504" y="2495"/>
            <a:chExt cx="2524" cy="1257"/>
          </a:xfrm>
        </p:grpSpPr>
        <p:sp>
          <p:nvSpPr>
            <p:cNvPr id="1042" name="Rectangle 5"/>
            <p:cNvSpPr>
              <a:spLocks noChangeArrowheads="1"/>
            </p:cNvSpPr>
            <p:nvPr/>
          </p:nvSpPr>
          <p:spPr bwMode="auto">
            <a:xfrm>
              <a:off x="598" y="2502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Q</a:t>
              </a:r>
              <a:endParaRPr lang="en-US" sz="3200" i="1" baseline="-25000"/>
            </a:p>
          </p:txBody>
        </p:sp>
        <p:sp>
          <p:nvSpPr>
            <p:cNvPr id="1043" name="Rectangle 6"/>
            <p:cNvSpPr>
              <a:spLocks noChangeArrowheads="1"/>
            </p:cNvSpPr>
            <p:nvPr/>
          </p:nvSpPr>
          <p:spPr bwMode="auto">
            <a:xfrm>
              <a:off x="737" y="250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44" name="Rectangle 7"/>
            <p:cNvSpPr>
              <a:spLocks noChangeArrowheads="1"/>
            </p:cNvSpPr>
            <p:nvPr/>
          </p:nvSpPr>
          <p:spPr bwMode="auto">
            <a:xfrm>
              <a:off x="889" y="2502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D</a:t>
              </a:r>
              <a:endParaRPr lang="en-US" sz="3200" i="1" baseline="-25000"/>
            </a:p>
          </p:txBody>
        </p:sp>
        <p:sp>
          <p:nvSpPr>
            <p:cNvPr id="1045" name="Rectangle 8"/>
            <p:cNvSpPr>
              <a:spLocks noChangeArrowheads="1"/>
            </p:cNvSpPr>
            <p:nvPr/>
          </p:nvSpPr>
          <p:spPr bwMode="auto">
            <a:xfrm>
              <a:off x="1016" y="250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46" name="Rectangle 9"/>
            <p:cNvSpPr>
              <a:spLocks noChangeArrowheads="1"/>
            </p:cNvSpPr>
            <p:nvPr/>
          </p:nvSpPr>
          <p:spPr bwMode="auto">
            <a:xfrm>
              <a:off x="1260" y="2502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Q(t+1)</a:t>
              </a:r>
              <a:endParaRPr lang="en-US" sz="3200" i="1" baseline="-25000"/>
            </a:p>
          </p:txBody>
        </p:sp>
        <p:sp>
          <p:nvSpPr>
            <p:cNvPr id="1047" name="Rectangle 10"/>
            <p:cNvSpPr>
              <a:spLocks noChangeArrowheads="1"/>
            </p:cNvSpPr>
            <p:nvPr/>
          </p:nvSpPr>
          <p:spPr bwMode="auto">
            <a:xfrm>
              <a:off x="1766" y="250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48" name="Rectangle 11"/>
            <p:cNvSpPr>
              <a:spLocks noChangeArrowheads="1"/>
            </p:cNvSpPr>
            <p:nvPr/>
          </p:nvSpPr>
          <p:spPr bwMode="auto">
            <a:xfrm>
              <a:off x="1997" y="2502"/>
              <a:ext cx="7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Comment</a:t>
              </a:r>
              <a:endParaRPr lang="en-US" sz="3200" i="1" baseline="-25000"/>
            </a:p>
          </p:txBody>
        </p:sp>
        <p:sp>
          <p:nvSpPr>
            <p:cNvPr id="1049" name="Rectangle 12"/>
            <p:cNvSpPr>
              <a:spLocks noChangeArrowheads="1"/>
            </p:cNvSpPr>
            <p:nvPr/>
          </p:nvSpPr>
          <p:spPr bwMode="auto">
            <a:xfrm>
              <a:off x="2746" y="250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50" name="Rectangle 13"/>
            <p:cNvSpPr>
              <a:spLocks noChangeArrowheads="1"/>
            </p:cNvSpPr>
            <p:nvPr/>
          </p:nvSpPr>
          <p:spPr bwMode="auto">
            <a:xfrm>
              <a:off x="1070" y="2495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14"/>
            <p:cNvSpPr>
              <a:spLocks noChangeShapeType="1"/>
            </p:cNvSpPr>
            <p:nvPr/>
          </p:nvSpPr>
          <p:spPr bwMode="auto">
            <a:xfrm>
              <a:off x="1070" y="249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15"/>
            <p:cNvSpPr>
              <a:spLocks noChangeArrowheads="1"/>
            </p:cNvSpPr>
            <p:nvPr/>
          </p:nvSpPr>
          <p:spPr bwMode="auto">
            <a:xfrm>
              <a:off x="623" y="276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053" name="Rectangle 16"/>
            <p:cNvSpPr>
              <a:spLocks noChangeArrowheads="1"/>
            </p:cNvSpPr>
            <p:nvPr/>
          </p:nvSpPr>
          <p:spPr bwMode="auto">
            <a:xfrm>
              <a:off x="712" y="276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54" name="Rectangle 17"/>
            <p:cNvSpPr>
              <a:spLocks noChangeArrowheads="1"/>
            </p:cNvSpPr>
            <p:nvPr/>
          </p:nvSpPr>
          <p:spPr bwMode="auto">
            <a:xfrm>
              <a:off x="908" y="276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055" name="Rectangle 18"/>
            <p:cNvSpPr>
              <a:spLocks noChangeArrowheads="1"/>
            </p:cNvSpPr>
            <p:nvPr/>
          </p:nvSpPr>
          <p:spPr bwMode="auto">
            <a:xfrm>
              <a:off x="996" y="276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56" name="Rectangle 19"/>
            <p:cNvSpPr>
              <a:spLocks noChangeArrowheads="1"/>
            </p:cNvSpPr>
            <p:nvPr/>
          </p:nvSpPr>
          <p:spPr bwMode="auto">
            <a:xfrm>
              <a:off x="1468" y="276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057" name="Rectangle 20"/>
            <p:cNvSpPr>
              <a:spLocks noChangeArrowheads="1"/>
            </p:cNvSpPr>
            <p:nvPr/>
          </p:nvSpPr>
          <p:spPr bwMode="auto">
            <a:xfrm>
              <a:off x="1556" y="276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58" name="Rectangle 21"/>
            <p:cNvSpPr>
              <a:spLocks noChangeArrowheads="1"/>
            </p:cNvSpPr>
            <p:nvPr/>
          </p:nvSpPr>
          <p:spPr bwMode="auto">
            <a:xfrm>
              <a:off x="1997" y="2763"/>
              <a:ext cx="7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No change</a:t>
              </a:r>
              <a:endParaRPr lang="en-US" sz="3200" i="1" baseline="-25000"/>
            </a:p>
          </p:txBody>
        </p:sp>
        <p:sp>
          <p:nvSpPr>
            <p:cNvPr id="1059" name="Rectangle 22"/>
            <p:cNvSpPr>
              <a:spLocks noChangeArrowheads="1"/>
            </p:cNvSpPr>
            <p:nvPr/>
          </p:nvSpPr>
          <p:spPr bwMode="auto">
            <a:xfrm>
              <a:off x="2788" y="276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60" name="Rectangle 23"/>
            <p:cNvSpPr>
              <a:spLocks noChangeArrowheads="1"/>
            </p:cNvSpPr>
            <p:nvPr/>
          </p:nvSpPr>
          <p:spPr bwMode="auto">
            <a:xfrm>
              <a:off x="504" y="2744"/>
              <a:ext cx="31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Line 24"/>
            <p:cNvSpPr>
              <a:spLocks noChangeShapeType="1"/>
            </p:cNvSpPr>
            <p:nvPr/>
          </p:nvSpPr>
          <p:spPr bwMode="auto">
            <a:xfrm>
              <a:off x="504" y="2744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25"/>
            <p:cNvSpPr>
              <a:spLocks noChangeArrowheads="1"/>
            </p:cNvSpPr>
            <p:nvPr/>
          </p:nvSpPr>
          <p:spPr bwMode="auto">
            <a:xfrm>
              <a:off x="823" y="2744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26"/>
            <p:cNvSpPr>
              <a:spLocks noChangeShapeType="1"/>
            </p:cNvSpPr>
            <p:nvPr/>
          </p:nvSpPr>
          <p:spPr bwMode="auto">
            <a:xfrm>
              <a:off x="823" y="274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Line 27"/>
            <p:cNvSpPr>
              <a:spLocks noChangeShapeType="1"/>
            </p:cNvSpPr>
            <p:nvPr/>
          </p:nvSpPr>
          <p:spPr bwMode="auto">
            <a:xfrm>
              <a:off x="823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Rectangle 28"/>
            <p:cNvSpPr>
              <a:spLocks noChangeArrowheads="1"/>
            </p:cNvSpPr>
            <p:nvPr/>
          </p:nvSpPr>
          <p:spPr bwMode="auto">
            <a:xfrm>
              <a:off x="835" y="2744"/>
              <a:ext cx="23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29"/>
            <p:cNvSpPr>
              <a:spLocks noChangeShapeType="1"/>
            </p:cNvSpPr>
            <p:nvPr/>
          </p:nvSpPr>
          <p:spPr bwMode="auto">
            <a:xfrm>
              <a:off x="835" y="2744"/>
              <a:ext cx="2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30"/>
            <p:cNvSpPr>
              <a:spLocks noChangeArrowheads="1"/>
            </p:cNvSpPr>
            <p:nvPr/>
          </p:nvSpPr>
          <p:spPr bwMode="auto">
            <a:xfrm>
              <a:off x="1070" y="274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Line 31"/>
            <p:cNvSpPr>
              <a:spLocks noChangeShapeType="1"/>
            </p:cNvSpPr>
            <p:nvPr/>
          </p:nvSpPr>
          <p:spPr bwMode="auto">
            <a:xfrm>
              <a:off x="1070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Line 32"/>
            <p:cNvSpPr>
              <a:spLocks noChangeShapeType="1"/>
            </p:cNvSpPr>
            <p:nvPr/>
          </p:nvSpPr>
          <p:spPr bwMode="auto">
            <a:xfrm>
              <a:off x="1070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33"/>
            <p:cNvSpPr>
              <a:spLocks noChangeArrowheads="1"/>
            </p:cNvSpPr>
            <p:nvPr/>
          </p:nvSpPr>
          <p:spPr bwMode="auto">
            <a:xfrm>
              <a:off x="1081" y="2744"/>
              <a:ext cx="86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Line 34"/>
            <p:cNvSpPr>
              <a:spLocks noChangeShapeType="1"/>
            </p:cNvSpPr>
            <p:nvPr/>
          </p:nvSpPr>
          <p:spPr bwMode="auto">
            <a:xfrm>
              <a:off x="1081" y="2744"/>
              <a:ext cx="8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35"/>
            <p:cNvSpPr>
              <a:spLocks noChangeArrowheads="1"/>
            </p:cNvSpPr>
            <p:nvPr/>
          </p:nvSpPr>
          <p:spPr bwMode="auto">
            <a:xfrm>
              <a:off x="1949" y="274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36"/>
            <p:cNvSpPr>
              <a:spLocks noChangeShapeType="1"/>
            </p:cNvSpPr>
            <p:nvPr/>
          </p:nvSpPr>
          <p:spPr bwMode="auto">
            <a:xfrm>
              <a:off x="1949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37"/>
            <p:cNvSpPr>
              <a:spLocks noChangeShapeType="1"/>
            </p:cNvSpPr>
            <p:nvPr/>
          </p:nvSpPr>
          <p:spPr bwMode="auto">
            <a:xfrm>
              <a:off x="1949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38"/>
            <p:cNvSpPr>
              <a:spLocks noChangeArrowheads="1"/>
            </p:cNvSpPr>
            <p:nvPr/>
          </p:nvSpPr>
          <p:spPr bwMode="auto">
            <a:xfrm>
              <a:off x="1960" y="2744"/>
              <a:ext cx="106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39"/>
            <p:cNvSpPr>
              <a:spLocks noChangeShapeType="1"/>
            </p:cNvSpPr>
            <p:nvPr/>
          </p:nvSpPr>
          <p:spPr bwMode="auto">
            <a:xfrm>
              <a:off x="1960" y="2744"/>
              <a:ext cx="10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Rectangle 40"/>
            <p:cNvSpPr>
              <a:spLocks noChangeArrowheads="1"/>
            </p:cNvSpPr>
            <p:nvPr/>
          </p:nvSpPr>
          <p:spPr bwMode="auto">
            <a:xfrm>
              <a:off x="1070" y="2755"/>
              <a:ext cx="11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41"/>
            <p:cNvSpPr>
              <a:spLocks noChangeShapeType="1"/>
            </p:cNvSpPr>
            <p:nvPr/>
          </p:nvSpPr>
          <p:spPr bwMode="auto">
            <a:xfrm>
              <a:off x="1070" y="2755"/>
              <a:ext cx="1" cy="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42"/>
            <p:cNvSpPr>
              <a:spLocks noChangeArrowheads="1"/>
            </p:cNvSpPr>
            <p:nvPr/>
          </p:nvSpPr>
          <p:spPr bwMode="auto">
            <a:xfrm>
              <a:off x="623" y="3012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080" name="Rectangle 43"/>
            <p:cNvSpPr>
              <a:spLocks noChangeArrowheads="1"/>
            </p:cNvSpPr>
            <p:nvPr/>
          </p:nvSpPr>
          <p:spPr bwMode="auto">
            <a:xfrm>
              <a:off x="712" y="301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81" name="Rectangle 44"/>
            <p:cNvSpPr>
              <a:spLocks noChangeArrowheads="1"/>
            </p:cNvSpPr>
            <p:nvPr/>
          </p:nvSpPr>
          <p:spPr bwMode="auto">
            <a:xfrm>
              <a:off x="908" y="3012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082" name="Rectangle 45"/>
            <p:cNvSpPr>
              <a:spLocks noChangeArrowheads="1"/>
            </p:cNvSpPr>
            <p:nvPr/>
          </p:nvSpPr>
          <p:spPr bwMode="auto">
            <a:xfrm>
              <a:off x="996" y="301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83" name="Rectangle 46"/>
            <p:cNvSpPr>
              <a:spLocks noChangeArrowheads="1"/>
            </p:cNvSpPr>
            <p:nvPr/>
          </p:nvSpPr>
          <p:spPr bwMode="auto">
            <a:xfrm>
              <a:off x="1468" y="3012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084" name="Rectangle 47"/>
            <p:cNvSpPr>
              <a:spLocks noChangeArrowheads="1"/>
            </p:cNvSpPr>
            <p:nvPr/>
          </p:nvSpPr>
          <p:spPr bwMode="auto">
            <a:xfrm>
              <a:off x="1556" y="301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85" name="Rectangle 48"/>
            <p:cNvSpPr>
              <a:spLocks noChangeArrowheads="1"/>
            </p:cNvSpPr>
            <p:nvPr/>
          </p:nvSpPr>
          <p:spPr bwMode="auto">
            <a:xfrm>
              <a:off x="1997" y="3012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Set Q</a:t>
              </a:r>
              <a:endParaRPr lang="en-US" sz="3200" i="1" baseline="-25000"/>
            </a:p>
          </p:txBody>
        </p:sp>
        <p:sp>
          <p:nvSpPr>
            <p:cNvPr id="1086" name="Rectangle 49"/>
            <p:cNvSpPr>
              <a:spLocks noChangeArrowheads="1"/>
            </p:cNvSpPr>
            <p:nvPr/>
          </p:nvSpPr>
          <p:spPr bwMode="auto">
            <a:xfrm>
              <a:off x="2417" y="301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87" name="Rectangle 50"/>
            <p:cNvSpPr>
              <a:spLocks noChangeArrowheads="1"/>
            </p:cNvSpPr>
            <p:nvPr/>
          </p:nvSpPr>
          <p:spPr bwMode="auto">
            <a:xfrm>
              <a:off x="1070" y="3005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51"/>
            <p:cNvSpPr>
              <a:spLocks noChangeShapeType="1"/>
            </p:cNvSpPr>
            <p:nvPr/>
          </p:nvSpPr>
          <p:spPr bwMode="auto">
            <a:xfrm>
              <a:off x="1070" y="300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52"/>
            <p:cNvSpPr>
              <a:spLocks noChangeArrowheads="1"/>
            </p:cNvSpPr>
            <p:nvPr/>
          </p:nvSpPr>
          <p:spPr bwMode="auto">
            <a:xfrm>
              <a:off x="623" y="326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090" name="Rectangle 53"/>
            <p:cNvSpPr>
              <a:spLocks noChangeArrowheads="1"/>
            </p:cNvSpPr>
            <p:nvPr/>
          </p:nvSpPr>
          <p:spPr bwMode="auto">
            <a:xfrm>
              <a:off x="712" y="326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91" name="Rectangle 54"/>
            <p:cNvSpPr>
              <a:spLocks noChangeArrowheads="1"/>
            </p:cNvSpPr>
            <p:nvPr/>
          </p:nvSpPr>
          <p:spPr bwMode="auto">
            <a:xfrm>
              <a:off x="908" y="326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092" name="Rectangle 55"/>
            <p:cNvSpPr>
              <a:spLocks noChangeArrowheads="1"/>
            </p:cNvSpPr>
            <p:nvPr/>
          </p:nvSpPr>
          <p:spPr bwMode="auto">
            <a:xfrm>
              <a:off x="996" y="326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93" name="Rectangle 56"/>
            <p:cNvSpPr>
              <a:spLocks noChangeArrowheads="1"/>
            </p:cNvSpPr>
            <p:nvPr/>
          </p:nvSpPr>
          <p:spPr bwMode="auto">
            <a:xfrm>
              <a:off x="1468" y="326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0</a:t>
              </a:r>
              <a:endParaRPr lang="en-US" sz="3200" i="1" baseline="-25000"/>
            </a:p>
          </p:txBody>
        </p:sp>
        <p:sp>
          <p:nvSpPr>
            <p:cNvPr id="1094" name="Rectangle 57"/>
            <p:cNvSpPr>
              <a:spLocks noChangeArrowheads="1"/>
            </p:cNvSpPr>
            <p:nvPr/>
          </p:nvSpPr>
          <p:spPr bwMode="auto">
            <a:xfrm>
              <a:off x="1556" y="326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95" name="Rectangle 58"/>
            <p:cNvSpPr>
              <a:spLocks noChangeArrowheads="1"/>
            </p:cNvSpPr>
            <p:nvPr/>
          </p:nvSpPr>
          <p:spPr bwMode="auto">
            <a:xfrm>
              <a:off x="1997" y="3261"/>
              <a:ext cx="60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Clear Q</a:t>
              </a:r>
              <a:endParaRPr lang="en-US" sz="3200" i="1" baseline="-25000"/>
            </a:p>
          </p:txBody>
        </p:sp>
        <p:sp>
          <p:nvSpPr>
            <p:cNvPr id="1096" name="Rectangle 59"/>
            <p:cNvSpPr>
              <a:spLocks noChangeArrowheads="1"/>
            </p:cNvSpPr>
            <p:nvPr/>
          </p:nvSpPr>
          <p:spPr bwMode="auto">
            <a:xfrm>
              <a:off x="2603" y="326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097" name="Rectangle 60"/>
            <p:cNvSpPr>
              <a:spLocks noChangeArrowheads="1"/>
            </p:cNvSpPr>
            <p:nvPr/>
          </p:nvSpPr>
          <p:spPr bwMode="auto">
            <a:xfrm>
              <a:off x="1070" y="3254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Line 61"/>
            <p:cNvSpPr>
              <a:spLocks noChangeShapeType="1"/>
            </p:cNvSpPr>
            <p:nvPr/>
          </p:nvSpPr>
          <p:spPr bwMode="auto">
            <a:xfrm>
              <a:off x="1070" y="3254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62"/>
            <p:cNvSpPr>
              <a:spLocks noChangeArrowheads="1"/>
            </p:cNvSpPr>
            <p:nvPr/>
          </p:nvSpPr>
          <p:spPr bwMode="auto">
            <a:xfrm>
              <a:off x="623" y="351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100" name="Rectangle 63"/>
            <p:cNvSpPr>
              <a:spLocks noChangeArrowheads="1"/>
            </p:cNvSpPr>
            <p:nvPr/>
          </p:nvSpPr>
          <p:spPr bwMode="auto">
            <a:xfrm>
              <a:off x="712" y="351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101" name="Rectangle 64"/>
            <p:cNvSpPr>
              <a:spLocks noChangeArrowheads="1"/>
            </p:cNvSpPr>
            <p:nvPr/>
          </p:nvSpPr>
          <p:spPr bwMode="auto">
            <a:xfrm>
              <a:off x="908" y="351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102" name="Rectangle 65"/>
            <p:cNvSpPr>
              <a:spLocks noChangeArrowheads="1"/>
            </p:cNvSpPr>
            <p:nvPr/>
          </p:nvSpPr>
          <p:spPr bwMode="auto">
            <a:xfrm>
              <a:off x="996" y="351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103" name="Rectangle 66"/>
            <p:cNvSpPr>
              <a:spLocks noChangeArrowheads="1"/>
            </p:cNvSpPr>
            <p:nvPr/>
          </p:nvSpPr>
          <p:spPr bwMode="auto">
            <a:xfrm>
              <a:off x="1468" y="351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3200" i="1" baseline="-25000"/>
            </a:p>
          </p:txBody>
        </p:sp>
        <p:sp>
          <p:nvSpPr>
            <p:cNvPr id="1104" name="Rectangle 67"/>
            <p:cNvSpPr>
              <a:spLocks noChangeArrowheads="1"/>
            </p:cNvSpPr>
            <p:nvPr/>
          </p:nvSpPr>
          <p:spPr bwMode="auto">
            <a:xfrm>
              <a:off x="1556" y="351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105" name="Rectangle 68"/>
            <p:cNvSpPr>
              <a:spLocks noChangeArrowheads="1"/>
            </p:cNvSpPr>
            <p:nvPr/>
          </p:nvSpPr>
          <p:spPr bwMode="auto">
            <a:xfrm>
              <a:off x="1997" y="3511"/>
              <a:ext cx="8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No Change</a:t>
              </a:r>
              <a:endParaRPr lang="en-US" sz="3200" i="1" baseline="-25000"/>
            </a:p>
          </p:txBody>
        </p:sp>
        <p:sp>
          <p:nvSpPr>
            <p:cNvPr id="1106" name="Rectangle 69"/>
            <p:cNvSpPr>
              <a:spLocks noChangeArrowheads="1"/>
            </p:cNvSpPr>
            <p:nvPr/>
          </p:nvSpPr>
          <p:spPr bwMode="auto">
            <a:xfrm>
              <a:off x="2836" y="351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rgbClr val="000000"/>
                  </a:solidFill>
                </a:rPr>
                <a:t> </a:t>
              </a:r>
              <a:endParaRPr lang="en-US" sz="3200" i="1" baseline="-25000"/>
            </a:p>
          </p:txBody>
        </p:sp>
        <p:sp>
          <p:nvSpPr>
            <p:cNvPr id="1107" name="Rectangle 70"/>
            <p:cNvSpPr>
              <a:spLocks noChangeArrowheads="1"/>
            </p:cNvSpPr>
            <p:nvPr/>
          </p:nvSpPr>
          <p:spPr bwMode="auto">
            <a:xfrm>
              <a:off x="1070" y="3503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Line 71"/>
            <p:cNvSpPr>
              <a:spLocks noChangeShapeType="1"/>
            </p:cNvSpPr>
            <p:nvPr/>
          </p:nvSpPr>
          <p:spPr bwMode="auto">
            <a:xfrm>
              <a:off x="1070" y="3503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6" name="Object 72"/>
          <p:cNvGraphicFramePr>
            <a:graphicFrameLocks noChangeAspect="1"/>
          </p:cNvGraphicFramePr>
          <p:nvPr/>
        </p:nvGraphicFramePr>
        <p:xfrm>
          <a:off x="5110163" y="3732213"/>
          <a:ext cx="35861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" name="Document" r:id="rId4" imgW="3574440" imgH="772920" progId="Word.Document.8">
                  <p:embed/>
                </p:oleObj>
              </mc:Choice>
              <mc:Fallback>
                <p:oleObj name="Document" r:id="rId4" imgW="3574440" imgH="772920" progId="Word.Document.8">
                  <p:embed/>
                  <p:pic>
                    <p:nvPicPr>
                      <p:cNvPr id="102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732213"/>
                        <a:ext cx="35861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73"/>
          <p:cNvGrpSpPr>
            <a:grpSpLocks/>
          </p:cNvGrpSpPr>
          <p:nvPr/>
        </p:nvGrpSpPr>
        <p:grpSpPr bwMode="auto">
          <a:xfrm>
            <a:off x="6477000" y="4343400"/>
            <a:ext cx="1854200" cy="1636713"/>
            <a:chOff x="4080" y="2736"/>
            <a:chExt cx="1168" cy="1031"/>
          </a:xfrm>
        </p:grpSpPr>
        <p:sp>
          <p:nvSpPr>
            <p:cNvPr id="1032" name="Freeform 74"/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>
                <a:gd name="T0" fmla="*/ 10 w 778"/>
                <a:gd name="T1" fmla="*/ 0 h 1031"/>
                <a:gd name="T2" fmla="*/ 7 w 778"/>
                <a:gd name="T3" fmla="*/ 0 h 1031"/>
                <a:gd name="T4" fmla="*/ 4 w 778"/>
                <a:gd name="T5" fmla="*/ 3 h 1031"/>
                <a:gd name="T6" fmla="*/ 0 w 778"/>
                <a:gd name="T7" fmla="*/ 7 h 1031"/>
                <a:gd name="T8" fmla="*/ 0 w 778"/>
                <a:gd name="T9" fmla="*/ 1024 h 1031"/>
                <a:gd name="T10" fmla="*/ 4 w 778"/>
                <a:gd name="T11" fmla="*/ 1027 h 1031"/>
                <a:gd name="T12" fmla="*/ 7 w 778"/>
                <a:gd name="T13" fmla="*/ 1031 h 1031"/>
                <a:gd name="T14" fmla="*/ 772 w 778"/>
                <a:gd name="T15" fmla="*/ 1031 h 1031"/>
                <a:gd name="T16" fmla="*/ 775 w 778"/>
                <a:gd name="T17" fmla="*/ 1027 h 1031"/>
                <a:gd name="T18" fmla="*/ 778 w 778"/>
                <a:gd name="T19" fmla="*/ 1024 h 1031"/>
                <a:gd name="T20" fmla="*/ 778 w 778"/>
                <a:gd name="T21" fmla="*/ 7 h 1031"/>
                <a:gd name="T22" fmla="*/ 775 w 778"/>
                <a:gd name="T23" fmla="*/ 3 h 1031"/>
                <a:gd name="T24" fmla="*/ 772 w 778"/>
                <a:gd name="T25" fmla="*/ 0 h 1031"/>
                <a:gd name="T26" fmla="*/ 768 w 778"/>
                <a:gd name="T27" fmla="*/ 0 h 1031"/>
                <a:gd name="T28" fmla="*/ 10 w 778"/>
                <a:gd name="T29" fmla="*/ 0 h 1031"/>
                <a:gd name="T30" fmla="*/ 10 w 778"/>
                <a:gd name="T31" fmla="*/ 20 h 1031"/>
                <a:gd name="T32" fmla="*/ 768 w 778"/>
                <a:gd name="T33" fmla="*/ 20 h 1031"/>
                <a:gd name="T34" fmla="*/ 758 w 778"/>
                <a:gd name="T35" fmla="*/ 10 h 1031"/>
                <a:gd name="T36" fmla="*/ 758 w 778"/>
                <a:gd name="T37" fmla="*/ 1021 h 1031"/>
                <a:gd name="T38" fmla="*/ 768 w 778"/>
                <a:gd name="T39" fmla="*/ 1010 h 1031"/>
                <a:gd name="T40" fmla="*/ 10 w 778"/>
                <a:gd name="T41" fmla="*/ 1010 h 1031"/>
                <a:gd name="T42" fmla="*/ 20 w 778"/>
                <a:gd name="T43" fmla="*/ 1021 h 1031"/>
                <a:gd name="T44" fmla="*/ 20 w 778"/>
                <a:gd name="T45" fmla="*/ 10 h 1031"/>
                <a:gd name="T46" fmla="*/ 10 w 778"/>
                <a:gd name="T47" fmla="*/ 20 h 1031"/>
                <a:gd name="T48" fmla="*/ 10 w 778"/>
                <a:gd name="T49" fmla="*/ 0 h 10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8"/>
                <a:gd name="T76" fmla="*/ 0 h 1031"/>
                <a:gd name="T77" fmla="*/ 778 w 778"/>
                <a:gd name="T78" fmla="*/ 1031 h 10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Rectangle 75"/>
            <p:cNvSpPr>
              <a:spLocks noChangeArrowheads="1"/>
            </p:cNvSpPr>
            <p:nvPr/>
          </p:nvSpPr>
          <p:spPr bwMode="auto">
            <a:xfrm>
              <a:off x="4338" y="3453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i="1" baseline="-25000"/>
            </a:p>
          </p:txBody>
        </p:sp>
        <p:sp>
          <p:nvSpPr>
            <p:cNvPr id="1034" name="Rectangle 76"/>
            <p:cNvSpPr>
              <a:spLocks noChangeArrowheads="1"/>
            </p:cNvSpPr>
            <p:nvPr/>
          </p:nvSpPr>
          <p:spPr bwMode="auto">
            <a:xfrm>
              <a:off x="4338" y="2879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sz="3200" i="1" baseline="-25000"/>
            </a:p>
          </p:txBody>
        </p:sp>
        <p:sp>
          <p:nvSpPr>
            <p:cNvPr id="1035" name="Rectangle 77"/>
            <p:cNvSpPr>
              <a:spLocks noChangeArrowheads="1"/>
            </p:cNvSpPr>
            <p:nvPr/>
          </p:nvSpPr>
          <p:spPr bwMode="auto">
            <a:xfrm>
              <a:off x="4781" y="288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i="1" baseline="-25000"/>
            </a:p>
          </p:txBody>
        </p:sp>
        <p:sp>
          <p:nvSpPr>
            <p:cNvPr id="1036" name="Rectangle 78"/>
            <p:cNvSpPr>
              <a:spLocks noChangeArrowheads="1"/>
            </p:cNvSpPr>
            <p:nvPr/>
          </p:nvSpPr>
          <p:spPr bwMode="auto">
            <a:xfrm>
              <a:off x="4789" y="3436"/>
              <a:ext cx="1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i="1" baseline="-25000"/>
            </a:p>
          </p:txBody>
        </p:sp>
        <p:sp>
          <p:nvSpPr>
            <p:cNvPr id="1037" name="Freeform 79"/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9 h 10"/>
                <a:gd name="T6" fmla="*/ 168 w 168"/>
                <a:gd name="T7" fmla="*/ 9 h 10"/>
                <a:gd name="T8" fmla="*/ 168 w 168"/>
                <a:gd name="T9" fmla="*/ 4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4 h 10"/>
                <a:gd name="T18" fmla="*/ 0 w 168"/>
                <a:gd name="T19" fmla="*/ 9 h 10"/>
                <a:gd name="T20" fmla="*/ 2 w 168"/>
                <a:gd name="T21" fmla="*/ 9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8"/>
                <a:gd name="T43" fmla="*/ 0 h 10"/>
                <a:gd name="T44" fmla="*/ 168 w 168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80"/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8 h 10"/>
                <a:gd name="T6" fmla="*/ 168 w 168"/>
                <a:gd name="T7" fmla="*/ 8 h 10"/>
                <a:gd name="T8" fmla="*/ 168 w 168"/>
                <a:gd name="T9" fmla="*/ 3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3 h 10"/>
                <a:gd name="T18" fmla="*/ 0 w 168"/>
                <a:gd name="T19" fmla="*/ 8 h 10"/>
                <a:gd name="T20" fmla="*/ 2 w 168"/>
                <a:gd name="T21" fmla="*/ 8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8"/>
                <a:gd name="T43" fmla="*/ 0 h 10"/>
                <a:gd name="T44" fmla="*/ 168 w 168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81"/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82"/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Oval 83"/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1" name="Picture 14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2766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7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5425" y="312738"/>
            <a:ext cx="11398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382000" cy="2362200"/>
          </a:xfrm>
          <a:noFill/>
        </p:spPr>
        <p:txBody>
          <a:bodyPr/>
          <a:lstStyle/>
          <a:p>
            <a:r>
              <a:rPr lang="en-US" sz="2400" dirty="0" smtClean="0"/>
              <a:t>Two inputs: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the data value to be stored (D)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the clock signal (C) indicating when to read &amp; store D</a:t>
            </a:r>
          </a:p>
          <a:p>
            <a:r>
              <a:rPr lang="en-US" sz="2400" dirty="0" smtClean="0"/>
              <a:t>Two outputs:</a:t>
            </a:r>
          </a:p>
          <a:p>
            <a:pPr lvl="1"/>
            <a:r>
              <a:rPr lang="en-US" sz="2000" dirty="0" smtClean="0"/>
              <a:t>the value of the internal state (Q) and it's complement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D Latch (Cont.)</a:t>
            </a:r>
          </a:p>
        </p:txBody>
      </p:sp>
      <p:pic>
        <p:nvPicPr>
          <p:cNvPr id="21509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32766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38600"/>
            <a:ext cx="3733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441202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19826" y="1214785"/>
            <a:ext cx="785539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We finished our coverage on </a:t>
            </a:r>
            <a:r>
              <a:rPr lang="en-US" dirty="0"/>
              <a:t>how to do </a:t>
            </a:r>
            <a:r>
              <a:rPr lang="en-US" b="1" dirty="0">
                <a:solidFill>
                  <a:srgbClr val="C00000"/>
                </a:solidFill>
              </a:rPr>
              <a:t>simple ALU design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Will cover: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Sequential Logic Circuit 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S-R </a:t>
            </a:r>
            <a:r>
              <a:rPr lang="en-US" sz="2400" b="1" dirty="0" smtClean="0">
                <a:solidFill>
                  <a:srgbClr val="C00000"/>
                </a:solidFill>
              </a:rPr>
              <a:t>Latch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D- Latch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D Flip-Flop</a:t>
            </a:r>
            <a:endParaRPr lang="en-US" sz="2400" dirty="0" smtClean="0"/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We </a:t>
            </a:r>
            <a:r>
              <a:rPr lang="en-US" b="1" dirty="0">
                <a:solidFill>
                  <a:srgbClr val="C00000"/>
                </a:solidFill>
              </a:rPr>
              <a:t>will have Quiz 4 on Wednesday, October 17, which will cover lecture 16-19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HW 4 </a:t>
            </a:r>
            <a:r>
              <a:rPr lang="en-US" dirty="0" smtClean="0">
                <a:solidFill>
                  <a:schemeClr val="tx1"/>
                </a:solidFill>
              </a:rPr>
              <a:t>is posted </a:t>
            </a: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smtClean="0">
                <a:solidFill>
                  <a:schemeClr val="tx1"/>
                </a:solidFill>
              </a:rPr>
              <a:t>Blackboard, which is due on Wednesday, October 17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C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77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Latch Timing Problem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77200" cy="3444875"/>
          </a:xfrm>
        </p:spPr>
        <p:txBody>
          <a:bodyPr>
            <a:normAutofit lnSpcReduction="10000"/>
          </a:bodyPr>
          <a:lstStyle/>
          <a:p>
            <a:pPr marL="288925" indent="-288925" eaLnBrk="1" hangingPunct="1"/>
            <a:r>
              <a:rPr lang="en-US" sz="2400" dirty="0" smtClean="0"/>
              <a:t>In a sequential circuit, paths may exist through combinational logic:</a:t>
            </a:r>
          </a:p>
          <a:p>
            <a:pPr marL="692150" lvl="1" indent="-234950" eaLnBrk="1" hangingPunct="1"/>
            <a:r>
              <a:rPr lang="en-US" b="1" dirty="0" smtClean="0">
                <a:solidFill>
                  <a:srgbClr val="C00000"/>
                </a:solidFill>
              </a:rPr>
              <a:t>From one storage element to another</a:t>
            </a:r>
          </a:p>
          <a:p>
            <a:pPr marL="692150" lvl="1" indent="-234950" eaLnBrk="1" hangingPunct="1"/>
            <a:r>
              <a:rPr lang="en-US" b="1" dirty="0" smtClean="0">
                <a:solidFill>
                  <a:srgbClr val="C00000"/>
                </a:solidFill>
              </a:rPr>
              <a:t>From a storage element back to the same storage element</a:t>
            </a:r>
          </a:p>
          <a:p>
            <a:pPr marL="288925" indent="-288925" eaLnBrk="1" hangingPunct="1"/>
            <a:r>
              <a:rPr lang="en-US" sz="2400" dirty="0" smtClean="0"/>
              <a:t>The combinational logic between a latch output and a latch input may be as simple as an interconnect</a:t>
            </a:r>
          </a:p>
          <a:p>
            <a:pPr marL="288925" indent="-288925" eaLnBrk="1" hangingPunct="1"/>
            <a:r>
              <a:rPr lang="en-US" sz="2400" b="1" dirty="0" smtClean="0">
                <a:solidFill>
                  <a:srgbClr val="C00000"/>
                </a:solidFill>
              </a:rPr>
              <a:t>For a clocked D-latch, the output Q depends on the input D whenever the clock input C has value 1</a:t>
            </a:r>
          </a:p>
        </p:txBody>
      </p:sp>
    </p:spTree>
    <p:extLst>
      <p:ext uri="{BB962C8B-B14F-4D97-AF65-F5344CB8AC3E}">
        <p14:creationId xmlns:p14="http://schemas.microsoft.com/office/powerpoint/2010/main" val="3044907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950200" cy="1020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The Latch Timing Problem (continued)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772400" cy="5027613"/>
          </a:xfrm>
        </p:spPr>
        <p:txBody>
          <a:bodyPr>
            <a:normAutofit fontScale="92500" lnSpcReduction="10000"/>
          </a:bodyPr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sz="2000" dirty="0" smtClean="0"/>
              <a:t>Consider the following circuit: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r>
              <a:rPr lang="en-US" sz="2000" dirty="0" smtClean="0"/>
              <a:t>Suppose that initially Y = 0.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endParaRPr lang="en-US" sz="2000" dirty="0" smtClean="0"/>
          </a:p>
          <a:p>
            <a:pPr marL="288925" indent="-288925" eaLnBrk="1" hangingPunct="1">
              <a:lnSpc>
                <a:spcPct val="90000"/>
              </a:lnSpc>
            </a:pPr>
            <a:r>
              <a:rPr lang="en-US" sz="2000" dirty="0" smtClean="0"/>
              <a:t>As long as C = 1, the value of Y continues to change!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The changes are based on the delay present on the loop through the connection from Y back to Y. 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sz="2000" dirty="0" smtClean="0"/>
              <a:t>This behavior is clearly unacceptable.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sz="2000" u="sng" dirty="0" smtClean="0"/>
              <a:t>Desired behavior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Y changes </a:t>
            </a:r>
            <a:r>
              <a:rPr lang="en-US" sz="2000" b="1" u="sng" dirty="0" smtClean="0">
                <a:solidFill>
                  <a:srgbClr val="C00000"/>
                </a:solidFill>
              </a:rPr>
              <a:t>only once</a:t>
            </a:r>
            <a:r>
              <a:rPr lang="en-US" sz="2000" b="1" dirty="0" smtClean="0">
                <a:solidFill>
                  <a:srgbClr val="C00000"/>
                </a:solidFill>
              </a:rPr>
              <a:t> per clock pulse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90600" y="3124200"/>
            <a:ext cx="5934075" cy="1085850"/>
            <a:chOff x="478" y="2684"/>
            <a:chExt cx="3738" cy="684"/>
          </a:xfrm>
        </p:grpSpPr>
        <p:grpSp>
          <p:nvGrpSpPr>
            <p:cNvPr id="23575" name="Group 5"/>
            <p:cNvGrpSpPr>
              <a:grpSpLocks/>
            </p:cNvGrpSpPr>
            <p:nvPr/>
          </p:nvGrpSpPr>
          <p:grpSpPr bwMode="auto">
            <a:xfrm>
              <a:off x="1165" y="2816"/>
              <a:ext cx="3051" cy="184"/>
              <a:chOff x="1165" y="2816"/>
              <a:chExt cx="3051" cy="184"/>
            </a:xfrm>
          </p:grpSpPr>
          <p:sp>
            <p:nvSpPr>
              <p:cNvPr id="23588" name="Line 6"/>
              <p:cNvSpPr>
                <a:spLocks noChangeShapeType="1"/>
              </p:cNvSpPr>
              <p:nvPr/>
            </p:nvSpPr>
            <p:spPr bwMode="auto">
              <a:xfrm>
                <a:off x="1165" y="300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Line 7"/>
              <p:cNvSpPr>
                <a:spLocks noChangeShapeType="1"/>
              </p:cNvSpPr>
              <p:nvPr/>
            </p:nvSpPr>
            <p:spPr bwMode="auto">
              <a:xfrm flipV="1">
                <a:off x="2021" y="2824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0" name="Line 8"/>
              <p:cNvSpPr>
                <a:spLocks noChangeShapeType="1"/>
              </p:cNvSpPr>
              <p:nvPr/>
            </p:nvSpPr>
            <p:spPr bwMode="auto">
              <a:xfrm>
                <a:off x="2013" y="2816"/>
                <a:ext cx="1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1" name="Line 9"/>
              <p:cNvSpPr>
                <a:spLocks noChangeShapeType="1"/>
              </p:cNvSpPr>
              <p:nvPr/>
            </p:nvSpPr>
            <p:spPr bwMode="auto">
              <a:xfrm>
                <a:off x="3254" y="2816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2" name="Line 10"/>
              <p:cNvSpPr>
                <a:spLocks noChangeShapeType="1"/>
              </p:cNvSpPr>
              <p:nvPr/>
            </p:nvSpPr>
            <p:spPr bwMode="auto">
              <a:xfrm>
                <a:off x="3246" y="3000"/>
                <a:ext cx="9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6" name="Text Box 11"/>
            <p:cNvSpPr txBox="1">
              <a:spLocks noChangeArrowheads="1"/>
            </p:cNvSpPr>
            <p:nvPr/>
          </p:nvSpPr>
          <p:spPr bwMode="auto">
            <a:xfrm>
              <a:off x="478" y="2684"/>
              <a:ext cx="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Clock</a:t>
              </a:r>
            </a:p>
          </p:txBody>
        </p:sp>
        <p:sp>
          <p:nvSpPr>
            <p:cNvPr id="23577" name="Text Box 12"/>
            <p:cNvSpPr txBox="1">
              <a:spLocks noChangeArrowheads="1"/>
            </p:cNvSpPr>
            <p:nvPr/>
          </p:nvSpPr>
          <p:spPr bwMode="auto">
            <a:xfrm>
              <a:off x="872" y="3003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Y</a:t>
              </a:r>
            </a:p>
          </p:txBody>
        </p:sp>
        <p:grpSp>
          <p:nvGrpSpPr>
            <p:cNvPr id="23578" name="Group 13"/>
            <p:cNvGrpSpPr>
              <a:grpSpLocks/>
            </p:cNvGrpSpPr>
            <p:nvPr/>
          </p:nvGrpSpPr>
          <p:grpSpPr bwMode="auto">
            <a:xfrm>
              <a:off x="1172" y="3119"/>
              <a:ext cx="2924" cy="205"/>
              <a:chOff x="1172" y="3119"/>
              <a:chExt cx="2924" cy="205"/>
            </a:xfrm>
          </p:grpSpPr>
          <p:sp>
            <p:nvSpPr>
              <p:cNvPr id="23579" name="Line 14"/>
              <p:cNvSpPr>
                <a:spLocks noChangeShapeType="1"/>
              </p:cNvSpPr>
              <p:nvPr/>
            </p:nvSpPr>
            <p:spPr bwMode="auto">
              <a:xfrm>
                <a:off x="1172" y="3316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15"/>
              <p:cNvSpPr>
                <a:spLocks noChangeShapeType="1"/>
              </p:cNvSpPr>
              <p:nvPr/>
            </p:nvSpPr>
            <p:spPr bwMode="auto">
              <a:xfrm flipV="1">
                <a:off x="2125" y="3123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16"/>
              <p:cNvSpPr>
                <a:spLocks noChangeShapeType="1"/>
              </p:cNvSpPr>
              <p:nvPr/>
            </p:nvSpPr>
            <p:spPr bwMode="auto">
              <a:xfrm>
                <a:off x="2128" y="3132"/>
                <a:ext cx="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Line 17"/>
              <p:cNvSpPr>
                <a:spLocks noChangeShapeType="1"/>
              </p:cNvSpPr>
              <p:nvPr/>
            </p:nvSpPr>
            <p:spPr bwMode="auto">
              <a:xfrm>
                <a:off x="2480" y="312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18"/>
              <p:cNvSpPr>
                <a:spLocks noChangeShapeType="1"/>
              </p:cNvSpPr>
              <p:nvPr/>
            </p:nvSpPr>
            <p:spPr bwMode="auto">
              <a:xfrm>
                <a:off x="2480" y="3307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Line 19"/>
              <p:cNvSpPr>
                <a:spLocks noChangeShapeType="1"/>
              </p:cNvSpPr>
              <p:nvPr/>
            </p:nvSpPr>
            <p:spPr bwMode="auto">
              <a:xfrm>
                <a:off x="2824" y="3129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Line 20"/>
              <p:cNvSpPr>
                <a:spLocks noChangeShapeType="1"/>
              </p:cNvSpPr>
              <p:nvPr/>
            </p:nvSpPr>
            <p:spPr bwMode="auto">
              <a:xfrm>
                <a:off x="2816" y="3119"/>
                <a:ext cx="0" cy="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6" name="Line 21"/>
              <p:cNvSpPr>
                <a:spLocks noChangeShapeType="1"/>
              </p:cNvSpPr>
              <p:nvPr/>
            </p:nvSpPr>
            <p:spPr bwMode="auto">
              <a:xfrm>
                <a:off x="3144" y="3131"/>
                <a:ext cx="0" cy="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7" name="Line 22"/>
              <p:cNvSpPr>
                <a:spLocks noChangeShapeType="1"/>
              </p:cNvSpPr>
              <p:nvPr/>
            </p:nvSpPr>
            <p:spPr bwMode="auto">
              <a:xfrm>
                <a:off x="3144" y="3315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57" name="Group 24"/>
          <p:cNvGrpSpPr>
            <a:grpSpLocks/>
          </p:cNvGrpSpPr>
          <p:nvPr/>
        </p:nvGrpSpPr>
        <p:grpSpPr bwMode="auto">
          <a:xfrm>
            <a:off x="5895975" y="1587500"/>
            <a:ext cx="1854200" cy="1636713"/>
            <a:chOff x="4080" y="2736"/>
            <a:chExt cx="1168" cy="1031"/>
          </a:xfrm>
        </p:grpSpPr>
        <p:sp>
          <p:nvSpPr>
            <p:cNvPr id="23565" name="Freeform 25"/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>
                <a:gd name="T0" fmla="*/ 10 w 778"/>
                <a:gd name="T1" fmla="*/ 0 h 1031"/>
                <a:gd name="T2" fmla="*/ 7 w 778"/>
                <a:gd name="T3" fmla="*/ 0 h 1031"/>
                <a:gd name="T4" fmla="*/ 4 w 778"/>
                <a:gd name="T5" fmla="*/ 3 h 1031"/>
                <a:gd name="T6" fmla="*/ 0 w 778"/>
                <a:gd name="T7" fmla="*/ 7 h 1031"/>
                <a:gd name="T8" fmla="*/ 0 w 778"/>
                <a:gd name="T9" fmla="*/ 1024 h 1031"/>
                <a:gd name="T10" fmla="*/ 4 w 778"/>
                <a:gd name="T11" fmla="*/ 1027 h 1031"/>
                <a:gd name="T12" fmla="*/ 7 w 778"/>
                <a:gd name="T13" fmla="*/ 1031 h 1031"/>
                <a:gd name="T14" fmla="*/ 772 w 778"/>
                <a:gd name="T15" fmla="*/ 1031 h 1031"/>
                <a:gd name="T16" fmla="*/ 775 w 778"/>
                <a:gd name="T17" fmla="*/ 1027 h 1031"/>
                <a:gd name="T18" fmla="*/ 778 w 778"/>
                <a:gd name="T19" fmla="*/ 1024 h 1031"/>
                <a:gd name="T20" fmla="*/ 778 w 778"/>
                <a:gd name="T21" fmla="*/ 7 h 1031"/>
                <a:gd name="T22" fmla="*/ 775 w 778"/>
                <a:gd name="T23" fmla="*/ 3 h 1031"/>
                <a:gd name="T24" fmla="*/ 772 w 778"/>
                <a:gd name="T25" fmla="*/ 0 h 1031"/>
                <a:gd name="T26" fmla="*/ 768 w 778"/>
                <a:gd name="T27" fmla="*/ 0 h 1031"/>
                <a:gd name="T28" fmla="*/ 10 w 778"/>
                <a:gd name="T29" fmla="*/ 0 h 1031"/>
                <a:gd name="T30" fmla="*/ 10 w 778"/>
                <a:gd name="T31" fmla="*/ 20 h 1031"/>
                <a:gd name="T32" fmla="*/ 768 w 778"/>
                <a:gd name="T33" fmla="*/ 20 h 1031"/>
                <a:gd name="T34" fmla="*/ 758 w 778"/>
                <a:gd name="T35" fmla="*/ 10 h 1031"/>
                <a:gd name="T36" fmla="*/ 758 w 778"/>
                <a:gd name="T37" fmla="*/ 1021 h 1031"/>
                <a:gd name="T38" fmla="*/ 768 w 778"/>
                <a:gd name="T39" fmla="*/ 1010 h 1031"/>
                <a:gd name="T40" fmla="*/ 10 w 778"/>
                <a:gd name="T41" fmla="*/ 1010 h 1031"/>
                <a:gd name="T42" fmla="*/ 20 w 778"/>
                <a:gd name="T43" fmla="*/ 1021 h 1031"/>
                <a:gd name="T44" fmla="*/ 20 w 778"/>
                <a:gd name="T45" fmla="*/ 10 h 1031"/>
                <a:gd name="T46" fmla="*/ 10 w 778"/>
                <a:gd name="T47" fmla="*/ 20 h 1031"/>
                <a:gd name="T48" fmla="*/ 10 w 778"/>
                <a:gd name="T49" fmla="*/ 0 h 10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8"/>
                <a:gd name="T76" fmla="*/ 0 h 1031"/>
                <a:gd name="T77" fmla="*/ 778 w 778"/>
                <a:gd name="T78" fmla="*/ 1031 h 10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Rectangle 26"/>
            <p:cNvSpPr>
              <a:spLocks noChangeArrowheads="1"/>
            </p:cNvSpPr>
            <p:nvPr/>
          </p:nvSpPr>
          <p:spPr bwMode="auto">
            <a:xfrm>
              <a:off x="4338" y="3453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i="1" baseline="-25000"/>
            </a:p>
          </p:txBody>
        </p:sp>
        <p:sp>
          <p:nvSpPr>
            <p:cNvPr id="23567" name="Rectangle 27"/>
            <p:cNvSpPr>
              <a:spLocks noChangeArrowheads="1"/>
            </p:cNvSpPr>
            <p:nvPr/>
          </p:nvSpPr>
          <p:spPr bwMode="auto">
            <a:xfrm>
              <a:off x="4338" y="2879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sz="3200" i="1" baseline="-25000"/>
            </a:p>
          </p:txBody>
        </p:sp>
        <p:sp>
          <p:nvSpPr>
            <p:cNvPr id="23568" name="Rectangle 28"/>
            <p:cNvSpPr>
              <a:spLocks noChangeArrowheads="1"/>
            </p:cNvSpPr>
            <p:nvPr/>
          </p:nvSpPr>
          <p:spPr bwMode="auto">
            <a:xfrm>
              <a:off x="4781" y="2884"/>
              <a:ext cx="1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i="1" baseline="-25000"/>
            </a:p>
          </p:txBody>
        </p:sp>
        <p:sp>
          <p:nvSpPr>
            <p:cNvPr id="23569" name="Rectangle 29"/>
            <p:cNvSpPr>
              <a:spLocks noChangeArrowheads="1"/>
            </p:cNvSpPr>
            <p:nvPr/>
          </p:nvSpPr>
          <p:spPr bwMode="auto">
            <a:xfrm>
              <a:off x="4789" y="3436"/>
              <a:ext cx="1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i="1" baseline="-25000"/>
            </a:p>
          </p:txBody>
        </p:sp>
        <p:sp>
          <p:nvSpPr>
            <p:cNvPr id="23570" name="Freeform 30"/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9 h 10"/>
                <a:gd name="T6" fmla="*/ 168 w 168"/>
                <a:gd name="T7" fmla="*/ 9 h 10"/>
                <a:gd name="T8" fmla="*/ 168 w 168"/>
                <a:gd name="T9" fmla="*/ 4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4 h 10"/>
                <a:gd name="T18" fmla="*/ 0 w 168"/>
                <a:gd name="T19" fmla="*/ 9 h 10"/>
                <a:gd name="T20" fmla="*/ 2 w 168"/>
                <a:gd name="T21" fmla="*/ 9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8"/>
                <a:gd name="T43" fmla="*/ 0 h 10"/>
                <a:gd name="T44" fmla="*/ 168 w 168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31"/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8 h 10"/>
                <a:gd name="T6" fmla="*/ 168 w 168"/>
                <a:gd name="T7" fmla="*/ 8 h 10"/>
                <a:gd name="T8" fmla="*/ 168 w 168"/>
                <a:gd name="T9" fmla="*/ 3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3 h 10"/>
                <a:gd name="T18" fmla="*/ 0 w 168"/>
                <a:gd name="T19" fmla="*/ 8 h 10"/>
                <a:gd name="T20" fmla="*/ 2 w 168"/>
                <a:gd name="T21" fmla="*/ 8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8"/>
                <a:gd name="T43" fmla="*/ 0 h 10"/>
                <a:gd name="T44" fmla="*/ 168 w 168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32"/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33"/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Oval 34"/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8" name="Line 35"/>
          <p:cNvSpPr>
            <a:spLocks noChangeShapeType="1"/>
          </p:cNvSpPr>
          <p:nvPr/>
        </p:nvSpPr>
        <p:spPr bwMode="auto">
          <a:xfrm>
            <a:off x="7724775" y="1981200"/>
            <a:ext cx="41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36"/>
          <p:cNvSpPr>
            <a:spLocks noChangeShapeType="1"/>
          </p:cNvSpPr>
          <p:nvPr/>
        </p:nvSpPr>
        <p:spPr bwMode="auto">
          <a:xfrm flipV="1">
            <a:off x="7737475" y="1295400"/>
            <a:ext cx="0" cy="157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37"/>
          <p:cNvSpPr>
            <a:spLocks noChangeShapeType="1"/>
          </p:cNvSpPr>
          <p:nvPr/>
        </p:nvSpPr>
        <p:spPr bwMode="auto">
          <a:xfrm flipH="1">
            <a:off x="4943475" y="1308100"/>
            <a:ext cx="278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38"/>
          <p:cNvSpPr>
            <a:spLocks noChangeShapeType="1"/>
          </p:cNvSpPr>
          <p:nvPr/>
        </p:nvSpPr>
        <p:spPr bwMode="auto">
          <a:xfrm flipH="1">
            <a:off x="4953000" y="1905000"/>
            <a:ext cx="1209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39"/>
          <p:cNvSpPr>
            <a:spLocks noChangeShapeType="1"/>
          </p:cNvSpPr>
          <p:nvPr/>
        </p:nvSpPr>
        <p:spPr bwMode="auto">
          <a:xfrm>
            <a:off x="4956175" y="1295400"/>
            <a:ext cx="0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40"/>
          <p:cNvSpPr txBox="1">
            <a:spLocks noChangeArrowheads="1"/>
          </p:cNvSpPr>
          <p:nvPr/>
        </p:nvSpPr>
        <p:spPr bwMode="auto">
          <a:xfrm>
            <a:off x="8064500" y="164465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Y</a:t>
            </a:r>
          </a:p>
        </p:txBody>
      </p:sp>
      <p:sp>
        <p:nvSpPr>
          <p:cNvPr id="23564" name="Text Box 41"/>
          <p:cNvSpPr txBox="1">
            <a:spLocks noChangeArrowheads="1"/>
          </p:cNvSpPr>
          <p:nvPr/>
        </p:nvSpPr>
        <p:spPr bwMode="auto">
          <a:xfrm>
            <a:off x="4800600" y="2508250"/>
            <a:ext cx="115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36380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75600" cy="1020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Latch Timing Problem (continued)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924800" cy="3444875"/>
          </a:xfrm>
        </p:spPr>
        <p:txBody>
          <a:bodyPr/>
          <a:lstStyle/>
          <a:p>
            <a:pPr marL="288925" indent="-288925" eaLnBrk="1" hangingPunct="1"/>
            <a:r>
              <a:rPr lang="en-US" dirty="0" smtClean="0"/>
              <a:t>A solution to the latch timing problem is to </a:t>
            </a:r>
            <a:r>
              <a:rPr lang="en-US" b="1" u="sng" dirty="0" smtClean="0">
                <a:solidFill>
                  <a:srgbClr val="C00000"/>
                </a:solidFill>
              </a:rPr>
              <a:t>break</a:t>
            </a:r>
            <a:r>
              <a:rPr lang="en-US" b="1" dirty="0" smtClean="0">
                <a:solidFill>
                  <a:srgbClr val="C00000"/>
                </a:solidFill>
              </a:rPr>
              <a:t> the closed path from Y to Y within the storage element</a:t>
            </a:r>
          </a:p>
          <a:p>
            <a:pPr marL="288925" indent="-288925" eaLnBrk="1" hangingPunct="1"/>
            <a:r>
              <a:rPr lang="en-US" dirty="0" smtClean="0"/>
              <a:t>The commonly-used, path-breaking solutions replace the clocked D-latch with:</a:t>
            </a:r>
          </a:p>
          <a:p>
            <a:pPr marL="692150" lvl="1" indent="-234950" eaLnBrk="1" hangingPunct="1"/>
            <a:r>
              <a:rPr lang="en-US" b="1" dirty="0" smtClean="0">
                <a:solidFill>
                  <a:srgbClr val="C00000"/>
                </a:solidFill>
              </a:rPr>
              <a:t>a master-slave flip-flop</a:t>
            </a:r>
          </a:p>
          <a:p>
            <a:pPr marL="692150" lvl="1" indent="-234950" eaLnBrk="1" hangingPunct="1"/>
            <a:r>
              <a:rPr lang="en-US" b="1" dirty="0" smtClean="0">
                <a:solidFill>
                  <a:srgbClr val="C00000"/>
                </a:solidFill>
              </a:rPr>
              <a:t>an edge-triggered flip-flop</a:t>
            </a:r>
          </a:p>
          <a:p>
            <a:pPr marL="692150" lvl="1" indent="-23495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461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Review: Our 32-bit ALU Symbol</a:t>
            </a:r>
          </a:p>
        </p:txBody>
      </p:sp>
      <p:pic>
        <p:nvPicPr>
          <p:cNvPr id="26627" name="Picture 5" descr="18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28606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304800" y="1143000"/>
            <a:ext cx="3581400" cy="48768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800" b="1" dirty="0"/>
              <a:t>ALU control lines: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0000 = and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0001 = or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0010 = add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0110 = subtract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0111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1100 = NOR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Review: The ALU Diagram</a:t>
            </a:r>
          </a:p>
        </p:txBody>
      </p:sp>
      <p:pic>
        <p:nvPicPr>
          <p:cNvPr id="4099" name="Picture 4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4"/>
          <a:stretch>
            <a:fillRect/>
          </a:stretch>
        </p:blipFill>
        <p:spPr bwMode="auto">
          <a:xfrm>
            <a:off x="6096000" y="3733800"/>
            <a:ext cx="27701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7"/>
          <a:stretch>
            <a:fillRect/>
          </a:stretch>
        </p:blipFill>
        <p:spPr bwMode="auto">
          <a:xfrm>
            <a:off x="6019800" y="1143000"/>
            <a:ext cx="2778125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3" descr="17~Figure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891088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14"/>
          <p:cNvSpPr>
            <a:spLocks noChangeArrowheads="1"/>
          </p:cNvSpPr>
          <p:nvPr/>
        </p:nvSpPr>
        <p:spPr bwMode="auto">
          <a:xfrm>
            <a:off x="3352800" y="1066800"/>
            <a:ext cx="2819400" cy="20574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800" b="1" dirty="0">
                <a:solidFill>
                  <a:srgbClr val="C00000"/>
                </a:solidFill>
                <a:latin typeface="Arial" pitchFamily="34" charset="0"/>
              </a:rPr>
              <a:t>ALU control lines:</a:t>
            </a:r>
            <a:br>
              <a:rPr lang="en-US" sz="1800" b="1" dirty="0">
                <a:solidFill>
                  <a:srgbClr val="C00000"/>
                </a:solidFill>
                <a:latin typeface="Arial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0000 = and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0001 = or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0010 = add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0110 = subtract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0111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1100 = NOR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7772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ALU 0~30</a:t>
            </a:r>
          </a:p>
        </p:txBody>
      </p:sp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8382000" y="5257800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ALU 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6393762"/>
            <a:ext cx="6038850" cy="4619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Can this ALU implement a NAND function?</a:t>
            </a:r>
          </a:p>
        </p:txBody>
      </p:sp>
    </p:spTree>
    <p:extLst>
      <p:ext uri="{BB962C8B-B14F-4D97-AF65-F5344CB8AC3E}">
        <p14:creationId xmlns:p14="http://schemas.microsoft.com/office/powerpoint/2010/main" val="42863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Sequential Logic Diagram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153400" cy="344487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So far, we focus only on combinational logic system which does not have memory.</a:t>
            </a:r>
          </a:p>
          <a:p>
            <a:pPr eaLnBrk="1" hangingPunct="1"/>
            <a:r>
              <a:rPr lang="en-US" sz="3200" dirty="0" smtClean="0"/>
              <a:t>We will begin to cover </a:t>
            </a:r>
            <a:r>
              <a:rPr lang="en-US" sz="3200" b="1" dirty="0" smtClean="0">
                <a:solidFill>
                  <a:srgbClr val="C00000"/>
                </a:solidFill>
              </a:rPr>
              <a:t>sequential logic now.</a:t>
            </a:r>
          </a:p>
          <a:p>
            <a:pPr lvl="1" eaLnBrk="1" hangingPunct="1"/>
            <a:r>
              <a:rPr lang="en-US" sz="2800" b="1" dirty="0" smtClean="0">
                <a:solidFill>
                  <a:srgbClr val="C00000"/>
                </a:solidFill>
              </a:rPr>
              <a:t>We will need sequential logic to build registers in our MIPS computers.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7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cs typeface="Times New Roman" pitchFamily="18" charset="0"/>
              </a:rPr>
              <a:t>Combinational Circuits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8264525" cy="5027612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A combinational logic circuit has:</a:t>
            </a:r>
          </a:p>
          <a:p>
            <a:pPr lvl="1" eaLnBrk="1" hangingPunct="1"/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A set of </a:t>
            </a:r>
            <a:r>
              <a:rPr lang="en-US" sz="2000" b="1" i="1" dirty="0" smtClean="0">
                <a:solidFill>
                  <a:srgbClr val="C00000"/>
                </a:solidFill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 Boolean inputs,</a:t>
            </a:r>
          </a:p>
          <a:p>
            <a:pPr lvl="1" eaLnBrk="1" hangingPunct="1"/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A set of </a:t>
            </a:r>
            <a:r>
              <a:rPr lang="en-US" sz="2000" b="1" i="1" dirty="0" smtClean="0">
                <a:solidFill>
                  <a:srgbClr val="C00000"/>
                </a:solidFill>
                <a:cs typeface="Times New Roman" pitchFamily="18" charset="0"/>
              </a:rPr>
              <a:t>n</a:t>
            </a:r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 Boolean outputs</a:t>
            </a:r>
            <a:r>
              <a:rPr lang="en-US" sz="2000" dirty="0" smtClean="0">
                <a:cs typeface="Times New Roman" pitchFamily="18" charset="0"/>
              </a:rPr>
              <a:t>, and</a:t>
            </a:r>
          </a:p>
          <a:p>
            <a:pPr lvl="1" eaLnBrk="1" hangingPunct="1"/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 switching functions, each mapping the 2</a:t>
            </a:r>
            <a:r>
              <a:rPr lang="en-US" sz="2000" i="1" baseline="30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input combinations to an output such that the current output depends only on the current input values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A block diagram:</a:t>
            </a:r>
          </a:p>
          <a:p>
            <a:pPr eaLnBrk="1" hangingPunct="1"/>
            <a:endParaRPr lang="en-US" sz="2400" dirty="0" smtClean="0">
              <a:cs typeface="Times New Roman" pitchFamily="18" charset="0"/>
            </a:endParaRPr>
          </a:p>
          <a:p>
            <a:pPr eaLnBrk="1" hangingPunct="1"/>
            <a:endParaRPr lang="en-US" sz="2400" dirty="0" smtClean="0"/>
          </a:p>
        </p:txBody>
      </p:sp>
      <p:grpSp>
        <p:nvGrpSpPr>
          <p:cNvPr id="9220" name="Group 4"/>
          <p:cNvGrpSpPr>
            <a:grpSpLocks noChangeAspect="1"/>
          </p:cNvGrpSpPr>
          <p:nvPr/>
        </p:nvGrpSpPr>
        <p:grpSpPr bwMode="auto">
          <a:xfrm>
            <a:off x="2667000" y="3428999"/>
            <a:ext cx="5945041" cy="2619204"/>
            <a:chOff x="2126" y="2669"/>
            <a:chExt cx="2716" cy="1197"/>
          </a:xfrm>
        </p:grpSpPr>
        <p:sp>
          <p:nvSpPr>
            <p:cNvPr id="9221" name="Rectangle 5"/>
            <p:cNvSpPr>
              <a:spLocks noChangeAspect="1" noChangeArrowheads="1"/>
            </p:cNvSpPr>
            <p:nvPr/>
          </p:nvSpPr>
          <p:spPr bwMode="auto">
            <a:xfrm>
              <a:off x="2768" y="2669"/>
              <a:ext cx="1363" cy="96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Aspect="1" noChangeShapeType="1"/>
            </p:cNvSpPr>
            <p:nvPr/>
          </p:nvSpPr>
          <p:spPr bwMode="auto">
            <a:xfrm>
              <a:off x="2330" y="2737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Aspect="1" noChangeShapeType="1"/>
            </p:cNvSpPr>
            <p:nvPr/>
          </p:nvSpPr>
          <p:spPr bwMode="auto">
            <a:xfrm flipH="1" flipV="1">
              <a:off x="2651" y="2703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Aspect="1" noChangeShapeType="1"/>
            </p:cNvSpPr>
            <p:nvPr/>
          </p:nvSpPr>
          <p:spPr bwMode="auto">
            <a:xfrm flipH="1">
              <a:off x="2651" y="2737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Aspect="1" noChangeShapeType="1"/>
            </p:cNvSpPr>
            <p:nvPr/>
          </p:nvSpPr>
          <p:spPr bwMode="auto">
            <a:xfrm>
              <a:off x="2330" y="2850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Aspect="1" noChangeShapeType="1"/>
            </p:cNvSpPr>
            <p:nvPr/>
          </p:nvSpPr>
          <p:spPr bwMode="auto">
            <a:xfrm flipH="1" flipV="1">
              <a:off x="2651" y="2816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Aspect="1" noChangeShapeType="1"/>
            </p:cNvSpPr>
            <p:nvPr/>
          </p:nvSpPr>
          <p:spPr bwMode="auto">
            <a:xfrm flipH="1">
              <a:off x="2651" y="2850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Aspect="1" noChangeShapeType="1"/>
            </p:cNvSpPr>
            <p:nvPr/>
          </p:nvSpPr>
          <p:spPr bwMode="auto">
            <a:xfrm>
              <a:off x="2330" y="3529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Aspect="1" noChangeShapeType="1"/>
            </p:cNvSpPr>
            <p:nvPr/>
          </p:nvSpPr>
          <p:spPr bwMode="auto">
            <a:xfrm flipH="1" flipV="1">
              <a:off x="2651" y="3495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Aspect="1" noChangeShapeType="1"/>
            </p:cNvSpPr>
            <p:nvPr/>
          </p:nvSpPr>
          <p:spPr bwMode="auto">
            <a:xfrm flipH="1">
              <a:off x="2651" y="3529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Aspect="1" noChangeShapeType="1"/>
            </p:cNvSpPr>
            <p:nvPr/>
          </p:nvSpPr>
          <p:spPr bwMode="auto">
            <a:xfrm>
              <a:off x="4150" y="2748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Aspect="1" noChangeShapeType="1"/>
            </p:cNvSpPr>
            <p:nvPr/>
          </p:nvSpPr>
          <p:spPr bwMode="auto">
            <a:xfrm flipH="1" flipV="1">
              <a:off x="4471" y="2714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Aspect="1" noChangeShapeType="1"/>
            </p:cNvSpPr>
            <p:nvPr/>
          </p:nvSpPr>
          <p:spPr bwMode="auto">
            <a:xfrm flipH="1">
              <a:off x="4471" y="2748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Aspect="1" noChangeShapeType="1"/>
            </p:cNvSpPr>
            <p:nvPr/>
          </p:nvSpPr>
          <p:spPr bwMode="auto">
            <a:xfrm>
              <a:off x="4150" y="2861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Aspect="1" noChangeShapeType="1"/>
            </p:cNvSpPr>
            <p:nvPr/>
          </p:nvSpPr>
          <p:spPr bwMode="auto">
            <a:xfrm flipH="1" flipV="1">
              <a:off x="4471" y="2827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Aspect="1" noChangeShapeType="1"/>
            </p:cNvSpPr>
            <p:nvPr/>
          </p:nvSpPr>
          <p:spPr bwMode="auto">
            <a:xfrm flipH="1">
              <a:off x="4471" y="2861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Aspect="1" noChangeShapeType="1"/>
            </p:cNvSpPr>
            <p:nvPr/>
          </p:nvSpPr>
          <p:spPr bwMode="auto">
            <a:xfrm>
              <a:off x="4150" y="3540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Aspect="1" noChangeShapeType="1"/>
            </p:cNvSpPr>
            <p:nvPr/>
          </p:nvSpPr>
          <p:spPr bwMode="auto">
            <a:xfrm flipH="1" flipV="1">
              <a:off x="4471" y="3506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Aspect="1" noChangeShapeType="1"/>
            </p:cNvSpPr>
            <p:nvPr/>
          </p:nvSpPr>
          <p:spPr bwMode="auto">
            <a:xfrm flipH="1">
              <a:off x="4471" y="3540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24"/>
            <p:cNvSpPr>
              <a:spLocks noChangeAspect="1" noChangeArrowheads="1"/>
            </p:cNvSpPr>
            <p:nvPr/>
          </p:nvSpPr>
          <p:spPr bwMode="auto">
            <a:xfrm>
              <a:off x="2126" y="3732"/>
              <a:ext cx="9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 i="1" dirty="0">
                  <a:solidFill>
                    <a:srgbClr val="C00000"/>
                  </a:solidFill>
                  <a:latin typeface="SWISS" charset="0"/>
                </a:rPr>
                <a:t>m</a:t>
              </a:r>
              <a:r>
                <a:rPr lang="en-US" sz="1900" b="1" dirty="0">
                  <a:solidFill>
                    <a:srgbClr val="C00000"/>
                  </a:solidFill>
                  <a:latin typeface="SWISS" charset="0"/>
                </a:rPr>
                <a:t>  Boolean Inputs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241" name="Rectangle 25"/>
            <p:cNvSpPr>
              <a:spLocks noChangeAspect="1" noChangeArrowheads="1"/>
            </p:cNvSpPr>
            <p:nvPr/>
          </p:nvSpPr>
          <p:spPr bwMode="auto">
            <a:xfrm>
              <a:off x="3845" y="3724"/>
              <a:ext cx="9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 i="1">
                  <a:solidFill>
                    <a:srgbClr val="C00000"/>
                  </a:solidFill>
                  <a:latin typeface="SWISS" charset="0"/>
                </a:rPr>
                <a:t>n</a:t>
              </a:r>
              <a:r>
                <a:rPr lang="en-US" sz="1900" b="1">
                  <a:solidFill>
                    <a:srgbClr val="C00000"/>
                  </a:solidFill>
                  <a:latin typeface="SWISS" charset="0"/>
                </a:rPr>
                <a:t> Boolean Outputs</a:t>
              </a:r>
              <a:endParaRPr 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9242" name="Rectangle 26"/>
            <p:cNvSpPr>
              <a:spLocks noChangeAspect="1" noChangeArrowheads="1"/>
            </p:cNvSpPr>
            <p:nvPr/>
          </p:nvSpPr>
          <p:spPr bwMode="auto">
            <a:xfrm>
              <a:off x="3089" y="2816"/>
              <a:ext cx="820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 dirty="0">
                  <a:solidFill>
                    <a:srgbClr val="000000"/>
                  </a:solidFill>
                  <a:latin typeface="SWISS" charset="0"/>
                </a:rPr>
                <a:t>Combinatorial</a:t>
              </a:r>
              <a:endParaRPr lang="en-US" b="1" dirty="0"/>
            </a:p>
          </p:txBody>
        </p:sp>
        <p:sp>
          <p:nvSpPr>
            <p:cNvPr id="9243" name="Rectangle 27"/>
            <p:cNvSpPr>
              <a:spLocks noChangeAspect="1" noChangeArrowheads="1"/>
            </p:cNvSpPr>
            <p:nvPr/>
          </p:nvSpPr>
          <p:spPr bwMode="auto">
            <a:xfrm>
              <a:off x="3089" y="2991"/>
              <a:ext cx="35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Logic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</a:t>
              </a:r>
              <a:endParaRPr lang="en-US" sz="2400" b="1"/>
            </a:p>
          </p:txBody>
        </p:sp>
        <p:sp>
          <p:nvSpPr>
            <p:cNvPr id="9244" name="Rectangle 28"/>
            <p:cNvSpPr>
              <a:spLocks noChangeAspect="1" noChangeArrowheads="1"/>
            </p:cNvSpPr>
            <p:nvPr/>
          </p:nvSpPr>
          <p:spPr bwMode="auto">
            <a:xfrm>
              <a:off x="3089" y="3166"/>
              <a:ext cx="38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100" b="1" dirty="0">
                  <a:solidFill>
                    <a:srgbClr val="000000"/>
                  </a:solidFill>
                  <a:latin typeface="SWISS" charset="0"/>
                </a:rPr>
                <a:t>Circuit</a:t>
              </a:r>
              <a:endParaRPr lang="en-US" b="1" dirty="0"/>
            </a:p>
          </p:txBody>
        </p:sp>
        <p:sp>
          <p:nvSpPr>
            <p:cNvPr id="9245" name="Oval 29"/>
            <p:cNvSpPr>
              <a:spLocks noChangeAspect="1" noChangeArrowheads="1"/>
            </p:cNvSpPr>
            <p:nvPr/>
          </p:nvSpPr>
          <p:spPr bwMode="auto">
            <a:xfrm>
              <a:off x="4320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30"/>
            <p:cNvSpPr>
              <a:spLocks noChangeAspect="1" noChangeArrowheads="1"/>
            </p:cNvSpPr>
            <p:nvPr/>
          </p:nvSpPr>
          <p:spPr bwMode="auto">
            <a:xfrm>
              <a:off x="4320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1"/>
            <p:cNvSpPr>
              <a:spLocks noChangeAspect="1" noChangeArrowheads="1"/>
            </p:cNvSpPr>
            <p:nvPr/>
          </p:nvSpPr>
          <p:spPr bwMode="auto">
            <a:xfrm>
              <a:off x="4320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32"/>
            <p:cNvSpPr>
              <a:spLocks noChangeAspect="1" noChangeArrowheads="1"/>
            </p:cNvSpPr>
            <p:nvPr/>
          </p:nvSpPr>
          <p:spPr bwMode="auto">
            <a:xfrm>
              <a:off x="2496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33"/>
            <p:cNvSpPr>
              <a:spLocks noChangeAspect="1" noChangeArrowheads="1"/>
            </p:cNvSpPr>
            <p:nvPr/>
          </p:nvSpPr>
          <p:spPr bwMode="auto">
            <a:xfrm>
              <a:off x="249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34"/>
            <p:cNvSpPr>
              <a:spLocks noChangeAspect="1" noChangeArrowheads="1"/>
            </p:cNvSpPr>
            <p:nvPr/>
          </p:nvSpPr>
          <p:spPr bwMode="auto">
            <a:xfrm>
              <a:off x="2496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</a:rPr>
              <a:t>Introduction to Sequential Circuits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6119813" cy="4206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Sequential                                                    circuit contains: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elements:</a:t>
            </a:r>
            <a:b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Latches or Flip-Flops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Logic: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multiple-output switching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signals from the outside.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signals to the outside.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inputs, 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State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are signals from storage elements.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outputs, 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State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inputs to storage elements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70575" y="1400175"/>
            <a:ext cx="1603375" cy="1568450"/>
            <a:chOff x="3698" y="882"/>
            <a:chExt cx="1010" cy="988"/>
          </a:xfrm>
        </p:grpSpPr>
        <p:sp>
          <p:nvSpPr>
            <p:cNvPr id="10267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dirty="0" err="1"/>
                <a:t>Combina-tional</a:t>
              </a:r>
              <a:endParaRPr lang="en-US" sz="2400" b="1" dirty="0"/>
            </a:p>
            <a:p>
              <a:r>
                <a:rPr lang="en-US" sz="2400" b="1" dirty="0"/>
                <a:t>Logic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09988" y="2152650"/>
            <a:ext cx="3214687" cy="2116138"/>
            <a:chOff x="2337" y="1356"/>
            <a:chExt cx="2025" cy="1333"/>
          </a:xfrm>
        </p:grpSpPr>
        <p:sp>
          <p:nvSpPr>
            <p:cNvPr id="10264" name="Rectangle 8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9"/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hlink"/>
                  </a:solidFill>
                </a:rPr>
                <a:t>Storage Elements</a:t>
              </a:r>
              <a:endParaRPr lang="en-US" sz="2400">
                <a:solidFill>
                  <a:schemeClr val="hlink"/>
                </a:solidFill>
              </a:endParaRPr>
            </a:p>
          </p:txBody>
        </p:sp>
        <p:sp>
          <p:nvSpPr>
            <p:cNvPr id="10266" name="Line 10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381500" y="1344613"/>
            <a:ext cx="1455738" cy="457200"/>
            <a:chOff x="2760" y="847"/>
            <a:chExt cx="917" cy="288"/>
          </a:xfrm>
        </p:grpSpPr>
        <p:sp>
          <p:nvSpPr>
            <p:cNvPr id="10262" name="Line 12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13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Inputs</a:t>
              </a:r>
              <a:endParaRPr lang="en-US" sz="240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480303" y="1263651"/>
            <a:ext cx="1277938" cy="501650"/>
            <a:chOff x="4712" y="796"/>
            <a:chExt cx="805" cy="316"/>
          </a:xfrm>
        </p:grpSpPr>
        <p:sp>
          <p:nvSpPr>
            <p:cNvPr id="10260" name="Line 15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Text Box 16"/>
            <p:cNvSpPr txBox="1">
              <a:spLocks noChangeArrowheads="1"/>
            </p:cNvSpPr>
            <p:nvPr/>
          </p:nvSpPr>
          <p:spPr bwMode="auto">
            <a:xfrm>
              <a:off x="4719" y="796"/>
              <a:ext cx="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 dirty="0"/>
                <a:t>Outputs</a:t>
              </a:r>
              <a:endParaRPr lang="en-US" sz="2400" dirty="0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359400" y="2573338"/>
            <a:ext cx="1060450" cy="1104900"/>
            <a:chOff x="3376" y="1621"/>
            <a:chExt cx="668" cy="696"/>
          </a:xfrm>
        </p:grpSpPr>
        <p:grpSp>
          <p:nvGrpSpPr>
            <p:cNvPr id="10255" name="Group 18"/>
            <p:cNvGrpSpPr>
              <a:grpSpLocks/>
            </p:cNvGrpSpPr>
            <p:nvPr/>
          </p:nvGrpSpPr>
          <p:grpSpPr bwMode="auto">
            <a:xfrm>
              <a:off x="3376" y="1621"/>
              <a:ext cx="668" cy="696"/>
              <a:chOff x="3368" y="1621"/>
              <a:chExt cx="668" cy="696"/>
            </a:xfrm>
          </p:grpSpPr>
          <p:sp>
            <p:nvSpPr>
              <p:cNvPr id="10257" name="Line 19"/>
              <p:cNvSpPr>
                <a:spLocks noChangeShapeType="1"/>
              </p:cNvSpPr>
              <p:nvPr/>
            </p:nvSpPr>
            <p:spPr bwMode="auto">
              <a:xfrm>
                <a:off x="3383" y="2298"/>
                <a:ext cx="65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Line 20"/>
              <p:cNvSpPr>
                <a:spLocks noChangeShapeType="1"/>
              </p:cNvSpPr>
              <p:nvPr/>
            </p:nvSpPr>
            <p:spPr bwMode="auto">
              <a:xfrm>
                <a:off x="3368" y="1635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21"/>
              <p:cNvSpPr>
                <a:spLocks noChangeShapeType="1"/>
              </p:cNvSpPr>
              <p:nvPr/>
            </p:nvSpPr>
            <p:spPr bwMode="auto">
              <a:xfrm>
                <a:off x="3395" y="1621"/>
                <a:ext cx="0" cy="6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6" name="Text Box 22"/>
            <p:cNvSpPr txBox="1">
              <a:spLocks noChangeArrowheads="1"/>
            </p:cNvSpPr>
            <p:nvPr/>
          </p:nvSpPr>
          <p:spPr bwMode="auto">
            <a:xfrm>
              <a:off x="3417" y="2026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accent2"/>
                  </a:solidFill>
                </a:rPr>
                <a:t>State</a:t>
              </a:r>
              <a:endParaRPr lang="en-US" sz="2400" dirty="0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927850" y="2565400"/>
            <a:ext cx="1128713" cy="1157288"/>
            <a:chOff x="4364" y="1616"/>
            <a:chExt cx="711" cy="729"/>
          </a:xfrm>
        </p:grpSpPr>
        <p:grpSp>
          <p:nvGrpSpPr>
            <p:cNvPr id="10250" name="Group 24"/>
            <p:cNvGrpSpPr>
              <a:grpSpLocks/>
            </p:cNvGrpSpPr>
            <p:nvPr/>
          </p:nvGrpSpPr>
          <p:grpSpPr bwMode="auto">
            <a:xfrm>
              <a:off x="4364" y="1616"/>
              <a:ext cx="678" cy="729"/>
              <a:chOff x="4364" y="1616"/>
              <a:chExt cx="678" cy="729"/>
            </a:xfrm>
          </p:grpSpPr>
          <p:sp>
            <p:nvSpPr>
              <p:cNvPr id="10252" name="Line 25"/>
              <p:cNvSpPr>
                <a:spLocks noChangeShapeType="1"/>
              </p:cNvSpPr>
              <p:nvPr/>
            </p:nvSpPr>
            <p:spPr bwMode="auto">
              <a:xfrm>
                <a:off x="4714" y="1616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Line 26"/>
              <p:cNvSpPr>
                <a:spLocks noChangeShapeType="1"/>
              </p:cNvSpPr>
              <p:nvPr/>
            </p:nvSpPr>
            <p:spPr bwMode="auto">
              <a:xfrm>
                <a:off x="4364" y="2322"/>
                <a:ext cx="63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Line 27"/>
              <p:cNvSpPr>
                <a:spLocks noChangeShapeType="1"/>
              </p:cNvSpPr>
              <p:nvPr/>
            </p:nvSpPr>
            <p:spPr bwMode="auto">
              <a:xfrm>
                <a:off x="5018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1" name="Text Box 28"/>
            <p:cNvSpPr txBox="1">
              <a:spLocks noChangeArrowheads="1"/>
            </p:cNvSpPr>
            <p:nvPr/>
          </p:nvSpPr>
          <p:spPr bwMode="auto">
            <a:xfrm>
              <a:off x="4437" y="1807"/>
              <a:ext cx="63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>
                  <a:solidFill>
                    <a:schemeClr val="accent2"/>
                  </a:solidFill>
                </a:rPr>
                <a:t>Next</a:t>
              </a:r>
            </a:p>
            <a:p>
              <a:r>
                <a:rPr lang="en-US" sz="2400" b="1">
                  <a:solidFill>
                    <a:schemeClr val="accent2"/>
                  </a:solidFill>
                </a:rPr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18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43000"/>
            <a:ext cx="8382000" cy="4876800"/>
          </a:xfrm>
        </p:spPr>
        <p:txBody>
          <a:bodyPr/>
          <a:lstStyle/>
          <a:p>
            <a:pPr marL="288925" indent="-288925"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indent="-288925" eaLnBrk="1" hangingPunct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Logic</a:t>
            </a:r>
          </a:p>
          <a:p>
            <a:pPr marL="692150" lvl="1" indent="-234950" eaLnBrk="1" hangingPunct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state function</a:t>
            </a:r>
            <a:b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State = f(Inputs, State)</a:t>
            </a:r>
          </a:p>
          <a:p>
            <a:pPr marL="692150" lvl="1" indent="-234950" eaLnBrk="1" hangingPunct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</a:t>
            </a: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(Mealy)</a:t>
            </a:r>
            <a: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= g (Inputs, State), Mealy Model</a:t>
            </a:r>
            <a:endParaRPr lang="en-US" sz="1800" b="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2150" lvl="1" indent="-234950" eaLnBrk="1" hangingPunct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</a:t>
            </a: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(Moore)</a:t>
            </a:r>
            <a: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= h (State), Moore Model</a:t>
            </a:r>
            <a:endParaRPr lang="en-US" sz="1800" b="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indent="-288925" eaLnBrk="1" hangingPunct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 type depends on specification and affects the design significantly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3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solidFill>
                  <a:schemeClr val="tx1"/>
                </a:solidFill>
              </a:rPr>
              <a:t>Introduction to Sequential Circuits (Cont.)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870575" y="1400175"/>
            <a:ext cx="1603375" cy="1568450"/>
            <a:chOff x="3698" y="882"/>
            <a:chExt cx="1010" cy="988"/>
          </a:xfrm>
        </p:grpSpPr>
        <p:sp>
          <p:nvSpPr>
            <p:cNvPr id="11291" name="Rectangle 4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Text Box 5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/>
                <a:t>Combina-tional</a:t>
              </a:r>
            </a:p>
            <a:p>
              <a:r>
                <a:rPr lang="en-US" sz="2400" b="1"/>
                <a:t>Logic</a:t>
              </a:r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3709988" y="2152650"/>
            <a:ext cx="3214687" cy="2116138"/>
            <a:chOff x="2337" y="1356"/>
            <a:chExt cx="2025" cy="1333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Text Box 8"/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hlink"/>
                  </a:solidFill>
                </a:rPr>
                <a:t>Storage Elements</a:t>
              </a:r>
              <a:endParaRPr lang="en-US" sz="2400">
                <a:solidFill>
                  <a:schemeClr val="hlink"/>
                </a:solidFill>
              </a:endParaRPr>
            </a:p>
          </p:txBody>
        </p:sp>
        <p:sp>
          <p:nvSpPr>
            <p:cNvPr id="11290" name="Line 9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9" name="Group 10"/>
          <p:cNvGrpSpPr>
            <a:grpSpLocks/>
          </p:cNvGrpSpPr>
          <p:nvPr/>
        </p:nvGrpSpPr>
        <p:grpSpPr bwMode="auto">
          <a:xfrm>
            <a:off x="4356100" y="1331913"/>
            <a:ext cx="1455738" cy="457200"/>
            <a:chOff x="2760" y="847"/>
            <a:chExt cx="917" cy="288"/>
          </a:xfrm>
        </p:grpSpPr>
        <p:sp>
          <p:nvSpPr>
            <p:cNvPr id="11286" name="Line 11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Text Box 12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Inputs</a:t>
              </a:r>
              <a:endParaRPr lang="en-US" sz="2400"/>
            </a:p>
          </p:txBody>
        </p:sp>
      </p:grp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7467600" y="1219201"/>
            <a:ext cx="1266825" cy="546100"/>
            <a:chOff x="4704" y="768"/>
            <a:chExt cx="798" cy="344"/>
          </a:xfrm>
        </p:grpSpPr>
        <p:sp>
          <p:nvSpPr>
            <p:cNvPr id="11284" name="Line 14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Text Box 15"/>
            <p:cNvSpPr txBox="1">
              <a:spLocks noChangeArrowheads="1"/>
            </p:cNvSpPr>
            <p:nvPr/>
          </p:nvSpPr>
          <p:spPr bwMode="auto">
            <a:xfrm>
              <a:off x="4704" y="768"/>
              <a:ext cx="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 dirty="0"/>
                <a:t>Outputs</a:t>
              </a:r>
              <a:endParaRPr lang="en-US" sz="2400" dirty="0"/>
            </a:p>
          </p:txBody>
        </p:sp>
      </p:grpSp>
      <p:grpSp>
        <p:nvGrpSpPr>
          <p:cNvPr id="11271" name="Group 16"/>
          <p:cNvGrpSpPr>
            <a:grpSpLocks/>
          </p:cNvGrpSpPr>
          <p:nvPr/>
        </p:nvGrpSpPr>
        <p:grpSpPr bwMode="auto">
          <a:xfrm>
            <a:off x="5397500" y="2547938"/>
            <a:ext cx="1022350" cy="1130300"/>
            <a:chOff x="3400" y="1605"/>
            <a:chExt cx="644" cy="712"/>
          </a:xfrm>
        </p:grpSpPr>
        <p:grpSp>
          <p:nvGrpSpPr>
            <p:cNvPr id="11279" name="Group 17"/>
            <p:cNvGrpSpPr>
              <a:grpSpLocks/>
            </p:cNvGrpSpPr>
            <p:nvPr/>
          </p:nvGrpSpPr>
          <p:grpSpPr bwMode="auto">
            <a:xfrm>
              <a:off x="3400" y="1605"/>
              <a:ext cx="644" cy="712"/>
              <a:chOff x="3400" y="1605"/>
              <a:chExt cx="644" cy="712"/>
            </a:xfrm>
          </p:grpSpPr>
          <p:sp>
            <p:nvSpPr>
              <p:cNvPr id="11281" name="Line 18"/>
              <p:cNvSpPr>
                <a:spLocks noChangeShapeType="1"/>
              </p:cNvSpPr>
              <p:nvPr/>
            </p:nvSpPr>
            <p:spPr bwMode="auto">
              <a:xfrm>
                <a:off x="3407" y="2298"/>
                <a:ext cx="637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9"/>
              <p:cNvSpPr>
                <a:spLocks noChangeShapeType="1"/>
              </p:cNvSpPr>
              <p:nvPr/>
            </p:nvSpPr>
            <p:spPr bwMode="auto">
              <a:xfrm>
                <a:off x="3400" y="1635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20"/>
              <p:cNvSpPr>
                <a:spLocks noChangeShapeType="1"/>
              </p:cNvSpPr>
              <p:nvPr/>
            </p:nvSpPr>
            <p:spPr bwMode="auto">
              <a:xfrm>
                <a:off x="3403" y="1605"/>
                <a:ext cx="0" cy="7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0" name="Text Box 21"/>
            <p:cNvSpPr txBox="1">
              <a:spLocks noChangeArrowheads="1"/>
            </p:cNvSpPr>
            <p:nvPr/>
          </p:nvSpPr>
          <p:spPr bwMode="auto">
            <a:xfrm>
              <a:off x="3425" y="2026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</a:rPr>
                <a:t>State</a:t>
              </a:r>
              <a:endParaRPr lang="en-US" sz="2400"/>
            </a:p>
          </p:txBody>
        </p:sp>
      </p:grpSp>
      <p:grpSp>
        <p:nvGrpSpPr>
          <p:cNvPr id="11272" name="Group 22"/>
          <p:cNvGrpSpPr>
            <a:grpSpLocks/>
          </p:cNvGrpSpPr>
          <p:nvPr/>
        </p:nvGrpSpPr>
        <p:grpSpPr bwMode="auto">
          <a:xfrm>
            <a:off x="6907213" y="2565400"/>
            <a:ext cx="1111250" cy="1157288"/>
            <a:chOff x="4351" y="1616"/>
            <a:chExt cx="700" cy="729"/>
          </a:xfrm>
        </p:grpSpPr>
        <p:grpSp>
          <p:nvGrpSpPr>
            <p:cNvPr id="11274" name="Group 23"/>
            <p:cNvGrpSpPr>
              <a:grpSpLocks/>
            </p:cNvGrpSpPr>
            <p:nvPr/>
          </p:nvGrpSpPr>
          <p:grpSpPr bwMode="auto">
            <a:xfrm>
              <a:off x="4351" y="1616"/>
              <a:ext cx="661" cy="729"/>
              <a:chOff x="4351" y="1616"/>
              <a:chExt cx="661" cy="729"/>
            </a:xfrm>
          </p:grpSpPr>
          <p:sp>
            <p:nvSpPr>
              <p:cNvPr id="11276" name="Line 24"/>
              <p:cNvSpPr>
                <a:spLocks noChangeShapeType="1"/>
              </p:cNvSpPr>
              <p:nvPr/>
            </p:nvSpPr>
            <p:spPr bwMode="auto">
              <a:xfrm>
                <a:off x="4708" y="1616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Line 25"/>
              <p:cNvSpPr>
                <a:spLocks noChangeShapeType="1"/>
              </p:cNvSpPr>
              <p:nvPr/>
            </p:nvSpPr>
            <p:spPr bwMode="auto">
              <a:xfrm>
                <a:off x="4351" y="2322"/>
                <a:ext cx="61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Line 26"/>
              <p:cNvSpPr>
                <a:spLocks noChangeShapeType="1"/>
              </p:cNvSpPr>
              <p:nvPr/>
            </p:nvSpPr>
            <p:spPr bwMode="auto">
              <a:xfrm>
                <a:off x="4980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" name="Text Box 27"/>
            <p:cNvSpPr txBox="1">
              <a:spLocks noChangeArrowheads="1"/>
            </p:cNvSpPr>
            <p:nvPr/>
          </p:nvSpPr>
          <p:spPr bwMode="auto">
            <a:xfrm>
              <a:off x="4430" y="1807"/>
              <a:ext cx="62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>
                  <a:solidFill>
                    <a:schemeClr val="accent2"/>
                  </a:solidFill>
                </a:rPr>
                <a:t>Next</a:t>
              </a:r>
            </a:p>
            <a:p>
              <a:r>
                <a:rPr lang="en-US" sz="2400" b="1">
                  <a:solidFill>
                    <a:schemeClr val="accent2"/>
                  </a:solidFill>
                </a:rPr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1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Classification of Sequential Systems</a:t>
            </a:r>
          </a:p>
        </p:txBody>
      </p:sp>
      <p:sp>
        <p:nvSpPr>
          <p:cNvPr id="1229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01000" cy="344487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Synchronous Sequential System: </a:t>
            </a:r>
            <a:r>
              <a:rPr lang="en-US" dirty="0" smtClean="0"/>
              <a:t>State updated at discrete time.</a:t>
            </a:r>
          </a:p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Asynchronous Sequential System: </a:t>
            </a:r>
            <a:r>
              <a:rPr lang="en-US" dirty="0" smtClean="0"/>
              <a:t>State updated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34922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50196</TotalTime>
  <Words>915</Words>
  <Application>Microsoft Office PowerPoint</Application>
  <PresentationFormat>On-screen Show (4:3)</PresentationFormat>
  <Paragraphs>290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Cambria</vt:lpstr>
      <vt:lpstr>Courier New</vt:lpstr>
      <vt:lpstr>Garamond</vt:lpstr>
      <vt:lpstr>SWISS</vt:lpstr>
      <vt:lpstr>Swiss 721 SWA</vt:lpstr>
      <vt:lpstr>Symbol</vt:lpstr>
      <vt:lpstr>Times Bold Italic</vt:lpstr>
      <vt:lpstr>Times New Roman</vt:lpstr>
      <vt:lpstr>Trebuchet MS</vt:lpstr>
      <vt:lpstr>Organic</vt:lpstr>
      <vt:lpstr>Document</vt:lpstr>
      <vt:lpstr>CSCIU 210 Computer Organization AKM Jahangir A Majumder, PhD</vt:lpstr>
      <vt:lpstr>Review and Learning Outcomes</vt:lpstr>
      <vt:lpstr>Review: Our 32-bit ALU Symbol</vt:lpstr>
      <vt:lpstr>Review: The ALU Diagram</vt:lpstr>
      <vt:lpstr>Sequential Logic Diagram</vt:lpstr>
      <vt:lpstr>Combinational Circuits</vt:lpstr>
      <vt:lpstr>Introduction to Sequential Circuits</vt:lpstr>
      <vt:lpstr>Introduction to Sequential Circuits (Cont.)</vt:lpstr>
      <vt:lpstr>Classification of Sequential Systems</vt:lpstr>
      <vt:lpstr>State Elements</vt:lpstr>
      <vt:lpstr>Latches and Flip-flops</vt:lpstr>
      <vt:lpstr>Basic (NOR)  S – R Latch</vt:lpstr>
      <vt:lpstr>R-S Latch: Set State</vt:lpstr>
      <vt:lpstr>R-S Latch:</vt:lpstr>
      <vt:lpstr>R-S Latch: Reset Stage</vt:lpstr>
      <vt:lpstr>R-S Latch: Un-defined Stage</vt:lpstr>
      <vt:lpstr>An Un-clocked State Element</vt:lpstr>
      <vt:lpstr>D Latch</vt:lpstr>
      <vt:lpstr>D Latch (Cont.)</vt:lpstr>
      <vt:lpstr>The Latch Timing Problem</vt:lpstr>
      <vt:lpstr>The Latch Timing Problem (continued)</vt:lpstr>
      <vt:lpstr>The Latch Timing Problem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982</cp:revision>
  <cp:lastPrinted>2013-11-25T17:13:45Z</cp:lastPrinted>
  <dcterms:created xsi:type="dcterms:W3CDTF">2012-08-10T22:02:17Z</dcterms:created>
  <dcterms:modified xsi:type="dcterms:W3CDTF">2018-10-15T18:29:04Z</dcterms:modified>
</cp:coreProperties>
</file>