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Lst>
  <p:notesMasterIdLst>
    <p:notesMasterId r:id="rId24"/>
  </p:notesMasterIdLst>
  <p:handoutMasterIdLst>
    <p:handoutMasterId r:id="rId25"/>
  </p:handoutMasterIdLst>
  <p:sldIdLst>
    <p:sldId id="1222" r:id="rId2"/>
    <p:sldId id="1223" r:id="rId3"/>
    <p:sldId id="1250" r:id="rId4"/>
    <p:sldId id="1251" r:id="rId5"/>
    <p:sldId id="1252" r:id="rId6"/>
    <p:sldId id="878" r:id="rId7"/>
    <p:sldId id="879" r:id="rId8"/>
    <p:sldId id="880" r:id="rId9"/>
    <p:sldId id="881" r:id="rId10"/>
    <p:sldId id="882" r:id="rId11"/>
    <p:sldId id="883" r:id="rId12"/>
    <p:sldId id="884" r:id="rId13"/>
    <p:sldId id="885" r:id="rId14"/>
    <p:sldId id="886" r:id="rId15"/>
    <p:sldId id="887" r:id="rId16"/>
    <p:sldId id="888" r:id="rId17"/>
    <p:sldId id="889" r:id="rId18"/>
    <p:sldId id="890" r:id="rId19"/>
    <p:sldId id="891" r:id="rId20"/>
    <p:sldId id="892" r:id="rId21"/>
    <p:sldId id="893" r:id="rId22"/>
    <p:sldId id="894" r:id="rId23"/>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55" autoAdjust="0"/>
  </p:normalViewPr>
  <p:slideViewPr>
    <p:cSldViewPr>
      <p:cViewPr varScale="1">
        <p:scale>
          <a:sx n="87" d="100"/>
          <a:sy n="87" d="100"/>
        </p:scale>
        <p:origin x="84" y="546"/>
      </p:cViewPr>
      <p:guideLst>
        <p:guide orient="horz" pos="2160"/>
        <p:guide pos="2880"/>
      </p:guideLst>
    </p:cSldViewPr>
  </p:slideViewPr>
  <p:notesTextViewPr>
    <p:cViewPr>
      <p:scale>
        <a:sx n="1" d="1"/>
        <a:sy n="1" d="1"/>
      </p:scale>
      <p:origin x="0" y="0"/>
    </p:cViewPr>
  </p:notesTextViewPr>
  <p:sorterViewPr>
    <p:cViewPr>
      <p:scale>
        <a:sx n="100" d="100"/>
        <a:sy n="100" d="100"/>
      </p:scale>
      <p:origin x="0" y="-100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9C0C825F-C7E7-4636-94F1-AC6DDFB96CCE}" type="datetimeFigureOut">
              <a:rPr lang="en-US" smtClean="0"/>
              <a:t>10/24/2018</a:t>
            </a:fld>
            <a:endParaRPr lang="en-US"/>
          </a:p>
        </p:txBody>
      </p:sp>
      <p:sp>
        <p:nvSpPr>
          <p:cNvPr id="4" name="Footer Placeholder 3"/>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D06CDCF2-22E6-45FC-BFFF-F9FE793DAF6B}" type="slidenum">
              <a:rPr lang="en-US" smtClean="0"/>
              <a:t>‹#›</a:t>
            </a:fld>
            <a:endParaRPr lang="en-US"/>
          </a:p>
        </p:txBody>
      </p:sp>
    </p:spTree>
    <p:extLst>
      <p:ext uri="{BB962C8B-B14F-4D97-AF65-F5344CB8AC3E}">
        <p14:creationId xmlns:p14="http://schemas.microsoft.com/office/powerpoint/2010/main" val="799244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CDC545A4-FC33-4A93-9C6A-791085183A95}" type="datetimeFigureOut">
              <a:rPr lang="en-US" smtClean="0"/>
              <a:t>10/24/2018</a:t>
            </a:fld>
            <a:endParaRPr lang="en-US"/>
          </a:p>
        </p:txBody>
      </p:sp>
      <p:sp>
        <p:nvSpPr>
          <p:cNvPr id="4" name="Slide Image Placeholder 3"/>
          <p:cNvSpPr>
            <a:spLocks noGrp="1" noRot="1" noChangeAspect="1"/>
          </p:cNvSpPr>
          <p:nvPr>
            <p:ph type="sldImg" idx="2"/>
          </p:nvPr>
        </p:nvSpPr>
        <p:spPr>
          <a:xfrm>
            <a:off x="1350963" y="1162050"/>
            <a:ext cx="4179887"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834B4D12-0171-4CB0-80BD-A229CE42D0D9}" type="slidenum">
              <a:rPr lang="en-US" smtClean="0"/>
              <a:t>‹#›</a:t>
            </a:fld>
            <a:endParaRPr lang="en-US"/>
          </a:p>
        </p:txBody>
      </p:sp>
    </p:spTree>
    <p:extLst>
      <p:ext uri="{BB962C8B-B14F-4D97-AF65-F5344CB8AC3E}">
        <p14:creationId xmlns:p14="http://schemas.microsoft.com/office/powerpoint/2010/main" val="249048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Tree>
    <p:extLst>
      <p:ext uri="{BB962C8B-B14F-4D97-AF65-F5344CB8AC3E}">
        <p14:creationId xmlns:p14="http://schemas.microsoft.com/office/powerpoint/2010/main" val="1005406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976313" y="4560888"/>
            <a:ext cx="53625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5" tIns="46984" rIns="95645" bIns="46984"/>
          <a:lstStyle/>
          <a:p>
            <a:pPr eaLnBrk="1" hangingPunct="1"/>
            <a:endParaRPr lang="en-US" smtClean="0"/>
          </a:p>
        </p:txBody>
      </p:sp>
      <p:sp>
        <p:nvSpPr>
          <p:cNvPr id="27651" name="Rectangle 3"/>
          <p:cNvSpPr>
            <a:spLocks noGrp="1" noRot="1" noChangeAspect="1" noChangeArrowheads="1" noTextEdit="1"/>
          </p:cNvSpPr>
          <p:nvPr>
            <p:ph type="sldImg"/>
          </p:nvPr>
        </p:nvSpPr>
        <p:spPr>
          <a:xfrm>
            <a:off x="1266825" y="727075"/>
            <a:ext cx="4783138" cy="3587750"/>
          </a:xfrm>
          <a:ln cap="flat"/>
        </p:spPr>
      </p:sp>
    </p:spTree>
    <p:extLst>
      <p:ext uri="{BB962C8B-B14F-4D97-AF65-F5344CB8AC3E}">
        <p14:creationId xmlns:p14="http://schemas.microsoft.com/office/powerpoint/2010/main" val="2529946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550863" y="4560888"/>
            <a:ext cx="6302375" cy="431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22" tIns="48662" rIns="97322" bIns="48662"/>
          <a:lstStyle/>
          <a:p>
            <a:pPr eaLnBrk="1" hangingPunct="1"/>
            <a:r>
              <a:rPr lang="en-US" dirty="0" smtClean="0"/>
              <a:t>If you follow this simple clocking methodology which uses the SAME clock edge for all storage devices,  the critical path of your design is easy (well at least in theory) to identify.</a:t>
            </a:r>
          </a:p>
          <a:p>
            <a:pPr eaLnBrk="1" hangingPunct="1"/>
            <a:r>
              <a:rPr lang="en-US" dirty="0" smtClean="0"/>
              <a:t>More specifically, the critical path of your design is the slowest path from one storage device to another through the combination logic.</a:t>
            </a:r>
          </a:p>
          <a:p>
            <a:pPr eaLnBrk="1" hangingPunct="1"/>
            <a:r>
              <a:rPr lang="en-US" dirty="0" smtClean="0"/>
              <a:t>The cycle time of your design is a function of this critical path, or more specifically, the cycle time must be greater than the sum of:</a:t>
            </a:r>
          </a:p>
          <a:p>
            <a:pPr eaLnBrk="1" hangingPunct="1"/>
            <a:r>
              <a:rPr lang="en-US" dirty="0" smtClean="0"/>
              <a:t>(a) The Clock-to-Q time of the input register.</a:t>
            </a:r>
          </a:p>
          <a:p>
            <a:pPr eaLnBrk="1" hangingPunct="1"/>
            <a:r>
              <a:rPr lang="en-US" dirty="0" smtClean="0"/>
              <a:t>(b) The longest delay through the combination logic.</a:t>
            </a:r>
          </a:p>
          <a:p>
            <a:pPr eaLnBrk="1" hangingPunct="1"/>
            <a:r>
              <a:rPr lang="en-US" dirty="0" smtClean="0"/>
              <a:t>(c) And the Setup time of the next register.</a:t>
            </a:r>
          </a:p>
          <a:p>
            <a:pPr eaLnBrk="1" hangingPunct="1"/>
            <a:r>
              <a:rPr lang="en-US" dirty="0" smtClean="0"/>
              <a:t>The key words here are “greater than” because if you set the clock cycle time to this, chances are things will work most of the time but will fail occasionally-usually it will fail when you have to run your demo to you customers.</a:t>
            </a:r>
          </a:p>
          <a:p>
            <a:pPr eaLnBrk="1" hangingPunct="1"/>
            <a:r>
              <a:rPr lang="en-US" dirty="0" smtClean="0"/>
              <a:t>The additional thing you need to worry about is clock skew.</a:t>
            </a:r>
          </a:p>
          <a:p>
            <a:pPr eaLnBrk="1" hangingPunct="1"/>
            <a:r>
              <a:rPr lang="en-US" dirty="0" smtClean="0"/>
              <a:t>That is due to different delay on the clock distribution network, the two storage devices may end up seeing two slightly different clocks.</a:t>
            </a:r>
          </a:p>
          <a:p>
            <a:pPr eaLnBrk="1" hangingPunct="1"/>
            <a:endParaRPr lang="en-US" dirty="0" smtClean="0"/>
          </a:p>
          <a:p>
            <a:pPr eaLnBrk="1" hangingPunct="1"/>
            <a:r>
              <a:rPr lang="en-US" dirty="0" smtClean="0"/>
              <a:t>+3 = 65 min. (Y:45)</a:t>
            </a:r>
          </a:p>
        </p:txBody>
      </p:sp>
      <p:sp>
        <p:nvSpPr>
          <p:cNvPr id="28675" name="Rectangle 3"/>
          <p:cNvSpPr>
            <a:spLocks noGrp="1" noRot="1" noChangeAspect="1" noChangeArrowheads="1" noTextEdit="1"/>
          </p:cNvSpPr>
          <p:nvPr>
            <p:ph type="sldImg"/>
          </p:nvPr>
        </p:nvSpPr>
        <p:spPr>
          <a:xfrm>
            <a:off x="1257300" y="604838"/>
            <a:ext cx="4818063" cy="3613150"/>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835321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550863" y="4560888"/>
            <a:ext cx="6302375" cy="431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22" tIns="48662" rIns="97322" bIns="48662"/>
          <a:lstStyle/>
          <a:p>
            <a:pPr eaLnBrk="1" hangingPunct="1"/>
            <a:r>
              <a:rPr lang="en-US" dirty="0" smtClean="0"/>
              <a:t>Here are some common tricks you can use to reduce the cycle time.</a:t>
            </a:r>
          </a:p>
          <a:p>
            <a:pPr eaLnBrk="1" hangingPunct="1"/>
            <a:r>
              <a:rPr lang="en-US" dirty="0" smtClean="0"/>
              <a:t>The most obvious way is to reduce the number of logic levels.</a:t>
            </a:r>
          </a:p>
          <a:p>
            <a:pPr eaLnBrk="1" hangingPunct="1"/>
            <a:r>
              <a:rPr lang="en-US" dirty="0" smtClean="0"/>
              <a:t>Then you should also pay attention to loading.  That is you should:</a:t>
            </a:r>
          </a:p>
          <a:p>
            <a:pPr eaLnBrk="1" hangingPunct="1"/>
            <a:r>
              <a:rPr lang="en-US" dirty="0" smtClean="0"/>
              <a:t>(a) Avoid using one small gate driving a large number of other gates.</a:t>
            </a:r>
          </a:p>
          <a:p>
            <a:pPr eaLnBrk="1" hangingPunct="1"/>
            <a:r>
              <a:rPr lang="en-US" dirty="0" smtClean="0"/>
              <a:t>(b) Also avoid using a small gate to drive a long wire.</a:t>
            </a:r>
          </a:p>
          <a:p>
            <a:pPr eaLnBrk="1" hangingPunct="1"/>
            <a:r>
              <a:rPr lang="en-US" dirty="0" smtClean="0"/>
              <a:t>Whenever you have to drive a large capacitance, you should use multiple stages to drive it.</a:t>
            </a:r>
          </a:p>
          <a:p>
            <a:pPr eaLnBrk="1" hangingPunct="1"/>
            <a:r>
              <a:rPr lang="en-US" dirty="0" smtClean="0"/>
              <a:t>(c) take advantage of the difference between the type of gate and choice of active high or low signaling convention.</a:t>
            </a:r>
          </a:p>
          <a:p>
            <a:pPr eaLnBrk="1" hangingPunct="1"/>
            <a:r>
              <a:rPr lang="en-US" dirty="0" smtClean="0"/>
              <a:t>(d) advanced circuit design techniques such as dynamic circuitry and </a:t>
            </a:r>
            <a:r>
              <a:rPr lang="en-US" dirty="0" err="1" smtClean="0"/>
              <a:t>precharging</a:t>
            </a:r>
            <a:r>
              <a:rPr lang="en-US" dirty="0" smtClean="0"/>
              <a:t>.</a:t>
            </a:r>
          </a:p>
          <a:p>
            <a:pPr eaLnBrk="1" hangingPunct="1"/>
            <a:r>
              <a:rPr lang="en-US" dirty="0" smtClean="0"/>
              <a:t>(e) “cycle stealing”.</a:t>
            </a:r>
          </a:p>
          <a:p>
            <a:pPr eaLnBrk="1" hangingPunct="1"/>
            <a:endParaRPr lang="en-US" dirty="0" smtClean="0"/>
          </a:p>
          <a:p>
            <a:pPr eaLnBrk="1" hangingPunct="1"/>
            <a:r>
              <a:rPr lang="en-US" dirty="0" smtClean="0"/>
              <a:t>+1 = 69 min. (Y:49)</a:t>
            </a:r>
          </a:p>
        </p:txBody>
      </p:sp>
      <p:sp>
        <p:nvSpPr>
          <p:cNvPr id="29699" name="Rectangle 3"/>
          <p:cNvSpPr>
            <a:spLocks noGrp="1" noRot="1" noChangeAspect="1" noChangeArrowheads="1" noTextEdit="1"/>
          </p:cNvSpPr>
          <p:nvPr>
            <p:ph type="sldImg"/>
          </p:nvPr>
        </p:nvSpPr>
        <p:spPr>
          <a:xfrm>
            <a:off x="1257300" y="604838"/>
            <a:ext cx="4818063" cy="3613150"/>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3294559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550863" y="4560888"/>
            <a:ext cx="63023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2" tIns="46987" rIns="95652" bIns="46987">
            <a:normAutofit lnSpcReduction="10000"/>
          </a:bodyPr>
          <a:lstStyle/>
          <a:p>
            <a:pPr eaLnBrk="1" hangingPunct="1"/>
            <a:r>
              <a:rPr lang="en-US" smtClean="0"/>
              <a:t>Let’s look at an example here.</a:t>
            </a:r>
          </a:p>
          <a:p>
            <a:pPr eaLnBrk="1" hangingPunct="1"/>
            <a:r>
              <a:rPr lang="en-US" smtClean="0"/>
              <a:t>Consider the worst case scenario where the input register sees the clock signal Clock One.</a:t>
            </a:r>
          </a:p>
          <a:p>
            <a:pPr eaLnBrk="1" hangingPunct="1"/>
            <a:r>
              <a:rPr lang="en-US" smtClean="0"/>
              <a:t>Due to the different delay through different parts of the clock distribution network, the output register sees the clock signal Clock Two (CLK2).</a:t>
            </a:r>
          </a:p>
          <a:p>
            <a:pPr eaLnBrk="1" hangingPunct="1"/>
            <a:r>
              <a:rPr lang="en-US" smtClean="0"/>
              <a:t>Here (points to Clock Skew) I have shown you that Clock Two will arrive the output register Slightly earlier than Clock One arrives at the input Register.</a:t>
            </a:r>
          </a:p>
          <a:p>
            <a:pPr eaLnBrk="1" hangingPunct="1"/>
            <a:r>
              <a:rPr lang="en-US" smtClean="0"/>
              <a:t>Consequently, the minimum cycle time for this circuit to work is the sum of:</a:t>
            </a:r>
          </a:p>
          <a:p>
            <a:pPr eaLnBrk="1" hangingPunct="1"/>
            <a:r>
              <a:rPr lang="en-US" smtClean="0"/>
              <a:t>(a) The Clock-to-Q time of the input register.</a:t>
            </a:r>
          </a:p>
          <a:p>
            <a:pPr eaLnBrk="1" hangingPunct="1"/>
            <a:r>
              <a:rPr lang="en-US" smtClean="0"/>
              <a:t>(b) The longest delay path through the combination logic.</a:t>
            </a:r>
          </a:p>
          <a:p>
            <a:pPr eaLnBrk="1" hangingPunct="1"/>
            <a:r>
              <a:rPr lang="en-US" smtClean="0"/>
              <a:t>(c) The Setup time of the output register.</a:t>
            </a:r>
          </a:p>
          <a:p>
            <a:pPr eaLnBrk="1" hangingPunct="1"/>
            <a:r>
              <a:rPr lang="en-US" smtClean="0"/>
              <a:t>(d) And the purpose of this slide, the clock skew of the clock distribution network.</a:t>
            </a:r>
          </a:p>
          <a:p>
            <a:pPr eaLnBrk="1" hangingPunct="1"/>
            <a:r>
              <a:rPr lang="en-US" smtClean="0"/>
              <a:t>In your homework and lab assignments, you probably will be using a relatively slow clock so clock skew is probably not a big problem.</a:t>
            </a:r>
          </a:p>
          <a:p>
            <a:pPr eaLnBrk="1" hangingPunct="1"/>
            <a:r>
              <a:rPr lang="en-US" smtClean="0"/>
              <a:t>After you graduate, you may be lucky enough to find a job to work on some very high speed digital design, then the Clock Skew can be a major problem. (clock skew is usually kept &lt;10% of the cycle time in very high speed system).</a:t>
            </a:r>
          </a:p>
          <a:p>
            <a:pPr eaLnBrk="1" hangingPunct="1"/>
            <a:r>
              <a:rPr lang="en-US" smtClean="0"/>
              <a:t>In those high speed designs, if you are not careful, the sum of the Clock-to-Q time, the Setup time, and the Clock skew can become a major part of your cycle time.</a:t>
            </a:r>
          </a:p>
          <a:p>
            <a:pPr eaLnBrk="1" hangingPunct="1"/>
            <a:r>
              <a:rPr lang="en-US" smtClean="0"/>
              <a:t>Notice that, if your Flip Flops have lousy Clock-to-Q and Setup times and your clock distribution is so poorly design that  clock skew is big, then even if you can have the fastest logic gates in the world, you still will not have a super fast design.</a:t>
            </a:r>
          </a:p>
          <a:p>
            <a:pPr eaLnBrk="1" hangingPunct="1"/>
            <a:r>
              <a:rPr lang="en-US" smtClean="0"/>
              <a:t>You can slow down the clock to “fix” a setup violation; there is not a whole lot you can do about hold time problem!</a:t>
            </a:r>
          </a:p>
          <a:p>
            <a:pPr eaLnBrk="1" hangingPunct="1"/>
            <a:endParaRPr lang="en-US" smtClean="0"/>
          </a:p>
          <a:p>
            <a:pPr eaLnBrk="1" hangingPunct="1"/>
            <a:r>
              <a:rPr lang="en-US" smtClean="0"/>
              <a:t>+3 = 68 min. (Y:48)</a:t>
            </a:r>
          </a:p>
        </p:txBody>
      </p:sp>
      <p:sp>
        <p:nvSpPr>
          <p:cNvPr id="30723" name="Rectangle 3"/>
          <p:cNvSpPr>
            <a:spLocks noGrp="1" noRot="1" noChangeAspect="1" noChangeArrowheads="1" noTextEdit="1"/>
          </p:cNvSpPr>
          <p:nvPr>
            <p:ph type="sldImg"/>
          </p:nvPr>
        </p:nvSpPr>
        <p:spPr>
          <a:xfrm>
            <a:off x="1257300" y="604838"/>
            <a:ext cx="4816475" cy="3613150"/>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32211877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2A2BFDF0-BC6B-4878-B0FE-CBEDACD39006}" type="datetime1">
              <a:rPr lang="en-US" smtClean="0"/>
              <a:t>10/24/2018</a:t>
            </a:fld>
            <a:endParaRPr lang="en-US"/>
          </a:p>
        </p:txBody>
      </p:sp>
      <p:sp>
        <p:nvSpPr>
          <p:cNvPr id="5" name="Footer Placeholder 4"/>
          <p:cNvSpPr>
            <a:spLocks noGrp="1"/>
          </p:cNvSpPr>
          <p:nvPr>
            <p:ph type="ftr" sz="quarter" idx="11"/>
          </p:nvPr>
        </p:nvSpPr>
        <p:spPr>
          <a:xfrm>
            <a:off x="1921934" y="5054602"/>
            <a:ext cx="4064860" cy="279400"/>
          </a:xfrm>
        </p:spPr>
        <p:txBody>
          <a:bodyPr/>
          <a:lstStyle/>
          <a:p>
            <a:r>
              <a:rPr lang="en-US" smtClean="0"/>
              <a:t>USC Upstate, 27 Feb 2018</a:t>
            </a:r>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E37414DE-F678-4EE7-9EAD-7B639402245E}"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3464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60FA8A-9414-419C-A1B6-F05C352D81E6}" type="datetime1">
              <a:rPr lang="en-US" smtClean="0"/>
              <a:t>10/24/2018</a:t>
            </a:fld>
            <a:endParaRPr lang="en-US"/>
          </a:p>
        </p:txBody>
      </p:sp>
      <p:sp>
        <p:nvSpPr>
          <p:cNvPr id="6" name="Footer Placeholder 5"/>
          <p:cNvSpPr>
            <a:spLocks noGrp="1"/>
          </p:cNvSpPr>
          <p:nvPr>
            <p:ph type="ftr" sz="quarter" idx="11"/>
          </p:nvPr>
        </p:nvSpPr>
        <p:spPr/>
        <p:txBody>
          <a:bodyPr/>
          <a:lstStyle/>
          <a:p>
            <a:r>
              <a:rPr lang="en-US" smtClean="0"/>
              <a:t>USC Upstate, 27 Feb 2018</a:t>
            </a:r>
            <a:endParaRPr lang="en-US"/>
          </a:p>
        </p:txBody>
      </p:sp>
      <p:sp>
        <p:nvSpPr>
          <p:cNvPr id="7" name="Slide Number Placeholder 6"/>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189375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4E28A0-2375-42D0-ACA7-8C47CF48DF50}" type="datetime1">
              <a:rPr lang="en-US" smtClean="0"/>
              <a:t>10/24/2018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2439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03FFED-1387-462E-8FBC-4C0389BAFEDA}" type="datetime1">
              <a:rPr lang="en-US" smtClean="0"/>
              <a:t>10/24/2018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smtClean="0">
                <a:solidFill>
                  <a:schemeClr val="tx1"/>
                </a:solidFill>
                <a:effectLst/>
              </a:rPr>
              <a:t>“</a:t>
            </a:r>
            <a:endParaRPr lang="en-US" sz="7200" dirty="0">
              <a:solidFill>
                <a:schemeClr val="tx1"/>
              </a:solidFill>
              <a:effectLst/>
            </a:endParaRP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smtClean="0">
                <a:solidFill>
                  <a:schemeClr val="tx1"/>
                </a:solidFill>
                <a:effectLst/>
              </a:rPr>
              <a:t>”</a:t>
            </a:r>
            <a:endParaRPr lang="en-US" sz="7200" dirty="0">
              <a:solidFill>
                <a:schemeClr val="tx1"/>
              </a:solidFill>
              <a:effectLst/>
            </a:endParaRP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3470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5AB40-E574-487F-9065-39F531F4A021}" type="datetime1">
              <a:rPr lang="en-US" smtClean="0"/>
              <a:t>10/24/2018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1751762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1D2E67-7AFF-4C70-8D7F-396B1827E89E}" type="datetime1">
              <a:rPr lang="en-US" smtClean="0"/>
              <a:t>10/24/2018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smtClean="0">
                <a:solidFill>
                  <a:schemeClr val="tx1"/>
                </a:solidFill>
                <a:effectLst/>
              </a:rPr>
              <a:t>“</a:t>
            </a:r>
            <a:endParaRPr lang="en-US" sz="8000" dirty="0">
              <a:solidFill>
                <a:schemeClr val="tx1"/>
              </a:solidFill>
              <a:effectLst/>
            </a:endParaRP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smtClean="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437137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BD90C0-120B-4C69-912E-D6B64A5298FB}" type="datetime1">
              <a:rPr lang="en-US" smtClean="0"/>
              <a:t>10/24/2018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98707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BBEF2-5102-4894-BEF1-CEAC36FEC95B}" type="datetime1">
              <a:rPr lang="en-US" smtClean="0"/>
              <a:t>10/24/2018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2393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C9A50-ADBC-4738-B39D-A154D14848BB}" type="datetime1">
              <a:rPr lang="en-US" smtClean="0"/>
              <a:t>10/24/2018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8436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71" b="1" i="0">
                <a:solidFill>
                  <a:srgbClr val="00703C"/>
                </a:solidFill>
                <a:latin typeface="Arial"/>
                <a:cs typeface="Arial"/>
              </a:defRPr>
            </a:lvl1pPr>
          </a:lstStyle>
          <a:p>
            <a:endParaRPr/>
          </a:p>
        </p:txBody>
      </p:sp>
      <p:sp>
        <p:nvSpPr>
          <p:cNvPr id="3" name="Holder 3"/>
          <p:cNvSpPr>
            <a:spLocks noGrp="1"/>
          </p:cNvSpPr>
          <p:nvPr>
            <p:ph sz="half" idx="2"/>
          </p:nvPr>
        </p:nvSpPr>
        <p:spPr>
          <a:xfrm>
            <a:off x="457200" y="1577340"/>
            <a:ext cx="397764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369332"/>
          </a:xfrm>
          <a:prstGeom prst="rect">
            <a:avLst/>
          </a:prstGeom>
        </p:spPr>
        <p:txBody>
          <a:bodyPr wrap="square" lIns="0" tIns="0" rIns="0" bIns="0">
            <a:spAutoFit/>
          </a:bodyPr>
          <a:lstStyle>
            <a:lvl1pPr>
              <a:defRPr/>
            </a:lvl1pPr>
          </a:lstStyle>
          <a:p>
            <a:endParaRPr/>
          </a:p>
        </p:txBody>
      </p:sp>
      <p:sp>
        <p:nvSpPr>
          <p:cNvPr id="8" name="Holder 4"/>
          <p:cNvSpPr>
            <a:spLocks noGrp="1"/>
          </p:cNvSpPr>
          <p:nvPr>
            <p:ph type="ftr" sz="quarter" idx="5"/>
          </p:nvPr>
        </p:nvSpPr>
        <p:spPr>
          <a:xfrm>
            <a:off x="3048000" y="6457145"/>
            <a:ext cx="2926080" cy="153888"/>
          </a:xfrm>
          <a:prstGeom prst="rect">
            <a:avLst/>
          </a:prstGeom>
        </p:spPr>
        <p:txBody>
          <a:bodyPr wrap="square" lIns="0" tIns="0" rIns="0" bIns="0">
            <a:spAutoFit/>
          </a:bodyPr>
          <a:lstStyle>
            <a:lvl1pPr algn="ctr">
              <a:defRPr>
                <a:solidFill>
                  <a:srgbClr val="000000"/>
                </a:solidFill>
                <a:latin typeface="Cambria"/>
                <a:cs typeface="Cambria"/>
              </a:defRPr>
            </a:lvl1pPr>
          </a:lstStyle>
          <a:p>
            <a:r>
              <a:rPr lang="en-US" dirty="0" smtClean="0"/>
              <a:t>Rajasekhar</a:t>
            </a:r>
            <a:endParaRPr lang="en-US" dirty="0"/>
          </a:p>
        </p:txBody>
      </p:sp>
    </p:spTree>
    <p:extLst>
      <p:ext uri="{BB962C8B-B14F-4D97-AF65-F5344CB8AC3E}">
        <p14:creationId xmlns:p14="http://schemas.microsoft.com/office/powerpoint/2010/main" val="40655570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E6003C-4810-4A49-983E-07682957FE21}" type="datetime1">
              <a:rPr lang="en-US" smtClean="0"/>
              <a:t>10/24/2018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363824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B0C3B7-97CD-4C18-A3B5-B56B24BA388E}" type="datetime1">
              <a:rPr lang="en-US" smtClean="0"/>
              <a:t>10/24/2018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080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F57893-D22F-4317-A749-7DC7FB0F08BC}" type="datetime1">
              <a:rPr lang="en-US" smtClean="0"/>
              <a:t>10/24/2018</a:t>
            </a:fld>
            <a:endParaRPr lang="en-US"/>
          </a:p>
        </p:txBody>
      </p:sp>
      <p:sp>
        <p:nvSpPr>
          <p:cNvPr id="6" name="Footer Placeholder 5"/>
          <p:cNvSpPr>
            <a:spLocks noGrp="1"/>
          </p:cNvSpPr>
          <p:nvPr>
            <p:ph type="ftr" sz="quarter" idx="11"/>
          </p:nvPr>
        </p:nvSpPr>
        <p:spPr/>
        <p:txBody>
          <a:bodyPr/>
          <a:lstStyle/>
          <a:p>
            <a:r>
              <a:rPr lang="en-US" smtClean="0"/>
              <a:t>USC Upstate, 27 Feb 2018</a:t>
            </a:r>
            <a:endParaRPr lang="en-US"/>
          </a:p>
        </p:txBody>
      </p:sp>
      <p:sp>
        <p:nvSpPr>
          <p:cNvPr id="7" name="Slide Number Placeholder 6"/>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319341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A422C0-1D20-477C-A2AA-34CEEACEEB21}" type="datetime1">
              <a:rPr lang="en-US" smtClean="0"/>
              <a:t>10/24/2018</a:t>
            </a:fld>
            <a:endParaRPr lang="en-US"/>
          </a:p>
        </p:txBody>
      </p:sp>
      <p:sp>
        <p:nvSpPr>
          <p:cNvPr id="8" name="Footer Placeholder 7"/>
          <p:cNvSpPr>
            <a:spLocks noGrp="1"/>
          </p:cNvSpPr>
          <p:nvPr>
            <p:ph type="ftr" sz="quarter" idx="11"/>
          </p:nvPr>
        </p:nvSpPr>
        <p:spPr/>
        <p:txBody>
          <a:bodyPr/>
          <a:lstStyle/>
          <a:p>
            <a:r>
              <a:rPr lang="en-US" smtClean="0"/>
              <a:t>USC Upstate, 27 Feb 2018</a:t>
            </a:r>
            <a:endParaRPr lang="en-US"/>
          </a:p>
        </p:txBody>
      </p:sp>
      <p:sp>
        <p:nvSpPr>
          <p:cNvPr id="9" name="Slide Number Placeholder 8"/>
          <p:cNvSpPr>
            <a:spLocks noGrp="1"/>
          </p:cNvSpPr>
          <p:nvPr>
            <p:ph type="sldNum" sz="quarter" idx="12"/>
          </p:nvPr>
        </p:nvSpPr>
        <p:spPr/>
        <p:txBody>
          <a:bodyPr/>
          <a:lstStyle/>
          <a:p>
            <a:fld id="{E37414DE-F678-4EE7-9EAD-7B639402245E}"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993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5B8912-2D8A-4A49-9DC9-67ECF6C188CA}" type="datetime1">
              <a:rPr lang="en-US" smtClean="0"/>
              <a:t>10/24/2018</a:t>
            </a:fld>
            <a:endParaRPr lang="en-US"/>
          </a:p>
        </p:txBody>
      </p:sp>
      <p:sp>
        <p:nvSpPr>
          <p:cNvPr id="4" name="Footer Placeholder 3"/>
          <p:cNvSpPr>
            <a:spLocks noGrp="1"/>
          </p:cNvSpPr>
          <p:nvPr>
            <p:ph type="ftr" sz="quarter" idx="11"/>
          </p:nvPr>
        </p:nvSpPr>
        <p:spPr/>
        <p:txBody>
          <a:bodyPr/>
          <a:lstStyle/>
          <a:p>
            <a:r>
              <a:rPr lang="en-US" smtClean="0"/>
              <a:t>USC Upstate, 27 Feb 2018</a:t>
            </a:r>
            <a:endParaRPr lang="en-US"/>
          </a:p>
        </p:txBody>
      </p:sp>
      <p:sp>
        <p:nvSpPr>
          <p:cNvPr id="5" name="Slide Number Placeholder 4"/>
          <p:cNvSpPr>
            <a:spLocks noGrp="1"/>
          </p:cNvSpPr>
          <p:nvPr>
            <p:ph type="sldNum" sz="quarter" idx="12"/>
          </p:nvPr>
        </p:nvSpPr>
        <p:spPr/>
        <p:txBody>
          <a:bodyPr/>
          <a:lstStyle/>
          <a:p>
            <a:fld id="{E37414DE-F678-4EE7-9EAD-7B639402245E}"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0844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F8868-C4DF-4EDE-A4CA-72CE65D3D43B}" type="datetime1">
              <a:rPr lang="en-US" smtClean="0"/>
              <a:t>10/24/2018</a:t>
            </a:fld>
            <a:endParaRPr lang="en-US"/>
          </a:p>
        </p:txBody>
      </p:sp>
      <p:sp>
        <p:nvSpPr>
          <p:cNvPr id="3" name="Footer Placeholder 2"/>
          <p:cNvSpPr>
            <a:spLocks noGrp="1"/>
          </p:cNvSpPr>
          <p:nvPr>
            <p:ph type="ftr" sz="quarter" idx="11"/>
          </p:nvPr>
        </p:nvSpPr>
        <p:spPr/>
        <p:txBody>
          <a:bodyPr/>
          <a:lstStyle/>
          <a:p>
            <a:r>
              <a:rPr lang="en-US" smtClean="0"/>
              <a:t>USC Upstate, 27 Feb 2018</a:t>
            </a:r>
            <a:endParaRPr lang="en-US"/>
          </a:p>
        </p:txBody>
      </p:sp>
      <p:sp>
        <p:nvSpPr>
          <p:cNvPr id="4" name="Slide Number Placeholder 3"/>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3869574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68FE4D-D92B-4C34-A129-1B2A04785BCB}" type="datetime1">
              <a:rPr lang="en-US" smtClean="0"/>
              <a:t>10/24/2018</a:t>
            </a:fld>
            <a:endParaRPr lang="en-US"/>
          </a:p>
        </p:txBody>
      </p:sp>
      <p:sp>
        <p:nvSpPr>
          <p:cNvPr id="6" name="Footer Placeholder 5"/>
          <p:cNvSpPr>
            <a:spLocks noGrp="1"/>
          </p:cNvSpPr>
          <p:nvPr>
            <p:ph type="ftr" sz="quarter" idx="11"/>
          </p:nvPr>
        </p:nvSpPr>
        <p:spPr/>
        <p:txBody>
          <a:bodyPr/>
          <a:lstStyle/>
          <a:p>
            <a:r>
              <a:rPr lang="en-US" smtClean="0"/>
              <a:t>USC Upstate, 27 Feb 2018</a:t>
            </a:r>
            <a:endParaRPr lang="en-US"/>
          </a:p>
        </p:txBody>
      </p:sp>
      <p:sp>
        <p:nvSpPr>
          <p:cNvPr id="7" name="Slide Number Placeholder 6"/>
          <p:cNvSpPr>
            <a:spLocks noGrp="1"/>
          </p:cNvSpPr>
          <p:nvPr>
            <p:ph type="sldNum" sz="quarter" idx="12"/>
          </p:nvPr>
        </p:nvSpPr>
        <p:spPr/>
        <p:txBody>
          <a:bodyPr/>
          <a:lstStyle/>
          <a:p>
            <a:fld id="{E37414DE-F678-4EE7-9EAD-7B639402245E}"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9521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635F5-2ED4-456D-9587-1B8A1FE90AD1}" type="datetime1">
              <a:rPr lang="en-US" smtClean="0"/>
              <a:t>10/24/2018</a:t>
            </a:fld>
            <a:endParaRPr lang="en-US"/>
          </a:p>
        </p:txBody>
      </p:sp>
      <p:sp>
        <p:nvSpPr>
          <p:cNvPr id="6" name="Footer Placeholder 5"/>
          <p:cNvSpPr>
            <a:spLocks noGrp="1"/>
          </p:cNvSpPr>
          <p:nvPr>
            <p:ph type="ftr" sz="quarter" idx="11"/>
          </p:nvPr>
        </p:nvSpPr>
        <p:spPr/>
        <p:txBody>
          <a:bodyPr/>
          <a:lstStyle/>
          <a:p>
            <a:r>
              <a:rPr lang="en-US" smtClean="0"/>
              <a:t>USC Upstate, 27 Feb 2018</a:t>
            </a:r>
            <a:endParaRPr lang="en-US"/>
          </a:p>
        </p:txBody>
      </p:sp>
      <p:sp>
        <p:nvSpPr>
          <p:cNvPr id="7" name="Slide Number Placeholder 6"/>
          <p:cNvSpPr>
            <a:spLocks noGrp="1"/>
          </p:cNvSpPr>
          <p:nvPr>
            <p:ph type="sldNum" sz="quarter" idx="12"/>
          </p:nvPr>
        </p:nvSpPr>
        <p:spPr/>
        <p:txBody>
          <a:bodyPr/>
          <a:lstStyle/>
          <a:p>
            <a:fld id="{E37414DE-F678-4EE7-9EAD-7B639402245E}" type="slidenum">
              <a:rPr lang="en-US" smtClean="0"/>
              <a:t>‹#›</a:t>
            </a:fld>
            <a:endParaRPr lang="en-US"/>
          </a:p>
        </p:txBody>
      </p:sp>
      <p:sp>
        <p:nvSpPr>
          <p:cNvPr id="17" name="Picture Placeholder 2"/>
          <p:cNvSpPr>
            <a:spLocks noGrp="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2378120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F79A34-E34C-4FAD-93D2-3707A35D19E6}" type="datetime1">
              <a:rPr lang="en-US" smtClean="0"/>
              <a:t>10/24/2018</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USC Upstate, 27 Feb 2018</a:t>
            </a:r>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7414DE-F678-4EE7-9EAD-7B639402245E}" type="slidenum">
              <a:rPr lang="en-US" smtClean="0"/>
              <a:t>‹#›</a:t>
            </a:fld>
            <a:endParaRPr lang="en-US"/>
          </a:p>
        </p:txBody>
      </p:sp>
    </p:spTree>
    <p:extLst>
      <p:ext uri="{BB962C8B-B14F-4D97-AF65-F5344CB8AC3E}">
        <p14:creationId xmlns:p14="http://schemas.microsoft.com/office/powerpoint/2010/main" val="2678448717"/>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Lst>
  <p:hf hd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ctrTitle"/>
          </p:nvPr>
        </p:nvSpPr>
        <p:spPr bwMode="auto">
          <a:xfrm>
            <a:off x="609600" y="2286000"/>
            <a:ext cx="7772400" cy="1057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ctr"/>
            <a:r>
              <a:rPr lang="en-US" sz="2400" b="1" dirty="0" smtClean="0">
                <a:solidFill>
                  <a:schemeClr val="tx1"/>
                </a:solidFill>
              </a:rPr>
              <a:t>CSCIU 210 Computer Organization</a:t>
            </a:r>
            <a:r>
              <a:rPr lang="en-US" sz="2400" dirty="0" smtClean="0">
                <a:solidFill>
                  <a:schemeClr val="tx1"/>
                </a:solidFill>
              </a:rPr>
              <a:t/>
            </a:r>
            <a:br>
              <a:rPr lang="en-US" sz="2400" dirty="0" smtClean="0">
                <a:solidFill>
                  <a:schemeClr val="tx1"/>
                </a:solidFill>
              </a:rPr>
            </a:br>
            <a:r>
              <a:rPr lang="en-US" sz="2400" dirty="0" smtClean="0">
                <a:solidFill>
                  <a:schemeClr val="tx1"/>
                </a:solidFill>
              </a:rPr>
              <a:t>AKM Jahangir A </a:t>
            </a:r>
            <a:r>
              <a:rPr lang="en-US" sz="2400" dirty="0" err="1" smtClean="0">
                <a:solidFill>
                  <a:schemeClr val="tx1"/>
                </a:solidFill>
              </a:rPr>
              <a:t>Majumder,</a:t>
            </a:r>
            <a:r>
              <a:rPr lang="en-US" sz="2400" dirty="0" smtClean="0">
                <a:solidFill>
                  <a:schemeClr val="tx1"/>
                </a:solidFill>
              </a:rPr>
              <a:t> PhD</a:t>
            </a:r>
          </a:p>
        </p:txBody>
      </p:sp>
      <p:sp>
        <p:nvSpPr>
          <p:cNvPr id="12291" name="Rectangle 6"/>
          <p:cNvSpPr>
            <a:spLocks noGrp="1" noChangeArrowheads="1"/>
          </p:cNvSpPr>
          <p:nvPr>
            <p:ph type="subTitle" idx="1"/>
          </p:nvPr>
        </p:nvSpPr>
        <p:spPr>
          <a:xfrm>
            <a:off x="1219200" y="3581400"/>
            <a:ext cx="6400800" cy="609600"/>
          </a:xfrm>
        </p:spPr>
        <p:txBody>
          <a:bodyPr>
            <a:normAutofit lnSpcReduction="10000"/>
          </a:bodyPr>
          <a:lstStyle/>
          <a:p>
            <a:pPr>
              <a:lnSpc>
                <a:spcPct val="80000"/>
              </a:lnSpc>
            </a:pPr>
            <a:r>
              <a:rPr lang="en-US" sz="1800" dirty="0" smtClean="0"/>
              <a:t>Fall 2018 - Lecture </a:t>
            </a:r>
            <a:r>
              <a:rPr lang="en-US" sz="1800" dirty="0" smtClean="0"/>
              <a:t>23</a:t>
            </a:r>
            <a:endParaRPr lang="en-US" sz="1800" dirty="0" smtClean="0"/>
          </a:p>
          <a:p>
            <a:pPr>
              <a:lnSpc>
                <a:spcPct val="80000"/>
              </a:lnSpc>
            </a:pPr>
            <a:r>
              <a:rPr lang="en-US" sz="1800" dirty="0" smtClean="0"/>
              <a:t>October </a:t>
            </a:r>
            <a:r>
              <a:rPr lang="en-US" sz="1800" dirty="0" smtClean="0"/>
              <a:t>24, </a:t>
            </a:r>
            <a:r>
              <a:rPr lang="en-US" sz="1800" dirty="0" smtClean="0"/>
              <a:t>2018</a:t>
            </a:r>
          </a:p>
        </p:txBody>
      </p:sp>
      <p:sp>
        <p:nvSpPr>
          <p:cNvPr id="2" name="Slide Number Placeholder 1"/>
          <p:cNvSpPr>
            <a:spLocks noGrp="1"/>
          </p:cNvSpPr>
          <p:nvPr>
            <p:ph type="sldNum" sz="quarter" idx="12"/>
          </p:nvPr>
        </p:nvSpPr>
        <p:spPr/>
        <p:txBody>
          <a:bodyPr/>
          <a:lstStyle/>
          <a:p>
            <a:pPr>
              <a:defRPr/>
            </a:pPr>
            <a:fld id="{E81FA446-8554-4AF8-AA37-8EBC0573AF11}" type="slidenum">
              <a:rPr lang="en-US" smtClean="0"/>
              <a:pPr>
                <a:defRPr/>
              </a:pPr>
              <a:t>1</a:t>
            </a:fld>
            <a:endParaRPr lang="en-US"/>
          </a:p>
        </p:txBody>
      </p:sp>
      <p:sp>
        <p:nvSpPr>
          <p:cNvPr id="12292" name="Rectangle 6"/>
          <p:cNvSpPr txBox="1">
            <a:spLocks noChangeArrowheads="1"/>
          </p:cNvSpPr>
          <p:nvPr/>
        </p:nvSpPr>
        <p:spPr bwMode="auto">
          <a:xfrm>
            <a:off x="1600200" y="4555278"/>
            <a:ext cx="609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20000"/>
              </a:spcBef>
            </a:pPr>
            <a:r>
              <a:rPr lang="en-US" sz="1600" b="1" i="1" dirty="0"/>
              <a:t>Note:</a:t>
            </a:r>
            <a:r>
              <a:rPr lang="en-US" sz="1600" i="1" dirty="0"/>
              <a:t>  Some slides are adapted from those used by previous instructors </a:t>
            </a:r>
            <a:r>
              <a:rPr lang="en-US" sz="1600" i="1" dirty="0" smtClean="0"/>
              <a:t>and </a:t>
            </a:r>
            <a:r>
              <a:rPr lang="en-US" sz="1600" i="1" dirty="0"/>
              <a:t>some slides include figures from the </a:t>
            </a:r>
            <a:r>
              <a:rPr lang="en-US" sz="1600" i="1" dirty="0" smtClean="0"/>
              <a:t>textbook.</a:t>
            </a:r>
            <a:endParaRPr lang="en-US" sz="1600" i="1" dirty="0"/>
          </a:p>
        </p:txBody>
      </p:sp>
    </p:spTree>
    <p:extLst>
      <p:ext uri="{BB962C8B-B14F-4D97-AF65-F5344CB8AC3E}">
        <p14:creationId xmlns:p14="http://schemas.microsoft.com/office/powerpoint/2010/main" val="1855852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464344" y="535191"/>
            <a:ext cx="8153400" cy="666849"/>
          </a:xfrm>
          <a:noFill/>
        </p:spPr>
        <p:txBody>
          <a:bodyPr lIns="63500" tIns="25400" rIns="63500" bIns="25400" anchor="t">
            <a:spAutoFit/>
          </a:bodyPr>
          <a:lstStyle/>
          <a:p>
            <a:pPr eaLnBrk="1" hangingPunct="1"/>
            <a:r>
              <a:rPr lang="en-US" b="1" dirty="0" smtClean="0"/>
              <a:t>Tricks to Reduce Cycle Time</a:t>
            </a:r>
          </a:p>
        </p:txBody>
      </p:sp>
      <p:sp>
        <p:nvSpPr>
          <p:cNvPr id="19459" name="AutoShape 3"/>
          <p:cNvSpPr>
            <a:spLocks noGrp="1" noChangeArrowheads="1"/>
          </p:cNvSpPr>
          <p:nvPr>
            <p:ph type="body" idx="4294967295"/>
          </p:nvPr>
        </p:nvSpPr>
        <p:spPr>
          <a:xfrm>
            <a:off x="581576" y="1113631"/>
            <a:ext cx="8191500" cy="2579688"/>
          </a:xfrm>
          <a:noFill/>
        </p:spPr>
        <p:txBody>
          <a:bodyPr lIns="63500" tIns="25400" rIns="63500" bIns="25400">
            <a:spAutoFit/>
          </a:bodyPr>
          <a:lstStyle/>
          <a:p>
            <a:pPr eaLnBrk="1" hangingPunct="1"/>
            <a:r>
              <a:rPr lang="en-US" sz="2400" dirty="0" smtClean="0"/>
              <a:t>Reduce the number of gate levels</a:t>
            </a:r>
          </a:p>
          <a:p>
            <a:pPr eaLnBrk="1" hangingPunct="1"/>
            <a:endParaRPr lang="en-US" sz="2400" dirty="0" smtClean="0"/>
          </a:p>
          <a:p>
            <a:pPr eaLnBrk="1" hangingPunct="1"/>
            <a:endParaRPr lang="en-US" dirty="0" smtClean="0"/>
          </a:p>
          <a:p>
            <a:pPr eaLnBrk="1" hangingPunct="1"/>
            <a:endParaRPr lang="en-US" dirty="0" smtClean="0"/>
          </a:p>
          <a:p>
            <a:pPr eaLnBrk="1" hangingPunct="1"/>
            <a:endParaRPr lang="en-US" dirty="0" smtClean="0"/>
          </a:p>
        </p:txBody>
      </p:sp>
      <p:sp>
        <p:nvSpPr>
          <p:cNvPr id="19460" name="Rectangle 4"/>
          <p:cNvSpPr>
            <a:spLocks noChangeArrowheads="1"/>
          </p:cNvSpPr>
          <p:nvPr/>
        </p:nvSpPr>
        <p:spPr bwMode="auto">
          <a:xfrm>
            <a:off x="552450" y="2838576"/>
            <a:ext cx="8191500" cy="1439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p>
            <a:pPr marL="203200" indent="-203200" eaLnBrk="0" hangingPunct="0">
              <a:lnSpc>
                <a:spcPct val="95000"/>
              </a:lnSpc>
              <a:spcBef>
                <a:spcPct val="40000"/>
              </a:spcBef>
              <a:buFontTx/>
              <a:buChar char="°"/>
            </a:pPr>
            <a:r>
              <a:rPr lang="en-US" sz="1800" b="1" dirty="0">
                <a:latin typeface="Times Bold Italic" pitchFamily="18" charset="0"/>
              </a:rPr>
              <a:t>Pay attention to loading</a:t>
            </a:r>
          </a:p>
          <a:p>
            <a:pPr marL="685800" lvl="1" indent="-190500" eaLnBrk="0" hangingPunct="0">
              <a:lnSpc>
                <a:spcPct val="95000"/>
              </a:lnSpc>
              <a:spcBef>
                <a:spcPct val="40000"/>
              </a:spcBef>
              <a:buFontTx/>
              <a:buChar char="°"/>
            </a:pPr>
            <a:r>
              <a:rPr lang="en-US" sz="1800" b="1" dirty="0">
                <a:latin typeface="Times Bold Italic" pitchFamily="18" charset="0"/>
              </a:rPr>
              <a:t>One gate driving many gates is a bad idea</a:t>
            </a:r>
          </a:p>
          <a:p>
            <a:pPr marL="685800" lvl="1" indent="-190500" eaLnBrk="0" hangingPunct="0">
              <a:lnSpc>
                <a:spcPct val="95000"/>
              </a:lnSpc>
              <a:spcBef>
                <a:spcPct val="40000"/>
              </a:spcBef>
              <a:buFontTx/>
              <a:buChar char="°"/>
            </a:pPr>
            <a:r>
              <a:rPr lang="en-US" sz="1800" b="1" dirty="0">
                <a:latin typeface="Times Bold Italic" pitchFamily="18" charset="0"/>
              </a:rPr>
              <a:t>Avoid using a small gate to drive a long wire</a:t>
            </a:r>
          </a:p>
          <a:p>
            <a:pPr marL="203200" indent="-203200" eaLnBrk="0" hangingPunct="0">
              <a:lnSpc>
                <a:spcPct val="95000"/>
              </a:lnSpc>
              <a:spcBef>
                <a:spcPct val="40000"/>
              </a:spcBef>
              <a:buFontTx/>
              <a:buChar char="°"/>
            </a:pPr>
            <a:r>
              <a:rPr lang="en-US" sz="1800" b="1" dirty="0">
                <a:latin typeface="Times Bold Italic" pitchFamily="18" charset="0"/>
              </a:rPr>
              <a:t>Use multiple stages to drive large load</a:t>
            </a:r>
          </a:p>
        </p:txBody>
      </p:sp>
      <p:grpSp>
        <p:nvGrpSpPr>
          <p:cNvPr id="19461" name="Group 5"/>
          <p:cNvGrpSpPr>
            <a:grpSpLocks/>
          </p:cNvGrpSpPr>
          <p:nvPr/>
        </p:nvGrpSpPr>
        <p:grpSpPr bwMode="auto">
          <a:xfrm>
            <a:off x="1295400" y="1752600"/>
            <a:ext cx="762000" cy="609600"/>
            <a:chOff x="864" y="1152"/>
            <a:chExt cx="480" cy="384"/>
          </a:xfrm>
        </p:grpSpPr>
        <p:sp>
          <p:nvSpPr>
            <p:cNvPr id="19578" name="Arc 6"/>
            <p:cNvSpPr>
              <a:spLocks/>
            </p:cNvSpPr>
            <p:nvPr/>
          </p:nvSpPr>
          <p:spPr bwMode="auto">
            <a:xfrm>
              <a:off x="1144" y="1153"/>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79" name="Arc 7"/>
            <p:cNvSpPr>
              <a:spLocks/>
            </p:cNvSpPr>
            <p:nvPr/>
          </p:nvSpPr>
          <p:spPr bwMode="auto">
            <a:xfrm>
              <a:off x="1144" y="1344"/>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80" name="Line 8"/>
            <p:cNvSpPr>
              <a:spLocks noChangeShapeType="1"/>
            </p:cNvSpPr>
            <p:nvPr/>
          </p:nvSpPr>
          <p:spPr bwMode="auto">
            <a:xfrm flipH="1">
              <a:off x="864" y="1152"/>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81" name="Line 9"/>
            <p:cNvSpPr>
              <a:spLocks noChangeShapeType="1"/>
            </p:cNvSpPr>
            <p:nvPr/>
          </p:nvSpPr>
          <p:spPr bwMode="auto">
            <a:xfrm>
              <a:off x="864" y="1152"/>
              <a:ext cx="0" cy="38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82" name="Line 10"/>
            <p:cNvSpPr>
              <a:spLocks noChangeShapeType="1"/>
            </p:cNvSpPr>
            <p:nvPr/>
          </p:nvSpPr>
          <p:spPr bwMode="auto">
            <a:xfrm flipH="1">
              <a:off x="864" y="1536"/>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462" name="Group 11"/>
          <p:cNvGrpSpPr>
            <a:grpSpLocks/>
          </p:cNvGrpSpPr>
          <p:nvPr/>
        </p:nvGrpSpPr>
        <p:grpSpPr bwMode="auto">
          <a:xfrm>
            <a:off x="2514600" y="1905000"/>
            <a:ext cx="762000" cy="609600"/>
            <a:chOff x="1632" y="1248"/>
            <a:chExt cx="480" cy="384"/>
          </a:xfrm>
        </p:grpSpPr>
        <p:sp>
          <p:nvSpPr>
            <p:cNvPr id="19573" name="Arc 12"/>
            <p:cNvSpPr>
              <a:spLocks/>
            </p:cNvSpPr>
            <p:nvPr/>
          </p:nvSpPr>
          <p:spPr bwMode="auto">
            <a:xfrm>
              <a:off x="1912" y="1249"/>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74" name="Arc 13"/>
            <p:cNvSpPr>
              <a:spLocks/>
            </p:cNvSpPr>
            <p:nvPr/>
          </p:nvSpPr>
          <p:spPr bwMode="auto">
            <a:xfrm>
              <a:off x="1912" y="1440"/>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75" name="Line 14"/>
            <p:cNvSpPr>
              <a:spLocks noChangeShapeType="1"/>
            </p:cNvSpPr>
            <p:nvPr/>
          </p:nvSpPr>
          <p:spPr bwMode="auto">
            <a:xfrm flipH="1">
              <a:off x="1632" y="1248"/>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76" name="Line 15"/>
            <p:cNvSpPr>
              <a:spLocks noChangeShapeType="1"/>
            </p:cNvSpPr>
            <p:nvPr/>
          </p:nvSpPr>
          <p:spPr bwMode="auto">
            <a:xfrm>
              <a:off x="1632" y="1248"/>
              <a:ext cx="0" cy="38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77" name="Line 16"/>
            <p:cNvSpPr>
              <a:spLocks noChangeShapeType="1"/>
            </p:cNvSpPr>
            <p:nvPr/>
          </p:nvSpPr>
          <p:spPr bwMode="auto">
            <a:xfrm flipH="1">
              <a:off x="1632" y="1632"/>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463" name="Group 17"/>
          <p:cNvGrpSpPr>
            <a:grpSpLocks/>
          </p:cNvGrpSpPr>
          <p:nvPr/>
        </p:nvGrpSpPr>
        <p:grpSpPr bwMode="auto">
          <a:xfrm>
            <a:off x="3733800" y="2057400"/>
            <a:ext cx="762000" cy="609600"/>
            <a:chOff x="2400" y="1344"/>
            <a:chExt cx="480" cy="384"/>
          </a:xfrm>
        </p:grpSpPr>
        <p:sp>
          <p:nvSpPr>
            <p:cNvPr id="19568" name="Arc 18"/>
            <p:cNvSpPr>
              <a:spLocks/>
            </p:cNvSpPr>
            <p:nvPr/>
          </p:nvSpPr>
          <p:spPr bwMode="auto">
            <a:xfrm>
              <a:off x="2680" y="1345"/>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69" name="Arc 19"/>
            <p:cNvSpPr>
              <a:spLocks/>
            </p:cNvSpPr>
            <p:nvPr/>
          </p:nvSpPr>
          <p:spPr bwMode="auto">
            <a:xfrm>
              <a:off x="2680" y="1536"/>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70" name="Line 20"/>
            <p:cNvSpPr>
              <a:spLocks noChangeShapeType="1"/>
            </p:cNvSpPr>
            <p:nvPr/>
          </p:nvSpPr>
          <p:spPr bwMode="auto">
            <a:xfrm flipH="1">
              <a:off x="2400" y="1344"/>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71" name="Line 21"/>
            <p:cNvSpPr>
              <a:spLocks noChangeShapeType="1"/>
            </p:cNvSpPr>
            <p:nvPr/>
          </p:nvSpPr>
          <p:spPr bwMode="auto">
            <a:xfrm>
              <a:off x="2400" y="1344"/>
              <a:ext cx="0" cy="38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72" name="Line 22"/>
            <p:cNvSpPr>
              <a:spLocks noChangeShapeType="1"/>
            </p:cNvSpPr>
            <p:nvPr/>
          </p:nvSpPr>
          <p:spPr bwMode="auto">
            <a:xfrm flipH="1">
              <a:off x="2400" y="1728"/>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9464" name="Line 23"/>
          <p:cNvSpPr>
            <a:spLocks noChangeShapeType="1"/>
          </p:cNvSpPr>
          <p:nvPr/>
        </p:nvSpPr>
        <p:spPr bwMode="auto">
          <a:xfrm>
            <a:off x="2057400" y="20574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65" name="Line 24"/>
          <p:cNvSpPr>
            <a:spLocks noChangeShapeType="1"/>
          </p:cNvSpPr>
          <p:nvPr/>
        </p:nvSpPr>
        <p:spPr bwMode="auto">
          <a:xfrm>
            <a:off x="3276600" y="22098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66" name="Line 25"/>
          <p:cNvSpPr>
            <a:spLocks noChangeShapeType="1"/>
          </p:cNvSpPr>
          <p:nvPr/>
        </p:nvSpPr>
        <p:spPr bwMode="auto">
          <a:xfrm flipH="1">
            <a:off x="609600" y="19050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67" name="Line 26"/>
          <p:cNvSpPr>
            <a:spLocks noChangeShapeType="1"/>
          </p:cNvSpPr>
          <p:nvPr/>
        </p:nvSpPr>
        <p:spPr bwMode="auto">
          <a:xfrm flipH="1">
            <a:off x="609600" y="22098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68" name="Line 27"/>
          <p:cNvSpPr>
            <a:spLocks noChangeShapeType="1"/>
          </p:cNvSpPr>
          <p:nvPr/>
        </p:nvSpPr>
        <p:spPr bwMode="auto">
          <a:xfrm flipH="1">
            <a:off x="2133600" y="23622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69" name="Line 28"/>
          <p:cNvSpPr>
            <a:spLocks noChangeShapeType="1"/>
          </p:cNvSpPr>
          <p:nvPr/>
        </p:nvSpPr>
        <p:spPr bwMode="auto">
          <a:xfrm flipH="1">
            <a:off x="3352800" y="25146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70" name="Rectangle 29"/>
          <p:cNvSpPr>
            <a:spLocks noChangeArrowheads="1"/>
          </p:cNvSpPr>
          <p:nvPr/>
        </p:nvSpPr>
        <p:spPr bwMode="auto">
          <a:xfrm>
            <a:off x="304800" y="16764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1600"/>
              <a:t>A</a:t>
            </a:r>
          </a:p>
        </p:txBody>
      </p:sp>
      <p:sp>
        <p:nvSpPr>
          <p:cNvPr id="19471" name="Rectangle 30"/>
          <p:cNvSpPr>
            <a:spLocks noChangeArrowheads="1"/>
          </p:cNvSpPr>
          <p:nvPr/>
        </p:nvSpPr>
        <p:spPr bwMode="auto">
          <a:xfrm>
            <a:off x="304800" y="2057400"/>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B</a:t>
            </a:r>
          </a:p>
        </p:txBody>
      </p:sp>
      <p:sp>
        <p:nvSpPr>
          <p:cNvPr id="19472" name="Rectangle 31"/>
          <p:cNvSpPr>
            <a:spLocks noChangeArrowheads="1"/>
          </p:cNvSpPr>
          <p:nvPr/>
        </p:nvSpPr>
        <p:spPr bwMode="auto">
          <a:xfrm>
            <a:off x="2057400" y="2057400"/>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dirty="0"/>
              <a:t>C</a:t>
            </a:r>
          </a:p>
        </p:txBody>
      </p:sp>
      <p:sp>
        <p:nvSpPr>
          <p:cNvPr id="19473" name="Rectangle 32"/>
          <p:cNvSpPr>
            <a:spLocks noChangeArrowheads="1"/>
          </p:cNvSpPr>
          <p:nvPr/>
        </p:nvSpPr>
        <p:spPr bwMode="auto">
          <a:xfrm>
            <a:off x="3276600" y="22098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dirty="0"/>
              <a:t>D</a:t>
            </a:r>
          </a:p>
        </p:txBody>
      </p:sp>
      <p:sp>
        <p:nvSpPr>
          <p:cNvPr id="19474" name="Line 33"/>
          <p:cNvSpPr>
            <a:spLocks noChangeShapeType="1"/>
          </p:cNvSpPr>
          <p:nvPr/>
        </p:nvSpPr>
        <p:spPr bwMode="auto">
          <a:xfrm>
            <a:off x="4495800" y="23622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19475" name="Group 34"/>
          <p:cNvGrpSpPr>
            <a:grpSpLocks/>
          </p:cNvGrpSpPr>
          <p:nvPr/>
        </p:nvGrpSpPr>
        <p:grpSpPr bwMode="auto">
          <a:xfrm>
            <a:off x="5972915" y="1604714"/>
            <a:ext cx="762000" cy="609600"/>
            <a:chOff x="3888" y="960"/>
            <a:chExt cx="480" cy="384"/>
          </a:xfrm>
        </p:grpSpPr>
        <p:sp>
          <p:nvSpPr>
            <p:cNvPr id="19563" name="Arc 35"/>
            <p:cNvSpPr>
              <a:spLocks/>
            </p:cNvSpPr>
            <p:nvPr/>
          </p:nvSpPr>
          <p:spPr bwMode="auto">
            <a:xfrm>
              <a:off x="4168" y="961"/>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64" name="Arc 36"/>
            <p:cNvSpPr>
              <a:spLocks/>
            </p:cNvSpPr>
            <p:nvPr/>
          </p:nvSpPr>
          <p:spPr bwMode="auto">
            <a:xfrm>
              <a:off x="4168" y="1152"/>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65" name="Line 37"/>
            <p:cNvSpPr>
              <a:spLocks noChangeShapeType="1"/>
            </p:cNvSpPr>
            <p:nvPr/>
          </p:nvSpPr>
          <p:spPr bwMode="auto">
            <a:xfrm flipH="1">
              <a:off x="3888" y="960"/>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66" name="Line 38"/>
            <p:cNvSpPr>
              <a:spLocks noChangeShapeType="1"/>
            </p:cNvSpPr>
            <p:nvPr/>
          </p:nvSpPr>
          <p:spPr bwMode="auto">
            <a:xfrm>
              <a:off x="3888" y="960"/>
              <a:ext cx="0" cy="38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67" name="Line 39"/>
            <p:cNvSpPr>
              <a:spLocks noChangeShapeType="1"/>
            </p:cNvSpPr>
            <p:nvPr/>
          </p:nvSpPr>
          <p:spPr bwMode="auto">
            <a:xfrm flipH="1">
              <a:off x="3888" y="1344"/>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476" name="Group 40"/>
          <p:cNvGrpSpPr>
            <a:grpSpLocks/>
          </p:cNvGrpSpPr>
          <p:nvPr/>
        </p:nvGrpSpPr>
        <p:grpSpPr bwMode="auto">
          <a:xfrm>
            <a:off x="5972915" y="2519114"/>
            <a:ext cx="762000" cy="609600"/>
            <a:chOff x="3888" y="1536"/>
            <a:chExt cx="480" cy="384"/>
          </a:xfrm>
        </p:grpSpPr>
        <p:sp>
          <p:nvSpPr>
            <p:cNvPr id="19558" name="Arc 41"/>
            <p:cNvSpPr>
              <a:spLocks/>
            </p:cNvSpPr>
            <p:nvPr/>
          </p:nvSpPr>
          <p:spPr bwMode="auto">
            <a:xfrm>
              <a:off x="4168" y="1537"/>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59" name="Arc 42"/>
            <p:cNvSpPr>
              <a:spLocks/>
            </p:cNvSpPr>
            <p:nvPr/>
          </p:nvSpPr>
          <p:spPr bwMode="auto">
            <a:xfrm>
              <a:off x="4168" y="1728"/>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60" name="Line 43"/>
            <p:cNvSpPr>
              <a:spLocks noChangeShapeType="1"/>
            </p:cNvSpPr>
            <p:nvPr/>
          </p:nvSpPr>
          <p:spPr bwMode="auto">
            <a:xfrm flipH="1">
              <a:off x="3888" y="1536"/>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61" name="Line 44"/>
            <p:cNvSpPr>
              <a:spLocks noChangeShapeType="1"/>
            </p:cNvSpPr>
            <p:nvPr/>
          </p:nvSpPr>
          <p:spPr bwMode="auto">
            <a:xfrm>
              <a:off x="3888" y="1536"/>
              <a:ext cx="0" cy="38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62" name="Line 45"/>
            <p:cNvSpPr>
              <a:spLocks noChangeShapeType="1"/>
            </p:cNvSpPr>
            <p:nvPr/>
          </p:nvSpPr>
          <p:spPr bwMode="auto">
            <a:xfrm flipH="1">
              <a:off x="3888" y="1920"/>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477" name="Group 46"/>
          <p:cNvGrpSpPr>
            <a:grpSpLocks/>
          </p:cNvGrpSpPr>
          <p:nvPr/>
        </p:nvGrpSpPr>
        <p:grpSpPr bwMode="auto">
          <a:xfrm>
            <a:off x="7344515" y="2061914"/>
            <a:ext cx="762000" cy="609600"/>
            <a:chOff x="4752" y="1248"/>
            <a:chExt cx="480" cy="384"/>
          </a:xfrm>
        </p:grpSpPr>
        <p:sp>
          <p:nvSpPr>
            <p:cNvPr id="19553" name="Arc 47"/>
            <p:cNvSpPr>
              <a:spLocks/>
            </p:cNvSpPr>
            <p:nvPr/>
          </p:nvSpPr>
          <p:spPr bwMode="auto">
            <a:xfrm>
              <a:off x="5032" y="1249"/>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54" name="Arc 48"/>
            <p:cNvSpPr>
              <a:spLocks/>
            </p:cNvSpPr>
            <p:nvPr/>
          </p:nvSpPr>
          <p:spPr bwMode="auto">
            <a:xfrm>
              <a:off x="5032" y="1440"/>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55" name="Line 49"/>
            <p:cNvSpPr>
              <a:spLocks noChangeShapeType="1"/>
            </p:cNvSpPr>
            <p:nvPr/>
          </p:nvSpPr>
          <p:spPr bwMode="auto">
            <a:xfrm flipH="1">
              <a:off x="4752" y="1248"/>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56" name="Line 50"/>
            <p:cNvSpPr>
              <a:spLocks noChangeShapeType="1"/>
            </p:cNvSpPr>
            <p:nvPr/>
          </p:nvSpPr>
          <p:spPr bwMode="auto">
            <a:xfrm>
              <a:off x="4752" y="1248"/>
              <a:ext cx="0" cy="38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57" name="Line 51"/>
            <p:cNvSpPr>
              <a:spLocks noChangeShapeType="1"/>
            </p:cNvSpPr>
            <p:nvPr/>
          </p:nvSpPr>
          <p:spPr bwMode="auto">
            <a:xfrm flipH="1">
              <a:off x="4752" y="1632"/>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9478" name="Line 52"/>
          <p:cNvSpPr>
            <a:spLocks noChangeShapeType="1"/>
          </p:cNvSpPr>
          <p:nvPr/>
        </p:nvSpPr>
        <p:spPr bwMode="auto">
          <a:xfrm flipH="1">
            <a:off x="7039715" y="2214314"/>
            <a:ext cx="304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79" name="Line 53"/>
          <p:cNvSpPr>
            <a:spLocks noChangeShapeType="1"/>
          </p:cNvSpPr>
          <p:nvPr/>
        </p:nvSpPr>
        <p:spPr bwMode="auto">
          <a:xfrm>
            <a:off x="6734915" y="1909514"/>
            <a:ext cx="304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80" name="Line 54"/>
          <p:cNvSpPr>
            <a:spLocks noChangeShapeType="1"/>
          </p:cNvSpPr>
          <p:nvPr/>
        </p:nvSpPr>
        <p:spPr bwMode="auto">
          <a:xfrm>
            <a:off x="7039715" y="1909514"/>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81" name="Line 55"/>
          <p:cNvSpPr>
            <a:spLocks noChangeShapeType="1"/>
          </p:cNvSpPr>
          <p:nvPr/>
        </p:nvSpPr>
        <p:spPr bwMode="auto">
          <a:xfrm flipH="1">
            <a:off x="7039715" y="2519114"/>
            <a:ext cx="304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82" name="Line 56"/>
          <p:cNvSpPr>
            <a:spLocks noChangeShapeType="1"/>
          </p:cNvSpPr>
          <p:nvPr/>
        </p:nvSpPr>
        <p:spPr bwMode="auto">
          <a:xfrm>
            <a:off x="7039715" y="2519114"/>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83" name="Line 57"/>
          <p:cNvSpPr>
            <a:spLocks noChangeShapeType="1"/>
          </p:cNvSpPr>
          <p:nvPr/>
        </p:nvSpPr>
        <p:spPr bwMode="auto">
          <a:xfrm flipH="1">
            <a:off x="6734915" y="2823914"/>
            <a:ext cx="304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84" name="Line 58"/>
          <p:cNvSpPr>
            <a:spLocks noChangeShapeType="1"/>
          </p:cNvSpPr>
          <p:nvPr/>
        </p:nvSpPr>
        <p:spPr bwMode="auto">
          <a:xfrm flipH="1">
            <a:off x="5591915" y="1757114"/>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85" name="Line 59"/>
          <p:cNvSpPr>
            <a:spLocks noChangeShapeType="1"/>
          </p:cNvSpPr>
          <p:nvPr/>
        </p:nvSpPr>
        <p:spPr bwMode="auto">
          <a:xfrm flipH="1">
            <a:off x="5591915" y="2061914"/>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86" name="Line 60"/>
          <p:cNvSpPr>
            <a:spLocks noChangeShapeType="1"/>
          </p:cNvSpPr>
          <p:nvPr/>
        </p:nvSpPr>
        <p:spPr bwMode="auto">
          <a:xfrm flipH="1">
            <a:off x="5591915" y="2671514"/>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87" name="Line 61"/>
          <p:cNvSpPr>
            <a:spLocks noChangeShapeType="1"/>
          </p:cNvSpPr>
          <p:nvPr/>
        </p:nvSpPr>
        <p:spPr bwMode="auto">
          <a:xfrm flipH="1">
            <a:off x="5591915" y="2976314"/>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88" name="Rectangle 62"/>
          <p:cNvSpPr>
            <a:spLocks noChangeArrowheads="1"/>
          </p:cNvSpPr>
          <p:nvPr/>
        </p:nvSpPr>
        <p:spPr bwMode="auto">
          <a:xfrm>
            <a:off x="5210915" y="1604714"/>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A</a:t>
            </a:r>
          </a:p>
        </p:txBody>
      </p:sp>
      <p:sp>
        <p:nvSpPr>
          <p:cNvPr id="19489" name="Rectangle 63"/>
          <p:cNvSpPr>
            <a:spLocks noChangeArrowheads="1"/>
          </p:cNvSpPr>
          <p:nvPr/>
        </p:nvSpPr>
        <p:spPr bwMode="auto">
          <a:xfrm>
            <a:off x="5210915" y="1909514"/>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B</a:t>
            </a:r>
          </a:p>
        </p:txBody>
      </p:sp>
      <p:sp>
        <p:nvSpPr>
          <p:cNvPr id="19490" name="Rectangle 64"/>
          <p:cNvSpPr>
            <a:spLocks noChangeArrowheads="1"/>
          </p:cNvSpPr>
          <p:nvPr/>
        </p:nvSpPr>
        <p:spPr bwMode="auto">
          <a:xfrm>
            <a:off x="5287115" y="2519114"/>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C</a:t>
            </a:r>
          </a:p>
        </p:txBody>
      </p:sp>
      <p:sp>
        <p:nvSpPr>
          <p:cNvPr id="19491" name="Rectangle 65"/>
          <p:cNvSpPr>
            <a:spLocks noChangeArrowheads="1"/>
          </p:cNvSpPr>
          <p:nvPr/>
        </p:nvSpPr>
        <p:spPr bwMode="auto">
          <a:xfrm>
            <a:off x="5287115" y="2823914"/>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1600"/>
              <a:t>D</a:t>
            </a:r>
          </a:p>
        </p:txBody>
      </p:sp>
      <p:sp>
        <p:nvSpPr>
          <p:cNvPr id="19492" name="Line 66"/>
          <p:cNvSpPr>
            <a:spLocks noChangeShapeType="1"/>
          </p:cNvSpPr>
          <p:nvPr/>
        </p:nvSpPr>
        <p:spPr bwMode="auto">
          <a:xfrm>
            <a:off x="8106515" y="2519114"/>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19493" name="Group 67"/>
          <p:cNvGrpSpPr>
            <a:grpSpLocks/>
          </p:cNvGrpSpPr>
          <p:nvPr/>
        </p:nvGrpSpPr>
        <p:grpSpPr bwMode="auto">
          <a:xfrm>
            <a:off x="2438400" y="5105400"/>
            <a:ext cx="762000" cy="609600"/>
            <a:chOff x="2112" y="3360"/>
            <a:chExt cx="480" cy="384"/>
          </a:xfrm>
        </p:grpSpPr>
        <p:sp>
          <p:nvSpPr>
            <p:cNvPr id="19548" name="Arc 68"/>
            <p:cNvSpPr>
              <a:spLocks/>
            </p:cNvSpPr>
            <p:nvPr/>
          </p:nvSpPr>
          <p:spPr bwMode="auto">
            <a:xfrm>
              <a:off x="2392" y="3361"/>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49" name="Arc 69"/>
            <p:cNvSpPr>
              <a:spLocks/>
            </p:cNvSpPr>
            <p:nvPr/>
          </p:nvSpPr>
          <p:spPr bwMode="auto">
            <a:xfrm>
              <a:off x="2392" y="3552"/>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50" name="Line 70"/>
            <p:cNvSpPr>
              <a:spLocks noChangeShapeType="1"/>
            </p:cNvSpPr>
            <p:nvPr/>
          </p:nvSpPr>
          <p:spPr bwMode="auto">
            <a:xfrm flipH="1">
              <a:off x="2112" y="3360"/>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51" name="Line 71"/>
            <p:cNvSpPr>
              <a:spLocks noChangeShapeType="1"/>
            </p:cNvSpPr>
            <p:nvPr/>
          </p:nvSpPr>
          <p:spPr bwMode="auto">
            <a:xfrm>
              <a:off x="2112" y="3360"/>
              <a:ext cx="0" cy="38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52" name="Line 72"/>
            <p:cNvSpPr>
              <a:spLocks noChangeShapeType="1"/>
            </p:cNvSpPr>
            <p:nvPr/>
          </p:nvSpPr>
          <p:spPr bwMode="auto">
            <a:xfrm flipH="1">
              <a:off x="2112" y="3744"/>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494" name="Group 73"/>
          <p:cNvGrpSpPr>
            <a:grpSpLocks/>
          </p:cNvGrpSpPr>
          <p:nvPr/>
        </p:nvGrpSpPr>
        <p:grpSpPr bwMode="auto">
          <a:xfrm>
            <a:off x="3886200" y="5181600"/>
            <a:ext cx="444500" cy="457200"/>
            <a:chOff x="3024" y="3408"/>
            <a:chExt cx="280" cy="288"/>
          </a:xfrm>
        </p:grpSpPr>
        <p:sp>
          <p:nvSpPr>
            <p:cNvPr id="19544" name="Oval 74"/>
            <p:cNvSpPr>
              <a:spLocks noChangeArrowheads="1"/>
            </p:cNvSpPr>
            <p:nvPr/>
          </p:nvSpPr>
          <p:spPr bwMode="auto">
            <a:xfrm>
              <a:off x="3224" y="3512"/>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45" name="Line 75"/>
            <p:cNvSpPr>
              <a:spLocks noChangeShapeType="1"/>
            </p:cNvSpPr>
            <p:nvPr/>
          </p:nvSpPr>
          <p:spPr bwMode="auto">
            <a:xfrm flipH="1" flipV="1">
              <a:off x="3024" y="3408"/>
              <a:ext cx="192" cy="14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46" name="Line 76"/>
            <p:cNvSpPr>
              <a:spLocks noChangeShapeType="1"/>
            </p:cNvSpPr>
            <p:nvPr/>
          </p:nvSpPr>
          <p:spPr bwMode="auto">
            <a:xfrm flipH="1">
              <a:off x="3024" y="3552"/>
              <a:ext cx="192" cy="14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47" name="Line 77"/>
            <p:cNvSpPr>
              <a:spLocks noChangeShapeType="1"/>
            </p:cNvSpPr>
            <p:nvPr/>
          </p:nvSpPr>
          <p:spPr bwMode="auto">
            <a:xfrm flipV="1">
              <a:off x="3024" y="3408"/>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495" name="Group 78"/>
          <p:cNvGrpSpPr>
            <a:grpSpLocks/>
          </p:cNvGrpSpPr>
          <p:nvPr/>
        </p:nvGrpSpPr>
        <p:grpSpPr bwMode="auto">
          <a:xfrm>
            <a:off x="5105400" y="4495800"/>
            <a:ext cx="444500" cy="457200"/>
            <a:chOff x="3792" y="2976"/>
            <a:chExt cx="280" cy="288"/>
          </a:xfrm>
        </p:grpSpPr>
        <p:sp>
          <p:nvSpPr>
            <p:cNvPr id="19540" name="Oval 79"/>
            <p:cNvSpPr>
              <a:spLocks noChangeArrowheads="1"/>
            </p:cNvSpPr>
            <p:nvPr/>
          </p:nvSpPr>
          <p:spPr bwMode="auto">
            <a:xfrm>
              <a:off x="3992" y="3080"/>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41" name="Line 80"/>
            <p:cNvSpPr>
              <a:spLocks noChangeShapeType="1"/>
            </p:cNvSpPr>
            <p:nvPr/>
          </p:nvSpPr>
          <p:spPr bwMode="auto">
            <a:xfrm flipH="1" flipV="1">
              <a:off x="3792" y="2976"/>
              <a:ext cx="192" cy="14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42" name="Line 81"/>
            <p:cNvSpPr>
              <a:spLocks noChangeShapeType="1"/>
            </p:cNvSpPr>
            <p:nvPr/>
          </p:nvSpPr>
          <p:spPr bwMode="auto">
            <a:xfrm flipH="1">
              <a:off x="3792" y="3120"/>
              <a:ext cx="192" cy="14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43" name="Line 82"/>
            <p:cNvSpPr>
              <a:spLocks noChangeShapeType="1"/>
            </p:cNvSpPr>
            <p:nvPr/>
          </p:nvSpPr>
          <p:spPr bwMode="auto">
            <a:xfrm flipV="1">
              <a:off x="3792" y="2976"/>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496" name="Group 83"/>
          <p:cNvGrpSpPr>
            <a:grpSpLocks/>
          </p:cNvGrpSpPr>
          <p:nvPr/>
        </p:nvGrpSpPr>
        <p:grpSpPr bwMode="auto">
          <a:xfrm>
            <a:off x="5105400" y="4953000"/>
            <a:ext cx="444500" cy="457200"/>
            <a:chOff x="3792" y="3264"/>
            <a:chExt cx="280" cy="288"/>
          </a:xfrm>
        </p:grpSpPr>
        <p:sp>
          <p:nvSpPr>
            <p:cNvPr id="19536" name="Oval 84"/>
            <p:cNvSpPr>
              <a:spLocks noChangeArrowheads="1"/>
            </p:cNvSpPr>
            <p:nvPr/>
          </p:nvSpPr>
          <p:spPr bwMode="auto">
            <a:xfrm>
              <a:off x="3992" y="3368"/>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37" name="Line 85"/>
            <p:cNvSpPr>
              <a:spLocks noChangeShapeType="1"/>
            </p:cNvSpPr>
            <p:nvPr/>
          </p:nvSpPr>
          <p:spPr bwMode="auto">
            <a:xfrm flipH="1" flipV="1">
              <a:off x="3792" y="3264"/>
              <a:ext cx="192" cy="14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38" name="Line 86"/>
            <p:cNvSpPr>
              <a:spLocks noChangeShapeType="1"/>
            </p:cNvSpPr>
            <p:nvPr/>
          </p:nvSpPr>
          <p:spPr bwMode="auto">
            <a:xfrm flipH="1">
              <a:off x="3792" y="3408"/>
              <a:ext cx="192" cy="14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39" name="Line 87"/>
            <p:cNvSpPr>
              <a:spLocks noChangeShapeType="1"/>
            </p:cNvSpPr>
            <p:nvPr/>
          </p:nvSpPr>
          <p:spPr bwMode="auto">
            <a:xfrm flipV="1">
              <a:off x="3792" y="3264"/>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497" name="Group 88"/>
          <p:cNvGrpSpPr>
            <a:grpSpLocks/>
          </p:cNvGrpSpPr>
          <p:nvPr/>
        </p:nvGrpSpPr>
        <p:grpSpPr bwMode="auto">
          <a:xfrm>
            <a:off x="5105400" y="5410200"/>
            <a:ext cx="444500" cy="457200"/>
            <a:chOff x="3792" y="3552"/>
            <a:chExt cx="280" cy="288"/>
          </a:xfrm>
        </p:grpSpPr>
        <p:sp>
          <p:nvSpPr>
            <p:cNvPr id="19532" name="Oval 89"/>
            <p:cNvSpPr>
              <a:spLocks noChangeArrowheads="1"/>
            </p:cNvSpPr>
            <p:nvPr/>
          </p:nvSpPr>
          <p:spPr bwMode="auto">
            <a:xfrm>
              <a:off x="3992" y="3656"/>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33" name="Line 90"/>
            <p:cNvSpPr>
              <a:spLocks noChangeShapeType="1"/>
            </p:cNvSpPr>
            <p:nvPr/>
          </p:nvSpPr>
          <p:spPr bwMode="auto">
            <a:xfrm flipH="1" flipV="1">
              <a:off x="3792" y="3552"/>
              <a:ext cx="192" cy="14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34" name="Line 91"/>
            <p:cNvSpPr>
              <a:spLocks noChangeShapeType="1"/>
            </p:cNvSpPr>
            <p:nvPr/>
          </p:nvSpPr>
          <p:spPr bwMode="auto">
            <a:xfrm flipH="1">
              <a:off x="3792" y="3696"/>
              <a:ext cx="192" cy="14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35" name="Line 92"/>
            <p:cNvSpPr>
              <a:spLocks noChangeShapeType="1"/>
            </p:cNvSpPr>
            <p:nvPr/>
          </p:nvSpPr>
          <p:spPr bwMode="auto">
            <a:xfrm flipV="1">
              <a:off x="3792" y="3552"/>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498" name="Group 93"/>
          <p:cNvGrpSpPr>
            <a:grpSpLocks/>
          </p:cNvGrpSpPr>
          <p:nvPr/>
        </p:nvGrpSpPr>
        <p:grpSpPr bwMode="auto">
          <a:xfrm>
            <a:off x="5105400" y="5867400"/>
            <a:ext cx="444500" cy="457200"/>
            <a:chOff x="3792" y="3840"/>
            <a:chExt cx="280" cy="288"/>
          </a:xfrm>
        </p:grpSpPr>
        <p:sp>
          <p:nvSpPr>
            <p:cNvPr id="19528" name="Oval 94"/>
            <p:cNvSpPr>
              <a:spLocks noChangeArrowheads="1"/>
            </p:cNvSpPr>
            <p:nvPr/>
          </p:nvSpPr>
          <p:spPr bwMode="auto">
            <a:xfrm>
              <a:off x="3992" y="3944"/>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29" name="Line 95"/>
            <p:cNvSpPr>
              <a:spLocks noChangeShapeType="1"/>
            </p:cNvSpPr>
            <p:nvPr/>
          </p:nvSpPr>
          <p:spPr bwMode="auto">
            <a:xfrm flipH="1" flipV="1">
              <a:off x="3792" y="3840"/>
              <a:ext cx="192" cy="14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30" name="Line 96"/>
            <p:cNvSpPr>
              <a:spLocks noChangeShapeType="1"/>
            </p:cNvSpPr>
            <p:nvPr/>
          </p:nvSpPr>
          <p:spPr bwMode="auto">
            <a:xfrm flipH="1">
              <a:off x="3792" y="3984"/>
              <a:ext cx="192" cy="14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31" name="Line 97"/>
            <p:cNvSpPr>
              <a:spLocks noChangeShapeType="1"/>
            </p:cNvSpPr>
            <p:nvPr/>
          </p:nvSpPr>
          <p:spPr bwMode="auto">
            <a:xfrm flipV="1">
              <a:off x="3792" y="3840"/>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9499" name="Rectangle 98"/>
          <p:cNvSpPr>
            <a:spLocks noChangeArrowheads="1"/>
          </p:cNvSpPr>
          <p:nvPr/>
        </p:nvSpPr>
        <p:spPr bwMode="auto">
          <a:xfrm>
            <a:off x="3717925" y="5713413"/>
            <a:ext cx="760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INV4x</a:t>
            </a:r>
          </a:p>
        </p:txBody>
      </p:sp>
      <p:sp>
        <p:nvSpPr>
          <p:cNvPr id="19500" name="Rectangle 99"/>
          <p:cNvSpPr>
            <a:spLocks noChangeArrowheads="1"/>
          </p:cNvSpPr>
          <p:nvPr/>
        </p:nvSpPr>
        <p:spPr bwMode="auto">
          <a:xfrm>
            <a:off x="5165725" y="4341813"/>
            <a:ext cx="760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INV4x</a:t>
            </a:r>
          </a:p>
        </p:txBody>
      </p:sp>
      <p:sp>
        <p:nvSpPr>
          <p:cNvPr id="19501" name="Line 100"/>
          <p:cNvSpPr>
            <a:spLocks noChangeShapeType="1"/>
          </p:cNvSpPr>
          <p:nvPr/>
        </p:nvSpPr>
        <p:spPr bwMode="auto">
          <a:xfrm>
            <a:off x="4343400" y="5410200"/>
            <a:ext cx="304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02" name="Line 101"/>
          <p:cNvSpPr>
            <a:spLocks noChangeShapeType="1"/>
          </p:cNvSpPr>
          <p:nvPr/>
        </p:nvSpPr>
        <p:spPr bwMode="auto">
          <a:xfrm flipH="1">
            <a:off x="3200400" y="54102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03" name="Line 102"/>
          <p:cNvSpPr>
            <a:spLocks noChangeShapeType="1"/>
          </p:cNvSpPr>
          <p:nvPr/>
        </p:nvSpPr>
        <p:spPr bwMode="auto">
          <a:xfrm flipH="1">
            <a:off x="1828800" y="5257800"/>
            <a:ext cx="609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04" name="Line 103"/>
          <p:cNvSpPr>
            <a:spLocks noChangeShapeType="1"/>
          </p:cNvSpPr>
          <p:nvPr/>
        </p:nvSpPr>
        <p:spPr bwMode="auto">
          <a:xfrm flipH="1">
            <a:off x="1828800" y="5562600"/>
            <a:ext cx="609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19505" name="Group 104"/>
          <p:cNvGrpSpPr>
            <a:grpSpLocks/>
          </p:cNvGrpSpPr>
          <p:nvPr/>
        </p:nvGrpSpPr>
        <p:grpSpPr bwMode="auto">
          <a:xfrm>
            <a:off x="5562600" y="4724400"/>
            <a:ext cx="457200" cy="1371600"/>
            <a:chOff x="4080" y="3120"/>
            <a:chExt cx="288" cy="864"/>
          </a:xfrm>
        </p:grpSpPr>
        <p:sp>
          <p:nvSpPr>
            <p:cNvPr id="19523" name="Line 105"/>
            <p:cNvSpPr>
              <a:spLocks noChangeShapeType="1"/>
            </p:cNvSpPr>
            <p:nvPr/>
          </p:nvSpPr>
          <p:spPr bwMode="auto">
            <a:xfrm>
              <a:off x="4080" y="3120"/>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24" name="Line 106"/>
            <p:cNvSpPr>
              <a:spLocks noChangeShapeType="1"/>
            </p:cNvSpPr>
            <p:nvPr/>
          </p:nvSpPr>
          <p:spPr bwMode="auto">
            <a:xfrm>
              <a:off x="4080" y="3408"/>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25" name="Line 107"/>
            <p:cNvSpPr>
              <a:spLocks noChangeShapeType="1"/>
            </p:cNvSpPr>
            <p:nvPr/>
          </p:nvSpPr>
          <p:spPr bwMode="auto">
            <a:xfrm>
              <a:off x="4080" y="3696"/>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26" name="Line 108"/>
            <p:cNvSpPr>
              <a:spLocks noChangeShapeType="1"/>
            </p:cNvSpPr>
            <p:nvPr/>
          </p:nvSpPr>
          <p:spPr bwMode="auto">
            <a:xfrm>
              <a:off x="4080" y="3984"/>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27" name="Line 109"/>
            <p:cNvSpPr>
              <a:spLocks noChangeShapeType="1"/>
            </p:cNvSpPr>
            <p:nvPr/>
          </p:nvSpPr>
          <p:spPr bwMode="auto">
            <a:xfrm>
              <a:off x="4368" y="3120"/>
              <a:ext cx="0" cy="86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506" name="Group 110"/>
          <p:cNvGrpSpPr>
            <a:grpSpLocks/>
          </p:cNvGrpSpPr>
          <p:nvPr/>
        </p:nvGrpSpPr>
        <p:grpSpPr bwMode="auto">
          <a:xfrm>
            <a:off x="4648200" y="4724400"/>
            <a:ext cx="457200" cy="1371600"/>
            <a:chOff x="3504" y="3120"/>
            <a:chExt cx="288" cy="864"/>
          </a:xfrm>
        </p:grpSpPr>
        <p:sp>
          <p:nvSpPr>
            <p:cNvPr id="19518" name="Line 111"/>
            <p:cNvSpPr>
              <a:spLocks noChangeShapeType="1"/>
            </p:cNvSpPr>
            <p:nvPr/>
          </p:nvSpPr>
          <p:spPr bwMode="auto">
            <a:xfrm flipH="1">
              <a:off x="3504" y="3120"/>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19" name="Line 112"/>
            <p:cNvSpPr>
              <a:spLocks noChangeShapeType="1"/>
            </p:cNvSpPr>
            <p:nvPr/>
          </p:nvSpPr>
          <p:spPr bwMode="auto">
            <a:xfrm flipH="1">
              <a:off x="3504" y="3408"/>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20" name="Line 113"/>
            <p:cNvSpPr>
              <a:spLocks noChangeShapeType="1"/>
            </p:cNvSpPr>
            <p:nvPr/>
          </p:nvSpPr>
          <p:spPr bwMode="auto">
            <a:xfrm flipH="1">
              <a:off x="3504" y="3696"/>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21" name="Line 114"/>
            <p:cNvSpPr>
              <a:spLocks noChangeShapeType="1"/>
            </p:cNvSpPr>
            <p:nvPr/>
          </p:nvSpPr>
          <p:spPr bwMode="auto">
            <a:xfrm flipH="1">
              <a:off x="3504" y="3984"/>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22" name="Line 115"/>
            <p:cNvSpPr>
              <a:spLocks noChangeShapeType="1"/>
            </p:cNvSpPr>
            <p:nvPr/>
          </p:nvSpPr>
          <p:spPr bwMode="auto">
            <a:xfrm>
              <a:off x="3504" y="3120"/>
              <a:ext cx="0" cy="86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9507" name="Line 116"/>
          <p:cNvSpPr>
            <a:spLocks noChangeShapeType="1"/>
          </p:cNvSpPr>
          <p:nvPr/>
        </p:nvSpPr>
        <p:spPr bwMode="auto">
          <a:xfrm>
            <a:off x="6019800" y="4724400"/>
            <a:ext cx="1676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08" name="Rectangle 117"/>
          <p:cNvSpPr>
            <a:spLocks noChangeArrowheads="1"/>
          </p:cNvSpPr>
          <p:nvPr/>
        </p:nvSpPr>
        <p:spPr bwMode="auto">
          <a:xfrm>
            <a:off x="7086600" y="50292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2000"/>
              <a:t>C</a:t>
            </a:r>
            <a:r>
              <a:rPr lang="en-US" sz="2000" baseline="-25000"/>
              <a:t>large</a:t>
            </a:r>
          </a:p>
        </p:txBody>
      </p:sp>
      <p:grpSp>
        <p:nvGrpSpPr>
          <p:cNvPr id="19509" name="Group 118"/>
          <p:cNvGrpSpPr>
            <a:grpSpLocks/>
          </p:cNvGrpSpPr>
          <p:nvPr/>
        </p:nvGrpSpPr>
        <p:grpSpPr bwMode="auto">
          <a:xfrm>
            <a:off x="6629400" y="4724400"/>
            <a:ext cx="457200" cy="1219200"/>
            <a:chOff x="4752" y="3120"/>
            <a:chExt cx="288" cy="768"/>
          </a:xfrm>
        </p:grpSpPr>
        <p:sp>
          <p:nvSpPr>
            <p:cNvPr id="19510" name="Line 119"/>
            <p:cNvSpPr>
              <a:spLocks noChangeShapeType="1"/>
            </p:cNvSpPr>
            <p:nvPr/>
          </p:nvSpPr>
          <p:spPr bwMode="auto">
            <a:xfrm>
              <a:off x="4752" y="3456"/>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11" name="Line 120"/>
            <p:cNvSpPr>
              <a:spLocks noChangeShapeType="1"/>
            </p:cNvSpPr>
            <p:nvPr/>
          </p:nvSpPr>
          <p:spPr bwMode="auto">
            <a:xfrm>
              <a:off x="4752" y="3552"/>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19512" name="Group 121"/>
            <p:cNvGrpSpPr>
              <a:grpSpLocks/>
            </p:cNvGrpSpPr>
            <p:nvPr/>
          </p:nvGrpSpPr>
          <p:grpSpPr bwMode="auto">
            <a:xfrm>
              <a:off x="4752" y="3792"/>
              <a:ext cx="288" cy="96"/>
              <a:chOff x="4752" y="3792"/>
              <a:chExt cx="288" cy="96"/>
            </a:xfrm>
          </p:grpSpPr>
          <p:sp>
            <p:nvSpPr>
              <p:cNvPr id="19515" name="Line 122"/>
              <p:cNvSpPr>
                <a:spLocks noChangeShapeType="1"/>
              </p:cNvSpPr>
              <p:nvPr/>
            </p:nvSpPr>
            <p:spPr bwMode="auto">
              <a:xfrm>
                <a:off x="4752" y="3792"/>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16" name="Line 123"/>
              <p:cNvSpPr>
                <a:spLocks noChangeShapeType="1"/>
              </p:cNvSpPr>
              <p:nvPr/>
            </p:nvSpPr>
            <p:spPr bwMode="auto">
              <a:xfrm>
                <a:off x="4800" y="3840"/>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17" name="Line 124"/>
              <p:cNvSpPr>
                <a:spLocks noChangeShapeType="1"/>
              </p:cNvSpPr>
              <p:nvPr/>
            </p:nvSpPr>
            <p:spPr bwMode="auto">
              <a:xfrm flipH="1">
                <a:off x="4848" y="3888"/>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9513" name="Line 125"/>
            <p:cNvSpPr>
              <a:spLocks noChangeShapeType="1"/>
            </p:cNvSpPr>
            <p:nvPr/>
          </p:nvSpPr>
          <p:spPr bwMode="auto">
            <a:xfrm>
              <a:off x="4896" y="3552"/>
              <a:ext cx="0"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14" name="Line 126"/>
            <p:cNvSpPr>
              <a:spLocks noChangeShapeType="1"/>
            </p:cNvSpPr>
            <p:nvPr/>
          </p:nvSpPr>
          <p:spPr bwMode="auto">
            <a:xfrm flipV="1">
              <a:off x="4896" y="3120"/>
              <a:ext cx="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4685496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idx="4294967295"/>
          </p:nvPr>
        </p:nvSpPr>
        <p:spPr>
          <a:xfrm>
            <a:off x="501650" y="511969"/>
            <a:ext cx="8108950" cy="666849"/>
          </a:xfrm>
          <a:noFill/>
        </p:spPr>
        <p:txBody>
          <a:bodyPr wrap="square" lIns="63500" tIns="25400" rIns="63500" bIns="25400" anchor="t">
            <a:spAutoFit/>
          </a:bodyPr>
          <a:lstStyle/>
          <a:p>
            <a:pPr eaLnBrk="1" hangingPunct="1"/>
            <a:r>
              <a:rPr lang="en-US" b="1" dirty="0" smtClean="0"/>
              <a:t>Clock Skew’s Effect on Cycle Time</a:t>
            </a:r>
          </a:p>
        </p:txBody>
      </p:sp>
      <p:sp>
        <p:nvSpPr>
          <p:cNvPr id="20483" name="AutoShape 5"/>
          <p:cNvSpPr>
            <a:spLocks noGrp="1" noChangeArrowheads="1"/>
          </p:cNvSpPr>
          <p:nvPr>
            <p:ph type="body" idx="4294967295"/>
          </p:nvPr>
        </p:nvSpPr>
        <p:spPr>
          <a:xfrm>
            <a:off x="531812" y="4279901"/>
            <a:ext cx="8515350" cy="1796389"/>
          </a:xfrm>
          <a:noFill/>
        </p:spPr>
        <p:txBody>
          <a:bodyPr lIns="63500" tIns="25400" rIns="63500" bIns="25400">
            <a:spAutoFit/>
          </a:bodyPr>
          <a:lstStyle/>
          <a:p>
            <a:pPr marL="203200" indent="-203200" eaLnBrk="1" hangingPunct="1"/>
            <a:r>
              <a:rPr lang="en-US" sz="2400" dirty="0" smtClean="0"/>
              <a:t>The worst case scenario for cycle time consideration:</a:t>
            </a:r>
          </a:p>
          <a:p>
            <a:pPr marL="685800" lvl="1" indent="-190500" eaLnBrk="1" hangingPunct="1"/>
            <a:r>
              <a:rPr lang="en-US" dirty="0" smtClean="0"/>
              <a:t>The input register sees CLK1</a:t>
            </a:r>
          </a:p>
          <a:p>
            <a:pPr marL="685800" lvl="1" indent="-190500" eaLnBrk="1" hangingPunct="1"/>
            <a:r>
              <a:rPr lang="en-US" dirty="0" smtClean="0"/>
              <a:t>The output register sees CLK2</a:t>
            </a:r>
          </a:p>
          <a:p>
            <a:pPr marL="203200" indent="-203200" eaLnBrk="1" hangingPunct="1"/>
            <a:r>
              <a:rPr lang="en-US" sz="2200" b="1" dirty="0" smtClean="0">
                <a:solidFill>
                  <a:srgbClr val="CC0000"/>
                </a:solidFill>
              </a:rPr>
              <a:t>Cycle Time &gt; CLK-to-Q + Longest Delay + Setup + Clock Skew</a:t>
            </a:r>
          </a:p>
        </p:txBody>
      </p:sp>
      <p:grpSp>
        <p:nvGrpSpPr>
          <p:cNvPr id="20484" name="Group 6"/>
          <p:cNvGrpSpPr>
            <a:grpSpLocks/>
          </p:cNvGrpSpPr>
          <p:nvPr/>
        </p:nvGrpSpPr>
        <p:grpSpPr bwMode="auto">
          <a:xfrm>
            <a:off x="654050" y="1358900"/>
            <a:ext cx="7848600" cy="304800"/>
            <a:chOff x="432" y="528"/>
            <a:chExt cx="4944" cy="192"/>
          </a:xfrm>
        </p:grpSpPr>
        <p:sp>
          <p:nvSpPr>
            <p:cNvPr id="20596" name="Line 7"/>
            <p:cNvSpPr>
              <a:spLocks noChangeShapeType="1"/>
            </p:cNvSpPr>
            <p:nvPr/>
          </p:nvSpPr>
          <p:spPr bwMode="auto">
            <a:xfrm>
              <a:off x="432" y="528"/>
              <a:ext cx="70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97" name="Line 8"/>
            <p:cNvSpPr>
              <a:spLocks noChangeShapeType="1"/>
            </p:cNvSpPr>
            <p:nvPr/>
          </p:nvSpPr>
          <p:spPr bwMode="auto">
            <a:xfrm>
              <a:off x="1138" y="528"/>
              <a:ext cx="0"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98" name="Line 9"/>
            <p:cNvSpPr>
              <a:spLocks noChangeShapeType="1"/>
            </p:cNvSpPr>
            <p:nvPr/>
          </p:nvSpPr>
          <p:spPr bwMode="auto">
            <a:xfrm>
              <a:off x="1138" y="720"/>
              <a:ext cx="176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99" name="Line 10"/>
            <p:cNvSpPr>
              <a:spLocks noChangeShapeType="1"/>
            </p:cNvSpPr>
            <p:nvPr/>
          </p:nvSpPr>
          <p:spPr bwMode="auto">
            <a:xfrm flipV="1">
              <a:off x="2904" y="528"/>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00" name="Line 11"/>
            <p:cNvSpPr>
              <a:spLocks noChangeShapeType="1"/>
            </p:cNvSpPr>
            <p:nvPr/>
          </p:nvSpPr>
          <p:spPr bwMode="auto">
            <a:xfrm>
              <a:off x="2904" y="528"/>
              <a:ext cx="176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01" name="Line 12"/>
            <p:cNvSpPr>
              <a:spLocks noChangeShapeType="1"/>
            </p:cNvSpPr>
            <p:nvPr/>
          </p:nvSpPr>
          <p:spPr bwMode="auto">
            <a:xfrm>
              <a:off x="4670" y="528"/>
              <a:ext cx="0"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602" name="Line 13"/>
            <p:cNvSpPr>
              <a:spLocks noChangeShapeType="1"/>
            </p:cNvSpPr>
            <p:nvPr/>
          </p:nvSpPr>
          <p:spPr bwMode="auto">
            <a:xfrm>
              <a:off x="4670" y="720"/>
              <a:ext cx="70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485" name="Rectangle 14"/>
          <p:cNvSpPr>
            <a:spLocks noChangeArrowheads="1"/>
          </p:cNvSpPr>
          <p:nvPr/>
        </p:nvSpPr>
        <p:spPr bwMode="auto">
          <a:xfrm>
            <a:off x="457200" y="1371600"/>
            <a:ext cx="5984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t>Clk1</a:t>
            </a:r>
          </a:p>
        </p:txBody>
      </p:sp>
      <p:sp>
        <p:nvSpPr>
          <p:cNvPr id="20486" name="Line 15"/>
          <p:cNvSpPr>
            <a:spLocks noChangeShapeType="1"/>
          </p:cNvSpPr>
          <p:nvPr/>
        </p:nvSpPr>
        <p:spPr bwMode="auto">
          <a:xfrm>
            <a:off x="501650" y="1892300"/>
            <a:ext cx="968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7" name="Line 16"/>
          <p:cNvSpPr>
            <a:spLocks noChangeShapeType="1"/>
          </p:cNvSpPr>
          <p:nvPr/>
        </p:nvSpPr>
        <p:spPr bwMode="auto">
          <a:xfrm>
            <a:off x="1470025" y="1892300"/>
            <a:ext cx="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8" name="Line 17"/>
          <p:cNvSpPr>
            <a:spLocks noChangeShapeType="1"/>
          </p:cNvSpPr>
          <p:nvPr/>
        </p:nvSpPr>
        <p:spPr bwMode="auto">
          <a:xfrm>
            <a:off x="1470025" y="2197100"/>
            <a:ext cx="2803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9" name="Line 18"/>
          <p:cNvSpPr>
            <a:spLocks noChangeShapeType="1"/>
          </p:cNvSpPr>
          <p:nvPr/>
        </p:nvSpPr>
        <p:spPr bwMode="auto">
          <a:xfrm flipV="1">
            <a:off x="4273550" y="18923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0" name="Line 19"/>
          <p:cNvSpPr>
            <a:spLocks noChangeShapeType="1"/>
          </p:cNvSpPr>
          <p:nvPr/>
        </p:nvSpPr>
        <p:spPr bwMode="auto">
          <a:xfrm>
            <a:off x="4273550" y="1892300"/>
            <a:ext cx="2803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1" name="Line 20"/>
          <p:cNvSpPr>
            <a:spLocks noChangeShapeType="1"/>
          </p:cNvSpPr>
          <p:nvPr/>
        </p:nvSpPr>
        <p:spPr bwMode="auto">
          <a:xfrm>
            <a:off x="7077075" y="1892300"/>
            <a:ext cx="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2" name="Line 21"/>
          <p:cNvSpPr>
            <a:spLocks noChangeShapeType="1"/>
          </p:cNvSpPr>
          <p:nvPr/>
        </p:nvSpPr>
        <p:spPr bwMode="auto">
          <a:xfrm>
            <a:off x="7077075" y="2197100"/>
            <a:ext cx="134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3" name="Rectangle 22"/>
          <p:cNvSpPr>
            <a:spLocks noChangeArrowheads="1"/>
          </p:cNvSpPr>
          <p:nvPr/>
        </p:nvSpPr>
        <p:spPr bwMode="auto">
          <a:xfrm>
            <a:off x="409575" y="1890713"/>
            <a:ext cx="5984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t>Clk2</a:t>
            </a:r>
          </a:p>
        </p:txBody>
      </p:sp>
      <p:sp>
        <p:nvSpPr>
          <p:cNvPr id="20494" name="Line 23"/>
          <p:cNvSpPr>
            <a:spLocks noChangeShapeType="1"/>
          </p:cNvSpPr>
          <p:nvPr/>
        </p:nvSpPr>
        <p:spPr bwMode="auto">
          <a:xfrm>
            <a:off x="1797050" y="1663700"/>
            <a:ext cx="0" cy="533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95" name="Line 24"/>
          <p:cNvSpPr>
            <a:spLocks noChangeShapeType="1"/>
          </p:cNvSpPr>
          <p:nvPr/>
        </p:nvSpPr>
        <p:spPr bwMode="auto">
          <a:xfrm>
            <a:off x="1873250" y="1968500"/>
            <a:ext cx="533400" cy="0"/>
          </a:xfrm>
          <a:prstGeom prst="line">
            <a:avLst/>
          </a:prstGeom>
          <a:noFill/>
          <a:ln w="12700">
            <a:solidFill>
              <a:schemeClr val="accent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0496" name="Rectangle 25"/>
          <p:cNvSpPr>
            <a:spLocks noChangeArrowheads="1"/>
          </p:cNvSpPr>
          <p:nvPr/>
        </p:nvSpPr>
        <p:spPr bwMode="auto">
          <a:xfrm>
            <a:off x="2390775" y="1814513"/>
            <a:ext cx="1168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chemeClr val="accent1"/>
                </a:solidFill>
              </a:rPr>
              <a:t>Clock Skew</a:t>
            </a:r>
          </a:p>
        </p:txBody>
      </p:sp>
      <p:grpSp>
        <p:nvGrpSpPr>
          <p:cNvPr id="20497" name="Group 26"/>
          <p:cNvGrpSpPr>
            <a:grpSpLocks/>
          </p:cNvGrpSpPr>
          <p:nvPr/>
        </p:nvGrpSpPr>
        <p:grpSpPr bwMode="auto">
          <a:xfrm>
            <a:off x="977900" y="2362200"/>
            <a:ext cx="1219200" cy="1816100"/>
            <a:chOff x="636" y="1160"/>
            <a:chExt cx="768" cy="1144"/>
          </a:xfrm>
        </p:grpSpPr>
        <p:sp>
          <p:nvSpPr>
            <p:cNvPr id="20585" name="Rectangle 27"/>
            <p:cNvSpPr>
              <a:spLocks noChangeArrowheads="1"/>
            </p:cNvSpPr>
            <p:nvPr/>
          </p:nvSpPr>
          <p:spPr bwMode="auto">
            <a:xfrm>
              <a:off x="932" y="1160"/>
              <a:ext cx="176" cy="8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86" name="Line 28"/>
            <p:cNvSpPr>
              <a:spLocks noChangeShapeType="1"/>
            </p:cNvSpPr>
            <p:nvPr/>
          </p:nvSpPr>
          <p:spPr bwMode="auto">
            <a:xfrm>
              <a:off x="1020" y="2160"/>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87" name="Line 29"/>
            <p:cNvSpPr>
              <a:spLocks noChangeShapeType="1"/>
            </p:cNvSpPr>
            <p:nvPr/>
          </p:nvSpPr>
          <p:spPr bwMode="auto">
            <a:xfrm flipV="1">
              <a:off x="972" y="1920"/>
              <a:ext cx="48"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88" name="Line 30"/>
            <p:cNvSpPr>
              <a:spLocks noChangeShapeType="1"/>
            </p:cNvSpPr>
            <p:nvPr/>
          </p:nvSpPr>
          <p:spPr bwMode="auto">
            <a:xfrm>
              <a:off x="1020" y="1920"/>
              <a:ext cx="48"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89" name="Oval 31"/>
            <p:cNvSpPr>
              <a:spLocks noChangeArrowheads="1"/>
            </p:cNvSpPr>
            <p:nvPr/>
          </p:nvSpPr>
          <p:spPr bwMode="auto">
            <a:xfrm>
              <a:off x="980" y="2072"/>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90" name="Line 32"/>
            <p:cNvSpPr>
              <a:spLocks noChangeShapeType="1"/>
            </p:cNvSpPr>
            <p:nvPr/>
          </p:nvSpPr>
          <p:spPr bwMode="auto">
            <a:xfrm flipH="1">
              <a:off x="636" y="1296"/>
              <a:ext cx="288"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0591" name="Rectangle 33"/>
            <p:cNvSpPr>
              <a:spLocks noChangeArrowheads="1"/>
            </p:cNvSpPr>
            <p:nvPr/>
          </p:nvSpPr>
          <p:spPr bwMode="auto">
            <a:xfrm>
              <a:off x="722" y="1343"/>
              <a:ext cx="14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t>.</a:t>
              </a:r>
            </a:p>
            <a:p>
              <a:pPr eaLnBrk="0" hangingPunct="0"/>
              <a:r>
                <a:rPr lang="en-US" sz="1600" b="1"/>
                <a:t>.</a:t>
              </a:r>
            </a:p>
            <a:p>
              <a:pPr eaLnBrk="0" hangingPunct="0"/>
              <a:r>
                <a:rPr lang="en-US" sz="1600" b="1"/>
                <a:t>.</a:t>
              </a:r>
            </a:p>
          </p:txBody>
        </p:sp>
        <p:sp>
          <p:nvSpPr>
            <p:cNvPr id="20592" name="Line 34"/>
            <p:cNvSpPr>
              <a:spLocks noChangeShapeType="1"/>
            </p:cNvSpPr>
            <p:nvPr/>
          </p:nvSpPr>
          <p:spPr bwMode="auto">
            <a:xfrm flipH="1">
              <a:off x="636" y="1920"/>
              <a:ext cx="288"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0593" name="Line 35"/>
            <p:cNvSpPr>
              <a:spLocks noChangeShapeType="1"/>
            </p:cNvSpPr>
            <p:nvPr/>
          </p:nvSpPr>
          <p:spPr bwMode="auto">
            <a:xfrm flipH="1">
              <a:off x="1116" y="1296"/>
              <a:ext cx="288"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0594" name="Rectangle 36"/>
            <p:cNvSpPr>
              <a:spLocks noChangeArrowheads="1"/>
            </p:cNvSpPr>
            <p:nvPr/>
          </p:nvSpPr>
          <p:spPr bwMode="auto">
            <a:xfrm>
              <a:off x="1202" y="1343"/>
              <a:ext cx="14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t>.</a:t>
              </a:r>
            </a:p>
            <a:p>
              <a:pPr eaLnBrk="0" hangingPunct="0"/>
              <a:r>
                <a:rPr lang="en-US" sz="1600" b="1"/>
                <a:t>.</a:t>
              </a:r>
            </a:p>
            <a:p>
              <a:pPr eaLnBrk="0" hangingPunct="0"/>
              <a:r>
                <a:rPr lang="en-US" sz="1600" b="1"/>
                <a:t>.</a:t>
              </a:r>
            </a:p>
          </p:txBody>
        </p:sp>
        <p:sp>
          <p:nvSpPr>
            <p:cNvPr id="20595" name="Line 37"/>
            <p:cNvSpPr>
              <a:spLocks noChangeShapeType="1"/>
            </p:cNvSpPr>
            <p:nvPr/>
          </p:nvSpPr>
          <p:spPr bwMode="auto">
            <a:xfrm flipH="1">
              <a:off x="1116" y="1920"/>
              <a:ext cx="288"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grpSp>
        <p:nvGrpSpPr>
          <p:cNvPr id="20498" name="Group 38"/>
          <p:cNvGrpSpPr>
            <a:grpSpLocks/>
          </p:cNvGrpSpPr>
          <p:nvPr/>
        </p:nvGrpSpPr>
        <p:grpSpPr bwMode="auto">
          <a:xfrm>
            <a:off x="6540500" y="2362200"/>
            <a:ext cx="1219200" cy="1816100"/>
            <a:chOff x="4140" y="1160"/>
            <a:chExt cx="768" cy="1144"/>
          </a:xfrm>
        </p:grpSpPr>
        <p:sp>
          <p:nvSpPr>
            <p:cNvPr id="20574" name="Rectangle 39"/>
            <p:cNvSpPr>
              <a:spLocks noChangeArrowheads="1"/>
            </p:cNvSpPr>
            <p:nvPr/>
          </p:nvSpPr>
          <p:spPr bwMode="auto">
            <a:xfrm>
              <a:off x="4436" y="1160"/>
              <a:ext cx="176" cy="8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75" name="Line 40"/>
            <p:cNvSpPr>
              <a:spLocks noChangeShapeType="1"/>
            </p:cNvSpPr>
            <p:nvPr/>
          </p:nvSpPr>
          <p:spPr bwMode="auto">
            <a:xfrm>
              <a:off x="4524" y="2160"/>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76" name="Line 41"/>
            <p:cNvSpPr>
              <a:spLocks noChangeShapeType="1"/>
            </p:cNvSpPr>
            <p:nvPr/>
          </p:nvSpPr>
          <p:spPr bwMode="auto">
            <a:xfrm flipV="1">
              <a:off x="4476" y="1920"/>
              <a:ext cx="48"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77" name="Line 42"/>
            <p:cNvSpPr>
              <a:spLocks noChangeShapeType="1"/>
            </p:cNvSpPr>
            <p:nvPr/>
          </p:nvSpPr>
          <p:spPr bwMode="auto">
            <a:xfrm>
              <a:off x="4524" y="1920"/>
              <a:ext cx="48"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78" name="Oval 43"/>
            <p:cNvSpPr>
              <a:spLocks noChangeArrowheads="1"/>
            </p:cNvSpPr>
            <p:nvPr/>
          </p:nvSpPr>
          <p:spPr bwMode="auto">
            <a:xfrm>
              <a:off x="4484" y="2072"/>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79" name="Line 44"/>
            <p:cNvSpPr>
              <a:spLocks noChangeShapeType="1"/>
            </p:cNvSpPr>
            <p:nvPr/>
          </p:nvSpPr>
          <p:spPr bwMode="auto">
            <a:xfrm flipH="1">
              <a:off x="4140" y="1296"/>
              <a:ext cx="288"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0580" name="Rectangle 45"/>
            <p:cNvSpPr>
              <a:spLocks noChangeArrowheads="1"/>
            </p:cNvSpPr>
            <p:nvPr/>
          </p:nvSpPr>
          <p:spPr bwMode="auto">
            <a:xfrm>
              <a:off x="4226" y="1343"/>
              <a:ext cx="14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t>.</a:t>
              </a:r>
            </a:p>
            <a:p>
              <a:pPr eaLnBrk="0" hangingPunct="0"/>
              <a:r>
                <a:rPr lang="en-US" sz="1600" b="1"/>
                <a:t>.</a:t>
              </a:r>
            </a:p>
            <a:p>
              <a:pPr eaLnBrk="0" hangingPunct="0"/>
              <a:r>
                <a:rPr lang="en-US" sz="1600" b="1"/>
                <a:t>.</a:t>
              </a:r>
            </a:p>
          </p:txBody>
        </p:sp>
        <p:sp>
          <p:nvSpPr>
            <p:cNvPr id="20581" name="Line 46"/>
            <p:cNvSpPr>
              <a:spLocks noChangeShapeType="1"/>
            </p:cNvSpPr>
            <p:nvPr/>
          </p:nvSpPr>
          <p:spPr bwMode="auto">
            <a:xfrm flipH="1">
              <a:off x="4140" y="1920"/>
              <a:ext cx="288"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0582" name="Line 47"/>
            <p:cNvSpPr>
              <a:spLocks noChangeShapeType="1"/>
            </p:cNvSpPr>
            <p:nvPr/>
          </p:nvSpPr>
          <p:spPr bwMode="auto">
            <a:xfrm flipH="1">
              <a:off x="4620" y="1296"/>
              <a:ext cx="288"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0583" name="Rectangle 48"/>
            <p:cNvSpPr>
              <a:spLocks noChangeArrowheads="1"/>
            </p:cNvSpPr>
            <p:nvPr/>
          </p:nvSpPr>
          <p:spPr bwMode="auto">
            <a:xfrm>
              <a:off x="4706" y="1343"/>
              <a:ext cx="14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t>.</a:t>
              </a:r>
            </a:p>
            <a:p>
              <a:pPr eaLnBrk="0" hangingPunct="0"/>
              <a:r>
                <a:rPr lang="en-US" sz="1600" b="1"/>
                <a:t>.</a:t>
              </a:r>
            </a:p>
            <a:p>
              <a:pPr eaLnBrk="0" hangingPunct="0"/>
              <a:r>
                <a:rPr lang="en-US" sz="1600" b="1"/>
                <a:t>.</a:t>
              </a:r>
            </a:p>
          </p:txBody>
        </p:sp>
        <p:sp>
          <p:nvSpPr>
            <p:cNvPr id="20584" name="Line 49"/>
            <p:cNvSpPr>
              <a:spLocks noChangeShapeType="1"/>
            </p:cNvSpPr>
            <p:nvPr/>
          </p:nvSpPr>
          <p:spPr bwMode="auto">
            <a:xfrm flipH="1">
              <a:off x="4620" y="1920"/>
              <a:ext cx="288"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
        <p:nvSpPr>
          <p:cNvPr id="20499" name="Rectangle 50"/>
          <p:cNvSpPr>
            <a:spLocks noChangeArrowheads="1"/>
          </p:cNvSpPr>
          <p:nvPr/>
        </p:nvSpPr>
        <p:spPr bwMode="auto">
          <a:xfrm>
            <a:off x="2209800" y="2362200"/>
            <a:ext cx="4318000" cy="1422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0500" name="Group 51"/>
          <p:cNvGrpSpPr>
            <a:grpSpLocks/>
          </p:cNvGrpSpPr>
          <p:nvPr/>
        </p:nvGrpSpPr>
        <p:grpSpPr bwMode="auto">
          <a:xfrm>
            <a:off x="2200275" y="2697163"/>
            <a:ext cx="1219200" cy="431800"/>
            <a:chOff x="1406" y="1371"/>
            <a:chExt cx="768" cy="272"/>
          </a:xfrm>
        </p:grpSpPr>
        <p:sp>
          <p:nvSpPr>
            <p:cNvPr id="20564" name="Oval 52"/>
            <p:cNvSpPr>
              <a:spLocks noChangeArrowheads="1"/>
            </p:cNvSpPr>
            <p:nvPr/>
          </p:nvSpPr>
          <p:spPr bwMode="auto">
            <a:xfrm>
              <a:off x="1915" y="1480"/>
              <a:ext cx="51" cy="5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0565" name="Group 53"/>
            <p:cNvGrpSpPr>
              <a:grpSpLocks/>
            </p:cNvGrpSpPr>
            <p:nvPr/>
          </p:nvGrpSpPr>
          <p:grpSpPr bwMode="auto">
            <a:xfrm>
              <a:off x="1572" y="1371"/>
              <a:ext cx="336" cy="272"/>
              <a:chOff x="1572" y="1371"/>
              <a:chExt cx="336" cy="272"/>
            </a:xfrm>
          </p:grpSpPr>
          <p:sp>
            <p:nvSpPr>
              <p:cNvPr id="20569" name="Arc 54"/>
              <p:cNvSpPr>
                <a:spLocks/>
              </p:cNvSpPr>
              <p:nvPr/>
            </p:nvSpPr>
            <p:spPr bwMode="auto">
              <a:xfrm>
                <a:off x="1767" y="1371"/>
                <a:ext cx="141" cy="136"/>
              </a:xfrm>
              <a:custGeom>
                <a:avLst/>
                <a:gdLst>
                  <a:gd name="T0" fmla="*/ 0 w 21755"/>
                  <a:gd name="T1" fmla="*/ 0 h 21600"/>
                  <a:gd name="T2" fmla="*/ 0 w 21755"/>
                  <a:gd name="T3" fmla="*/ 0 h 21600"/>
                  <a:gd name="T4" fmla="*/ 0 w 21755"/>
                  <a:gd name="T5" fmla="*/ 0 h 21600"/>
                  <a:gd name="T6" fmla="*/ 0 60000 65536"/>
                  <a:gd name="T7" fmla="*/ 0 60000 65536"/>
                  <a:gd name="T8" fmla="*/ 0 60000 65536"/>
                  <a:gd name="T9" fmla="*/ 0 w 21755"/>
                  <a:gd name="T10" fmla="*/ 0 h 21600"/>
                  <a:gd name="T11" fmla="*/ 21755 w 21755"/>
                  <a:gd name="T12" fmla="*/ 21600 h 21600"/>
                </a:gdLst>
                <a:ahLst/>
                <a:cxnLst>
                  <a:cxn ang="T6">
                    <a:pos x="T0" y="T1"/>
                  </a:cxn>
                  <a:cxn ang="T7">
                    <a:pos x="T2" y="T3"/>
                  </a:cxn>
                  <a:cxn ang="T8">
                    <a:pos x="T4" y="T5"/>
                  </a:cxn>
                </a:cxnLst>
                <a:rect l="T9" t="T10" r="T11" b="T12"/>
                <a:pathLst>
                  <a:path w="21755" h="21600" fill="none" extrusionOk="0">
                    <a:moveTo>
                      <a:pt x="-1" y="0"/>
                    </a:moveTo>
                    <a:cubicBezTo>
                      <a:pt x="51" y="0"/>
                      <a:pt x="103" y="-1"/>
                      <a:pt x="155" y="0"/>
                    </a:cubicBezTo>
                    <a:cubicBezTo>
                      <a:pt x="12084" y="0"/>
                      <a:pt x="21755" y="9670"/>
                      <a:pt x="21755" y="21600"/>
                    </a:cubicBezTo>
                  </a:path>
                  <a:path w="21755" h="21600" stroke="0" extrusionOk="0">
                    <a:moveTo>
                      <a:pt x="-1" y="0"/>
                    </a:moveTo>
                    <a:cubicBezTo>
                      <a:pt x="51" y="0"/>
                      <a:pt x="103" y="-1"/>
                      <a:pt x="155" y="0"/>
                    </a:cubicBezTo>
                    <a:cubicBezTo>
                      <a:pt x="12084" y="0"/>
                      <a:pt x="21755" y="9670"/>
                      <a:pt x="21755" y="21600"/>
                    </a:cubicBezTo>
                    <a:lnTo>
                      <a:pt x="155"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70" name="Arc 55"/>
              <p:cNvSpPr>
                <a:spLocks/>
              </p:cNvSpPr>
              <p:nvPr/>
            </p:nvSpPr>
            <p:spPr bwMode="auto">
              <a:xfrm rot="10800000">
                <a:off x="1768" y="1507"/>
                <a:ext cx="139" cy="135"/>
              </a:xfrm>
              <a:custGeom>
                <a:avLst/>
                <a:gdLst>
                  <a:gd name="T0" fmla="*/ 0 w 21599"/>
                  <a:gd name="T1" fmla="*/ 0 h 21599"/>
                  <a:gd name="T2" fmla="*/ 0 w 21599"/>
                  <a:gd name="T3" fmla="*/ 0 h 21599"/>
                  <a:gd name="T4" fmla="*/ 0 w 21599"/>
                  <a:gd name="T5" fmla="*/ 0 h 21599"/>
                  <a:gd name="T6" fmla="*/ 0 60000 65536"/>
                  <a:gd name="T7" fmla="*/ 0 60000 65536"/>
                  <a:gd name="T8" fmla="*/ 0 60000 65536"/>
                  <a:gd name="T9" fmla="*/ 0 w 21599"/>
                  <a:gd name="T10" fmla="*/ 0 h 21599"/>
                  <a:gd name="T11" fmla="*/ 21599 w 21599"/>
                  <a:gd name="T12" fmla="*/ 21599 h 21599"/>
                </a:gdLst>
                <a:ahLst/>
                <a:cxnLst>
                  <a:cxn ang="T6">
                    <a:pos x="T0" y="T1"/>
                  </a:cxn>
                  <a:cxn ang="T7">
                    <a:pos x="T2" y="T3"/>
                  </a:cxn>
                  <a:cxn ang="T8">
                    <a:pos x="T4" y="T5"/>
                  </a:cxn>
                </a:cxnLst>
                <a:rect l="T9" t="T10" r="T11" b="T12"/>
                <a:pathLst>
                  <a:path w="21599" h="21599" fill="none" extrusionOk="0">
                    <a:moveTo>
                      <a:pt x="-1" y="21439"/>
                    </a:moveTo>
                    <a:cubicBezTo>
                      <a:pt x="86" y="9633"/>
                      <a:pt x="9637" y="84"/>
                      <a:pt x="21443" y="-1"/>
                    </a:cubicBezTo>
                  </a:path>
                  <a:path w="21599" h="21599" stroke="0" extrusionOk="0">
                    <a:moveTo>
                      <a:pt x="-1" y="21439"/>
                    </a:moveTo>
                    <a:cubicBezTo>
                      <a:pt x="86" y="9633"/>
                      <a:pt x="9637" y="84"/>
                      <a:pt x="21443" y="-1"/>
                    </a:cubicBezTo>
                    <a:lnTo>
                      <a:pt x="21599" y="21599"/>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71" name="Line 56"/>
              <p:cNvSpPr>
                <a:spLocks noChangeShapeType="1"/>
              </p:cNvSpPr>
              <p:nvPr/>
            </p:nvSpPr>
            <p:spPr bwMode="auto">
              <a:xfrm flipH="1">
                <a:off x="1572" y="1371"/>
                <a:ext cx="19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72" name="Line 57"/>
              <p:cNvSpPr>
                <a:spLocks noChangeShapeType="1"/>
              </p:cNvSpPr>
              <p:nvPr/>
            </p:nvSpPr>
            <p:spPr bwMode="auto">
              <a:xfrm>
                <a:off x="1572" y="1371"/>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73" name="Line 58"/>
              <p:cNvSpPr>
                <a:spLocks noChangeShapeType="1"/>
              </p:cNvSpPr>
              <p:nvPr/>
            </p:nvSpPr>
            <p:spPr bwMode="auto">
              <a:xfrm flipH="1">
                <a:off x="1572" y="1643"/>
                <a:ext cx="19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566" name="Line 59"/>
            <p:cNvSpPr>
              <a:spLocks noChangeShapeType="1"/>
            </p:cNvSpPr>
            <p:nvPr/>
          </p:nvSpPr>
          <p:spPr bwMode="auto">
            <a:xfrm flipH="1">
              <a:off x="1406" y="1439"/>
              <a:ext cx="16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67" name="Line 60"/>
            <p:cNvSpPr>
              <a:spLocks noChangeShapeType="1"/>
            </p:cNvSpPr>
            <p:nvPr/>
          </p:nvSpPr>
          <p:spPr bwMode="auto">
            <a:xfrm flipH="1">
              <a:off x="1406" y="1575"/>
              <a:ext cx="16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68" name="Line 61"/>
            <p:cNvSpPr>
              <a:spLocks noChangeShapeType="1"/>
            </p:cNvSpPr>
            <p:nvPr/>
          </p:nvSpPr>
          <p:spPr bwMode="auto">
            <a:xfrm>
              <a:off x="1974" y="1506"/>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501" name="Group 62"/>
          <p:cNvGrpSpPr>
            <a:grpSpLocks/>
          </p:cNvGrpSpPr>
          <p:nvPr/>
        </p:nvGrpSpPr>
        <p:grpSpPr bwMode="auto">
          <a:xfrm>
            <a:off x="2211388" y="3279775"/>
            <a:ext cx="1168400" cy="414338"/>
            <a:chOff x="1413" y="1738"/>
            <a:chExt cx="736" cy="261"/>
          </a:xfrm>
        </p:grpSpPr>
        <p:grpSp>
          <p:nvGrpSpPr>
            <p:cNvPr id="20555" name="Group 63"/>
            <p:cNvGrpSpPr>
              <a:grpSpLocks/>
            </p:cNvGrpSpPr>
            <p:nvPr/>
          </p:nvGrpSpPr>
          <p:grpSpPr bwMode="auto">
            <a:xfrm>
              <a:off x="1547" y="1738"/>
              <a:ext cx="361" cy="261"/>
              <a:chOff x="1547" y="1738"/>
              <a:chExt cx="361" cy="261"/>
            </a:xfrm>
          </p:grpSpPr>
          <p:sp>
            <p:nvSpPr>
              <p:cNvPr id="20559" name="Arc 64"/>
              <p:cNvSpPr>
                <a:spLocks/>
              </p:cNvSpPr>
              <p:nvPr/>
            </p:nvSpPr>
            <p:spPr bwMode="auto">
              <a:xfrm>
                <a:off x="1576" y="1738"/>
                <a:ext cx="283" cy="130"/>
              </a:xfrm>
              <a:custGeom>
                <a:avLst/>
                <a:gdLst>
                  <a:gd name="T0" fmla="*/ 0 w 21676"/>
                  <a:gd name="T1" fmla="*/ 0 h 21600"/>
                  <a:gd name="T2" fmla="*/ 0 w 21676"/>
                  <a:gd name="T3" fmla="*/ 0 h 21600"/>
                  <a:gd name="T4" fmla="*/ 0 w 21676"/>
                  <a:gd name="T5" fmla="*/ 0 h 21600"/>
                  <a:gd name="T6" fmla="*/ 0 60000 65536"/>
                  <a:gd name="T7" fmla="*/ 0 60000 65536"/>
                  <a:gd name="T8" fmla="*/ 0 60000 65536"/>
                  <a:gd name="T9" fmla="*/ 0 w 21676"/>
                  <a:gd name="T10" fmla="*/ 0 h 21600"/>
                  <a:gd name="T11" fmla="*/ 21676 w 21676"/>
                  <a:gd name="T12" fmla="*/ 21600 h 21600"/>
                </a:gdLst>
                <a:ahLst/>
                <a:cxnLst>
                  <a:cxn ang="T6">
                    <a:pos x="T0" y="T1"/>
                  </a:cxn>
                  <a:cxn ang="T7">
                    <a:pos x="T2" y="T3"/>
                  </a:cxn>
                  <a:cxn ang="T8">
                    <a:pos x="T4" y="T5"/>
                  </a:cxn>
                </a:cxnLst>
                <a:rect l="T9" t="T10" r="T11" b="T12"/>
                <a:pathLst>
                  <a:path w="21676" h="21600" fill="none" extrusionOk="0">
                    <a:moveTo>
                      <a:pt x="0" y="0"/>
                    </a:moveTo>
                    <a:cubicBezTo>
                      <a:pt x="25" y="0"/>
                      <a:pt x="50" y="-1"/>
                      <a:pt x="76" y="0"/>
                    </a:cubicBezTo>
                    <a:cubicBezTo>
                      <a:pt x="12005" y="0"/>
                      <a:pt x="21676" y="9670"/>
                      <a:pt x="21676" y="21600"/>
                    </a:cubicBezTo>
                  </a:path>
                  <a:path w="21676" h="21600" stroke="0" extrusionOk="0">
                    <a:moveTo>
                      <a:pt x="0" y="0"/>
                    </a:moveTo>
                    <a:cubicBezTo>
                      <a:pt x="25" y="0"/>
                      <a:pt x="50" y="-1"/>
                      <a:pt x="76" y="0"/>
                    </a:cubicBezTo>
                    <a:cubicBezTo>
                      <a:pt x="12005" y="0"/>
                      <a:pt x="21676" y="9670"/>
                      <a:pt x="21676" y="21600"/>
                    </a:cubicBezTo>
                    <a:lnTo>
                      <a:pt x="76"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60" name="Arc 65"/>
              <p:cNvSpPr>
                <a:spLocks/>
              </p:cNvSpPr>
              <p:nvPr/>
            </p:nvSpPr>
            <p:spPr bwMode="auto">
              <a:xfrm rot="10800000">
                <a:off x="1575" y="1869"/>
                <a:ext cx="283"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0"/>
                      <a:pt x="9624" y="42"/>
                      <a:pt x="21524" y="0"/>
                    </a:cubicBezTo>
                  </a:path>
                  <a:path w="21600" h="21600" stroke="0" extrusionOk="0">
                    <a:moveTo>
                      <a:pt x="0" y="21600"/>
                    </a:moveTo>
                    <a:cubicBezTo>
                      <a:pt x="0" y="9700"/>
                      <a:pt x="9624" y="42"/>
                      <a:pt x="21524" y="0"/>
                    </a:cubicBezTo>
                    <a:lnTo>
                      <a:pt x="21600"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61" name="Oval 66"/>
              <p:cNvSpPr>
                <a:spLocks noChangeArrowheads="1"/>
              </p:cNvSpPr>
              <p:nvPr/>
            </p:nvSpPr>
            <p:spPr bwMode="auto">
              <a:xfrm>
                <a:off x="1866" y="1851"/>
                <a:ext cx="42" cy="3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62" name="Arc 67"/>
              <p:cNvSpPr>
                <a:spLocks/>
              </p:cNvSpPr>
              <p:nvPr/>
            </p:nvSpPr>
            <p:spPr bwMode="auto">
              <a:xfrm>
                <a:off x="1547" y="1738"/>
                <a:ext cx="87" cy="130"/>
              </a:xfrm>
              <a:custGeom>
                <a:avLst/>
                <a:gdLst>
                  <a:gd name="T0" fmla="*/ 0 w 21853"/>
                  <a:gd name="T1" fmla="*/ 0 h 21600"/>
                  <a:gd name="T2" fmla="*/ 0 w 21853"/>
                  <a:gd name="T3" fmla="*/ 0 h 21600"/>
                  <a:gd name="T4" fmla="*/ 0 w 21853"/>
                  <a:gd name="T5" fmla="*/ 0 h 21600"/>
                  <a:gd name="T6" fmla="*/ 0 60000 65536"/>
                  <a:gd name="T7" fmla="*/ 0 60000 65536"/>
                  <a:gd name="T8" fmla="*/ 0 60000 65536"/>
                  <a:gd name="T9" fmla="*/ 0 w 21853"/>
                  <a:gd name="T10" fmla="*/ 0 h 21600"/>
                  <a:gd name="T11" fmla="*/ 21853 w 21853"/>
                  <a:gd name="T12" fmla="*/ 21600 h 21600"/>
                </a:gdLst>
                <a:ahLst/>
                <a:cxnLst>
                  <a:cxn ang="T6">
                    <a:pos x="T0" y="T1"/>
                  </a:cxn>
                  <a:cxn ang="T7">
                    <a:pos x="T2" y="T3"/>
                  </a:cxn>
                  <a:cxn ang="T8">
                    <a:pos x="T4" y="T5"/>
                  </a:cxn>
                </a:cxnLst>
                <a:rect l="T9" t="T10" r="T11" b="T12"/>
                <a:pathLst>
                  <a:path w="21853" h="21600" fill="none" extrusionOk="0">
                    <a:moveTo>
                      <a:pt x="0" y="1"/>
                    </a:moveTo>
                    <a:cubicBezTo>
                      <a:pt x="84" y="0"/>
                      <a:pt x="168" y="-1"/>
                      <a:pt x="253" y="0"/>
                    </a:cubicBezTo>
                    <a:cubicBezTo>
                      <a:pt x="12182" y="0"/>
                      <a:pt x="21853" y="9670"/>
                      <a:pt x="21853" y="21600"/>
                    </a:cubicBezTo>
                  </a:path>
                  <a:path w="21853" h="21600" stroke="0" extrusionOk="0">
                    <a:moveTo>
                      <a:pt x="0" y="1"/>
                    </a:moveTo>
                    <a:cubicBezTo>
                      <a:pt x="84" y="0"/>
                      <a:pt x="168" y="-1"/>
                      <a:pt x="253" y="0"/>
                    </a:cubicBezTo>
                    <a:cubicBezTo>
                      <a:pt x="12182" y="0"/>
                      <a:pt x="21853" y="9670"/>
                      <a:pt x="21853" y="21600"/>
                    </a:cubicBezTo>
                    <a:lnTo>
                      <a:pt x="253"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63" name="Arc 68"/>
              <p:cNvSpPr>
                <a:spLocks/>
              </p:cNvSpPr>
              <p:nvPr/>
            </p:nvSpPr>
            <p:spPr bwMode="auto">
              <a:xfrm rot="10800000">
                <a:off x="1547" y="1869"/>
                <a:ext cx="86" cy="130"/>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768"/>
                      <a:pt x="9517" y="139"/>
                      <a:pt x="21347" y="0"/>
                    </a:cubicBezTo>
                  </a:path>
                  <a:path w="21600" h="21599" stroke="0" extrusionOk="0">
                    <a:moveTo>
                      <a:pt x="0" y="21599"/>
                    </a:moveTo>
                    <a:cubicBezTo>
                      <a:pt x="0" y="9768"/>
                      <a:pt x="9517" y="139"/>
                      <a:pt x="21347" y="0"/>
                    </a:cubicBezTo>
                    <a:lnTo>
                      <a:pt x="21600" y="21599"/>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0556" name="Line 69"/>
            <p:cNvSpPr>
              <a:spLocks noChangeShapeType="1"/>
            </p:cNvSpPr>
            <p:nvPr/>
          </p:nvSpPr>
          <p:spPr bwMode="auto">
            <a:xfrm>
              <a:off x="1916" y="1869"/>
              <a:ext cx="23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7" name="Line 70"/>
            <p:cNvSpPr>
              <a:spLocks noChangeShapeType="1"/>
            </p:cNvSpPr>
            <p:nvPr/>
          </p:nvSpPr>
          <p:spPr bwMode="auto">
            <a:xfrm flipH="1">
              <a:off x="1413" y="1803"/>
              <a:ext cx="2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8" name="Line 71"/>
            <p:cNvSpPr>
              <a:spLocks noChangeShapeType="1"/>
            </p:cNvSpPr>
            <p:nvPr/>
          </p:nvSpPr>
          <p:spPr bwMode="auto">
            <a:xfrm flipH="1">
              <a:off x="1413" y="1934"/>
              <a:ext cx="2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502" name="Group 72"/>
          <p:cNvGrpSpPr>
            <a:grpSpLocks/>
          </p:cNvGrpSpPr>
          <p:nvPr/>
        </p:nvGrpSpPr>
        <p:grpSpPr bwMode="auto">
          <a:xfrm>
            <a:off x="5634038" y="2495550"/>
            <a:ext cx="903287" cy="311150"/>
            <a:chOff x="3569" y="1244"/>
            <a:chExt cx="569" cy="196"/>
          </a:xfrm>
        </p:grpSpPr>
        <p:grpSp>
          <p:nvGrpSpPr>
            <p:cNvPr id="20548" name="Group 73"/>
            <p:cNvGrpSpPr>
              <a:grpSpLocks/>
            </p:cNvGrpSpPr>
            <p:nvPr/>
          </p:nvGrpSpPr>
          <p:grpSpPr bwMode="auto">
            <a:xfrm>
              <a:off x="3737" y="1244"/>
              <a:ext cx="193" cy="196"/>
              <a:chOff x="3737" y="1244"/>
              <a:chExt cx="193" cy="196"/>
            </a:xfrm>
          </p:grpSpPr>
          <p:sp>
            <p:nvSpPr>
              <p:cNvPr id="20551" name="Oval 74"/>
              <p:cNvSpPr>
                <a:spLocks noChangeArrowheads="1"/>
              </p:cNvSpPr>
              <p:nvPr/>
            </p:nvSpPr>
            <p:spPr bwMode="auto">
              <a:xfrm>
                <a:off x="3878" y="1317"/>
                <a:ext cx="52" cy="5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52" name="Line 75"/>
              <p:cNvSpPr>
                <a:spLocks noChangeShapeType="1"/>
              </p:cNvSpPr>
              <p:nvPr/>
            </p:nvSpPr>
            <p:spPr bwMode="auto">
              <a:xfrm flipH="1" flipV="1">
                <a:off x="3737" y="1244"/>
                <a:ext cx="133" cy="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3" name="Line 76"/>
              <p:cNvSpPr>
                <a:spLocks noChangeShapeType="1"/>
              </p:cNvSpPr>
              <p:nvPr/>
            </p:nvSpPr>
            <p:spPr bwMode="auto">
              <a:xfrm flipH="1">
                <a:off x="3737" y="1343"/>
                <a:ext cx="133" cy="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4" name="Line 77"/>
              <p:cNvSpPr>
                <a:spLocks noChangeShapeType="1"/>
              </p:cNvSpPr>
              <p:nvPr/>
            </p:nvSpPr>
            <p:spPr bwMode="auto">
              <a:xfrm flipV="1">
                <a:off x="3737" y="1244"/>
                <a:ext cx="0" cy="1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549" name="Line 78"/>
            <p:cNvSpPr>
              <a:spLocks noChangeShapeType="1"/>
            </p:cNvSpPr>
            <p:nvPr/>
          </p:nvSpPr>
          <p:spPr bwMode="auto">
            <a:xfrm flipH="1">
              <a:off x="3569" y="1343"/>
              <a:ext cx="1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0" name="Line 79"/>
            <p:cNvSpPr>
              <a:spLocks noChangeShapeType="1"/>
            </p:cNvSpPr>
            <p:nvPr/>
          </p:nvSpPr>
          <p:spPr bwMode="auto">
            <a:xfrm>
              <a:off x="3938" y="1343"/>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503" name="Group 80"/>
          <p:cNvGrpSpPr>
            <a:grpSpLocks/>
          </p:cNvGrpSpPr>
          <p:nvPr/>
        </p:nvGrpSpPr>
        <p:grpSpPr bwMode="auto">
          <a:xfrm>
            <a:off x="3143250" y="2747963"/>
            <a:ext cx="903288" cy="311150"/>
            <a:chOff x="2000" y="1403"/>
            <a:chExt cx="569" cy="196"/>
          </a:xfrm>
        </p:grpSpPr>
        <p:grpSp>
          <p:nvGrpSpPr>
            <p:cNvPr id="20541" name="Group 81"/>
            <p:cNvGrpSpPr>
              <a:grpSpLocks/>
            </p:cNvGrpSpPr>
            <p:nvPr/>
          </p:nvGrpSpPr>
          <p:grpSpPr bwMode="auto">
            <a:xfrm>
              <a:off x="2168" y="1403"/>
              <a:ext cx="193" cy="196"/>
              <a:chOff x="2168" y="1403"/>
              <a:chExt cx="193" cy="196"/>
            </a:xfrm>
          </p:grpSpPr>
          <p:sp>
            <p:nvSpPr>
              <p:cNvPr id="20544" name="Oval 82"/>
              <p:cNvSpPr>
                <a:spLocks noChangeArrowheads="1"/>
              </p:cNvSpPr>
              <p:nvPr/>
            </p:nvSpPr>
            <p:spPr bwMode="auto">
              <a:xfrm>
                <a:off x="2309" y="1476"/>
                <a:ext cx="52" cy="5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45" name="Line 83"/>
              <p:cNvSpPr>
                <a:spLocks noChangeShapeType="1"/>
              </p:cNvSpPr>
              <p:nvPr/>
            </p:nvSpPr>
            <p:spPr bwMode="auto">
              <a:xfrm flipH="1" flipV="1">
                <a:off x="2168" y="1403"/>
                <a:ext cx="133" cy="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6" name="Line 84"/>
              <p:cNvSpPr>
                <a:spLocks noChangeShapeType="1"/>
              </p:cNvSpPr>
              <p:nvPr/>
            </p:nvSpPr>
            <p:spPr bwMode="auto">
              <a:xfrm flipH="1">
                <a:off x="2168" y="1502"/>
                <a:ext cx="133" cy="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7" name="Line 85"/>
              <p:cNvSpPr>
                <a:spLocks noChangeShapeType="1"/>
              </p:cNvSpPr>
              <p:nvPr/>
            </p:nvSpPr>
            <p:spPr bwMode="auto">
              <a:xfrm flipV="1">
                <a:off x="2168" y="1403"/>
                <a:ext cx="0" cy="1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542" name="Line 86"/>
            <p:cNvSpPr>
              <a:spLocks noChangeShapeType="1"/>
            </p:cNvSpPr>
            <p:nvPr/>
          </p:nvSpPr>
          <p:spPr bwMode="auto">
            <a:xfrm flipH="1">
              <a:off x="2000" y="1502"/>
              <a:ext cx="1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3" name="Line 87"/>
            <p:cNvSpPr>
              <a:spLocks noChangeShapeType="1"/>
            </p:cNvSpPr>
            <p:nvPr/>
          </p:nvSpPr>
          <p:spPr bwMode="auto">
            <a:xfrm>
              <a:off x="2369" y="1502"/>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504" name="Group 88"/>
          <p:cNvGrpSpPr>
            <a:grpSpLocks/>
          </p:cNvGrpSpPr>
          <p:nvPr/>
        </p:nvGrpSpPr>
        <p:grpSpPr bwMode="auto">
          <a:xfrm>
            <a:off x="4629150" y="2444750"/>
            <a:ext cx="1168400" cy="414338"/>
            <a:chOff x="2936" y="1212"/>
            <a:chExt cx="736" cy="261"/>
          </a:xfrm>
        </p:grpSpPr>
        <p:grpSp>
          <p:nvGrpSpPr>
            <p:cNvPr id="20532" name="Group 89"/>
            <p:cNvGrpSpPr>
              <a:grpSpLocks/>
            </p:cNvGrpSpPr>
            <p:nvPr/>
          </p:nvGrpSpPr>
          <p:grpSpPr bwMode="auto">
            <a:xfrm>
              <a:off x="3070" y="1212"/>
              <a:ext cx="361" cy="261"/>
              <a:chOff x="3070" y="1212"/>
              <a:chExt cx="361" cy="261"/>
            </a:xfrm>
          </p:grpSpPr>
          <p:sp>
            <p:nvSpPr>
              <p:cNvPr id="20536" name="Arc 90"/>
              <p:cNvSpPr>
                <a:spLocks/>
              </p:cNvSpPr>
              <p:nvPr/>
            </p:nvSpPr>
            <p:spPr bwMode="auto">
              <a:xfrm>
                <a:off x="3099" y="1212"/>
                <a:ext cx="283" cy="130"/>
              </a:xfrm>
              <a:custGeom>
                <a:avLst/>
                <a:gdLst>
                  <a:gd name="T0" fmla="*/ 0 w 21676"/>
                  <a:gd name="T1" fmla="*/ 0 h 21600"/>
                  <a:gd name="T2" fmla="*/ 0 w 21676"/>
                  <a:gd name="T3" fmla="*/ 0 h 21600"/>
                  <a:gd name="T4" fmla="*/ 0 w 21676"/>
                  <a:gd name="T5" fmla="*/ 0 h 21600"/>
                  <a:gd name="T6" fmla="*/ 0 60000 65536"/>
                  <a:gd name="T7" fmla="*/ 0 60000 65536"/>
                  <a:gd name="T8" fmla="*/ 0 60000 65536"/>
                  <a:gd name="T9" fmla="*/ 0 w 21676"/>
                  <a:gd name="T10" fmla="*/ 0 h 21600"/>
                  <a:gd name="T11" fmla="*/ 21676 w 21676"/>
                  <a:gd name="T12" fmla="*/ 21600 h 21600"/>
                </a:gdLst>
                <a:ahLst/>
                <a:cxnLst>
                  <a:cxn ang="T6">
                    <a:pos x="T0" y="T1"/>
                  </a:cxn>
                  <a:cxn ang="T7">
                    <a:pos x="T2" y="T3"/>
                  </a:cxn>
                  <a:cxn ang="T8">
                    <a:pos x="T4" y="T5"/>
                  </a:cxn>
                </a:cxnLst>
                <a:rect l="T9" t="T10" r="T11" b="T12"/>
                <a:pathLst>
                  <a:path w="21676" h="21600" fill="none" extrusionOk="0">
                    <a:moveTo>
                      <a:pt x="0" y="0"/>
                    </a:moveTo>
                    <a:cubicBezTo>
                      <a:pt x="25" y="0"/>
                      <a:pt x="50" y="-1"/>
                      <a:pt x="76" y="0"/>
                    </a:cubicBezTo>
                    <a:cubicBezTo>
                      <a:pt x="12005" y="0"/>
                      <a:pt x="21676" y="9670"/>
                      <a:pt x="21676" y="21600"/>
                    </a:cubicBezTo>
                  </a:path>
                  <a:path w="21676" h="21600" stroke="0" extrusionOk="0">
                    <a:moveTo>
                      <a:pt x="0" y="0"/>
                    </a:moveTo>
                    <a:cubicBezTo>
                      <a:pt x="25" y="0"/>
                      <a:pt x="50" y="-1"/>
                      <a:pt x="76" y="0"/>
                    </a:cubicBezTo>
                    <a:cubicBezTo>
                      <a:pt x="12005" y="0"/>
                      <a:pt x="21676" y="9670"/>
                      <a:pt x="21676" y="21600"/>
                    </a:cubicBezTo>
                    <a:lnTo>
                      <a:pt x="76"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37" name="Arc 91"/>
              <p:cNvSpPr>
                <a:spLocks/>
              </p:cNvSpPr>
              <p:nvPr/>
            </p:nvSpPr>
            <p:spPr bwMode="auto">
              <a:xfrm rot="10800000">
                <a:off x="3098" y="1343"/>
                <a:ext cx="283"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0"/>
                      <a:pt x="9624" y="42"/>
                      <a:pt x="21524" y="0"/>
                    </a:cubicBezTo>
                  </a:path>
                  <a:path w="21600" h="21600" stroke="0" extrusionOk="0">
                    <a:moveTo>
                      <a:pt x="0" y="21600"/>
                    </a:moveTo>
                    <a:cubicBezTo>
                      <a:pt x="0" y="9700"/>
                      <a:pt x="9624" y="42"/>
                      <a:pt x="21524" y="0"/>
                    </a:cubicBezTo>
                    <a:lnTo>
                      <a:pt x="21600"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38" name="Oval 92"/>
              <p:cNvSpPr>
                <a:spLocks noChangeArrowheads="1"/>
              </p:cNvSpPr>
              <p:nvPr/>
            </p:nvSpPr>
            <p:spPr bwMode="auto">
              <a:xfrm>
                <a:off x="3389" y="1325"/>
                <a:ext cx="42" cy="3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39" name="Arc 93"/>
              <p:cNvSpPr>
                <a:spLocks/>
              </p:cNvSpPr>
              <p:nvPr/>
            </p:nvSpPr>
            <p:spPr bwMode="auto">
              <a:xfrm>
                <a:off x="3070" y="1212"/>
                <a:ext cx="87" cy="130"/>
              </a:xfrm>
              <a:custGeom>
                <a:avLst/>
                <a:gdLst>
                  <a:gd name="T0" fmla="*/ 0 w 21853"/>
                  <a:gd name="T1" fmla="*/ 0 h 21600"/>
                  <a:gd name="T2" fmla="*/ 0 w 21853"/>
                  <a:gd name="T3" fmla="*/ 0 h 21600"/>
                  <a:gd name="T4" fmla="*/ 0 w 21853"/>
                  <a:gd name="T5" fmla="*/ 0 h 21600"/>
                  <a:gd name="T6" fmla="*/ 0 60000 65536"/>
                  <a:gd name="T7" fmla="*/ 0 60000 65536"/>
                  <a:gd name="T8" fmla="*/ 0 60000 65536"/>
                  <a:gd name="T9" fmla="*/ 0 w 21853"/>
                  <a:gd name="T10" fmla="*/ 0 h 21600"/>
                  <a:gd name="T11" fmla="*/ 21853 w 21853"/>
                  <a:gd name="T12" fmla="*/ 21600 h 21600"/>
                </a:gdLst>
                <a:ahLst/>
                <a:cxnLst>
                  <a:cxn ang="T6">
                    <a:pos x="T0" y="T1"/>
                  </a:cxn>
                  <a:cxn ang="T7">
                    <a:pos x="T2" y="T3"/>
                  </a:cxn>
                  <a:cxn ang="T8">
                    <a:pos x="T4" y="T5"/>
                  </a:cxn>
                </a:cxnLst>
                <a:rect l="T9" t="T10" r="T11" b="T12"/>
                <a:pathLst>
                  <a:path w="21853" h="21600" fill="none" extrusionOk="0">
                    <a:moveTo>
                      <a:pt x="0" y="1"/>
                    </a:moveTo>
                    <a:cubicBezTo>
                      <a:pt x="84" y="0"/>
                      <a:pt x="168" y="-1"/>
                      <a:pt x="253" y="0"/>
                    </a:cubicBezTo>
                    <a:cubicBezTo>
                      <a:pt x="12182" y="0"/>
                      <a:pt x="21853" y="9670"/>
                      <a:pt x="21853" y="21600"/>
                    </a:cubicBezTo>
                  </a:path>
                  <a:path w="21853" h="21600" stroke="0" extrusionOk="0">
                    <a:moveTo>
                      <a:pt x="0" y="1"/>
                    </a:moveTo>
                    <a:cubicBezTo>
                      <a:pt x="84" y="0"/>
                      <a:pt x="168" y="-1"/>
                      <a:pt x="253" y="0"/>
                    </a:cubicBezTo>
                    <a:cubicBezTo>
                      <a:pt x="12182" y="0"/>
                      <a:pt x="21853" y="9670"/>
                      <a:pt x="21853" y="21600"/>
                    </a:cubicBezTo>
                    <a:lnTo>
                      <a:pt x="253"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40" name="Arc 94"/>
              <p:cNvSpPr>
                <a:spLocks/>
              </p:cNvSpPr>
              <p:nvPr/>
            </p:nvSpPr>
            <p:spPr bwMode="auto">
              <a:xfrm rot="10800000">
                <a:off x="3070" y="1343"/>
                <a:ext cx="86" cy="130"/>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768"/>
                      <a:pt x="9517" y="139"/>
                      <a:pt x="21347" y="0"/>
                    </a:cubicBezTo>
                  </a:path>
                  <a:path w="21600" h="21599" stroke="0" extrusionOk="0">
                    <a:moveTo>
                      <a:pt x="0" y="21599"/>
                    </a:moveTo>
                    <a:cubicBezTo>
                      <a:pt x="0" y="9768"/>
                      <a:pt x="9517" y="139"/>
                      <a:pt x="21347" y="0"/>
                    </a:cubicBezTo>
                    <a:lnTo>
                      <a:pt x="21600" y="21599"/>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0533" name="Line 95"/>
            <p:cNvSpPr>
              <a:spLocks noChangeShapeType="1"/>
            </p:cNvSpPr>
            <p:nvPr/>
          </p:nvSpPr>
          <p:spPr bwMode="auto">
            <a:xfrm>
              <a:off x="3439" y="1343"/>
              <a:ext cx="23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4" name="Line 96"/>
            <p:cNvSpPr>
              <a:spLocks noChangeShapeType="1"/>
            </p:cNvSpPr>
            <p:nvPr/>
          </p:nvSpPr>
          <p:spPr bwMode="auto">
            <a:xfrm flipH="1">
              <a:off x="2936" y="1277"/>
              <a:ext cx="2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5" name="Line 97"/>
            <p:cNvSpPr>
              <a:spLocks noChangeShapeType="1"/>
            </p:cNvSpPr>
            <p:nvPr/>
          </p:nvSpPr>
          <p:spPr bwMode="auto">
            <a:xfrm flipH="1">
              <a:off x="2936" y="1408"/>
              <a:ext cx="2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505" name="Group 98"/>
          <p:cNvGrpSpPr>
            <a:grpSpLocks/>
          </p:cNvGrpSpPr>
          <p:nvPr/>
        </p:nvGrpSpPr>
        <p:grpSpPr bwMode="auto">
          <a:xfrm>
            <a:off x="4035425" y="3175000"/>
            <a:ext cx="1219200" cy="414338"/>
            <a:chOff x="2562" y="1672"/>
            <a:chExt cx="768" cy="261"/>
          </a:xfrm>
        </p:grpSpPr>
        <p:sp>
          <p:nvSpPr>
            <p:cNvPr id="20522" name="Oval 99"/>
            <p:cNvSpPr>
              <a:spLocks noChangeArrowheads="1"/>
            </p:cNvSpPr>
            <p:nvPr/>
          </p:nvSpPr>
          <p:spPr bwMode="auto">
            <a:xfrm>
              <a:off x="3071" y="1777"/>
              <a:ext cx="51" cy="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0523" name="Group 100"/>
            <p:cNvGrpSpPr>
              <a:grpSpLocks/>
            </p:cNvGrpSpPr>
            <p:nvPr/>
          </p:nvGrpSpPr>
          <p:grpSpPr bwMode="auto">
            <a:xfrm>
              <a:off x="2728" y="1672"/>
              <a:ext cx="336" cy="261"/>
              <a:chOff x="2728" y="1672"/>
              <a:chExt cx="336" cy="261"/>
            </a:xfrm>
          </p:grpSpPr>
          <p:sp>
            <p:nvSpPr>
              <p:cNvPr id="20527" name="Arc 101"/>
              <p:cNvSpPr>
                <a:spLocks/>
              </p:cNvSpPr>
              <p:nvPr/>
            </p:nvSpPr>
            <p:spPr bwMode="auto">
              <a:xfrm>
                <a:off x="2924" y="1672"/>
                <a:ext cx="140" cy="131"/>
              </a:xfrm>
              <a:custGeom>
                <a:avLst/>
                <a:gdLst>
                  <a:gd name="T0" fmla="*/ 0 w 21753"/>
                  <a:gd name="T1" fmla="*/ 0 h 21600"/>
                  <a:gd name="T2" fmla="*/ 0 w 21753"/>
                  <a:gd name="T3" fmla="*/ 0 h 21600"/>
                  <a:gd name="T4" fmla="*/ 0 w 21753"/>
                  <a:gd name="T5" fmla="*/ 0 h 21600"/>
                  <a:gd name="T6" fmla="*/ 0 60000 65536"/>
                  <a:gd name="T7" fmla="*/ 0 60000 65536"/>
                  <a:gd name="T8" fmla="*/ 0 60000 65536"/>
                  <a:gd name="T9" fmla="*/ 0 w 21753"/>
                  <a:gd name="T10" fmla="*/ 0 h 21600"/>
                  <a:gd name="T11" fmla="*/ 21753 w 21753"/>
                  <a:gd name="T12" fmla="*/ 21600 h 21600"/>
                </a:gdLst>
                <a:ahLst/>
                <a:cxnLst>
                  <a:cxn ang="T6">
                    <a:pos x="T0" y="T1"/>
                  </a:cxn>
                  <a:cxn ang="T7">
                    <a:pos x="T2" y="T3"/>
                  </a:cxn>
                  <a:cxn ang="T8">
                    <a:pos x="T4" y="T5"/>
                  </a:cxn>
                </a:cxnLst>
                <a:rect l="T9" t="T10" r="T11" b="T12"/>
                <a:pathLst>
                  <a:path w="21753" h="21600" fill="none" extrusionOk="0">
                    <a:moveTo>
                      <a:pt x="-1" y="0"/>
                    </a:moveTo>
                    <a:cubicBezTo>
                      <a:pt x="51" y="0"/>
                      <a:pt x="102" y="-1"/>
                      <a:pt x="154" y="0"/>
                    </a:cubicBezTo>
                    <a:cubicBezTo>
                      <a:pt x="12018" y="0"/>
                      <a:pt x="21662" y="9569"/>
                      <a:pt x="21753" y="21433"/>
                    </a:cubicBezTo>
                  </a:path>
                  <a:path w="21753" h="21600" stroke="0" extrusionOk="0">
                    <a:moveTo>
                      <a:pt x="-1" y="0"/>
                    </a:moveTo>
                    <a:cubicBezTo>
                      <a:pt x="51" y="0"/>
                      <a:pt x="102" y="-1"/>
                      <a:pt x="154" y="0"/>
                    </a:cubicBezTo>
                    <a:cubicBezTo>
                      <a:pt x="12018" y="0"/>
                      <a:pt x="21662" y="9569"/>
                      <a:pt x="21753" y="21433"/>
                    </a:cubicBezTo>
                    <a:lnTo>
                      <a:pt x="154"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28" name="Arc 102"/>
              <p:cNvSpPr>
                <a:spLocks/>
              </p:cNvSpPr>
              <p:nvPr/>
            </p:nvSpPr>
            <p:spPr bwMode="auto">
              <a:xfrm rot="10800000">
                <a:off x="2924" y="1802"/>
                <a:ext cx="139" cy="130"/>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730"/>
                      <a:pt x="9576" y="84"/>
                      <a:pt x="21444" y="-1"/>
                    </a:cubicBezTo>
                  </a:path>
                  <a:path w="21600" h="21599" stroke="0" extrusionOk="0">
                    <a:moveTo>
                      <a:pt x="0" y="21599"/>
                    </a:moveTo>
                    <a:cubicBezTo>
                      <a:pt x="0" y="9730"/>
                      <a:pt x="9576" y="84"/>
                      <a:pt x="21444" y="-1"/>
                    </a:cubicBezTo>
                    <a:lnTo>
                      <a:pt x="21600" y="21599"/>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29" name="Line 103"/>
              <p:cNvSpPr>
                <a:spLocks noChangeShapeType="1"/>
              </p:cNvSpPr>
              <p:nvPr/>
            </p:nvSpPr>
            <p:spPr bwMode="auto">
              <a:xfrm flipH="1">
                <a:off x="2728" y="1672"/>
                <a:ext cx="19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0" name="Line 104"/>
              <p:cNvSpPr>
                <a:spLocks noChangeShapeType="1"/>
              </p:cNvSpPr>
              <p:nvPr/>
            </p:nvSpPr>
            <p:spPr bwMode="auto">
              <a:xfrm>
                <a:off x="2728" y="1672"/>
                <a:ext cx="0" cy="26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1" name="Line 105"/>
              <p:cNvSpPr>
                <a:spLocks noChangeShapeType="1"/>
              </p:cNvSpPr>
              <p:nvPr/>
            </p:nvSpPr>
            <p:spPr bwMode="auto">
              <a:xfrm flipH="1">
                <a:off x="2728" y="1933"/>
                <a:ext cx="19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524" name="Line 106"/>
            <p:cNvSpPr>
              <a:spLocks noChangeShapeType="1"/>
            </p:cNvSpPr>
            <p:nvPr/>
          </p:nvSpPr>
          <p:spPr bwMode="auto">
            <a:xfrm flipH="1">
              <a:off x="2562" y="1737"/>
              <a:ext cx="16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5" name="Line 107"/>
            <p:cNvSpPr>
              <a:spLocks noChangeShapeType="1"/>
            </p:cNvSpPr>
            <p:nvPr/>
          </p:nvSpPr>
          <p:spPr bwMode="auto">
            <a:xfrm flipH="1">
              <a:off x="2562" y="1868"/>
              <a:ext cx="16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6" name="Line 108"/>
            <p:cNvSpPr>
              <a:spLocks noChangeShapeType="1"/>
            </p:cNvSpPr>
            <p:nvPr/>
          </p:nvSpPr>
          <p:spPr bwMode="auto">
            <a:xfrm>
              <a:off x="3130" y="1802"/>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506" name="Line 109"/>
          <p:cNvSpPr>
            <a:spLocks noChangeShapeType="1"/>
          </p:cNvSpPr>
          <p:nvPr/>
        </p:nvSpPr>
        <p:spPr bwMode="auto">
          <a:xfrm>
            <a:off x="4041775" y="2900363"/>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7" name="Line 110"/>
          <p:cNvSpPr>
            <a:spLocks noChangeShapeType="1"/>
          </p:cNvSpPr>
          <p:nvPr/>
        </p:nvSpPr>
        <p:spPr bwMode="auto">
          <a:xfrm>
            <a:off x="3381375" y="3482975"/>
            <a:ext cx="7032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8" name="Line 111"/>
          <p:cNvSpPr>
            <a:spLocks noChangeShapeType="1"/>
          </p:cNvSpPr>
          <p:nvPr/>
        </p:nvSpPr>
        <p:spPr bwMode="auto">
          <a:xfrm flipH="1">
            <a:off x="4635500" y="2749550"/>
            <a:ext cx="1588" cy="260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9" name="Line 112"/>
          <p:cNvSpPr>
            <a:spLocks noChangeShapeType="1"/>
          </p:cNvSpPr>
          <p:nvPr/>
        </p:nvSpPr>
        <p:spPr bwMode="auto">
          <a:xfrm>
            <a:off x="4627563" y="3027363"/>
            <a:ext cx="635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0" name="Line 113"/>
          <p:cNvSpPr>
            <a:spLocks noChangeShapeType="1"/>
          </p:cNvSpPr>
          <p:nvPr/>
        </p:nvSpPr>
        <p:spPr bwMode="auto">
          <a:xfrm>
            <a:off x="5253038" y="3025775"/>
            <a:ext cx="0" cy="357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1" name="Line 114"/>
          <p:cNvSpPr>
            <a:spLocks noChangeShapeType="1"/>
          </p:cNvSpPr>
          <p:nvPr/>
        </p:nvSpPr>
        <p:spPr bwMode="auto">
          <a:xfrm flipV="1">
            <a:off x="2214563" y="2543175"/>
            <a:ext cx="2420937"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2" name="Line 115"/>
          <p:cNvSpPr>
            <a:spLocks noChangeShapeType="1"/>
          </p:cNvSpPr>
          <p:nvPr/>
        </p:nvSpPr>
        <p:spPr bwMode="auto">
          <a:xfrm>
            <a:off x="5237163" y="3382963"/>
            <a:ext cx="1295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3" name="Line 116"/>
          <p:cNvSpPr>
            <a:spLocks noChangeShapeType="1"/>
          </p:cNvSpPr>
          <p:nvPr/>
        </p:nvSpPr>
        <p:spPr bwMode="auto">
          <a:xfrm>
            <a:off x="2425700" y="2806700"/>
            <a:ext cx="60960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4" name="Line 117"/>
          <p:cNvSpPr>
            <a:spLocks noChangeShapeType="1"/>
          </p:cNvSpPr>
          <p:nvPr/>
        </p:nvSpPr>
        <p:spPr bwMode="auto">
          <a:xfrm>
            <a:off x="3416300" y="2901950"/>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5" name="Line 118"/>
          <p:cNvSpPr>
            <a:spLocks noChangeShapeType="1"/>
          </p:cNvSpPr>
          <p:nvPr/>
        </p:nvSpPr>
        <p:spPr bwMode="auto">
          <a:xfrm>
            <a:off x="4292600" y="3282950"/>
            <a:ext cx="552450" cy="95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6" name="Line 119"/>
          <p:cNvSpPr>
            <a:spLocks noChangeShapeType="1"/>
          </p:cNvSpPr>
          <p:nvPr/>
        </p:nvSpPr>
        <p:spPr bwMode="auto">
          <a:xfrm flipV="1">
            <a:off x="4940300" y="2654300"/>
            <a:ext cx="419100" cy="114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7" name="Line 120"/>
          <p:cNvSpPr>
            <a:spLocks noChangeShapeType="1"/>
          </p:cNvSpPr>
          <p:nvPr/>
        </p:nvSpPr>
        <p:spPr bwMode="auto">
          <a:xfrm>
            <a:off x="5892800" y="2654300"/>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8" name="Freeform 122"/>
          <p:cNvSpPr>
            <a:spLocks/>
          </p:cNvSpPr>
          <p:nvPr/>
        </p:nvSpPr>
        <p:spPr bwMode="auto">
          <a:xfrm>
            <a:off x="1797050" y="2654300"/>
            <a:ext cx="5259388" cy="763588"/>
          </a:xfrm>
          <a:custGeom>
            <a:avLst/>
            <a:gdLst>
              <a:gd name="T0" fmla="*/ 0 w 3313"/>
              <a:gd name="T1" fmla="*/ 241935196 h 481"/>
              <a:gd name="T2" fmla="*/ 1088707679 w 3313"/>
              <a:gd name="T3" fmla="*/ 241935196 h 481"/>
              <a:gd name="T4" fmla="*/ 1935480407 w 3313"/>
              <a:gd name="T5" fmla="*/ 362902745 h 481"/>
              <a:gd name="T6" fmla="*/ 2147483647 w 3313"/>
              <a:gd name="T7" fmla="*/ 362902745 h 481"/>
              <a:gd name="T8" fmla="*/ 2147483647 w 3313"/>
              <a:gd name="T9" fmla="*/ 967740785 h 481"/>
              <a:gd name="T10" fmla="*/ 2147483647 w 3313"/>
              <a:gd name="T11" fmla="*/ 967740785 h 481"/>
              <a:gd name="T12" fmla="*/ 2147483647 w 3313"/>
              <a:gd name="T13" fmla="*/ 1209675882 h 481"/>
              <a:gd name="T14" fmla="*/ 2147483647 w 3313"/>
              <a:gd name="T15" fmla="*/ 1088708333 h 481"/>
              <a:gd name="T16" fmla="*/ 2147483647 w 3313"/>
              <a:gd name="T17" fmla="*/ 604837941 h 481"/>
              <a:gd name="T18" fmla="*/ 2147483647 w 3313"/>
              <a:gd name="T19" fmla="*/ 604837941 h 481"/>
              <a:gd name="T20" fmla="*/ 2147483647 w 3313"/>
              <a:gd name="T21" fmla="*/ 120967598 h 481"/>
              <a:gd name="T22" fmla="*/ 2147483647 w 3313"/>
              <a:gd name="T23" fmla="*/ 120967598 h 481"/>
              <a:gd name="T24" fmla="*/ 2147483647 w 3313"/>
              <a:gd name="T25" fmla="*/ 0 h 481"/>
              <a:gd name="T26" fmla="*/ 2147483647 w 3313"/>
              <a:gd name="T27" fmla="*/ 0 h 48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13"/>
              <a:gd name="T43" fmla="*/ 0 h 481"/>
              <a:gd name="T44" fmla="*/ 3313 w 3313"/>
              <a:gd name="T45" fmla="*/ 481 h 48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13" h="481">
                <a:moveTo>
                  <a:pt x="0" y="96"/>
                </a:moveTo>
                <a:lnTo>
                  <a:pt x="432" y="96"/>
                </a:lnTo>
                <a:lnTo>
                  <a:pt x="768" y="144"/>
                </a:lnTo>
                <a:lnTo>
                  <a:pt x="1392" y="144"/>
                </a:lnTo>
                <a:lnTo>
                  <a:pt x="1392" y="384"/>
                </a:lnTo>
                <a:lnTo>
                  <a:pt x="1584" y="384"/>
                </a:lnTo>
                <a:lnTo>
                  <a:pt x="1920" y="480"/>
                </a:lnTo>
                <a:lnTo>
                  <a:pt x="2160" y="432"/>
                </a:lnTo>
                <a:lnTo>
                  <a:pt x="2160" y="240"/>
                </a:lnTo>
                <a:lnTo>
                  <a:pt x="1776" y="240"/>
                </a:lnTo>
                <a:lnTo>
                  <a:pt x="1776" y="48"/>
                </a:lnTo>
                <a:lnTo>
                  <a:pt x="1968" y="48"/>
                </a:lnTo>
                <a:lnTo>
                  <a:pt x="2256" y="0"/>
                </a:lnTo>
                <a:lnTo>
                  <a:pt x="3312" y="0"/>
                </a:lnTo>
              </a:path>
            </a:pathLst>
          </a:custGeom>
          <a:noFill/>
          <a:ln w="508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9" name="Rectangle 123" descr="50%"/>
          <p:cNvSpPr>
            <a:spLocks noChangeArrowheads="1"/>
          </p:cNvSpPr>
          <p:nvPr/>
        </p:nvSpPr>
        <p:spPr bwMode="auto">
          <a:xfrm>
            <a:off x="7088188" y="1892300"/>
            <a:ext cx="304800" cy="304800"/>
          </a:xfrm>
          <a:prstGeom prst="rect">
            <a:avLst/>
          </a:prstGeom>
          <a:pattFill prst="pct50">
            <a:fgClr>
              <a:srgbClr val="FF0000"/>
            </a:fgClr>
            <a:bgClr>
              <a:srgbClr val="FFFFFF"/>
            </a:bgClr>
          </a:patt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20520" name="Rectangle 124" descr="50%"/>
          <p:cNvSpPr>
            <a:spLocks noChangeArrowheads="1"/>
          </p:cNvSpPr>
          <p:nvPr/>
        </p:nvSpPr>
        <p:spPr bwMode="auto">
          <a:xfrm>
            <a:off x="1492250" y="1892300"/>
            <a:ext cx="304800" cy="304800"/>
          </a:xfrm>
          <a:prstGeom prst="rect">
            <a:avLst/>
          </a:prstGeom>
          <a:pattFill prst="pct50">
            <a:fgClr>
              <a:srgbClr val="FF0000"/>
            </a:fgClr>
            <a:bgClr>
              <a:srgbClr val="FFFFFF"/>
            </a:bgClr>
          </a:patt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20521" name="Rectangle 125" descr="50%"/>
          <p:cNvSpPr>
            <a:spLocks noChangeArrowheads="1"/>
          </p:cNvSpPr>
          <p:nvPr/>
        </p:nvSpPr>
        <p:spPr bwMode="auto">
          <a:xfrm>
            <a:off x="1447800" y="2667000"/>
            <a:ext cx="304800" cy="304800"/>
          </a:xfrm>
          <a:prstGeom prst="rect">
            <a:avLst/>
          </a:prstGeom>
          <a:pattFill prst="pct50">
            <a:fgClr>
              <a:srgbClr val="FF0000"/>
            </a:fgClr>
            <a:bgClr>
              <a:srgbClr val="FFFFFF"/>
            </a:bgClr>
          </a:patt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251199532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533400" y="533400"/>
            <a:ext cx="8077200" cy="1303337"/>
          </a:xfrm>
        </p:spPr>
        <p:txBody>
          <a:bodyPr>
            <a:normAutofit/>
          </a:bodyPr>
          <a:lstStyle/>
          <a:p>
            <a:pPr eaLnBrk="1" hangingPunct="1"/>
            <a:r>
              <a:rPr lang="en-US" b="1" dirty="0" smtClean="0"/>
              <a:t>Review: Function of a Multiplexer</a:t>
            </a:r>
          </a:p>
        </p:txBody>
      </p:sp>
      <p:grpSp>
        <p:nvGrpSpPr>
          <p:cNvPr id="7171" name="Group 3"/>
          <p:cNvGrpSpPr>
            <a:grpSpLocks/>
          </p:cNvGrpSpPr>
          <p:nvPr/>
        </p:nvGrpSpPr>
        <p:grpSpPr bwMode="auto">
          <a:xfrm>
            <a:off x="1905000" y="2743200"/>
            <a:ext cx="457200" cy="1296988"/>
            <a:chOff x="1440" y="2352"/>
            <a:chExt cx="288" cy="817"/>
          </a:xfrm>
        </p:grpSpPr>
        <p:sp>
          <p:nvSpPr>
            <p:cNvPr id="7213" name="Line 4"/>
            <p:cNvSpPr>
              <a:spLocks noChangeShapeType="1"/>
            </p:cNvSpPr>
            <p:nvPr/>
          </p:nvSpPr>
          <p:spPr bwMode="auto">
            <a:xfrm>
              <a:off x="1440" y="2352"/>
              <a:ext cx="0" cy="8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214" name="Line 5"/>
            <p:cNvSpPr>
              <a:spLocks noChangeShapeType="1"/>
            </p:cNvSpPr>
            <p:nvPr/>
          </p:nvSpPr>
          <p:spPr bwMode="auto">
            <a:xfrm>
              <a:off x="1728" y="2352"/>
              <a:ext cx="0" cy="8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cxnSp>
          <p:nvCxnSpPr>
            <p:cNvPr id="7215" name="AutoShape 6"/>
            <p:cNvCxnSpPr>
              <a:cxnSpLocks noChangeShapeType="1"/>
              <a:stCxn id="7213" idx="0"/>
              <a:endCxn id="7214" idx="0"/>
            </p:cNvCxnSpPr>
            <p:nvPr/>
          </p:nvCxnSpPr>
          <p:spPr bwMode="auto">
            <a:xfrm rot="5400000" flipV="1">
              <a:off x="1583" y="2209"/>
              <a:ext cx="1" cy="288"/>
            </a:xfrm>
            <a:prstGeom prst="curvedConnector3">
              <a:avLst>
                <a:gd name="adj1" fmla="val -20400009"/>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216" name="AutoShape 7"/>
            <p:cNvCxnSpPr>
              <a:cxnSpLocks noChangeShapeType="1"/>
            </p:cNvCxnSpPr>
            <p:nvPr/>
          </p:nvCxnSpPr>
          <p:spPr bwMode="auto">
            <a:xfrm rot="5400000" flipV="1">
              <a:off x="1583" y="3025"/>
              <a:ext cx="1" cy="288"/>
            </a:xfrm>
            <a:prstGeom prst="curvedConnector3">
              <a:avLst>
                <a:gd name="adj1" fmla="val 15200005"/>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217" name="Text Box 8"/>
            <p:cNvSpPr txBox="1">
              <a:spLocks noChangeArrowheads="1"/>
            </p:cNvSpPr>
            <p:nvPr/>
          </p:nvSpPr>
          <p:spPr bwMode="auto">
            <a:xfrm>
              <a:off x="1440" y="2352"/>
              <a:ext cx="288" cy="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lnSpc>
                  <a:spcPct val="80000"/>
                </a:lnSpc>
                <a:spcBef>
                  <a:spcPct val="50000"/>
                </a:spcBef>
              </a:pPr>
              <a:r>
                <a:rPr lang="en-US" sz="2800"/>
                <a:t>Mux</a:t>
              </a:r>
            </a:p>
          </p:txBody>
        </p:sp>
      </p:grpSp>
      <p:sp>
        <p:nvSpPr>
          <p:cNvPr id="7172" name="Line 9"/>
          <p:cNvSpPr>
            <a:spLocks noChangeShapeType="1"/>
          </p:cNvSpPr>
          <p:nvPr/>
        </p:nvSpPr>
        <p:spPr bwMode="auto">
          <a:xfrm>
            <a:off x="1143000" y="2819400"/>
            <a:ext cx="7620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3" name="Line 10"/>
          <p:cNvSpPr>
            <a:spLocks noChangeShapeType="1"/>
          </p:cNvSpPr>
          <p:nvPr/>
        </p:nvSpPr>
        <p:spPr bwMode="auto">
          <a:xfrm>
            <a:off x="1143000" y="3200400"/>
            <a:ext cx="7620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4" name="Line 11"/>
          <p:cNvSpPr>
            <a:spLocks noChangeShapeType="1"/>
          </p:cNvSpPr>
          <p:nvPr/>
        </p:nvSpPr>
        <p:spPr bwMode="auto">
          <a:xfrm>
            <a:off x="1143000" y="3581400"/>
            <a:ext cx="7620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5" name="Line 12"/>
          <p:cNvSpPr>
            <a:spLocks noChangeShapeType="1"/>
          </p:cNvSpPr>
          <p:nvPr/>
        </p:nvSpPr>
        <p:spPr bwMode="auto">
          <a:xfrm>
            <a:off x="1143000" y="3962400"/>
            <a:ext cx="7620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6" name="Line 13"/>
          <p:cNvSpPr>
            <a:spLocks noChangeShapeType="1"/>
          </p:cNvSpPr>
          <p:nvPr/>
        </p:nvSpPr>
        <p:spPr bwMode="auto">
          <a:xfrm>
            <a:off x="2362200" y="3352800"/>
            <a:ext cx="9906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7" name="Line 14"/>
          <p:cNvSpPr>
            <a:spLocks noChangeShapeType="1"/>
          </p:cNvSpPr>
          <p:nvPr/>
        </p:nvSpPr>
        <p:spPr bwMode="auto">
          <a:xfrm flipV="1">
            <a:off x="2133600" y="4267200"/>
            <a:ext cx="0" cy="6096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8" name="Line 15"/>
          <p:cNvSpPr>
            <a:spLocks noChangeShapeType="1"/>
          </p:cNvSpPr>
          <p:nvPr/>
        </p:nvSpPr>
        <p:spPr bwMode="auto">
          <a:xfrm flipV="1">
            <a:off x="2057400" y="4495800"/>
            <a:ext cx="1524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79" name="Text Box 16"/>
          <p:cNvSpPr txBox="1">
            <a:spLocks noChangeArrowheads="1"/>
          </p:cNvSpPr>
          <p:nvPr/>
        </p:nvSpPr>
        <p:spPr bwMode="auto">
          <a:xfrm>
            <a:off x="1981200" y="4876800"/>
            <a:ext cx="322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r>
              <a:rPr lang="en-US" sz="2800">
                <a:latin typeface="Times New Roman" pitchFamily="18" charset="0"/>
              </a:rPr>
              <a:t>s</a:t>
            </a:r>
          </a:p>
        </p:txBody>
      </p:sp>
      <p:sp>
        <p:nvSpPr>
          <p:cNvPr id="7180" name="Text Box 17"/>
          <p:cNvSpPr txBox="1">
            <a:spLocks noChangeArrowheads="1"/>
          </p:cNvSpPr>
          <p:nvPr/>
        </p:nvSpPr>
        <p:spPr bwMode="auto">
          <a:xfrm>
            <a:off x="685800" y="2514600"/>
            <a:ext cx="346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r>
              <a:rPr lang="en-US" sz="2000"/>
              <a:t>I</a:t>
            </a:r>
            <a:r>
              <a:rPr lang="en-US" sz="2000" baseline="-25000"/>
              <a:t>0</a:t>
            </a:r>
            <a:endParaRPr lang="en-US" sz="2000"/>
          </a:p>
        </p:txBody>
      </p:sp>
      <p:sp>
        <p:nvSpPr>
          <p:cNvPr id="7181" name="Text Box 18"/>
          <p:cNvSpPr txBox="1">
            <a:spLocks noChangeArrowheads="1"/>
          </p:cNvSpPr>
          <p:nvPr/>
        </p:nvSpPr>
        <p:spPr bwMode="auto">
          <a:xfrm>
            <a:off x="685800" y="2895600"/>
            <a:ext cx="346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r>
              <a:rPr lang="en-US" sz="2000"/>
              <a:t>I</a:t>
            </a:r>
            <a:r>
              <a:rPr lang="en-US" sz="2000" baseline="-25000"/>
              <a:t>1</a:t>
            </a:r>
            <a:endParaRPr lang="en-US" sz="2000"/>
          </a:p>
        </p:txBody>
      </p:sp>
      <p:sp>
        <p:nvSpPr>
          <p:cNvPr id="7182" name="Text Box 19"/>
          <p:cNvSpPr txBox="1">
            <a:spLocks noChangeArrowheads="1"/>
          </p:cNvSpPr>
          <p:nvPr/>
        </p:nvSpPr>
        <p:spPr bwMode="auto">
          <a:xfrm>
            <a:off x="685800" y="3276600"/>
            <a:ext cx="346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r>
              <a:rPr lang="en-US" sz="2000"/>
              <a:t>I</a:t>
            </a:r>
            <a:r>
              <a:rPr lang="en-US" sz="2000" baseline="-25000"/>
              <a:t>2</a:t>
            </a:r>
            <a:endParaRPr lang="en-US" sz="2000"/>
          </a:p>
        </p:txBody>
      </p:sp>
      <p:sp>
        <p:nvSpPr>
          <p:cNvPr id="7183" name="Text Box 20"/>
          <p:cNvSpPr txBox="1">
            <a:spLocks noChangeArrowheads="1"/>
          </p:cNvSpPr>
          <p:nvPr/>
        </p:nvSpPr>
        <p:spPr bwMode="auto">
          <a:xfrm>
            <a:off x="685800" y="3733800"/>
            <a:ext cx="346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r>
              <a:rPr lang="en-US" sz="2000"/>
              <a:t>I</a:t>
            </a:r>
            <a:r>
              <a:rPr lang="en-US" sz="2000" baseline="-25000"/>
              <a:t>3</a:t>
            </a:r>
            <a:endParaRPr lang="en-US" sz="2000"/>
          </a:p>
        </p:txBody>
      </p:sp>
      <p:sp>
        <p:nvSpPr>
          <p:cNvPr id="7184" name="Text Box 21"/>
          <p:cNvSpPr txBox="1">
            <a:spLocks noChangeArrowheads="1"/>
          </p:cNvSpPr>
          <p:nvPr/>
        </p:nvSpPr>
        <p:spPr bwMode="auto">
          <a:xfrm>
            <a:off x="3413125" y="3135313"/>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r>
              <a:rPr lang="en-US" sz="2000"/>
              <a:t>Y</a:t>
            </a:r>
          </a:p>
        </p:txBody>
      </p:sp>
      <p:sp>
        <p:nvSpPr>
          <p:cNvPr id="7185" name="Text Box 22"/>
          <p:cNvSpPr txBox="1">
            <a:spLocks noChangeArrowheads="1"/>
          </p:cNvSpPr>
          <p:nvPr/>
        </p:nvSpPr>
        <p:spPr bwMode="auto">
          <a:xfrm>
            <a:off x="609600" y="1828800"/>
            <a:ext cx="2384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r>
              <a:rPr lang="en-US" sz="2800">
                <a:latin typeface="Times New Roman" pitchFamily="18" charset="0"/>
              </a:rPr>
              <a:t>4-1 multiplexer</a:t>
            </a:r>
          </a:p>
        </p:txBody>
      </p:sp>
      <p:graphicFrame>
        <p:nvGraphicFramePr>
          <p:cNvPr id="747543" name="Group 23"/>
          <p:cNvGraphicFramePr>
            <a:graphicFrameLocks noGrp="1"/>
          </p:cNvGraphicFramePr>
          <p:nvPr/>
        </p:nvGraphicFramePr>
        <p:xfrm>
          <a:off x="3810000" y="1905000"/>
          <a:ext cx="4648200" cy="3276602"/>
        </p:xfrm>
        <a:graphic>
          <a:graphicData uri="http://schemas.openxmlformats.org/drawingml/2006/table">
            <a:tbl>
              <a:tblPr/>
              <a:tblGrid>
                <a:gridCol w="1549400">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gridCol w="1549400">
                  <a:extLst>
                    <a:ext uri="{9D8B030D-6E8A-4147-A177-3AD203B41FA5}">
                      <a16:colId xmlns:a16="http://schemas.microsoft.com/office/drawing/2014/main" val="20002"/>
                    </a:ext>
                  </a:extLst>
                </a:gridCol>
              </a:tblGrid>
              <a:tr h="655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S</a:t>
                      </a:r>
                      <a:r>
                        <a:rPr kumimoji="0" lang="en-US" sz="2400" b="1" i="0" u="none" strike="noStrike" cap="none" normalizeH="0" baseline="-2500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S</a:t>
                      </a:r>
                      <a:r>
                        <a:rPr kumimoji="0" lang="en-US" sz="2400" b="1" i="0" u="none" strike="noStrike" cap="none" normalizeH="0" baseline="-2500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55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I</a:t>
                      </a:r>
                      <a:r>
                        <a:rPr kumimoji="0" lang="en-US" sz="2400" b="1" i="0" u="none" strike="noStrike" cap="none" normalizeH="0" baseline="-25000" smtClean="0">
                          <a:ln>
                            <a:noFill/>
                          </a:ln>
                          <a:solidFill>
                            <a:schemeClr val="tx1"/>
                          </a:solidFill>
                          <a:effectLst/>
                          <a:latin typeface="Arial" charset="0"/>
                        </a:rPr>
                        <a:t>0</a:t>
                      </a:r>
                      <a:endParaRPr kumimoji="0" lang="en-US" sz="2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54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I</a:t>
                      </a:r>
                      <a:r>
                        <a:rPr kumimoji="0" lang="en-US" sz="2400" b="1" i="0" u="none" strike="noStrike" cap="none" normalizeH="0" baseline="-2500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55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I</a:t>
                      </a:r>
                      <a:r>
                        <a:rPr kumimoji="0" lang="en-US" sz="2400" b="1" i="0" u="none" strike="noStrike" cap="none" normalizeH="0" baseline="-2500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655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I</a:t>
                      </a:r>
                      <a:r>
                        <a:rPr kumimoji="0" lang="en-US" sz="2400" b="1" i="0" u="none" strike="noStrike" cap="none" normalizeH="0" baseline="-2500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212" name="Text Box 49"/>
          <p:cNvSpPr txBox="1">
            <a:spLocks noChangeArrowheads="1"/>
          </p:cNvSpPr>
          <p:nvPr/>
        </p:nvSpPr>
        <p:spPr bwMode="auto">
          <a:xfrm>
            <a:off x="2209800" y="4267200"/>
            <a:ext cx="30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r>
              <a:rPr lang="en-US" sz="2800" baseline="-25000">
                <a:latin typeface="Times New Roman" pitchFamily="18" charset="0"/>
              </a:rPr>
              <a:t>2</a:t>
            </a:r>
          </a:p>
        </p:txBody>
      </p:sp>
    </p:spTree>
    <p:extLst>
      <p:ext uri="{BB962C8B-B14F-4D97-AF65-F5344CB8AC3E}">
        <p14:creationId xmlns:p14="http://schemas.microsoft.com/office/powerpoint/2010/main" val="1365019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609600" y="533400"/>
            <a:ext cx="8001000" cy="1020763"/>
          </a:xfrm>
        </p:spPr>
        <p:txBody>
          <a:bodyPr>
            <a:normAutofit fontScale="90000"/>
          </a:bodyPr>
          <a:lstStyle/>
          <a:p>
            <a:pPr eaLnBrk="1" hangingPunct="1"/>
            <a:r>
              <a:rPr lang="en-US" b="1" dirty="0" smtClean="0"/>
              <a:t>Building of 4-to-1-line Multiplexer with</a:t>
            </a:r>
            <a:br>
              <a:rPr lang="en-US" b="1" dirty="0" smtClean="0"/>
            </a:br>
            <a:r>
              <a:rPr lang="en-US" b="1" dirty="0" smtClean="0"/>
              <a:t>a Decoder</a:t>
            </a:r>
          </a:p>
        </p:txBody>
      </p:sp>
      <p:sp>
        <p:nvSpPr>
          <p:cNvPr id="8195" name="AutoShape 3"/>
          <p:cNvSpPr>
            <a:spLocks noGrp="1" noChangeArrowheads="1"/>
          </p:cNvSpPr>
          <p:nvPr>
            <p:ph type="body" idx="4294967295"/>
          </p:nvPr>
        </p:nvSpPr>
        <p:spPr>
          <a:xfrm>
            <a:off x="609600" y="1447800"/>
            <a:ext cx="6799262" cy="3444875"/>
          </a:xfrm>
        </p:spPr>
        <p:txBody>
          <a:bodyPr/>
          <a:lstStyle/>
          <a:p>
            <a:pPr marL="288925" indent="-288925" eaLnBrk="1" hangingPunct="1"/>
            <a:r>
              <a:rPr lang="en-US" dirty="0" smtClean="0"/>
              <a:t>2-to-2</a:t>
            </a:r>
            <a:r>
              <a:rPr lang="en-US" baseline="30000" dirty="0" smtClean="0"/>
              <a:t>2</a:t>
            </a:r>
            <a:r>
              <a:rPr lang="en-US" dirty="0" smtClean="0"/>
              <a:t>-line decoder</a:t>
            </a:r>
          </a:p>
          <a:p>
            <a:pPr marL="288925" indent="-288925" eaLnBrk="1" hangingPunct="1"/>
            <a:r>
              <a:rPr lang="en-US" dirty="0" smtClean="0"/>
              <a:t>2</a:t>
            </a:r>
            <a:r>
              <a:rPr lang="en-US" baseline="30000" dirty="0" smtClean="0"/>
              <a:t>2</a:t>
            </a:r>
            <a:r>
              <a:rPr lang="en-US" dirty="0" smtClean="0"/>
              <a:t> </a:t>
            </a:r>
            <a:r>
              <a:rPr lang="en-US" sz="3200" dirty="0" smtClean="0">
                <a:latin typeface="Symbol" pitchFamily="18" charset="2"/>
              </a:rPr>
              <a:t>´</a:t>
            </a:r>
            <a:r>
              <a:rPr lang="en-US" sz="2000" dirty="0" smtClean="0">
                <a:latin typeface="Symbol" pitchFamily="18" charset="2"/>
              </a:rPr>
              <a:t> </a:t>
            </a:r>
            <a:r>
              <a:rPr lang="en-US" dirty="0" smtClean="0"/>
              <a:t> 2 AND-OR</a:t>
            </a:r>
          </a:p>
        </p:txBody>
      </p:sp>
      <p:pic>
        <p:nvPicPr>
          <p:cNvPr id="8196" name="Picture 4" descr="Fig_4-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14600"/>
            <a:ext cx="6846888"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39593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609600" y="381000"/>
            <a:ext cx="8001000" cy="1303337"/>
          </a:xfrm>
        </p:spPr>
        <p:txBody>
          <a:bodyPr/>
          <a:lstStyle/>
          <a:p>
            <a:pPr eaLnBrk="1" hangingPunct="1"/>
            <a:r>
              <a:rPr lang="en-US" b="1" dirty="0" smtClean="0"/>
              <a:t>Function of a </a:t>
            </a:r>
            <a:r>
              <a:rPr lang="en-US" b="1" dirty="0" err="1" smtClean="0"/>
              <a:t>Demultiplexer</a:t>
            </a:r>
            <a:endParaRPr lang="en-US" b="1" dirty="0" smtClean="0"/>
          </a:p>
        </p:txBody>
      </p:sp>
      <p:sp>
        <p:nvSpPr>
          <p:cNvPr id="9219" name="Line 9"/>
          <p:cNvSpPr>
            <a:spLocks noChangeShapeType="1"/>
          </p:cNvSpPr>
          <p:nvPr/>
        </p:nvSpPr>
        <p:spPr bwMode="auto">
          <a:xfrm>
            <a:off x="2362200" y="2819400"/>
            <a:ext cx="7620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0" name="Line 10"/>
          <p:cNvSpPr>
            <a:spLocks noChangeShapeType="1"/>
          </p:cNvSpPr>
          <p:nvPr/>
        </p:nvSpPr>
        <p:spPr bwMode="auto">
          <a:xfrm>
            <a:off x="2362200" y="3200400"/>
            <a:ext cx="7620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1" name="Line 11"/>
          <p:cNvSpPr>
            <a:spLocks noChangeShapeType="1"/>
          </p:cNvSpPr>
          <p:nvPr/>
        </p:nvSpPr>
        <p:spPr bwMode="auto">
          <a:xfrm>
            <a:off x="2362200" y="3581400"/>
            <a:ext cx="7620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2" name="Line 12"/>
          <p:cNvSpPr>
            <a:spLocks noChangeShapeType="1"/>
          </p:cNvSpPr>
          <p:nvPr/>
        </p:nvSpPr>
        <p:spPr bwMode="auto">
          <a:xfrm>
            <a:off x="2362200" y="3962400"/>
            <a:ext cx="7620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3" name="Line 13"/>
          <p:cNvSpPr>
            <a:spLocks noChangeShapeType="1"/>
          </p:cNvSpPr>
          <p:nvPr/>
        </p:nvSpPr>
        <p:spPr bwMode="auto">
          <a:xfrm>
            <a:off x="838200" y="3352800"/>
            <a:ext cx="9906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4" name="Line 14"/>
          <p:cNvSpPr>
            <a:spLocks noChangeShapeType="1"/>
          </p:cNvSpPr>
          <p:nvPr/>
        </p:nvSpPr>
        <p:spPr bwMode="auto">
          <a:xfrm flipV="1">
            <a:off x="2057400" y="4648200"/>
            <a:ext cx="0" cy="6096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5" name="Line 15"/>
          <p:cNvSpPr>
            <a:spLocks noChangeShapeType="1"/>
          </p:cNvSpPr>
          <p:nvPr/>
        </p:nvSpPr>
        <p:spPr bwMode="auto">
          <a:xfrm flipV="1">
            <a:off x="1981200" y="4876800"/>
            <a:ext cx="1524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226" name="Text Box 16"/>
          <p:cNvSpPr txBox="1">
            <a:spLocks noChangeArrowheads="1"/>
          </p:cNvSpPr>
          <p:nvPr/>
        </p:nvSpPr>
        <p:spPr bwMode="auto">
          <a:xfrm>
            <a:off x="1905000" y="5105400"/>
            <a:ext cx="322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r>
              <a:rPr lang="en-US" sz="2800" dirty="0">
                <a:latin typeface="Times New Roman" pitchFamily="18" charset="0"/>
              </a:rPr>
              <a:t>s</a:t>
            </a:r>
          </a:p>
        </p:txBody>
      </p:sp>
      <p:sp>
        <p:nvSpPr>
          <p:cNvPr id="9227" name="Text Box 17"/>
          <p:cNvSpPr txBox="1">
            <a:spLocks noChangeArrowheads="1"/>
          </p:cNvSpPr>
          <p:nvPr/>
        </p:nvSpPr>
        <p:spPr bwMode="auto">
          <a:xfrm>
            <a:off x="3124200" y="2590800"/>
            <a:ext cx="473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r>
              <a:rPr lang="en-US" sz="2000"/>
              <a:t>O</a:t>
            </a:r>
            <a:r>
              <a:rPr lang="en-US" sz="2000" baseline="-25000"/>
              <a:t>0</a:t>
            </a:r>
            <a:endParaRPr lang="en-US" sz="2000"/>
          </a:p>
        </p:txBody>
      </p:sp>
      <p:sp>
        <p:nvSpPr>
          <p:cNvPr id="9228" name="Text Box 18"/>
          <p:cNvSpPr txBox="1">
            <a:spLocks noChangeArrowheads="1"/>
          </p:cNvSpPr>
          <p:nvPr/>
        </p:nvSpPr>
        <p:spPr bwMode="auto">
          <a:xfrm>
            <a:off x="3124200" y="2971800"/>
            <a:ext cx="473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r>
              <a:rPr lang="en-US" sz="2000"/>
              <a:t>O</a:t>
            </a:r>
            <a:r>
              <a:rPr lang="en-US" sz="2000" baseline="-25000"/>
              <a:t>1</a:t>
            </a:r>
            <a:endParaRPr lang="en-US" sz="2000"/>
          </a:p>
        </p:txBody>
      </p:sp>
      <p:sp>
        <p:nvSpPr>
          <p:cNvPr id="9229" name="Text Box 19"/>
          <p:cNvSpPr txBox="1">
            <a:spLocks noChangeArrowheads="1"/>
          </p:cNvSpPr>
          <p:nvPr/>
        </p:nvSpPr>
        <p:spPr bwMode="auto">
          <a:xfrm>
            <a:off x="3124200" y="3352800"/>
            <a:ext cx="473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r>
              <a:rPr lang="en-US" sz="2000"/>
              <a:t>O</a:t>
            </a:r>
            <a:r>
              <a:rPr lang="en-US" sz="2000" baseline="-25000"/>
              <a:t>2</a:t>
            </a:r>
            <a:endParaRPr lang="en-US" sz="2000"/>
          </a:p>
        </p:txBody>
      </p:sp>
      <p:sp>
        <p:nvSpPr>
          <p:cNvPr id="9230" name="Text Box 20"/>
          <p:cNvSpPr txBox="1">
            <a:spLocks noChangeArrowheads="1"/>
          </p:cNvSpPr>
          <p:nvPr/>
        </p:nvSpPr>
        <p:spPr bwMode="auto">
          <a:xfrm>
            <a:off x="3124200" y="3810000"/>
            <a:ext cx="473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r>
              <a:rPr lang="en-US" sz="2000"/>
              <a:t>O</a:t>
            </a:r>
            <a:r>
              <a:rPr lang="en-US" sz="2000" baseline="-25000"/>
              <a:t>3</a:t>
            </a:r>
            <a:endParaRPr lang="en-US" sz="2000"/>
          </a:p>
        </p:txBody>
      </p:sp>
      <p:sp>
        <p:nvSpPr>
          <p:cNvPr id="9231" name="Text Box 21"/>
          <p:cNvSpPr txBox="1">
            <a:spLocks noChangeArrowheads="1"/>
          </p:cNvSpPr>
          <p:nvPr/>
        </p:nvSpPr>
        <p:spPr bwMode="auto">
          <a:xfrm>
            <a:off x="914400" y="28956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r>
              <a:rPr lang="en-US" sz="2000"/>
              <a:t>In</a:t>
            </a:r>
          </a:p>
        </p:txBody>
      </p:sp>
      <p:sp>
        <p:nvSpPr>
          <p:cNvPr id="9232" name="Text Box 22"/>
          <p:cNvSpPr txBox="1">
            <a:spLocks noChangeArrowheads="1"/>
          </p:cNvSpPr>
          <p:nvPr/>
        </p:nvSpPr>
        <p:spPr bwMode="auto">
          <a:xfrm>
            <a:off x="609600" y="1828800"/>
            <a:ext cx="2719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r>
              <a:rPr lang="en-US" sz="2800">
                <a:latin typeface="Times New Roman" pitchFamily="18" charset="0"/>
              </a:rPr>
              <a:t>1-4 demultiplexer</a:t>
            </a:r>
          </a:p>
        </p:txBody>
      </p:sp>
      <p:sp>
        <p:nvSpPr>
          <p:cNvPr id="9233" name="Text Box 49"/>
          <p:cNvSpPr txBox="1">
            <a:spLocks noChangeArrowheads="1"/>
          </p:cNvSpPr>
          <p:nvPr/>
        </p:nvSpPr>
        <p:spPr bwMode="auto">
          <a:xfrm>
            <a:off x="2133600" y="4648200"/>
            <a:ext cx="30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r>
              <a:rPr lang="en-US" sz="2800" baseline="-25000">
                <a:latin typeface="Times New Roman" pitchFamily="18" charset="0"/>
              </a:rPr>
              <a:t>2</a:t>
            </a:r>
          </a:p>
        </p:txBody>
      </p:sp>
      <p:sp>
        <p:nvSpPr>
          <p:cNvPr id="9234" name="Rectangle 50"/>
          <p:cNvSpPr>
            <a:spLocks noChangeArrowheads="1"/>
          </p:cNvSpPr>
          <p:nvPr/>
        </p:nvSpPr>
        <p:spPr bwMode="auto">
          <a:xfrm>
            <a:off x="1828800" y="2438400"/>
            <a:ext cx="533400" cy="22098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p>
            <a:r>
              <a:rPr lang="en-US" sz="2800">
                <a:latin typeface="Times New Roman" pitchFamily="18" charset="0"/>
              </a:rPr>
              <a:t>DeMux</a:t>
            </a:r>
          </a:p>
        </p:txBody>
      </p:sp>
      <p:graphicFrame>
        <p:nvGraphicFramePr>
          <p:cNvPr id="763999" name="Group 95"/>
          <p:cNvGraphicFramePr>
            <a:graphicFrameLocks noGrp="1"/>
          </p:cNvGraphicFramePr>
          <p:nvPr/>
        </p:nvGraphicFramePr>
        <p:xfrm>
          <a:off x="4191000" y="1981200"/>
          <a:ext cx="4114800" cy="3632201"/>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727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S</a:t>
                      </a:r>
                      <a:r>
                        <a:rPr kumimoji="0" lang="en-US" sz="2400" b="1" i="0" u="none" strike="noStrike" cap="none" normalizeH="0" baseline="-25000" smtClean="0">
                          <a:ln>
                            <a:noFill/>
                          </a:ln>
                          <a:solidFill>
                            <a:schemeClr val="tx1"/>
                          </a:solidFill>
                          <a:effectLst/>
                          <a:latin typeface="Arial" charset="0"/>
                        </a:rPr>
                        <a:t>0</a:t>
                      </a:r>
                      <a:endParaRPr kumimoji="0" lang="en-US" sz="24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S</a:t>
                      </a:r>
                      <a:r>
                        <a:rPr kumimoji="0" lang="en-US" sz="2400" b="1" i="0" u="none" strike="noStrike" cap="none" normalizeH="0" baseline="-25000" smtClean="0">
                          <a:ln>
                            <a:noFill/>
                          </a:ln>
                          <a:solidFill>
                            <a:schemeClr val="tx1"/>
                          </a:solidFill>
                          <a:effectLst/>
                          <a:latin typeface="Arial" charset="0"/>
                        </a:rPr>
                        <a:t>1</a:t>
                      </a:r>
                      <a:endParaRPr kumimoji="0" lang="en-US" sz="2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O</a:t>
                      </a:r>
                      <a:r>
                        <a:rPr kumimoji="0" lang="en-US" sz="2400" b="1" i="0" u="none" strike="noStrike" cap="none" normalizeH="0" baseline="-25000" smtClean="0">
                          <a:ln>
                            <a:noFill/>
                          </a:ln>
                          <a:solidFill>
                            <a:schemeClr val="tx1"/>
                          </a:solidFill>
                          <a:effectLst/>
                          <a:latin typeface="Arial" charset="0"/>
                        </a:rPr>
                        <a:t>0</a:t>
                      </a:r>
                      <a:endParaRPr kumimoji="0" lang="en-US" sz="2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O</a:t>
                      </a:r>
                      <a:r>
                        <a:rPr kumimoji="0" lang="en-US" sz="2400" b="1" i="0" u="none" strike="noStrike" cap="none" normalizeH="0" baseline="-25000" smtClean="0">
                          <a:ln>
                            <a:noFill/>
                          </a:ln>
                          <a:solidFill>
                            <a:schemeClr val="tx1"/>
                          </a:solidFill>
                          <a:effectLst/>
                          <a:latin typeface="Arial" charset="0"/>
                        </a:rPr>
                        <a:t>1</a:t>
                      </a:r>
                      <a:endParaRPr kumimoji="0" lang="en-US" sz="2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O</a:t>
                      </a:r>
                      <a:r>
                        <a:rPr kumimoji="0" lang="en-US" sz="2400" b="1" i="0" u="none" strike="noStrike" cap="none" normalizeH="0" baseline="-25000" smtClean="0">
                          <a:ln>
                            <a:noFill/>
                          </a:ln>
                          <a:solidFill>
                            <a:schemeClr val="tx1"/>
                          </a:solidFill>
                          <a:effectLst/>
                          <a:latin typeface="Arial" charset="0"/>
                        </a:rPr>
                        <a:t>2</a:t>
                      </a:r>
                      <a:endParaRPr kumimoji="0" lang="en-US" sz="2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O</a:t>
                      </a:r>
                      <a:r>
                        <a:rPr kumimoji="0" lang="en-US" sz="2400" b="1" i="0" u="none" strike="noStrike" cap="none" normalizeH="0" baseline="-25000" smtClean="0">
                          <a:ln>
                            <a:noFill/>
                          </a:ln>
                          <a:solidFill>
                            <a:schemeClr val="tx1"/>
                          </a:solidFill>
                          <a:effectLst/>
                          <a:latin typeface="Arial" charset="0"/>
                        </a:rPr>
                        <a:t>3</a:t>
                      </a:r>
                      <a:endParaRPr kumimoji="0" lang="en-US" sz="2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725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In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727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In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25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In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727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In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98185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idx="4294967295"/>
          </p:nvPr>
        </p:nvSpPr>
        <p:spPr>
          <a:xfrm>
            <a:off x="381000" y="228600"/>
            <a:ext cx="8305800" cy="1303337"/>
          </a:xfrm>
        </p:spPr>
        <p:txBody>
          <a:bodyPr>
            <a:normAutofit/>
          </a:bodyPr>
          <a:lstStyle/>
          <a:p>
            <a:pPr eaLnBrk="1" hangingPunct="1"/>
            <a:r>
              <a:rPr lang="en-US" sz="2800" b="1" dirty="0" smtClean="0"/>
              <a:t>Building of 1-to-4-line </a:t>
            </a:r>
            <a:r>
              <a:rPr lang="en-US" sz="2800" b="1" dirty="0" err="1" smtClean="0"/>
              <a:t>Demultiplexer</a:t>
            </a:r>
            <a:r>
              <a:rPr lang="en-US" sz="2800" b="1" dirty="0" smtClean="0"/>
              <a:t> with a Decoder</a:t>
            </a:r>
          </a:p>
        </p:txBody>
      </p:sp>
      <p:grpSp>
        <p:nvGrpSpPr>
          <p:cNvPr id="10243" name="Group 27"/>
          <p:cNvGrpSpPr>
            <a:grpSpLocks/>
          </p:cNvGrpSpPr>
          <p:nvPr/>
        </p:nvGrpSpPr>
        <p:grpSpPr bwMode="auto">
          <a:xfrm>
            <a:off x="762000" y="1447800"/>
            <a:ext cx="7086600" cy="3990975"/>
            <a:chOff x="624" y="912"/>
            <a:chExt cx="4464" cy="2514"/>
          </a:xfrm>
        </p:grpSpPr>
        <p:pic>
          <p:nvPicPr>
            <p:cNvPr id="10244" name="Picture 7" descr="Fig_4-14"/>
            <p:cNvPicPr>
              <a:picLocks noChangeAspect="1" noChangeArrowheads="1"/>
            </p:cNvPicPr>
            <p:nvPr/>
          </p:nvPicPr>
          <p:blipFill>
            <a:blip r:embed="rId2">
              <a:extLst>
                <a:ext uri="{28A0092B-C50C-407E-A947-70E740481C1C}">
                  <a14:useLocalDpi xmlns:a14="http://schemas.microsoft.com/office/drawing/2010/main" val="0"/>
                </a:ext>
              </a:extLst>
            </a:blip>
            <a:srcRect r="43797"/>
            <a:stretch>
              <a:fillRect/>
            </a:stretch>
          </p:blipFill>
          <p:spPr bwMode="auto">
            <a:xfrm>
              <a:off x="1248" y="912"/>
              <a:ext cx="2424" cy="2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Freeform 9"/>
            <p:cNvSpPr>
              <a:spLocks noChangeAspect="1"/>
            </p:cNvSpPr>
            <p:nvPr/>
          </p:nvSpPr>
          <p:spPr bwMode="auto">
            <a:xfrm>
              <a:off x="3696" y="1680"/>
              <a:ext cx="317" cy="266"/>
            </a:xfrm>
            <a:custGeom>
              <a:avLst/>
              <a:gdLst>
                <a:gd name="T0" fmla="*/ 0 w 134"/>
                <a:gd name="T1" fmla="*/ 266 h 112"/>
                <a:gd name="T2" fmla="*/ 0 w 134"/>
                <a:gd name="T3" fmla="*/ 0 h 112"/>
                <a:gd name="T4" fmla="*/ 185 w 134"/>
                <a:gd name="T5" fmla="*/ 0 h 112"/>
                <a:gd name="T6" fmla="*/ 317 w 134"/>
                <a:gd name="T7" fmla="*/ 131 h 112"/>
                <a:gd name="T8" fmla="*/ 187 w 134"/>
                <a:gd name="T9" fmla="*/ 266 h 112"/>
                <a:gd name="T10" fmla="*/ 0 w 134"/>
                <a:gd name="T11" fmla="*/ 266 h 112"/>
                <a:gd name="T12" fmla="*/ 0 60000 65536"/>
                <a:gd name="T13" fmla="*/ 0 60000 65536"/>
                <a:gd name="T14" fmla="*/ 0 60000 65536"/>
                <a:gd name="T15" fmla="*/ 0 60000 65536"/>
                <a:gd name="T16" fmla="*/ 0 60000 65536"/>
                <a:gd name="T17" fmla="*/ 0 60000 65536"/>
                <a:gd name="T18" fmla="*/ 0 w 134"/>
                <a:gd name="T19" fmla="*/ 0 h 112"/>
                <a:gd name="T20" fmla="*/ 134 w 134"/>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34" h="112">
                  <a:moveTo>
                    <a:pt x="0" y="112"/>
                  </a:moveTo>
                  <a:cubicBezTo>
                    <a:pt x="0" y="0"/>
                    <a:pt x="0" y="0"/>
                    <a:pt x="0" y="0"/>
                  </a:cubicBezTo>
                  <a:cubicBezTo>
                    <a:pt x="78" y="0"/>
                    <a:pt x="78" y="0"/>
                    <a:pt x="78" y="0"/>
                  </a:cubicBezTo>
                  <a:cubicBezTo>
                    <a:pt x="109" y="0"/>
                    <a:pt x="134" y="25"/>
                    <a:pt x="134" y="55"/>
                  </a:cubicBezTo>
                  <a:cubicBezTo>
                    <a:pt x="134" y="86"/>
                    <a:pt x="110" y="111"/>
                    <a:pt x="79" y="112"/>
                  </a:cubicBezTo>
                  <a:cubicBezTo>
                    <a:pt x="0" y="112"/>
                    <a:pt x="0" y="112"/>
                    <a:pt x="0" y="112"/>
                  </a:cubicBezTo>
                  <a:close/>
                </a:path>
              </a:pathLst>
            </a:custGeom>
            <a:solidFill>
              <a:srgbClr val="FFFFFF"/>
            </a:solidFill>
            <a:ln w="23876">
              <a:solidFill>
                <a:srgbClr val="000000"/>
              </a:solidFill>
              <a:miter lim="800000"/>
              <a:headEnd/>
              <a:tailEnd/>
            </a:ln>
          </p:spPr>
          <p:txBody>
            <a:bodyPr/>
            <a:lstStyle/>
            <a:p>
              <a:endParaRPr lang="en-US"/>
            </a:p>
          </p:txBody>
        </p:sp>
        <p:sp>
          <p:nvSpPr>
            <p:cNvPr id="10246" name="Freeform 10"/>
            <p:cNvSpPr>
              <a:spLocks noChangeAspect="1"/>
            </p:cNvSpPr>
            <p:nvPr/>
          </p:nvSpPr>
          <p:spPr bwMode="auto">
            <a:xfrm>
              <a:off x="3696" y="2112"/>
              <a:ext cx="317" cy="266"/>
            </a:xfrm>
            <a:custGeom>
              <a:avLst/>
              <a:gdLst>
                <a:gd name="T0" fmla="*/ 0 w 134"/>
                <a:gd name="T1" fmla="*/ 266 h 112"/>
                <a:gd name="T2" fmla="*/ 0 w 134"/>
                <a:gd name="T3" fmla="*/ 0 h 112"/>
                <a:gd name="T4" fmla="*/ 185 w 134"/>
                <a:gd name="T5" fmla="*/ 0 h 112"/>
                <a:gd name="T6" fmla="*/ 317 w 134"/>
                <a:gd name="T7" fmla="*/ 131 h 112"/>
                <a:gd name="T8" fmla="*/ 187 w 134"/>
                <a:gd name="T9" fmla="*/ 266 h 112"/>
                <a:gd name="T10" fmla="*/ 0 w 134"/>
                <a:gd name="T11" fmla="*/ 266 h 112"/>
                <a:gd name="T12" fmla="*/ 0 60000 65536"/>
                <a:gd name="T13" fmla="*/ 0 60000 65536"/>
                <a:gd name="T14" fmla="*/ 0 60000 65536"/>
                <a:gd name="T15" fmla="*/ 0 60000 65536"/>
                <a:gd name="T16" fmla="*/ 0 60000 65536"/>
                <a:gd name="T17" fmla="*/ 0 60000 65536"/>
                <a:gd name="T18" fmla="*/ 0 w 134"/>
                <a:gd name="T19" fmla="*/ 0 h 112"/>
                <a:gd name="T20" fmla="*/ 134 w 134"/>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34" h="112">
                  <a:moveTo>
                    <a:pt x="0" y="112"/>
                  </a:moveTo>
                  <a:cubicBezTo>
                    <a:pt x="0" y="0"/>
                    <a:pt x="0" y="0"/>
                    <a:pt x="0" y="0"/>
                  </a:cubicBezTo>
                  <a:cubicBezTo>
                    <a:pt x="78" y="0"/>
                    <a:pt x="78" y="0"/>
                    <a:pt x="78" y="0"/>
                  </a:cubicBezTo>
                  <a:cubicBezTo>
                    <a:pt x="109" y="0"/>
                    <a:pt x="134" y="25"/>
                    <a:pt x="134" y="55"/>
                  </a:cubicBezTo>
                  <a:cubicBezTo>
                    <a:pt x="134" y="86"/>
                    <a:pt x="110" y="111"/>
                    <a:pt x="79" y="112"/>
                  </a:cubicBezTo>
                  <a:cubicBezTo>
                    <a:pt x="0" y="112"/>
                    <a:pt x="0" y="112"/>
                    <a:pt x="0" y="112"/>
                  </a:cubicBezTo>
                  <a:close/>
                </a:path>
              </a:pathLst>
            </a:custGeom>
            <a:solidFill>
              <a:srgbClr val="FFFFFF"/>
            </a:solidFill>
            <a:ln w="23876">
              <a:solidFill>
                <a:srgbClr val="000000"/>
              </a:solidFill>
              <a:miter lim="800000"/>
              <a:headEnd/>
              <a:tailEnd/>
            </a:ln>
          </p:spPr>
          <p:txBody>
            <a:bodyPr/>
            <a:lstStyle/>
            <a:p>
              <a:endParaRPr lang="en-US"/>
            </a:p>
          </p:txBody>
        </p:sp>
        <p:sp>
          <p:nvSpPr>
            <p:cNvPr id="10247" name="Freeform 11"/>
            <p:cNvSpPr>
              <a:spLocks noChangeAspect="1"/>
            </p:cNvSpPr>
            <p:nvPr/>
          </p:nvSpPr>
          <p:spPr bwMode="auto">
            <a:xfrm>
              <a:off x="3696" y="2592"/>
              <a:ext cx="317" cy="266"/>
            </a:xfrm>
            <a:custGeom>
              <a:avLst/>
              <a:gdLst>
                <a:gd name="T0" fmla="*/ 0 w 134"/>
                <a:gd name="T1" fmla="*/ 266 h 112"/>
                <a:gd name="T2" fmla="*/ 0 w 134"/>
                <a:gd name="T3" fmla="*/ 0 h 112"/>
                <a:gd name="T4" fmla="*/ 185 w 134"/>
                <a:gd name="T5" fmla="*/ 0 h 112"/>
                <a:gd name="T6" fmla="*/ 317 w 134"/>
                <a:gd name="T7" fmla="*/ 131 h 112"/>
                <a:gd name="T8" fmla="*/ 187 w 134"/>
                <a:gd name="T9" fmla="*/ 266 h 112"/>
                <a:gd name="T10" fmla="*/ 0 w 134"/>
                <a:gd name="T11" fmla="*/ 266 h 112"/>
                <a:gd name="T12" fmla="*/ 0 60000 65536"/>
                <a:gd name="T13" fmla="*/ 0 60000 65536"/>
                <a:gd name="T14" fmla="*/ 0 60000 65536"/>
                <a:gd name="T15" fmla="*/ 0 60000 65536"/>
                <a:gd name="T16" fmla="*/ 0 60000 65536"/>
                <a:gd name="T17" fmla="*/ 0 60000 65536"/>
                <a:gd name="T18" fmla="*/ 0 w 134"/>
                <a:gd name="T19" fmla="*/ 0 h 112"/>
                <a:gd name="T20" fmla="*/ 134 w 134"/>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34" h="112">
                  <a:moveTo>
                    <a:pt x="0" y="112"/>
                  </a:moveTo>
                  <a:cubicBezTo>
                    <a:pt x="0" y="0"/>
                    <a:pt x="0" y="0"/>
                    <a:pt x="0" y="0"/>
                  </a:cubicBezTo>
                  <a:cubicBezTo>
                    <a:pt x="78" y="0"/>
                    <a:pt x="78" y="0"/>
                    <a:pt x="78" y="0"/>
                  </a:cubicBezTo>
                  <a:cubicBezTo>
                    <a:pt x="109" y="0"/>
                    <a:pt x="134" y="25"/>
                    <a:pt x="134" y="55"/>
                  </a:cubicBezTo>
                  <a:cubicBezTo>
                    <a:pt x="134" y="86"/>
                    <a:pt x="110" y="111"/>
                    <a:pt x="79" y="112"/>
                  </a:cubicBezTo>
                  <a:cubicBezTo>
                    <a:pt x="0" y="112"/>
                    <a:pt x="0" y="112"/>
                    <a:pt x="0" y="112"/>
                  </a:cubicBezTo>
                  <a:close/>
                </a:path>
              </a:pathLst>
            </a:custGeom>
            <a:solidFill>
              <a:srgbClr val="FFFFFF"/>
            </a:solidFill>
            <a:ln w="23876">
              <a:solidFill>
                <a:srgbClr val="000000"/>
              </a:solidFill>
              <a:miter lim="800000"/>
              <a:headEnd/>
              <a:tailEnd/>
            </a:ln>
          </p:spPr>
          <p:txBody>
            <a:bodyPr/>
            <a:lstStyle/>
            <a:p>
              <a:endParaRPr lang="en-US"/>
            </a:p>
          </p:txBody>
        </p:sp>
        <p:sp>
          <p:nvSpPr>
            <p:cNvPr id="10248" name="Freeform 12"/>
            <p:cNvSpPr>
              <a:spLocks noChangeAspect="1"/>
            </p:cNvSpPr>
            <p:nvPr/>
          </p:nvSpPr>
          <p:spPr bwMode="auto">
            <a:xfrm>
              <a:off x="3696" y="3072"/>
              <a:ext cx="317" cy="266"/>
            </a:xfrm>
            <a:custGeom>
              <a:avLst/>
              <a:gdLst>
                <a:gd name="T0" fmla="*/ 0 w 134"/>
                <a:gd name="T1" fmla="*/ 266 h 112"/>
                <a:gd name="T2" fmla="*/ 0 w 134"/>
                <a:gd name="T3" fmla="*/ 0 h 112"/>
                <a:gd name="T4" fmla="*/ 185 w 134"/>
                <a:gd name="T5" fmla="*/ 0 h 112"/>
                <a:gd name="T6" fmla="*/ 317 w 134"/>
                <a:gd name="T7" fmla="*/ 131 h 112"/>
                <a:gd name="T8" fmla="*/ 187 w 134"/>
                <a:gd name="T9" fmla="*/ 266 h 112"/>
                <a:gd name="T10" fmla="*/ 0 w 134"/>
                <a:gd name="T11" fmla="*/ 266 h 112"/>
                <a:gd name="T12" fmla="*/ 0 60000 65536"/>
                <a:gd name="T13" fmla="*/ 0 60000 65536"/>
                <a:gd name="T14" fmla="*/ 0 60000 65536"/>
                <a:gd name="T15" fmla="*/ 0 60000 65536"/>
                <a:gd name="T16" fmla="*/ 0 60000 65536"/>
                <a:gd name="T17" fmla="*/ 0 60000 65536"/>
                <a:gd name="T18" fmla="*/ 0 w 134"/>
                <a:gd name="T19" fmla="*/ 0 h 112"/>
                <a:gd name="T20" fmla="*/ 134 w 134"/>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34" h="112">
                  <a:moveTo>
                    <a:pt x="0" y="112"/>
                  </a:moveTo>
                  <a:cubicBezTo>
                    <a:pt x="0" y="0"/>
                    <a:pt x="0" y="0"/>
                    <a:pt x="0" y="0"/>
                  </a:cubicBezTo>
                  <a:cubicBezTo>
                    <a:pt x="78" y="0"/>
                    <a:pt x="78" y="0"/>
                    <a:pt x="78" y="0"/>
                  </a:cubicBezTo>
                  <a:cubicBezTo>
                    <a:pt x="109" y="0"/>
                    <a:pt x="134" y="25"/>
                    <a:pt x="134" y="55"/>
                  </a:cubicBezTo>
                  <a:cubicBezTo>
                    <a:pt x="134" y="86"/>
                    <a:pt x="110" y="111"/>
                    <a:pt x="79" y="112"/>
                  </a:cubicBezTo>
                  <a:cubicBezTo>
                    <a:pt x="0" y="112"/>
                    <a:pt x="0" y="112"/>
                    <a:pt x="0" y="112"/>
                  </a:cubicBezTo>
                  <a:close/>
                </a:path>
              </a:pathLst>
            </a:custGeom>
            <a:solidFill>
              <a:srgbClr val="FFFFFF"/>
            </a:solidFill>
            <a:ln w="23876">
              <a:solidFill>
                <a:srgbClr val="000000"/>
              </a:solidFill>
              <a:miter lim="800000"/>
              <a:headEnd/>
              <a:tailEnd/>
            </a:ln>
          </p:spPr>
          <p:txBody>
            <a:bodyPr/>
            <a:lstStyle/>
            <a:p>
              <a:endParaRPr lang="en-US"/>
            </a:p>
          </p:txBody>
        </p:sp>
        <p:sp>
          <p:nvSpPr>
            <p:cNvPr id="10249" name="Line 13"/>
            <p:cNvSpPr>
              <a:spLocks noChangeShapeType="1"/>
            </p:cNvSpPr>
            <p:nvPr/>
          </p:nvSpPr>
          <p:spPr bwMode="auto">
            <a:xfrm>
              <a:off x="864" y="1920"/>
              <a:ext cx="2832"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250" name="Line 14"/>
            <p:cNvSpPr>
              <a:spLocks noChangeShapeType="1"/>
            </p:cNvSpPr>
            <p:nvPr/>
          </p:nvSpPr>
          <p:spPr bwMode="auto">
            <a:xfrm>
              <a:off x="3552" y="1920"/>
              <a:ext cx="0" cy="1344"/>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251" name="Line 15"/>
            <p:cNvSpPr>
              <a:spLocks noChangeShapeType="1"/>
            </p:cNvSpPr>
            <p:nvPr/>
          </p:nvSpPr>
          <p:spPr bwMode="auto">
            <a:xfrm flipH="1">
              <a:off x="3552" y="2304"/>
              <a:ext cx="144"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252" name="Line 16"/>
            <p:cNvSpPr>
              <a:spLocks noChangeShapeType="1"/>
            </p:cNvSpPr>
            <p:nvPr/>
          </p:nvSpPr>
          <p:spPr bwMode="auto">
            <a:xfrm flipH="1">
              <a:off x="3552" y="2784"/>
              <a:ext cx="144"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253" name="Line 17"/>
            <p:cNvSpPr>
              <a:spLocks noChangeShapeType="1"/>
            </p:cNvSpPr>
            <p:nvPr/>
          </p:nvSpPr>
          <p:spPr bwMode="auto">
            <a:xfrm flipH="1">
              <a:off x="3552" y="3264"/>
              <a:ext cx="144"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254" name="Text Box 18"/>
            <p:cNvSpPr txBox="1">
              <a:spLocks noChangeArrowheads="1"/>
            </p:cNvSpPr>
            <p:nvPr/>
          </p:nvSpPr>
          <p:spPr bwMode="auto">
            <a:xfrm>
              <a:off x="624" y="1776"/>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r>
                <a:rPr lang="en-US" sz="2000">
                  <a:solidFill>
                    <a:srgbClr val="FF0000"/>
                  </a:solidFill>
                </a:rPr>
                <a:t>In</a:t>
              </a:r>
            </a:p>
          </p:txBody>
        </p:sp>
        <p:sp>
          <p:nvSpPr>
            <p:cNvPr id="10255" name="Line 19"/>
            <p:cNvSpPr>
              <a:spLocks noChangeShapeType="1"/>
            </p:cNvSpPr>
            <p:nvPr/>
          </p:nvSpPr>
          <p:spPr bwMode="auto">
            <a:xfrm>
              <a:off x="4032" y="1824"/>
              <a:ext cx="62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256" name="Line 20"/>
            <p:cNvSpPr>
              <a:spLocks noChangeShapeType="1"/>
            </p:cNvSpPr>
            <p:nvPr/>
          </p:nvSpPr>
          <p:spPr bwMode="auto">
            <a:xfrm>
              <a:off x="4032" y="2256"/>
              <a:ext cx="62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257" name="Line 21"/>
            <p:cNvSpPr>
              <a:spLocks noChangeShapeType="1"/>
            </p:cNvSpPr>
            <p:nvPr/>
          </p:nvSpPr>
          <p:spPr bwMode="auto">
            <a:xfrm>
              <a:off x="4032" y="2736"/>
              <a:ext cx="62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258" name="Line 22"/>
            <p:cNvSpPr>
              <a:spLocks noChangeShapeType="1"/>
            </p:cNvSpPr>
            <p:nvPr/>
          </p:nvSpPr>
          <p:spPr bwMode="auto">
            <a:xfrm>
              <a:off x="4032" y="3168"/>
              <a:ext cx="62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259" name="Text Box 23"/>
            <p:cNvSpPr txBox="1">
              <a:spLocks noChangeArrowheads="1"/>
            </p:cNvSpPr>
            <p:nvPr/>
          </p:nvSpPr>
          <p:spPr bwMode="auto">
            <a:xfrm>
              <a:off x="4704" y="16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r>
                <a:rPr lang="en-US"/>
                <a:t>O</a:t>
              </a:r>
              <a:r>
                <a:rPr lang="en-US" baseline="-25000"/>
                <a:t>0</a:t>
              </a:r>
              <a:endParaRPr lang="en-US"/>
            </a:p>
          </p:txBody>
        </p:sp>
        <p:sp>
          <p:nvSpPr>
            <p:cNvPr id="10260" name="Text Box 24"/>
            <p:cNvSpPr txBox="1">
              <a:spLocks noChangeArrowheads="1"/>
            </p:cNvSpPr>
            <p:nvPr/>
          </p:nvSpPr>
          <p:spPr bwMode="auto">
            <a:xfrm>
              <a:off x="4704" y="211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r>
                <a:rPr lang="en-US"/>
                <a:t>O</a:t>
              </a:r>
              <a:r>
                <a:rPr lang="en-US" baseline="-25000"/>
                <a:t>1</a:t>
              </a:r>
              <a:endParaRPr lang="en-US"/>
            </a:p>
          </p:txBody>
        </p:sp>
        <p:sp>
          <p:nvSpPr>
            <p:cNvPr id="10261" name="Text Box 25"/>
            <p:cNvSpPr txBox="1">
              <a:spLocks noChangeArrowheads="1"/>
            </p:cNvSpPr>
            <p:nvPr/>
          </p:nvSpPr>
          <p:spPr bwMode="auto">
            <a:xfrm>
              <a:off x="4704" y="259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r>
                <a:rPr lang="en-US"/>
                <a:t>O</a:t>
              </a:r>
              <a:r>
                <a:rPr lang="en-US" baseline="-25000"/>
                <a:t>2</a:t>
              </a:r>
              <a:endParaRPr lang="en-US"/>
            </a:p>
          </p:txBody>
        </p:sp>
        <p:sp>
          <p:nvSpPr>
            <p:cNvPr id="10262" name="Text Box 26"/>
            <p:cNvSpPr txBox="1">
              <a:spLocks noChangeArrowheads="1"/>
            </p:cNvSpPr>
            <p:nvPr/>
          </p:nvSpPr>
          <p:spPr bwMode="auto">
            <a:xfrm>
              <a:off x="4752" y="302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r>
                <a:rPr lang="en-US"/>
                <a:t>O</a:t>
              </a:r>
              <a:r>
                <a:rPr lang="en-US" baseline="-25000"/>
                <a:t>3</a:t>
              </a:r>
              <a:endParaRPr lang="en-US"/>
            </a:p>
          </p:txBody>
        </p:sp>
      </p:grpSp>
    </p:spTree>
    <p:extLst>
      <p:ext uri="{BB962C8B-B14F-4D97-AF65-F5344CB8AC3E}">
        <p14:creationId xmlns:p14="http://schemas.microsoft.com/office/powerpoint/2010/main" val="2687359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533400" y="10236"/>
            <a:ext cx="7924800" cy="1303337"/>
          </a:xfrm>
        </p:spPr>
        <p:txBody>
          <a:bodyPr/>
          <a:lstStyle/>
          <a:p>
            <a:pPr eaLnBrk="1" hangingPunct="1"/>
            <a:r>
              <a:rPr lang="en-US" sz="2400" b="1" dirty="0" smtClean="0"/>
              <a:t>Actually, We Already Covered the </a:t>
            </a:r>
            <a:r>
              <a:rPr lang="en-US" sz="2400" b="1" dirty="0" err="1" smtClean="0"/>
              <a:t>Demultiplexer</a:t>
            </a:r>
            <a:endParaRPr lang="en-US" sz="2400" b="1" dirty="0" smtClean="0"/>
          </a:p>
        </p:txBody>
      </p:sp>
      <p:pic>
        <p:nvPicPr>
          <p:cNvPr id="11267" name="Picture 4" descr="33~Figure_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14400"/>
            <a:ext cx="6472238" cy="506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Oval 3"/>
          <p:cNvSpPr>
            <a:spLocks noChangeArrowheads="1"/>
          </p:cNvSpPr>
          <p:nvPr/>
        </p:nvSpPr>
        <p:spPr bwMode="auto">
          <a:xfrm>
            <a:off x="1905000" y="914400"/>
            <a:ext cx="4343400" cy="5715000"/>
          </a:xfrm>
          <a:prstGeom prst="ellipse">
            <a:avLst/>
          </a:prstGeom>
          <a:noFill/>
          <a:ln w="3810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spTree>
    <p:extLst>
      <p:ext uri="{BB962C8B-B14F-4D97-AF65-F5344CB8AC3E}">
        <p14:creationId xmlns:p14="http://schemas.microsoft.com/office/powerpoint/2010/main" val="2055582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idx="4294967295"/>
          </p:nvPr>
        </p:nvSpPr>
        <p:spPr>
          <a:xfrm>
            <a:off x="609600" y="533400"/>
            <a:ext cx="8001000" cy="1303337"/>
          </a:xfrm>
        </p:spPr>
        <p:txBody>
          <a:bodyPr>
            <a:normAutofit/>
          </a:bodyPr>
          <a:lstStyle/>
          <a:p>
            <a:pPr eaLnBrk="1" hangingPunct="1"/>
            <a:r>
              <a:rPr lang="en-US" b="1" dirty="0" smtClean="0"/>
              <a:t>Our Simple Processor Description</a:t>
            </a:r>
          </a:p>
        </p:txBody>
      </p:sp>
      <p:sp>
        <p:nvSpPr>
          <p:cNvPr id="12291" name="AutoShape 6"/>
          <p:cNvSpPr>
            <a:spLocks noGrp="1" noChangeArrowheads="1"/>
          </p:cNvSpPr>
          <p:nvPr>
            <p:ph type="body" idx="4294967295"/>
          </p:nvPr>
        </p:nvSpPr>
        <p:spPr>
          <a:xfrm>
            <a:off x="609600" y="1981200"/>
            <a:ext cx="8077200" cy="3444875"/>
          </a:xfrm>
        </p:spPr>
        <p:txBody>
          <a:bodyPr/>
          <a:lstStyle/>
          <a:p>
            <a:pPr eaLnBrk="1" hangingPunct="1">
              <a:lnSpc>
                <a:spcPct val="90000"/>
              </a:lnSpc>
            </a:pPr>
            <a:r>
              <a:rPr lang="en-US" dirty="0" smtClean="0"/>
              <a:t>We will use the logic components we learned so far to build a processor.</a:t>
            </a:r>
          </a:p>
          <a:p>
            <a:pPr eaLnBrk="1" hangingPunct="1">
              <a:lnSpc>
                <a:spcPct val="90000"/>
              </a:lnSpc>
            </a:pPr>
            <a:r>
              <a:rPr lang="en-US" dirty="0" smtClean="0"/>
              <a:t>The processor have 16 registers and one ALU with 8 functions. </a:t>
            </a:r>
          </a:p>
          <a:p>
            <a:pPr eaLnBrk="1" hangingPunct="1">
              <a:lnSpc>
                <a:spcPct val="90000"/>
              </a:lnSpc>
            </a:pPr>
            <a:r>
              <a:rPr lang="en-US" dirty="0" smtClean="0"/>
              <a:t>The processor can conduct the following functions:</a:t>
            </a:r>
          </a:p>
          <a:p>
            <a:pPr lvl="1" eaLnBrk="1" hangingPunct="1">
              <a:lnSpc>
                <a:spcPct val="90000"/>
              </a:lnSpc>
            </a:pPr>
            <a:r>
              <a:rPr lang="en-US" b="1" dirty="0" smtClean="0">
                <a:solidFill>
                  <a:srgbClr val="C00000"/>
                </a:solidFill>
              </a:rPr>
              <a:t>Conduct an ALU function with two registers as inputs and output the ALU result to a specified register.</a:t>
            </a:r>
          </a:p>
          <a:p>
            <a:pPr lvl="1" eaLnBrk="1" hangingPunct="1">
              <a:lnSpc>
                <a:spcPct val="90000"/>
              </a:lnSpc>
            </a:pPr>
            <a:r>
              <a:rPr lang="en-US" b="1" dirty="0" smtClean="0">
                <a:solidFill>
                  <a:srgbClr val="C00000"/>
                </a:solidFill>
              </a:rPr>
              <a:t>Write data into a register. </a:t>
            </a:r>
          </a:p>
        </p:txBody>
      </p:sp>
    </p:spTree>
    <p:extLst>
      <p:ext uri="{BB962C8B-B14F-4D97-AF65-F5344CB8AC3E}">
        <p14:creationId xmlns:p14="http://schemas.microsoft.com/office/powerpoint/2010/main" val="2954145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idx="4294967295"/>
          </p:nvPr>
        </p:nvSpPr>
        <p:spPr>
          <a:xfrm>
            <a:off x="609600" y="152400"/>
            <a:ext cx="8001000" cy="1303337"/>
          </a:xfrm>
        </p:spPr>
        <p:txBody>
          <a:bodyPr/>
          <a:lstStyle/>
          <a:p>
            <a:pPr eaLnBrk="1" hangingPunct="1"/>
            <a:r>
              <a:rPr lang="en-US" b="1" dirty="0" smtClean="0"/>
              <a:t>A Simple Processor Diagram</a:t>
            </a:r>
          </a:p>
        </p:txBody>
      </p:sp>
      <p:grpSp>
        <p:nvGrpSpPr>
          <p:cNvPr id="13315" name="Group 7"/>
          <p:cNvGrpSpPr>
            <a:grpSpLocks noChangeAspect="1"/>
          </p:cNvGrpSpPr>
          <p:nvPr/>
        </p:nvGrpSpPr>
        <p:grpSpPr bwMode="auto">
          <a:xfrm>
            <a:off x="6477000" y="2057400"/>
            <a:ext cx="366713" cy="1260475"/>
            <a:chOff x="1440" y="2352"/>
            <a:chExt cx="288" cy="989"/>
          </a:xfrm>
        </p:grpSpPr>
        <p:sp>
          <p:nvSpPr>
            <p:cNvPr id="13380" name="Line 8"/>
            <p:cNvSpPr>
              <a:spLocks noChangeAspect="1" noChangeShapeType="1"/>
            </p:cNvSpPr>
            <p:nvPr/>
          </p:nvSpPr>
          <p:spPr bwMode="auto">
            <a:xfrm>
              <a:off x="1440" y="2352"/>
              <a:ext cx="0" cy="8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81" name="Line 9"/>
            <p:cNvSpPr>
              <a:spLocks noChangeAspect="1" noChangeShapeType="1"/>
            </p:cNvSpPr>
            <p:nvPr/>
          </p:nvSpPr>
          <p:spPr bwMode="auto">
            <a:xfrm>
              <a:off x="1728" y="2352"/>
              <a:ext cx="0" cy="8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cxnSp>
          <p:nvCxnSpPr>
            <p:cNvPr id="13382" name="AutoShape 10"/>
            <p:cNvCxnSpPr>
              <a:cxnSpLocks noChangeAspect="1" noChangeShapeType="1"/>
              <a:stCxn id="13380" idx="0"/>
              <a:endCxn id="13381" idx="0"/>
            </p:cNvCxnSpPr>
            <p:nvPr/>
          </p:nvCxnSpPr>
          <p:spPr bwMode="auto">
            <a:xfrm rot="5400000" flipV="1">
              <a:off x="1583" y="2209"/>
              <a:ext cx="1" cy="288"/>
            </a:xfrm>
            <a:prstGeom prst="curvedConnector3">
              <a:avLst>
                <a:gd name="adj1" fmla="val -20400009"/>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3383" name="AutoShape 11"/>
            <p:cNvCxnSpPr>
              <a:cxnSpLocks noChangeAspect="1" noChangeShapeType="1"/>
            </p:cNvCxnSpPr>
            <p:nvPr/>
          </p:nvCxnSpPr>
          <p:spPr bwMode="auto">
            <a:xfrm rot="5400000" flipV="1">
              <a:off x="1583" y="3025"/>
              <a:ext cx="1" cy="288"/>
            </a:xfrm>
            <a:prstGeom prst="curvedConnector3">
              <a:avLst>
                <a:gd name="adj1" fmla="val 15200005"/>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3384" name="Text Box 12"/>
            <p:cNvSpPr txBox="1">
              <a:spLocks noChangeAspect="1" noChangeArrowheads="1"/>
            </p:cNvSpPr>
            <p:nvPr/>
          </p:nvSpPr>
          <p:spPr bwMode="auto">
            <a:xfrm>
              <a:off x="1440" y="2352"/>
              <a:ext cx="288"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lnSpc>
                  <a:spcPct val="80000"/>
                </a:lnSpc>
                <a:spcBef>
                  <a:spcPct val="50000"/>
                </a:spcBef>
              </a:pPr>
              <a:r>
                <a:rPr lang="en-US"/>
                <a:t>Mux 1</a:t>
              </a:r>
            </a:p>
          </p:txBody>
        </p:sp>
      </p:grpSp>
      <p:grpSp>
        <p:nvGrpSpPr>
          <p:cNvPr id="13316" name="Group 13"/>
          <p:cNvGrpSpPr>
            <a:grpSpLocks/>
          </p:cNvGrpSpPr>
          <p:nvPr/>
        </p:nvGrpSpPr>
        <p:grpSpPr bwMode="auto">
          <a:xfrm>
            <a:off x="6477000" y="3962400"/>
            <a:ext cx="365125" cy="1260475"/>
            <a:chOff x="1440" y="2352"/>
            <a:chExt cx="288" cy="989"/>
          </a:xfrm>
        </p:grpSpPr>
        <p:sp>
          <p:nvSpPr>
            <p:cNvPr id="13375" name="Line 14"/>
            <p:cNvSpPr>
              <a:spLocks noChangeShapeType="1"/>
            </p:cNvSpPr>
            <p:nvPr/>
          </p:nvSpPr>
          <p:spPr bwMode="auto">
            <a:xfrm>
              <a:off x="1440" y="2352"/>
              <a:ext cx="0" cy="8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76" name="Line 15"/>
            <p:cNvSpPr>
              <a:spLocks noChangeShapeType="1"/>
            </p:cNvSpPr>
            <p:nvPr/>
          </p:nvSpPr>
          <p:spPr bwMode="auto">
            <a:xfrm>
              <a:off x="1728" y="2352"/>
              <a:ext cx="0" cy="8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cxnSp>
          <p:nvCxnSpPr>
            <p:cNvPr id="13377" name="AutoShape 16"/>
            <p:cNvCxnSpPr>
              <a:cxnSpLocks noChangeShapeType="1"/>
              <a:stCxn id="13375" idx="0"/>
              <a:endCxn id="13376" idx="0"/>
            </p:cNvCxnSpPr>
            <p:nvPr/>
          </p:nvCxnSpPr>
          <p:spPr bwMode="auto">
            <a:xfrm rot="5400000" flipV="1">
              <a:off x="1583" y="2209"/>
              <a:ext cx="1" cy="288"/>
            </a:xfrm>
            <a:prstGeom prst="curvedConnector3">
              <a:avLst>
                <a:gd name="adj1" fmla="val -20400009"/>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3378" name="AutoShape 17"/>
            <p:cNvCxnSpPr>
              <a:cxnSpLocks noChangeShapeType="1"/>
            </p:cNvCxnSpPr>
            <p:nvPr/>
          </p:nvCxnSpPr>
          <p:spPr bwMode="auto">
            <a:xfrm rot="5400000" flipV="1">
              <a:off x="1583" y="3025"/>
              <a:ext cx="1" cy="288"/>
            </a:xfrm>
            <a:prstGeom prst="curvedConnector3">
              <a:avLst>
                <a:gd name="adj1" fmla="val 15200005"/>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3379" name="Text Box 18"/>
            <p:cNvSpPr txBox="1">
              <a:spLocks noChangeArrowheads="1"/>
            </p:cNvSpPr>
            <p:nvPr/>
          </p:nvSpPr>
          <p:spPr bwMode="auto">
            <a:xfrm>
              <a:off x="1440" y="2352"/>
              <a:ext cx="288"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lnSpc>
                  <a:spcPct val="80000"/>
                </a:lnSpc>
                <a:spcBef>
                  <a:spcPct val="50000"/>
                </a:spcBef>
              </a:pPr>
              <a:r>
                <a:rPr lang="en-US"/>
                <a:t>Mux 2</a:t>
              </a:r>
            </a:p>
          </p:txBody>
        </p:sp>
      </p:grpSp>
      <p:grpSp>
        <p:nvGrpSpPr>
          <p:cNvPr id="13317" name="Group 28"/>
          <p:cNvGrpSpPr>
            <a:grpSpLocks/>
          </p:cNvGrpSpPr>
          <p:nvPr/>
        </p:nvGrpSpPr>
        <p:grpSpPr bwMode="auto">
          <a:xfrm>
            <a:off x="7696200" y="2516188"/>
            <a:ext cx="484188" cy="2076450"/>
            <a:chOff x="4224" y="1537"/>
            <a:chExt cx="305" cy="1308"/>
          </a:xfrm>
        </p:grpSpPr>
        <p:sp>
          <p:nvSpPr>
            <p:cNvPr id="13371" name="AutoShape 6"/>
            <p:cNvSpPr>
              <a:spLocks noChangeAspect="1" noChangeArrowheads="1"/>
            </p:cNvSpPr>
            <p:nvPr/>
          </p:nvSpPr>
          <p:spPr bwMode="auto">
            <a:xfrm rot="16200000">
              <a:off x="3723" y="2038"/>
              <a:ext cx="1308" cy="305"/>
            </a:xfrm>
            <a:custGeom>
              <a:avLst/>
              <a:gdLst>
                <a:gd name="T0" fmla="*/ 69 w 21600"/>
                <a:gd name="T1" fmla="*/ 2 h 21600"/>
                <a:gd name="T2" fmla="*/ 40 w 21600"/>
                <a:gd name="T3" fmla="*/ 4 h 21600"/>
                <a:gd name="T4" fmla="*/ 10 w 21600"/>
                <a:gd name="T5" fmla="*/ 2 h 21600"/>
                <a:gd name="T6" fmla="*/ 40 w 21600"/>
                <a:gd name="T7" fmla="*/ 0 h 21600"/>
                <a:gd name="T8" fmla="*/ 0 60000 65536"/>
                <a:gd name="T9" fmla="*/ 0 60000 65536"/>
                <a:gd name="T10" fmla="*/ 0 60000 65536"/>
                <a:gd name="T11" fmla="*/ 0 60000 65536"/>
                <a:gd name="T12" fmla="*/ 4508 w 21600"/>
                <a:gd name="T13" fmla="*/ 4532 h 21600"/>
                <a:gd name="T14" fmla="*/ 17108 w 21600"/>
                <a:gd name="T15" fmla="*/ 17068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spAutoFit/>
            </a:bodyPr>
            <a:lstStyle/>
            <a:p>
              <a:r>
                <a:rPr lang="en-US" dirty="0"/>
                <a:t>A</a:t>
              </a:r>
            </a:p>
            <a:p>
              <a:r>
                <a:rPr lang="en-US" dirty="0"/>
                <a:t>L</a:t>
              </a:r>
            </a:p>
            <a:p>
              <a:r>
                <a:rPr lang="en-US" dirty="0"/>
                <a:t>U</a:t>
              </a:r>
            </a:p>
          </p:txBody>
        </p:sp>
        <p:sp>
          <p:nvSpPr>
            <p:cNvPr id="13372" name="Line 23"/>
            <p:cNvSpPr>
              <a:spLocks noChangeShapeType="1"/>
            </p:cNvSpPr>
            <p:nvPr/>
          </p:nvSpPr>
          <p:spPr bwMode="auto">
            <a:xfrm>
              <a:off x="4224" y="2064"/>
              <a:ext cx="96"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73" name="Line 24"/>
            <p:cNvSpPr>
              <a:spLocks noChangeShapeType="1"/>
            </p:cNvSpPr>
            <p:nvPr/>
          </p:nvSpPr>
          <p:spPr bwMode="auto">
            <a:xfrm flipH="1">
              <a:off x="4224" y="220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74" name="Line 25"/>
            <p:cNvSpPr>
              <a:spLocks noChangeShapeType="1"/>
            </p:cNvSpPr>
            <p:nvPr/>
          </p:nvSpPr>
          <p:spPr bwMode="auto">
            <a:xfrm>
              <a:off x="4224" y="2064"/>
              <a:ext cx="0" cy="24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pic>
        <p:nvPicPr>
          <p:cNvPr id="13318" name="Picture 29" descr="33~Figure_B"/>
          <p:cNvPicPr>
            <a:picLocks noChangeArrowheads="1"/>
          </p:cNvPicPr>
          <p:nvPr/>
        </p:nvPicPr>
        <p:blipFill>
          <a:blip r:embed="rId2">
            <a:extLst>
              <a:ext uri="{28A0092B-C50C-407E-A947-70E740481C1C}">
                <a14:useLocalDpi xmlns:a14="http://schemas.microsoft.com/office/drawing/2010/main" val="0"/>
              </a:ext>
            </a:extLst>
          </a:blip>
          <a:srcRect l="19221"/>
          <a:stretch>
            <a:fillRect/>
          </a:stretch>
        </p:blipFill>
        <p:spPr bwMode="auto">
          <a:xfrm>
            <a:off x="2362200" y="1524000"/>
            <a:ext cx="3522663"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Line 30"/>
          <p:cNvSpPr>
            <a:spLocks noChangeShapeType="1"/>
          </p:cNvSpPr>
          <p:nvPr/>
        </p:nvSpPr>
        <p:spPr bwMode="auto">
          <a:xfrm>
            <a:off x="6858000" y="2819400"/>
            <a:ext cx="838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3320" name="Line 31"/>
          <p:cNvSpPr>
            <a:spLocks noChangeShapeType="1"/>
          </p:cNvSpPr>
          <p:nvPr/>
        </p:nvSpPr>
        <p:spPr bwMode="auto">
          <a:xfrm>
            <a:off x="6858000" y="4267200"/>
            <a:ext cx="838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3321" name="Line 33"/>
          <p:cNvSpPr>
            <a:spLocks noChangeShapeType="1"/>
          </p:cNvSpPr>
          <p:nvPr/>
        </p:nvSpPr>
        <p:spPr bwMode="auto">
          <a:xfrm>
            <a:off x="5715000" y="2133600"/>
            <a:ext cx="762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322" name="Line 34"/>
          <p:cNvSpPr>
            <a:spLocks noChangeShapeType="1"/>
          </p:cNvSpPr>
          <p:nvPr/>
        </p:nvSpPr>
        <p:spPr bwMode="auto">
          <a:xfrm>
            <a:off x="5715000" y="2667000"/>
            <a:ext cx="762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323" name="Line 35"/>
          <p:cNvSpPr>
            <a:spLocks noChangeShapeType="1"/>
          </p:cNvSpPr>
          <p:nvPr/>
        </p:nvSpPr>
        <p:spPr bwMode="auto">
          <a:xfrm>
            <a:off x="6324600" y="2133600"/>
            <a:ext cx="0" cy="1752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24" name="Line 36"/>
          <p:cNvSpPr>
            <a:spLocks noChangeShapeType="1"/>
          </p:cNvSpPr>
          <p:nvPr/>
        </p:nvSpPr>
        <p:spPr bwMode="auto">
          <a:xfrm>
            <a:off x="6324600" y="3886200"/>
            <a:ext cx="152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25" name="Line 37"/>
          <p:cNvSpPr>
            <a:spLocks noChangeShapeType="1"/>
          </p:cNvSpPr>
          <p:nvPr/>
        </p:nvSpPr>
        <p:spPr bwMode="auto">
          <a:xfrm>
            <a:off x="6248400" y="2667000"/>
            <a:ext cx="0" cy="1371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26" name="Line 38"/>
          <p:cNvSpPr>
            <a:spLocks noChangeShapeType="1"/>
          </p:cNvSpPr>
          <p:nvPr/>
        </p:nvSpPr>
        <p:spPr bwMode="auto">
          <a:xfrm>
            <a:off x="6248400" y="4038600"/>
            <a:ext cx="228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27" name="Line 40"/>
          <p:cNvSpPr>
            <a:spLocks noChangeShapeType="1"/>
          </p:cNvSpPr>
          <p:nvPr/>
        </p:nvSpPr>
        <p:spPr bwMode="auto">
          <a:xfrm>
            <a:off x="5715000" y="4876800"/>
            <a:ext cx="762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nvGrpSpPr>
          <p:cNvPr id="13328" name="Group 42"/>
          <p:cNvGrpSpPr>
            <a:grpSpLocks/>
          </p:cNvGrpSpPr>
          <p:nvPr/>
        </p:nvGrpSpPr>
        <p:grpSpPr bwMode="auto">
          <a:xfrm>
            <a:off x="1524000" y="4114800"/>
            <a:ext cx="457200" cy="1260475"/>
            <a:chOff x="1440" y="2352"/>
            <a:chExt cx="288" cy="989"/>
          </a:xfrm>
        </p:grpSpPr>
        <p:sp>
          <p:nvSpPr>
            <p:cNvPr id="13366" name="Line 43"/>
            <p:cNvSpPr>
              <a:spLocks noChangeShapeType="1"/>
            </p:cNvSpPr>
            <p:nvPr/>
          </p:nvSpPr>
          <p:spPr bwMode="auto">
            <a:xfrm>
              <a:off x="1440" y="2352"/>
              <a:ext cx="0" cy="8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67" name="Line 44"/>
            <p:cNvSpPr>
              <a:spLocks noChangeShapeType="1"/>
            </p:cNvSpPr>
            <p:nvPr/>
          </p:nvSpPr>
          <p:spPr bwMode="auto">
            <a:xfrm>
              <a:off x="1728" y="2352"/>
              <a:ext cx="0" cy="8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cxnSp>
          <p:nvCxnSpPr>
            <p:cNvPr id="13368" name="AutoShape 45"/>
            <p:cNvCxnSpPr>
              <a:cxnSpLocks noChangeShapeType="1"/>
              <a:stCxn id="13366" idx="0"/>
              <a:endCxn id="13367" idx="0"/>
            </p:cNvCxnSpPr>
            <p:nvPr/>
          </p:nvCxnSpPr>
          <p:spPr bwMode="auto">
            <a:xfrm rot="5400000" flipV="1">
              <a:off x="1583" y="2209"/>
              <a:ext cx="1" cy="288"/>
            </a:xfrm>
            <a:prstGeom prst="curvedConnector3">
              <a:avLst>
                <a:gd name="adj1" fmla="val -20400009"/>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3369" name="AutoShape 46"/>
            <p:cNvCxnSpPr>
              <a:cxnSpLocks noChangeShapeType="1"/>
            </p:cNvCxnSpPr>
            <p:nvPr/>
          </p:nvCxnSpPr>
          <p:spPr bwMode="auto">
            <a:xfrm rot="5400000" flipV="1">
              <a:off x="1583" y="3025"/>
              <a:ext cx="1" cy="288"/>
            </a:xfrm>
            <a:prstGeom prst="curvedConnector3">
              <a:avLst>
                <a:gd name="adj1" fmla="val 15200005"/>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3370" name="Text Box 47"/>
            <p:cNvSpPr txBox="1">
              <a:spLocks noChangeArrowheads="1"/>
            </p:cNvSpPr>
            <p:nvPr/>
          </p:nvSpPr>
          <p:spPr bwMode="auto">
            <a:xfrm>
              <a:off x="1440" y="2352"/>
              <a:ext cx="288"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lnSpc>
                  <a:spcPct val="80000"/>
                </a:lnSpc>
                <a:spcBef>
                  <a:spcPct val="50000"/>
                </a:spcBef>
              </a:pPr>
              <a:r>
                <a:rPr lang="en-US"/>
                <a:t>Mux 3</a:t>
              </a:r>
            </a:p>
          </p:txBody>
        </p:sp>
      </p:grpSp>
      <p:sp>
        <p:nvSpPr>
          <p:cNvPr id="13329" name="Line 48"/>
          <p:cNvSpPr>
            <a:spLocks noChangeShapeType="1"/>
          </p:cNvSpPr>
          <p:nvPr/>
        </p:nvSpPr>
        <p:spPr bwMode="auto">
          <a:xfrm flipH="1">
            <a:off x="1981200" y="4999038"/>
            <a:ext cx="838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30" name="Line 49"/>
          <p:cNvSpPr>
            <a:spLocks noChangeShapeType="1"/>
          </p:cNvSpPr>
          <p:nvPr/>
        </p:nvSpPr>
        <p:spPr bwMode="auto">
          <a:xfrm>
            <a:off x="8153400" y="3505200"/>
            <a:ext cx="609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31" name="Line 50"/>
          <p:cNvSpPr>
            <a:spLocks noChangeShapeType="1"/>
          </p:cNvSpPr>
          <p:nvPr/>
        </p:nvSpPr>
        <p:spPr bwMode="auto">
          <a:xfrm flipV="1">
            <a:off x="8763000" y="1295400"/>
            <a:ext cx="0" cy="2209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32" name="Line 51"/>
          <p:cNvSpPr>
            <a:spLocks noChangeShapeType="1"/>
          </p:cNvSpPr>
          <p:nvPr/>
        </p:nvSpPr>
        <p:spPr bwMode="auto">
          <a:xfrm flipH="1">
            <a:off x="762000" y="1295400"/>
            <a:ext cx="800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33" name="Line 52"/>
          <p:cNvSpPr>
            <a:spLocks noChangeShapeType="1"/>
          </p:cNvSpPr>
          <p:nvPr/>
        </p:nvSpPr>
        <p:spPr bwMode="auto">
          <a:xfrm>
            <a:off x="762000" y="1295400"/>
            <a:ext cx="0" cy="297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334" name="Line 53"/>
          <p:cNvSpPr>
            <a:spLocks noChangeShapeType="1"/>
          </p:cNvSpPr>
          <p:nvPr/>
        </p:nvSpPr>
        <p:spPr bwMode="auto">
          <a:xfrm>
            <a:off x="762000" y="4267200"/>
            <a:ext cx="762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35" name="Line 54"/>
          <p:cNvSpPr>
            <a:spLocks noChangeShapeType="1"/>
          </p:cNvSpPr>
          <p:nvPr/>
        </p:nvSpPr>
        <p:spPr bwMode="auto">
          <a:xfrm>
            <a:off x="762000" y="5029200"/>
            <a:ext cx="762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36" name="Line 56"/>
          <p:cNvSpPr>
            <a:spLocks noChangeShapeType="1"/>
          </p:cNvSpPr>
          <p:nvPr/>
        </p:nvSpPr>
        <p:spPr bwMode="auto">
          <a:xfrm>
            <a:off x="5715000" y="4343400"/>
            <a:ext cx="762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337" name="Line 57"/>
          <p:cNvSpPr>
            <a:spLocks noChangeShapeType="1"/>
          </p:cNvSpPr>
          <p:nvPr/>
        </p:nvSpPr>
        <p:spPr bwMode="auto">
          <a:xfrm flipV="1">
            <a:off x="5943600" y="3124200"/>
            <a:ext cx="0" cy="1752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38" name="Line 58"/>
          <p:cNvSpPr>
            <a:spLocks noChangeShapeType="1"/>
          </p:cNvSpPr>
          <p:nvPr/>
        </p:nvSpPr>
        <p:spPr bwMode="auto">
          <a:xfrm>
            <a:off x="5943600" y="31242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39" name="Line 59"/>
          <p:cNvSpPr>
            <a:spLocks noChangeShapeType="1"/>
          </p:cNvSpPr>
          <p:nvPr/>
        </p:nvSpPr>
        <p:spPr bwMode="auto">
          <a:xfrm flipV="1">
            <a:off x="6019800" y="3048000"/>
            <a:ext cx="0" cy="1295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340" name="Line 60"/>
          <p:cNvSpPr>
            <a:spLocks noChangeShapeType="1"/>
          </p:cNvSpPr>
          <p:nvPr/>
        </p:nvSpPr>
        <p:spPr bwMode="auto">
          <a:xfrm>
            <a:off x="6019800" y="3048000"/>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41" name="Oval 61"/>
          <p:cNvSpPr>
            <a:spLocks noChangeArrowheads="1"/>
          </p:cNvSpPr>
          <p:nvPr/>
        </p:nvSpPr>
        <p:spPr bwMode="auto">
          <a:xfrm>
            <a:off x="6278563" y="2101850"/>
            <a:ext cx="76200" cy="76200"/>
          </a:xfrm>
          <a:prstGeom prst="ellipse">
            <a:avLst/>
          </a:prstGeom>
          <a:solidFill>
            <a:schemeClr val="accent1"/>
          </a:solidFill>
          <a:ln w="12700" algn="ctr">
            <a:solidFill>
              <a:schemeClr val="tx1"/>
            </a:solidFill>
            <a:round/>
            <a:headEnd/>
            <a:tailEnd/>
          </a:ln>
        </p:spPr>
        <p:txBody>
          <a:bodyPr wrap="none" anchor="ctr">
            <a:spAutoFit/>
          </a:bodyPr>
          <a:lstStyle/>
          <a:p>
            <a:endParaRPr lang="en-US"/>
          </a:p>
        </p:txBody>
      </p:sp>
      <p:sp>
        <p:nvSpPr>
          <p:cNvPr id="13342" name="Oval 62"/>
          <p:cNvSpPr>
            <a:spLocks noChangeArrowheads="1"/>
          </p:cNvSpPr>
          <p:nvPr/>
        </p:nvSpPr>
        <p:spPr bwMode="auto">
          <a:xfrm>
            <a:off x="6215063" y="2632075"/>
            <a:ext cx="76200" cy="76200"/>
          </a:xfrm>
          <a:prstGeom prst="ellipse">
            <a:avLst/>
          </a:prstGeom>
          <a:solidFill>
            <a:schemeClr val="accent1"/>
          </a:solidFill>
          <a:ln w="12700" algn="ctr">
            <a:solidFill>
              <a:schemeClr val="tx1"/>
            </a:solidFill>
            <a:round/>
            <a:headEnd/>
            <a:tailEnd/>
          </a:ln>
        </p:spPr>
        <p:txBody>
          <a:bodyPr wrap="none" anchor="ctr">
            <a:spAutoFit/>
          </a:bodyPr>
          <a:lstStyle/>
          <a:p>
            <a:endParaRPr lang="en-US"/>
          </a:p>
        </p:txBody>
      </p:sp>
      <p:sp>
        <p:nvSpPr>
          <p:cNvPr id="13343" name="Oval 63"/>
          <p:cNvSpPr>
            <a:spLocks noChangeArrowheads="1"/>
          </p:cNvSpPr>
          <p:nvPr/>
        </p:nvSpPr>
        <p:spPr bwMode="auto">
          <a:xfrm>
            <a:off x="5976938" y="4295775"/>
            <a:ext cx="76200" cy="76200"/>
          </a:xfrm>
          <a:prstGeom prst="ellipse">
            <a:avLst/>
          </a:prstGeom>
          <a:solidFill>
            <a:schemeClr val="accent1"/>
          </a:solidFill>
          <a:ln w="12700" algn="ctr">
            <a:solidFill>
              <a:schemeClr val="tx1"/>
            </a:solidFill>
            <a:round/>
            <a:headEnd/>
            <a:tailEnd/>
          </a:ln>
        </p:spPr>
        <p:txBody>
          <a:bodyPr wrap="none" anchor="ctr">
            <a:spAutoFit/>
          </a:bodyPr>
          <a:lstStyle/>
          <a:p>
            <a:endParaRPr lang="en-US"/>
          </a:p>
        </p:txBody>
      </p:sp>
      <p:sp>
        <p:nvSpPr>
          <p:cNvPr id="13344" name="Oval 64"/>
          <p:cNvSpPr>
            <a:spLocks noChangeArrowheads="1"/>
          </p:cNvSpPr>
          <p:nvPr/>
        </p:nvSpPr>
        <p:spPr bwMode="auto">
          <a:xfrm>
            <a:off x="5922963" y="4843463"/>
            <a:ext cx="76200" cy="76200"/>
          </a:xfrm>
          <a:prstGeom prst="ellipse">
            <a:avLst/>
          </a:prstGeom>
          <a:solidFill>
            <a:schemeClr val="accent1"/>
          </a:solidFill>
          <a:ln w="12700" algn="ctr">
            <a:solidFill>
              <a:schemeClr val="tx1"/>
            </a:solidFill>
            <a:round/>
            <a:headEnd/>
            <a:tailEnd/>
          </a:ln>
        </p:spPr>
        <p:txBody>
          <a:bodyPr wrap="none" anchor="ctr">
            <a:spAutoFit/>
          </a:bodyPr>
          <a:lstStyle/>
          <a:p>
            <a:endParaRPr lang="en-US"/>
          </a:p>
        </p:txBody>
      </p:sp>
      <p:sp>
        <p:nvSpPr>
          <p:cNvPr id="13345" name="Line 65"/>
          <p:cNvSpPr>
            <a:spLocks noChangeShapeType="1"/>
          </p:cNvSpPr>
          <p:nvPr/>
        </p:nvSpPr>
        <p:spPr bwMode="auto">
          <a:xfrm>
            <a:off x="6324600" y="4419600"/>
            <a:ext cx="0" cy="381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46" name="Line 66"/>
          <p:cNvSpPr>
            <a:spLocks noChangeShapeType="1"/>
          </p:cNvSpPr>
          <p:nvPr/>
        </p:nvSpPr>
        <p:spPr bwMode="auto">
          <a:xfrm>
            <a:off x="6400800" y="2743200"/>
            <a:ext cx="0" cy="304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47" name="Text Box 67"/>
          <p:cNvSpPr txBox="1">
            <a:spLocks noChangeArrowheads="1"/>
          </p:cNvSpPr>
          <p:nvPr/>
        </p:nvSpPr>
        <p:spPr bwMode="auto">
          <a:xfrm>
            <a:off x="381000" y="5105400"/>
            <a:ext cx="1166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a:t>Data In</a:t>
            </a:r>
          </a:p>
        </p:txBody>
      </p:sp>
      <p:sp>
        <p:nvSpPr>
          <p:cNvPr id="13348" name="Line 68"/>
          <p:cNvSpPr>
            <a:spLocks noChangeShapeType="1"/>
          </p:cNvSpPr>
          <p:nvPr/>
        </p:nvSpPr>
        <p:spPr bwMode="auto">
          <a:xfrm flipV="1">
            <a:off x="1752600" y="5410200"/>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49" name="Line 69"/>
          <p:cNvSpPr>
            <a:spLocks noChangeShapeType="1"/>
          </p:cNvSpPr>
          <p:nvPr/>
        </p:nvSpPr>
        <p:spPr bwMode="auto">
          <a:xfrm flipV="1">
            <a:off x="8001000" y="4343400"/>
            <a:ext cx="0" cy="1600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3350" name="Line 70"/>
          <p:cNvSpPr>
            <a:spLocks noChangeShapeType="1"/>
          </p:cNvSpPr>
          <p:nvPr/>
        </p:nvSpPr>
        <p:spPr bwMode="auto">
          <a:xfrm flipV="1">
            <a:off x="6629400" y="5257800"/>
            <a:ext cx="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51" name="Text Box 72"/>
          <p:cNvSpPr txBox="1">
            <a:spLocks noChangeArrowheads="1"/>
          </p:cNvSpPr>
          <p:nvPr/>
        </p:nvSpPr>
        <p:spPr bwMode="auto">
          <a:xfrm>
            <a:off x="1219200" y="1447800"/>
            <a:ext cx="879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a:t>clock</a:t>
            </a:r>
          </a:p>
        </p:txBody>
      </p:sp>
      <p:sp>
        <p:nvSpPr>
          <p:cNvPr id="13352" name="Line 73"/>
          <p:cNvSpPr>
            <a:spLocks noChangeShapeType="1"/>
          </p:cNvSpPr>
          <p:nvPr/>
        </p:nvSpPr>
        <p:spPr bwMode="auto">
          <a:xfrm flipH="1">
            <a:off x="2057400" y="1697038"/>
            <a:ext cx="304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353" name="Line 74"/>
          <p:cNvSpPr>
            <a:spLocks noChangeShapeType="1"/>
          </p:cNvSpPr>
          <p:nvPr/>
        </p:nvSpPr>
        <p:spPr bwMode="auto">
          <a:xfrm flipV="1">
            <a:off x="2133600" y="2590800"/>
            <a:ext cx="0" cy="3352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54" name="Line 75"/>
          <p:cNvSpPr>
            <a:spLocks noChangeShapeType="1"/>
          </p:cNvSpPr>
          <p:nvPr/>
        </p:nvSpPr>
        <p:spPr bwMode="auto">
          <a:xfrm flipH="1">
            <a:off x="2133600" y="2573338"/>
            <a:ext cx="228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55" name="Line 76"/>
          <p:cNvSpPr>
            <a:spLocks noChangeShapeType="1"/>
          </p:cNvSpPr>
          <p:nvPr/>
        </p:nvSpPr>
        <p:spPr bwMode="auto">
          <a:xfrm flipV="1">
            <a:off x="6629400" y="3352800"/>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56" name="Line 77"/>
          <p:cNvSpPr>
            <a:spLocks noChangeShapeType="1"/>
          </p:cNvSpPr>
          <p:nvPr/>
        </p:nvSpPr>
        <p:spPr bwMode="auto">
          <a:xfrm>
            <a:off x="6629400" y="3505200"/>
            <a:ext cx="609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57" name="Line 78"/>
          <p:cNvSpPr>
            <a:spLocks noChangeShapeType="1"/>
          </p:cNvSpPr>
          <p:nvPr/>
        </p:nvSpPr>
        <p:spPr bwMode="auto">
          <a:xfrm>
            <a:off x="7239000" y="3505200"/>
            <a:ext cx="0" cy="2438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358" name="Text Box 79"/>
          <p:cNvSpPr txBox="1">
            <a:spLocks noChangeArrowheads="1"/>
          </p:cNvSpPr>
          <p:nvPr/>
        </p:nvSpPr>
        <p:spPr bwMode="auto">
          <a:xfrm>
            <a:off x="1143000" y="3886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sz="1800"/>
              <a:t>0</a:t>
            </a:r>
          </a:p>
        </p:txBody>
      </p:sp>
      <p:sp>
        <p:nvSpPr>
          <p:cNvPr id="13359" name="Text Box 80"/>
          <p:cNvSpPr txBox="1">
            <a:spLocks noChangeArrowheads="1"/>
          </p:cNvSpPr>
          <p:nvPr/>
        </p:nvSpPr>
        <p:spPr bwMode="auto">
          <a:xfrm>
            <a:off x="1143000" y="4648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sz="1800"/>
              <a:t>1</a:t>
            </a:r>
          </a:p>
        </p:txBody>
      </p:sp>
      <p:sp>
        <p:nvSpPr>
          <p:cNvPr id="13360" name="Text Box 81"/>
          <p:cNvSpPr txBox="1">
            <a:spLocks noChangeArrowheads="1"/>
          </p:cNvSpPr>
          <p:nvPr/>
        </p:nvSpPr>
        <p:spPr bwMode="auto">
          <a:xfrm>
            <a:off x="1079500" y="56388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sz="1800"/>
              <a:t>load</a:t>
            </a:r>
          </a:p>
        </p:txBody>
      </p:sp>
      <p:sp>
        <p:nvSpPr>
          <p:cNvPr id="13361" name="Text Box 82"/>
          <p:cNvSpPr txBox="1">
            <a:spLocks noChangeArrowheads="1"/>
          </p:cNvSpPr>
          <p:nvPr/>
        </p:nvSpPr>
        <p:spPr bwMode="auto">
          <a:xfrm>
            <a:off x="1828800" y="5867400"/>
            <a:ext cx="1274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sz="1800"/>
              <a:t>des_regad</a:t>
            </a:r>
          </a:p>
        </p:txBody>
      </p:sp>
      <p:sp>
        <p:nvSpPr>
          <p:cNvPr id="13362" name="Text Box 83"/>
          <p:cNvSpPr txBox="1">
            <a:spLocks noChangeArrowheads="1"/>
          </p:cNvSpPr>
          <p:nvPr/>
        </p:nvSpPr>
        <p:spPr bwMode="auto">
          <a:xfrm>
            <a:off x="5942013" y="5969000"/>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sz="1800"/>
              <a:t>regad2</a:t>
            </a:r>
          </a:p>
        </p:txBody>
      </p:sp>
      <p:sp>
        <p:nvSpPr>
          <p:cNvPr id="13363" name="Text Box 84"/>
          <p:cNvSpPr txBox="1">
            <a:spLocks noChangeArrowheads="1"/>
          </p:cNvSpPr>
          <p:nvPr/>
        </p:nvSpPr>
        <p:spPr bwMode="auto">
          <a:xfrm>
            <a:off x="6813550" y="5943600"/>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sz="1800"/>
              <a:t>regad1</a:t>
            </a:r>
          </a:p>
        </p:txBody>
      </p:sp>
      <p:sp>
        <p:nvSpPr>
          <p:cNvPr id="13364" name="Text Box 85"/>
          <p:cNvSpPr txBox="1">
            <a:spLocks noChangeArrowheads="1"/>
          </p:cNvSpPr>
          <p:nvPr/>
        </p:nvSpPr>
        <p:spPr bwMode="auto">
          <a:xfrm>
            <a:off x="7696200" y="5943600"/>
            <a:ext cx="74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sz="1800"/>
              <a:t>aluop</a:t>
            </a:r>
          </a:p>
        </p:txBody>
      </p:sp>
      <p:sp>
        <p:nvSpPr>
          <p:cNvPr id="13365" name="Text Box 86"/>
          <p:cNvSpPr txBox="1">
            <a:spLocks noChangeArrowheads="1"/>
          </p:cNvSpPr>
          <p:nvPr/>
        </p:nvSpPr>
        <p:spPr bwMode="auto">
          <a:xfrm>
            <a:off x="7010400" y="6400800"/>
            <a:ext cx="1684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dirty="0"/>
              <a:t>Note: n=16</a:t>
            </a:r>
          </a:p>
        </p:txBody>
      </p:sp>
    </p:spTree>
    <p:extLst>
      <p:ext uri="{BB962C8B-B14F-4D97-AF65-F5344CB8AC3E}">
        <p14:creationId xmlns:p14="http://schemas.microsoft.com/office/powerpoint/2010/main" val="3895044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533400" y="304800"/>
            <a:ext cx="8077200" cy="1303337"/>
          </a:xfrm>
        </p:spPr>
        <p:txBody>
          <a:bodyPr/>
          <a:lstStyle/>
          <a:p>
            <a:pPr eaLnBrk="1" hangingPunct="1"/>
            <a:r>
              <a:rPr lang="en-US" b="1" dirty="0" smtClean="0"/>
              <a:t>Machine Format</a:t>
            </a:r>
          </a:p>
        </p:txBody>
      </p:sp>
      <p:sp>
        <p:nvSpPr>
          <p:cNvPr id="14339" name="AutoShape 3"/>
          <p:cNvSpPr>
            <a:spLocks noGrp="1" noChangeArrowheads="1"/>
          </p:cNvSpPr>
          <p:nvPr>
            <p:ph type="body" idx="4294967295"/>
          </p:nvPr>
        </p:nvSpPr>
        <p:spPr>
          <a:xfrm>
            <a:off x="685800" y="1447800"/>
            <a:ext cx="7924800" cy="4648200"/>
          </a:xfrm>
        </p:spPr>
        <p:txBody>
          <a:bodyPr>
            <a:normAutofit/>
          </a:bodyPr>
          <a:lstStyle/>
          <a:p>
            <a:pPr eaLnBrk="1" hangingPunct="1"/>
            <a:r>
              <a:rPr lang="en-US" sz="2400" dirty="0" smtClean="0"/>
              <a:t>Our processor’s machine code format is given below</a:t>
            </a:r>
          </a:p>
          <a:p>
            <a:pPr lvl="1" eaLnBrk="1" hangingPunct="1"/>
            <a:r>
              <a:rPr lang="en-US" sz="2000" b="1" dirty="0" smtClean="0">
                <a:solidFill>
                  <a:srgbClr val="C00000"/>
                </a:solidFill>
              </a:rPr>
              <a:t>[load, regad1, regad2, </a:t>
            </a:r>
            <a:r>
              <a:rPr lang="en-US" sz="2000" b="1" dirty="0" err="1" smtClean="0">
                <a:solidFill>
                  <a:srgbClr val="C00000"/>
                </a:solidFill>
              </a:rPr>
              <a:t>des_regad</a:t>
            </a:r>
            <a:r>
              <a:rPr lang="en-US" sz="2000" b="1" dirty="0" smtClean="0">
                <a:solidFill>
                  <a:srgbClr val="C00000"/>
                </a:solidFill>
              </a:rPr>
              <a:t>, </a:t>
            </a:r>
            <a:r>
              <a:rPr lang="en-US" sz="2000" b="1" dirty="0" err="1" smtClean="0">
                <a:solidFill>
                  <a:srgbClr val="C00000"/>
                </a:solidFill>
              </a:rPr>
              <a:t>aluop</a:t>
            </a:r>
            <a:r>
              <a:rPr lang="en-US" sz="2000" b="1" dirty="0" smtClean="0">
                <a:solidFill>
                  <a:srgbClr val="C00000"/>
                </a:solidFill>
              </a:rPr>
              <a:t>]</a:t>
            </a:r>
          </a:p>
          <a:p>
            <a:pPr lvl="2" eaLnBrk="1" hangingPunct="1"/>
            <a:r>
              <a:rPr lang="en-US" sz="1800" b="1" dirty="0" smtClean="0">
                <a:solidFill>
                  <a:srgbClr val="C00000"/>
                </a:solidFill>
              </a:rPr>
              <a:t>load signal: 1 (read from external input), 0 (read from ALU)</a:t>
            </a:r>
          </a:p>
          <a:p>
            <a:pPr lvl="2" eaLnBrk="1" hangingPunct="1"/>
            <a:r>
              <a:rPr lang="en-US" sz="1800" b="1" dirty="0" smtClean="0">
                <a:solidFill>
                  <a:srgbClr val="C00000"/>
                </a:solidFill>
              </a:rPr>
              <a:t>regad1: the address of the register for the ALU input 1</a:t>
            </a:r>
          </a:p>
          <a:p>
            <a:pPr lvl="2" eaLnBrk="1" hangingPunct="1"/>
            <a:r>
              <a:rPr lang="en-US" sz="1800" b="1" dirty="0" smtClean="0">
                <a:solidFill>
                  <a:srgbClr val="C00000"/>
                </a:solidFill>
              </a:rPr>
              <a:t>regad2: the address of the register for the ALU input 2</a:t>
            </a:r>
          </a:p>
          <a:p>
            <a:pPr lvl="2" eaLnBrk="1" hangingPunct="1"/>
            <a:r>
              <a:rPr lang="en-US" sz="1800" b="1" dirty="0" err="1" smtClean="0">
                <a:solidFill>
                  <a:srgbClr val="C00000"/>
                </a:solidFill>
              </a:rPr>
              <a:t>des_regad</a:t>
            </a:r>
            <a:r>
              <a:rPr lang="en-US" sz="1800" b="1" dirty="0" smtClean="0">
                <a:solidFill>
                  <a:srgbClr val="C00000"/>
                </a:solidFill>
              </a:rPr>
              <a:t>: the address of the destination register which data is written into</a:t>
            </a:r>
          </a:p>
          <a:p>
            <a:pPr lvl="2" eaLnBrk="1" hangingPunct="1"/>
            <a:r>
              <a:rPr lang="en-US" sz="1800" b="1" dirty="0" err="1" smtClean="0">
                <a:solidFill>
                  <a:srgbClr val="C00000"/>
                </a:solidFill>
              </a:rPr>
              <a:t>aluop</a:t>
            </a:r>
            <a:r>
              <a:rPr lang="en-US" sz="1800" b="1" dirty="0" smtClean="0">
                <a:solidFill>
                  <a:srgbClr val="C00000"/>
                </a:solidFill>
              </a:rPr>
              <a:t>: the ALU function selection </a:t>
            </a:r>
          </a:p>
          <a:p>
            <a:pPr eaLnBrk="1" hangingPunct="1"/>
            <a:r>
              <a:rPr lang="en-US" sz="2400" dirty="0" smtClean="0"/>
              <a:t>There are 16 registers and 8 ALU functions.</a:t>
            </a:r>
          </a:p>
          <a:p>
            <a:pPr eaLnBrk="1" hangingPunct="1"/>
            <a:r>
              <a:rPr lang="en-US" sz="2400" dirty="0" smtClean="0"/>
              <a:t>Question: Based on the above description of the processor, how many bits each command should have?</a:t>
            </a:r>
          </a:p>
        </p:txBody>
      </p:sp>
    </p:spTree>
    <p:extLst>
      <p:ext uri="{BB962C8B-B14F-4D97-AF65-F5344CB8AC3E}">
        <p14:creationId xmlns:p14="http://schemas.microsoft.com/office/powerpoint/2010/main" val="2045525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70722D8-16D4-475E-9DF6-EE9773C04272}" type="slidenum">
              <a:rPr lang="en-US" smtClean="0"/>
              <a:pPr>
                <a:defRPr/>
              </a:pPr>
              <a:t>2</a:t>
            </a:fld>
            <a:endParaRPr lang="en-US"/>
          </a:p>
        </p:txBody>
      </p:sp>
      <p:sp>
        <p:nvSpPr>
          <p:cNvPr id="2" name="Title 1"/>
          <p:cNvSpPr>
            <a:spLocks noGrp="1"/>
          </p:cNvSpPr>
          <p:nvPr>
            <p:ph type="title" idx="4294967295"/>
          </p:nvPr>
        </p:nvSpPr>
        <p:spPr>
          <a:xfrm>
            <a:off x="523717" y="152400"/>
            <a:ext cx="8077200" cy="1303338"/>
          </a:xfrm>
        </p:spPr>
        <p:txBody>
          <a:bodyPr>
            <a:normAutofit/>
          </a:bodyPr>
          <a:lstStyle/>
          <a:p>
            <a:r>
              <a:rPr lang="en-US" b="1" dirty="0" smtClean="0"/>
              <a:t>Review and Learning Outcomes</a:t>
            </a:r>
            <a:endParaRPr lang="en-US" b="1" dirty="0"/>
          </a:p>
        </p:txBody>
      </p:sp>
      <p:sp>
        <p:nvSpPr>
          <p:cNvPr id="4" name="Content Placeholder 3"/>
          <p:cNvSpPr>
            <a:spLocks noGrp="1"/>
          </p:cNvSpPr>
          <p:nvPr>
            <p:ph idx="4294967295"/>
          </p:nvPr>
        </p:nvSpPr>
        <p:spPr>
          <a:xfrm>
            <a:off x="634622" y="1037554"/>
            <a:ext cx="7855390" cy="5112752"/>
          </a:xfrm>
        </p:spPr>
        <p:txBody>
          <a:bodyPr>
            <a:noAutofit/>
          </a:bodyPr>
          <a:lstStyle/>
          <a:p>
            <a:r>
              <a:rPr lang="en-US" sz="2800" dirty="0" smtClean="0"/>
              <a:t>We finished our coverage on </a:t>
            </a:r>
            <a:r>
              <a:rPr lang="en-US" sz="2800" dirty="0"/>
              <a:t>how to do </a:t>
            </a:r>
            <a:r>
              <a:rPr lang="en-US" sz="2800" b="1" dirty="0">
                <a:solidFill>
                  <a:srgbClr val="C00000"/>
                </a:solidFill>
              </a:rPr>
              <a:t>simple ALU design </a:t>
            </a:r>
            <a:endParaRPr lang="en-US" sz="2800" b="1" dirty="0" smtClean="0">
              <a:solidFill>
                <a:srgbClr val="C00000"/>
              </a:solidFill>
            </a:endParaRPr>
          </a:p>
          <a:p>
            <a:r>
              <a:rPr lang="en-US" sz="2800" b="1" dirty="0" smtClean="0">
                <a:solidFill>
                  <a:srgbClr val="C00000"/>
                </a:solidFill>
              </a:rPr>
              <a:t>Will continue to cover:</a:t>
            </a:r>
          </a:p>
          <a:p>
            <a:pPr lvl="1"/>
            <a:r>
              <a:rPr lang="en-US" sz="2800" b="1" dirty="0" smtClean="0"/>
              <a:t>Registers </a:t>
            </a:r>
            <a:r>
              <a:rPr lang="en-US" sz="2800" b="1" dirty="0"/>
              <a:t>in a MIPS </a:t>
            </a:r>
            <a:r>
              <a:rPr lang="en-US" sz="2800" b="1" dirty="0" smtClean="0"/>
              <a:t>Computer</a:t>
            </a:r>
          </a:p>
          <a:p>
            <a:pPr lvl="1"/>
            <a:r>
              <a:rPr lang="en-US" sz="2800" b="1" dirty="0"/>
              <a:t>A Simple Processor </a:t>
            </a:r>
            <a:r>
              <a:rPr lang="en-US" sz="2800" b="1" dirty="0" smtClean="0"/>
              <a:t>Diagram</a:t>
            </a:r>
          </a:p>
          <a:p>
            <a:pPr lvl="1"/>
            <a:r>
              <a:rPr lang="en-US" sz="2800" b="1" dirty="0"/>
              <a:t>MIPS Assembly Language</a:t>
            </a:r>
            <a:endParaRPr lang="en-US" sz="2800" b="1" dirty="0" smtClean="0"/>
          </a:p>
          <a:p>
            <a:r>
              <a:rPr lang="en-US" sz="2800" b="1" dirty="0" smtClean="0">
                <a:solidFill>
                  <a:srgbClr val="C00000"/>
                </a:solidFill>
              </a:rPr>
              <a:t>We </a:t>
            </a:r>
            <a:r>
              <a:rPr lang="en-US" sz="2800" b="1" dirty="0">
                <a:solidFill>
                  <a:srgbClr val="C00000"/>
                </a:solidFill>
              </a:rPr>
              <a:t>will have Quiz </a:t>
            </a:r>
            <a:r>
              <a:rPr lang="en-US" sz="2800" b="1" dirty="0" smtClean="0">
                <a:solidFill>
                  <a:srgbClr val="C00000"/>
                </a:solidFill>
              </a:rPr>
              <a:t>5 </a:t>
            </a:r>
            <a:r>
              <a:rPr lang="en-US" sz="2800" b="1" dirty="0">
                <a:solidFill>
                  <a:srgbClr val="C00000"/>
                </a:solidFill>
              </a:rPr>
              <a:t>on </a:t>
            </a:r>
            <a:r>
              <a:rPr lang="en-US" sz="2800" b="1" dirty="0" smtClean="0">
                <a:solidFill>
                  <a:srgbClr val="C00000"/>
                </a:solidFill>
              </a:rPr>
              <a:t>Friday</a:t>
            </a:r>
            <a:r>
              <a:rPr lang="en-US" sz="2800" b="1" dirty="0">
                <a:solidFill>
                  <a:srgbClr val="C00000"/>
                </a:solidFill>
              </a:rPr>
              <a:t>, </a:t>
            </a:r>
            <a:r>
              <a:rPr lang="en-US" sz="2800" b="1" dirty="0" smtClean="0">
                <a:solidFill>
                  <a:srgbClr val="C00000"/>
                </a:solidFill>
              </a:rPr>
              <a:t>November 2, </a:t>
            </a:r>
            <a:r>
              <a:rPr lang="en-US" sz="2800" b="1" dirty="0">
                <a:solidFill>
                  <a:srgbClr val="C00000"/>
                </a:solidFill>
              </a:rPr>
              <a:t>which will cover lecture </a:t>
            </a:r>
            <a:r>
              <a:rPr lang="en-US" sz="2800" b="1" dirty="0" smtClean="0">
                <a:solidFill>
                  <a:srgbClr val="C00000"/>
                </a:solidFill>
              </a:rPr>
              <a:t>20-24</a:t>
            </a:r>
            <a:endParaRPr lang="en-US" sz="2800" b="1" dirty="0">
              <a:solidFill>
                <a:srgbClr val="C00000"/>
              </a:solidFill>
            </a:endParaRPr>
          </a:p>
          <a:p>
            <a:pPr algn="just"/>
            <a:r>
              <a:rPr lang="en-US" sz="2800" b="1" dirty="0">
                <a:solidFill>
                  <a:srgbClr val="C00000"/>
                </a:solidFill>
              </a:rPr>
              <a:t>HW </a:t>
            </a:r>
            <a:r>
              <a:rPr lang="en-US" sz="2800" b="1" dirty="0" smtClean="0">
                <a:solidFill>
                  <a:srgbClr val="C00000"/>
                </a:solidFill>
              </a:rPr>
              <a:t>5 will post </a:t>
            </a:r>
            <a:r>
              <a:rPr lang="en-US" sz="2800" b="1" dirty="0">
                <a:solidFill>
                  <a:srgbClr val="C00000"/>
                </a:solidFill>
              </a:rPr>
              <a:t>on </a:t>
            </a:r>
            <a:r>
              <a:rPr lang="en-US" sz="2800" b="1" dirty="0" smtClean="0">
                <a:solidFill>
                  <a:srgbClr val="C00000"/>
                </a:solidFill>
              </a:rPr>
              <a:t>Blackboard soon</a:t>
            </a:r>
            <a:r>
              <a:rPr lang="en-US" sz="2800" dirty="0" smtClean="0">
                <a:solidFill>
                  <a:schemeClr val="tx1"/>
                </a:solidFill>
              </a:rPr>
              <a:t>, </a:t>
            </a:r>
            <a:r>
              <a:rPr lang="en-US" sz="2800" dirty="0">
                <a:solidFill>
                  <a:schemeClr val="tx1"/>
                </a:solidFill>
              </a:rPr>
              <a:t>which is due on Wednesday, October </a:t>
            </a:r>
            <a:r>
              <a:rPr lang="en-US" sz="2800" dirty="0" smtClean="0">
                <a:solidFill>
                  <a:schemeClr val="tx1"/>
                </a:solidFill>
              </a:rPr>
              <a:t>31 </a:t>
            </a:r>
            <a:endParaRPr lang="en-US" sz="2800" dirty="0">
              <a:solidFill>
                <a:schemeClr val="tx1"/>
              </a:solidFill>
            </a:endParaRPr>
          </a:p>
          <a:p>
            <a:pPr algn="just"/>
            <a:endParaRPr lang="en-US" sz="2800" b="1" dirty="0">
              <a:solidFill>
                <a:srgbClr val="C00000"/>
              </a:solidFill>
            </a:endParaRPr>
          </a:p>
          <a:p>
            <a:pPr marL="0" indent="0">
              <a:buNone/>
            </a:pPr>
            <a:endParaRPr lang="en-US" sz="2800" b="1" dirty="0" smtClean="0">
              <a:solidFill>
                <a:srgbClr val="CC0000"/>
              </a:solidFill>
            </a:endParaRPr>
          </a:p>
          <a:p>
            <a:endParaRPr lang="en-US" sz="2800" b="1" dirty="0" smtClean="0">
              <a:solidFill>
                <a:srgbClr val="C00000"/>
              </a:solidFill>
            </a:endParaRPr>
          </a:p>
          <a:p>
            <a:endParaRPr lang="en-US" sz="2800" dirty="0" smtClean="0"/>
          </a:p>
          <a:p>
            <a:pPr lvl="1"/>
            <a:endParaRPr lang="en-US" sz="2800" dirty="0" smtClean="0"/>
          </a:p>
          <a:p>
            <a:pPr lvl="1"/>
            <a:endParaRPr lang="en-US" sz="2800" dirty="0" smtClean="0"/>
          </a:p>
          <a:p>
            <a:pPr lvl="1"/>
            <a:endParaRPr lang="en-US" sz="2800" dirty="0"/>
          </a:p>
        </p:txBody>
      </p:sp>
    </p:spTree>
    <p:extLst>
      <p:ext uri="{BB962C8B-B14F-4D97-AF65-F5344CB8AC3E}">
        <p14:creationId xmlns:p14="http://schemas.microsoft.com/office/powerpoint/2010/main" val="1925228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533400" y="228600"/>
            <a:ext cx="8001000" cy="1303337"/>
          </a:xfrm>
        </p:spPr>
        <p:txBody>
          <a:bodyPr>
            <a:normAutofit fontScale="90000"/>
          </a:bodyPr>
          <a:lstStyle/>
          <a:p>
            <a:pPr eaLnBrk="1" hangingPunct="1"/>
            <a:r>
              <a:rPr lang="en-US" b="1" dirty="0" smtClean="0"/>
              <a:t>Register and ALU Function Numbering</a:t>
            </a:r>
          </a:p>
        </p:txBody>
      </p:sp>
      <p:sp>
        <p:nvSpPr>
          <p:cNvPr id="15363" name="AutoShape 3"/>
          <p:cNvSpPr>
            <a:spLocks noGrp="1" noChangeArrowheads="1"/>
          </p:cNvSpPr>
          <p:nvPr>
            <p:ph type="body" idx="4294967295"/>
          </p:nvPr>
        </p:nvSpPr>
        <p:spPr>
          <a:xfrm>
            <a:off x="609600" y="1143000"/>
            <a:ext cx="8382000" cy="1143000"/>
          </a:xfrm>
        </p:spPr>
        <p:txBody>
          <a:bodyPr/>
          <a:lstStyle/>
          <a:p>
            <a:pPr eaLnBrk="1" hangingPunct="1"/>
            <a:r>
              <a:rPr lang="en-US" dirty="0" smtClean="0"/>
              <a:t>Register numbering: r0 ~ r15</a:t>
            </a:r>
          </a:p>
          <a:p>
            <a:pPr eaLnBrk="1" hangingPunct="1"/>
            <a:r>
              <a:rPr lang="en-US" dirty="0" smtClean="0"/>
              <a:t>ALU functions:</a:t>
            </a:r>
          </a:p>
        </p:txBody>
      </p:sp>
      <p:graphicFrame>
        <p:nvGraphicFramePr>
          <p:cNvPr id="773176" name="Group 56"/>
          <p:cNvGraphicFramePr>
            <a:graphicFrameLocks noGrp="1"/>
          </p:cNvGraphicFramePr>
          <p:nvPr>
            <p:extLst/>
          </p:nvPr>
        </p:nvGraphicFramePr>
        <p:xfrm>
          <a:off x="1828800" y="2133600"/>
          <a:ext cx="6096000" cy="4064002"/>
        </p:xfrm>
        <a:graphic>
          <a:graphicData uri="http://schemas.openxmlformats.org/drawingml/2006/table">
            <a:tbl>
              <a:tblPr/>
              <a:tblGrid>
                <a:gridCol w="13716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ALU Function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Assembly Code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0 (000)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Courier New" pitchFamily="49" charset="0"/>
                        </a:rPr>
                        <a:t>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 (001)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Courier New" pitchFamily="49" charset="0"/>
                        </a:rPr>
                        <a: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2 (010)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NAND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Courier New" pitchFamily="49" charset="0"/>
                        </a:rPr>
                        <a:t>nand</a:t>
                      </a:r>
                      <a:endParaRPr kumimoji="0" lang="en-US" sz="2000" b="1"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3 (011)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NOR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Courier New" pitchFamily="49" charset="0"/>
                        </a:rPr>
                        <a:t>nor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4 (100)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XOR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Courier New" pitchFamily="49" charset="0"/>
                        </a:rPr>
                        <a:t>xor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5 (101)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Addition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Courier New" pitchFamily="49" charset="0"/>
                        </a:rPr>
                        <a:t>add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6 (110)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Subtraction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Courier New" pitchFamily="49" charset="0"/>
                        </a:rPr>
                        <a:t>sub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7 (111)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Slt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Courier New" pitchFamily="49" charset="0"/>
                        </a:rPr>
                        <a:t>slt</a:t>
                      </a:r>
                      <a:endParaRPr kumimoji="0" lang="en-US" sz="2000" b="1"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46167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609600" y="457200"/>
            <a:ext cx="8001000" cy="1303337"/>
          </a:xfrm>
        </p:spPr>
        <p:txBody>
          <a:bodyPr>
            <a:normAutofit/>
          </a:bodyPr>
          <a:lstStyle/>
          <a:p>
            <a:pPr eaLnBrk="1" hangingPunct="1"/>
            <a:r>
              <a:rPr lang="en-US" sz="2800" b="1" dirty="0" smtClean="0"/>
              <a:t>Conversion between Assembly Language and Machine Code</a:t>
            </a:r>
          </a:p>
        </p:txBody>
      </p:sp>
      <p:sp>
        <p:nvSpPr>
          <p:cNvPr id="16387" name="AutoShape 3"/>
          <p:cNvSpPr>
            <a:spLocks noGrp="1" noChangeArrowheads="1"/>
          </p:cNvSpPr>
          <p:nvPr>
            <p:ph type="body" idx="4294967295"/>
          </p:nvPr>
        </p:nvSpPr>
        <p:spPr>
          <a:xfrm>
            <a:off x="685800" y="1676400"/>
            <a:ext cx="7924800" cy="3444875"/>
          </a:xfrm>
        </p:spPr>
        <p:txBody>
          <a:bodyPr>
            <a:normAutofit fontScale="77500" lnSpcReduction="20000"/>
          </a:bodyPr>
          <a:lstStyle/>
          <a:p>
            <a:pPr eaLnBrk="1" hangingPunct="1"/>
            <a:r>
              <a:rPr lang="en-US" sz="2400" dirty="0" smtClean="0"/>
              <a:t>Assume the syntax of assembly language of our simple processor as following:</a:t>
            </a:r>
          </a:p>
          <a:p>
            <a:pPr lvl="1" eaLnBrk="1" hangingPunct="1"/>
            <a:r>
              <a:rPr lang="en-US" sz="2000" dirty="0" smtClean="0"/>
              <a:t>‘</a:t>
            </a:r>
            <a:r>
              <a:rPr lang="en-US" sz="2000" dirty="0" smtClean="0">
                <a:latin typeface="Courier New" pitchFamily="49" charset="0"/>
              </a:rPr>
              <a:t>sub r3, r1, r2</a:t>
            </a:r>
            <a:r>
              <a:rPr lang="en-US" sz="2000" dirty="0" smtClean="0"/>
              <a:t>’ means: r1-r2</a:t>
            </a:r>
            <a:r>
              <a:rPr lang="en-US" sz="2000" dirty="0" smtClean="0">
                <a:sym typeface="Symbol" pitchFamily="18" charset="2"/>
              </a:rPr>
              <a:t>r3</a:t>
            </a:r>
          </a:p>
          <a:p>
            <a:pPr lvl="1" eaLnBrk="1" hangingPunct="1"/>
            <a:r>
              <a:rPr lang="en-US" sz="2000" dirty="0" smtClean="0">
                <a:sym typeface="Symbol" pitchFamily="18" charset="2"/>
              </a:rPr>
              <a:t>‘</a:t>
            </a:r>
            <a:r>
              <a:rPr lang="en-US" sz="2000" dirty="0" err="1" smtClean="0">
                <a:latin typeface="Courier New" pitchFamily="49" charset="0"/>
                <a:sym typeface="Symbol" pitchFamily="18" charset="2"/>
              </a:rPr>
              <a:t>slt</a:t>
            </a:r>
            <a:r>
              <a:rPr lang="en-US" sz="2000" dirty="0" smtClean="0">
                <a:latin typeface="Courier New" pitchFamily="49" charset="0"/>
                <a:sym typeface="Symbol" pitchFamily="18" charset="2"/>
              </a:rPr>
              <a:t> r3, r1, r2</a:t>
            </a:r>
            <a:r>
              <a:rPr lang="en-US" sz="2000" dirty="0" smtClean="0">
                <a:sym typeface="Symbol" pitchFamily="18" charset="2"/>
              </a:rPr>
              <a:t>’ means:</a:t>
            </a:r>
          </a:p>
          <a:p>
            <a:pPr lvl="2" eaLnBrk="1" hangingPunct="1"/>
            <a:r>
              <a:rPr lang="en-US" sz="1800" dirty="0" smtClean="0">
                <a:sym typeface="Symbol" pitchFamily="18" charset="2"/>
              </a:rPr>
              <a:t>If r1&lt;r2 r3 =1</a:t>
            </a:r>
          </a:p>
          <a:p>
            <a:pPr lvl="2" eaLnBrk="1" hangingPunct="1"/>
            <a:r>
              <a:rPr lang="en-US" sz="1800" dirty="0" smtClean="0">
                <a:sym typeface="Symbol" pitchFamily="18" charset="2"/>
              </a:rPr>
              <a:t>Otherwise, r3=0</a:t>
            </a:r>
          </a:p>
          <a:p>
            <a:pPr lvl="1" eaLnBrk="1" hangingPunct="1"/>
            <a:r>
              <a:rPr lang="en-US" sz="2000" dirty="0" smtClean="0">
                <a:sym typeface="Symbol" pitchFamily="18" charset="2"/>
              </a:rPr>
              <a:t>‘</a:t>
            </a:r>
            <a:r>
              <a:rPr lang="en-US" sz="2000" dirty="0" smtClean="0">
                <a:latin typeface="Courier New" pitchFamily="49" charset="0"/>
                <a:sym typeface="Symbol" pitchFamily="18" charset="2"/>
              </a:rPr>
              <a:t>load r5</a:t>
            </a:r>
            <a:r>
              <a:rPr lang="en-US" sz="2000" dirty="0" smtClean="0">
                <a:sym typeface="Symbol" pitchFamily="18" charset="2"/>
              </a:rPr>
              <a:t>’ means: external input data  r5</a:t>
            </a:r>
          </a:p>
          <a:p>
            <a:pPr eaLnBrk="1" hangingPunct="1"/>
            <a:r>
              <a:rPr lang="en-US" sz="2400" dirty="0" smtClean="0">
                <a:sym typeface="Symbol" pitchFamily="18" charset="2"/>
              </a:rPr>
              <a:t>Example:</a:t>
            </a:r>
          </a:p>
          <a:p>
            <a:pPr lvl="1" eaLnBrk="1" hangingPunct="1"/>
            <a:r>
              <a:rPr lang="en-US" sz="2000" dirty="0" smtClean="0">
                <a:latin typeface="Courier New" pitchFamily="49" charset="0"/>
                <a:sym typeface="Symbol" pitchFamily="18" charset="2"/>
              </a:rPr>
              <a:t>sub r3, r1, r2</a:t>
            </a:r>
            <a:r>
              <a:rPr lang="en-US" sz="2000" dirty="0" smtClean="0">
                <a:sym typeface="Symbol" pitchFamily="18" charset="2"/>
              </a:rPr>
              <a:t>  [</a:t>
            </a:r>
            <a:r>
              <a:rPr lang="en-US" sz="2000" dirty="0" smtClean="0">
                <a:solidFill>
                  <a:srgbClr val="FF0000"/>
                </a:solidFill>
                <a:sym typeface="Symbol" pitchFamily="18" charset="2"/>
              </a:rPr>
              <a:t>0</a:t>
            </a:r>
            <a:r>
              <a:rPr lang="en-US" sz="2000" dirty="0" smtClean="0">
                <a:solidFill>
                  <a:srgbClr val="00CC00"/>
                </a:solidFill>
                <a:sym typeface="Symbol" pitchFamily="18" charset="2"/>
              </a:rPr>
              <a:t>0001</a:t>
            </a:r>
            <a:r>
              <a:rPr lang="en-US" sz="2000" dirty="0" smtClean="0">
                <a:solidFill>
                  <a:srgbClr val="0000FF"/>
                </a:solidFill>
                <a:sym typeface="Symbol" pitchFamily="18" charset="2"/>
              </a:rPr>
              <a:t>0010</a:t>
            </a:r>
            <a:r>
              <a:rPr lang="en-US" sz="2000" dirty="0" smtClean="0">
                <a:solidFill>
                  <a:schemeClr val="accent2"/>
                </a:solidFill>
                <a:sym typeface="Symbol" pitchFamily="18" charset="2"/>
              </a:rPr>
              <a:t>0011</a:t>
            </a:r>
            <a:r>
              <a:rPr lang="en-US" sz="2000" dirty="0" smtClean="0">
                <a:sym typeface="Symbol" pitchFamily="18" charset="2"/>
              </a:rPr>
              <a:t>110]</a:t>
            </a:r>
          </a:p>
          <a:p>
            <a:pPr lvl="1" eaLnBrk="1" hangingPunct="1"/>
            <a:r>
              <a:rPr lang="en-US" sz="2000" dirty="0" err="1" smtClean="0">
                <a:latin typeface="Courier New" pitchFamily="49" charset="0"/>
                <a:sym typeface="Symbol" pitchFamily="18" charset="2"/>
              </a:rPr>
              <a:t>slt</a:t>
            </a:r>
            <a:r>
              <a:rPr lang="en-US" sz="2000" dirty="0" smtClean="0">
                <a:latin typeface="Courier New" pitchFamily="49" charset="0"/>
                <a:sym typeface="Symbol" pitchFamily="18" charset="2"/>
              </a:rPr>
              <a:t> r3, r1, r2</a:t>
            </a:r>
            <a:r>
              <a:rPr lang="en-US" sz="2000" dirty="0" smtClean="0">
                <a:sym typeface="Symbol" pitchFamily="18" charset="2"/>
              </a:rPr>
              <a:t>  [</a:t>
            </a:r>
            <a:r>
              <a:rPr lang="en-US" sz="2000" dirty="0" smtClean="0">
                <a:solidFill>
                  <a:srgbClr val="FF0000"/>
                </a:solidFill>
                <a:sym typeface="Symbol" pitchFamily="18" charset="2"/>
              </a:rPr>
              <a:t>0</a:t>
            </a:r>
            <a:r>
              <a:rPr lang="en-US" sz="2000" dirty="0" smtClean="0">
                <a:solidFill>
                  <a:srgbClr val="00CC00"/>
                </a:solidFill>
                <a:sym typeface="Symbol" pitchFamily="18" charset="2"/>
              </a:rPr>
              <a:t>0001</a:t>
            </a:r>
            <a:r>
              <a:rPr lang="en-US" sz="2000" dirty="0" smtClean="0">
                <a:solidFill>
                  <a:srgbClr val="0000FF"/>
                </a:solidFill>
                <a:sym typeface="Symbol" pitchFamily="18" charset="2"/>
              </a:rPr>
              <a:t>0010</a:t>
            </a:r>
            <a:r>
              <a:rPr lang="en-US" sz="2000" dirty="0" smtClean="0">
                <a:solidFill>
                  <a:schemeClr val="accent2"/>
                </a:solidFill>
                <a:sym typeface="Symbol" pitchFamily="18" charset="2"/>
              </a:rPr>
              <a:t>0011</a:t>
            </a:r>
            <a:r>
              <a:rPr lang="en-US" sz="2000" dirty="0" smtClean="0">
                <a:sym typeface="Symbol" pitchFamily="18" charset="2"/>
              </a:rPr>
              <a:t>111]</a:t>
            </a:r>
          </a:p>
          <a:p>
            <a:pPr lvl="1" eaLnBrk="1" hangingPunct="1"/>
            <a:r>
              <a:rPr lang="en-US" sz="2000" dirty="0" smtClean="0">
                <a:latin typeface="Courier New" pitchFamily="49" charset="0"/>
                <a:sym typeface="Symbol" pitchFamily="18" charset="2"/>
              </a:rPr>
              <a:t>load r5</a:t>
            </a:r>
            <a:r>
              <a:rPr lang="en-US" sz="2000" dirty="0" smtClean="0">
                <a:sym typeface="Symbol" pitchFamily="18" charset="2"/>
              </a:rPr>
              <a:t>  [</a:t>
            </a:r>
            <a:r>
              <a:rPr lang="en-US" sz="2000" dirty="0" smtClean="0">
                <a:solidFill>
                  <a:srgbClr val="FF0000"/>
                </a:solidFill>
                <a:sym typeface="Symbol" pitchFamily="18" charset="2"/>
              </a:rPr>
              <a:t>1</a:t>
            </a:r>
            <a:r>
              <a:rPr lang="en-US" sz="2000" dirty="0" smtClean="0">
                <a:solidFill>
                  <a:srgbClr val="00CC00"/>
                </a:solidFill>
                <a:sym typeface="Symbol" pitchFamily="18" charset="2"/>
              </a:rPr>
              <a:t>XXXX</a:t>
            </a:r>
            <a:r>
              <a:rPr lang="en-US" sz="2000" dirty="0" smtClean="0">
                <a:solidFill>
                  <a:srgbClr val="0000FF"/>
                </a:solidFill>
                <a:sym typeface="Symbol" pitchFamily="18" charset="2"/>
              </a:rPr>
              <a:t>XXXX</a:t>
            </a:r>
            <a:r>
              <a:rPr lang="en-US" sz="2000" dirty="0" smtClean="0">
                <a:solidFill>
                  <a:schemeClr val="accent2"/>
                </a:solidFill>
                <a:sym typeface="Symbol" pitchFamily="18" charset="2"/>
              </a:rPr>
              <a:t>0101</a:t>
            </a:r>
            <a:r>
              <a:rPr lang="en-US" sz="2000" dirty="0" smtClean="0">
                <a:sym typeface="Symbol" pitchFamily="18" charset="2"/>
              </a:rPr>
              <a:t>XXX] (we assign all of ‘X’ equal to 0)</a:t>
            </a:r>
          </a:p>
        </p:txBody>
      </p:sp>
    </p:spTree>
    <p:extLst>
      <p:ext uri="{BB962C8B-B14F-4D97-AF65-F5344CB8AC3E}">
        <p14:creationId xmlns:p14="http://schemas.microsoft.com/office/powerpoint/2010/main" val="2647059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609600" y="228600"/>
            <a:ext cx="8001000" cy="1303337"/>
          </a:xfrm>
        </p:spPr>
        <p:txBody>
          <a:bodyPr/>
          <a:lstStyle/>
          <a:p>
            <a:pPr eaLnBrk="1" hangingPunct="1"/>
            <a:r>
              <a:rPr lang="en-US" b="1" dirty="0" smtClean="0"/>
              <a:t>In-Class Exercise</a:t>
            </a:r>
          </a:p>
        </p:txBody>
      </p:sp>
      <p:sp>
        <p:nvSpPr>
          <p:cNvPr id="17411" name="AutoShape 3"/>
          <p:cNvSpPr>
            <a:spLocks noGrp="1" noChangeArrowheads="1"/>
          </p:cNvSpPr>
          <p:nvPr>
            <p:ph type="body" idx="4294967295"/>
          </p:nvPr>
        </p:nvSpPr>
        <p:spPr>
          <a:xfrm>
            <a:off x="381000" y="1143000"/>
            <a:ext cx="8229600" cy="4876800"/>
          </a:xfrm>
        </p:spPr>
        <p:txBody>
          <a:bodyPr/>
          <a:lstStyle/>
          <a:p>
            <a:pPr eaLnBrk="1" hangingPunct="1"/>
            <a:r>
              <a:rPr lang="en-US" dirty="0" smtClean="0"/>
              <a:t>Based on the processor description, translate the following assembly language into machine code </a:t>
            </a:r>
            <a:r>
              <a:rPr lang="en-US" sz="1800" dirty="0" smtClean="0"/>
              <a:t>[load, regad1, regad2, </a:t>
            </a:r>
            <a:r>
              <a:rPr lang="en-US" sz="1800" dirty="0" err="1" smtClean="0"/>
              <a:t>des_regad</a:t>
            </a:r>
            <a:r>
              <a:rPr lang="en-US" sz="1800" dirty="0" smtClean="0"/>
              <a:t>, </a:t>
            </a:r>
            <a:r>
              <a:rPr lang="en-US" sz="1800" dirty="0" err="1" smtClean="0"/>
              <a:t>aluop</a:t>
            </a:r>
            <a:r>
              <a:rPr lang="en-US" sz="1800" dirty="0" smtClean="0"/>
              <a:t>]</a:t>
            </a:r>
            <a:r>
              <a:rPr lang="en-US" dirty="0" smtClean="0"/>
              <a:t>:</a:t>
            </a:r>
            <a:endParaRPr lang="en-US" sz="1800" dirty="0" smtClean="0"/>
          </a:p>
          <a:p>
            <a:pPr lvl="1" eaLnBrk="1" hangingPunct="1"/>
            <a:r>
              <a:rPr lang="en-US" dirty="0" smtClean="0"/>
              <a:t>and r6, r3, r4</a:t>
            </a:r>
          </a:p>
          <a:p>
            <a:pPr lvl="1" eaLnBrk="1" hangingPunct="1"/>
            <a:r>
              <a:rPr lang="en-US" dirty="0" smtClean="0"/>
              <a:t>add r2, r3, r6</a:t>
            </a:r>
          </a:p>
          <a:p>
            <a:pPr lvl="1" eaLnBrk="1" hangingPunct="1"/>
            <a:r>
              <a:rPr lang="en-US" dirty="0" smtClean="0"/>
              <a:t>load r7</a:t>
            </a:r>
          </a:p>
          <a:p>
            <a:pPr lvl="1" eaLnBrk="1" hangingPunct="1"/>
            <a:endParaRPr lang="en-US" dirty="0" smtClean="0"/>
          </a:p>
        </p:txBody>
      </p:sp>
      <p:graphicFrame>
        <p:nvGraphicFramePr>
          <p:cNvPr id="775217" name="Group 49"/>
          <p:cNvGraphicFramePr>
            <a:graphicFrameLocks noGrp="1"/>
          </p:cNvGraphicFramePr>
          <p:nvPr>
            <p:extLst/>
          </p:nvPr>
        </p:nvGraphicFramePr>
        <p:xfrm>
          <a:off x="2971800" y="2667000"/>
          <a:ext cx="5181600" cy="3505202"/>
        </p:xfrm>
        <a:graphic>
          <a:graphicData uri="http://schemas.openxmlformats.org/drawingml/2006/table">
            <a:tbl>
              <a:tblPr/>
              <a:tblGrid>
                <a:gridCol w="1165225">
                  <a:extLst>
                    <a:ext uri="{9D8B030D-6E8A-4147-A177-3AD203B41FA5}">
                      <a16:colId xmlns:a16="http://schemas.microsoft.com/office/drawing/2014/main" val="20000"/>
                    </a:ext>
                  </a:extLst>
                </a:gridCol>
                <a:gridCol w="1619250">
                  <a:extLst>
                    <a:ext uri="{9D8B030D-6E8A-4147-A177-3AD203B41FA5}">
                      <a16:colId xmlns:a16="http://schemas.microsoft.com/office/drawing/2014/main" val="20001"/>
                    </a:ext>
                  </a:extLst>
                </a:gridCol>
                <a:gridCol w="2397125">
                  <a:extLst>
                    <a:ext uri="{9D8B030D-6E8A-4147-A177-3AD203B41FA5}">
                      <a16:colId xmlns:a16="http://schemas.microsoft.com/office/drawing/2014/main" val="20002"/>
                    </a:ext>
                  </a:extLst>
                </a:gridCol>
              </a:tblGrid>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ALU Function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Assembly Code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0 (000)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 (001)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2 (010)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NAND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nand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3 (011)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NOR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nor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4 (100)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XOR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xor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 (101)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Addition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add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6 (110)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Subtraction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sub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7 (111)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Slt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Courier New" pitchFamily="49" charset="0"/>
                        </a:rPr>
                        <a:t>slt</a:t>
                      </a:r>
                      <a:endParaRPr kumimoji="0" lang="en-US" sz="1600" b="1"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56538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219200" y="2667000"/>
            <a:ext cx="6934200" cy="220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291" name="Rectangle 3"/>
          <p:cNvSpPr>
            <a:spLocks noGrp="1" noChangeArrowheads="1"/>
          </p:cNvSpPr>
          <p:nvPr>
            <p:ph type="title" idx="4294967295"/>
          </p:nvPr>
        </p:nvSpPr>
        <p:spPr>
          <a:xfrm>
            <a:off x="571897" y="240508"/>
            <a:ext cx="8047831" cy="1303337"/>
          </a:xfrm>
        </p:spPr>
        <p:txBody>
          <a:bodyPr>
            <a:normAutofit/>
          </a:bodyPr>
          <a:lstStyle/>
          <a:p>
            <a:pPr eaLnBrk="1" hangingPunct="1"/>
            <a:r>
              <a:rPr lang="en-US" sz="3200" b="1" dirty="0" smtClean="0"/>
              <a:t>Review: Registers </a:t>
            </a:r>
            <a:r>
              <a:rPr lang="en-US" sz="3200" b="1" dirty="0" smtClean="0"/>
              <a:t>consisting of D Flip-Flop</a:t>
            </a:r>
          </a:p>
        </p:txBody>
      </p:sp>
      <p:sp>
        <p:nvSpPr>
          <p:cNvPr id="12292" name="Rectangle 4"/>
          <p:cNvSpPr>
            <a:spLocks noChangeArrowheads="1"/>
          </p:cNvSpPr>
          <p:nvPr/>
        </p:nvSpPr>
        <p:spPr bwMode="auto">
          <a:xfrm>
            <a:off x="2133600" y="3048000"/>
            <a:ext cx="762000" cy="8382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2293" name="Text Box 5"/>
          <p:cNvSpPr txBox="1">
            <a:spLocks noChangeArrowheads="1"/>
          </p:cNvSpPr>
          <p:nvPr/>
        </p:nvSpPr>
        <p:spPr bwMode="auto">
          <a:xfrm>
            <a:off x="2133600" y="3048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a:latin typeface="Arial" charset="0"/>
              </a:rPr>
              <a:t>D</a:t>
            </a:r>
          </a:p>
        </p:txBody>
      </p:sp>
      <p:sp>
        <p:nvSpPr>
          <p:cNvPr id="12294" name="Text Box 6"/>
          <p:cNvSpPr txBox="1">
            <a:spLocks noChangeArrowheads="1"/>
          </p:cNvSpPr>
          <p:nvPr/>
        </p:nvSpPr>
        <p:spPr bwMode="auto">
          <a:xfrm>
            <a:off x="2133600" y="3505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a:latin typeface="Arial" charset="0"/>
              </a:rPr>
              <a:t>C</a:t>
            </a:r>
          </a:p>
        </p:txBody>
      </p:sp>
      <p:sp>
        <p:nvSpPr>
          <p:cNvPr id="12295" name="Text Box 7"/>
          <p:cNvSpPr txBox="1">
            <a:spLocks noChangeArrowheads="1"/>
          </p:cNvSpPr>
          <p:nvPr/>
        </p:nvSpPr>
        <p:spPr bwMode="auto">
          <a:xfrm>
            <a:off x="2590800" y="3276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a:latin typeface="Arial" charset="0"/>
              </a:rPr>
              <a:t>Q</a:t>
            </a:r>
          </a:p>
        </p:txBody>
      </p:sp>
      <p:sp>
        <p:nvSpPr>
          <p:cNvPr id="12296" name="Line 8"/>
          <p:cNvSpPr>
            <a:spLocks noChangeShapeType="1"/>
          </p:cNvSpPr>
          <p:nvPr/>
        </p:nvSpPr>
        <p:spPr bwMode="auto">
          <a:xfrm>
            <a:off x="762000" y="4114800"/>
            <a:ext cx="579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7" name="Line 9"/>
          <p:cNvSpPr>
            <a:spLocks noChangeShapeType="1"/>
          </p:cNvSpPr>
          <p:nvPr/>
        </p:nvSpPr>
        <p:spPr bwMode="auto">
          <a:xfrm flipH="1">
            <a:off x="1905000" y="32766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8" name="Line 10"/>
          <p:cNvSpPr>
            <a:spLocks noChangeShapeType="1"/>
          </p:cNvSpPr>
          <p:nvPr/>
        </p:nvSpPr>
        <p:spPr bwMode="auto">
          <a:xfrm flipV="1">
            <a:off x="1905000" y="22860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9" name="Line 11"/>
          <p:cNvSpPr>
            <a:spLocks noChangeShapeType="1"/>
          </p:cNvSpPr>
          <p:nvPr/>
        </p:nvSpPr>
        <p:spPr bwMode="auto">
          <a:xfrm>
            <a:off x="2895600" y="34290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0" name="Line 12"/>
          <p:cNvSpPr>
            <a:spLocks noChangeShapeType="1"/>
          </p:cNvSpPr>
          <p:nvPr/>
        </p:nvSpPr>
        <p:spPr bwMode="auto">
          <a:xfrm>
            <a:off x="3200400" y="3429000"/>
            <a:ext cx="0" cy="205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Rectangle 13"/>
          <p:cNvSpPr>
            <a:spLocks noChangeArrowheads="1"/>
          </p:cNvSpPr>
          <p:nvPr/>
        </p:nvSpPr>
        <p:spPr bwMode="auto">
          <a:xfrm>
            <a:off x="3657600" y="3048000"/>
            <a:ext cx="762000" cy="8382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2302" name="Text Box 14"/>
          <p:cNvSpPr txBox="1">
            <a:spLocks noChangeArrowheads="1"/>
          </p:cNvSpPr>
          <p:nvPr/>
        </p:nvSpPr>
        <p:spPr bwMode="auto">
          <a:xfrm>
            <a:off x="3657600" y="3048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a:latin typeface="Arial" charset="0"/>
              </a:rPr>
              <a:t>D</a:t>
            </a:r>
          </a:p>
        </p:txBody>
      </p:sp>
      <p:sp>
        <p:nvSpPr>
          <p:cNvPr id="12303" name="Text Box 15"/>
          <p:cNvSpPr txBox="1">
            <a:spLocks noChangeArrowheads="1"/>
          </p:cNvSpPr>
          <p:nvPr/>
        </p:nvSpPr>
        <p:spPr bwMode="auto">
          <a:xfrm>
            <a:off x="3657600" y="3505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a:latin typeface="Arial" charset="0"/>
              </a:rPr>
              <a:t>C</a:t>
            </a:r>
          </a:p>
        </p:txBody>
      </p:sp>
      <p:sp>
        <p:nvSpPr>
          <p:cNvPr id="12304" name="Text Box 16"/>
          <p:cNvSpPr txBox="1">
            <a:spLocks noChangeArrowheads="1"/>
          </p:cNvSpPr>
          <p:nvPr/>
        </p:nvSpPr>
        <p:spPr bwMode="auto">
          <a:xfrm>
            <a:off x="4114800" y="3276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a:latin typeface="Arial" charset="0"/>
              </a:rPr>
              <a:t>Q</a:t>
            </a:r>
          </a:p>
        </p:txBody>
      </p:sp>
      <p:sp>
        <p:nvSpPr>
          <p:cNvPr id="12305" name="Line 17"/>
          <p:cNvSpPr>
            <a:spLocks noChangeShapeType="1"/>
          </p:cNvSpPr>
          <p:nvPr/>
        </p:nvSpPr>
        <p:spPr bwMode="auto">
          <a:xfrm flipH="1">
            <a:off x="3429000" y="32766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6" name="Line 18"/>
          <p:cNvSpPr>
            <a:spLocks noChangeShapeType="1"/>
          </p:cNvSpPr>
          <p:nvPr/>
        </p:nvSpPr>
        <p:spPr bwMode="auto">
          <a:xfrm flipV="1">
            <a:off x="3429000" y="22860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7" name="Line 19"/>
          <p:cNvSpPr>
            <a:spLocks noChangeShapeType="1"/>
          </p:cNvSpPr>
          <p:nvPr/>
        </p:nvSpPr>
        <p:spPr bwMode="auto">
          <a:xfrm>
            <a:off x="4419600" y="34290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8" name="Line 20"/>
          <p:cNvSpPr>
            <a:spLocks noChangeShapeType="1"/>
          </p:cNvSpPr>
          <p:nvPr/>
        </p:nvSpPr>
        <p:spPr bwMode="auto">
          <a:xfrm>
            <a:off x="4724400" y="3429000"/>
            <a:ext cx="0" cy="205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9" name="Rectangle 21"/>
          <p:cNvSpPr>
            <a:spLocks noChangeArrowheads="1"/>
          </p:cNvSpPr>
          <p:nvPr/>
        </p:nvSpPr>
        <p:spPr bwMode="auto">
          <a:xfrm>
            <a:off x="5029200" y="3048000"/>
            <a:ext cx="762000" cy="8382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2310" name="Text Box 22"/>
          <p:cNvSpPr txBox="1">
            <a:spLocks noChangeArrowheads="1"/>
          </p:cNvSpPr>
          <p:nvPr/>
        </p:nvSpPr>
        <p:spPr bwMode="auto">
          <a:xfrm>
            <a:off x="5029200" y="3048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a:latin typeface="Arial" charset="0"/>
              </a:rPr>
              <a:t>D</a:t>
            </a:r>
          </a:p>
        </p:txBody>
      </p:sp>
      <p:sp>
        <p:nvSpPr>
          <p:cNvPr id="12311" name="Text Box 23"/>
          <p:cNvSpPr txBox="1">
            <a:spLocks noChangeArrowheads="1"/>
          </p:cNvSpPr>
          <p:nvPr/>
        </p:nvSpPr>
        <p:spPr bwMode="auto">
          <a:xfrm>
            <a:off x="5029200" y="3505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a:latin typeface="Arial" charset="0"/>
              </a:rPr>
              <a:t>C</a:t>
            </a:r>
          </a:p>
        </p:txBody>
      </p:sp>
      <p:sp>
        <p:nvSpPr>
          <p:cNvPr id="12312" name="Text Box 24"/>
          <p:cNvSpPr txBox="1">
            <a:spLocks noChangeArrowheads="1"/>
          </p:cNvSpPr>
          <p:nvPr/>
        </p:nvSpPr>
        <p:spPr bwMode="auto">
          <a:xfrm>
            <a:off x="5486400" y="3276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a:latin typeface="Arial" charset="0"/>
              </a:rPr>
              <a:t>Q</a:t>
            </a:r>
          </a:p>
        </p:txBody>
      </p:sp>
      <p:sp>
        <p:nvSpPr>
          <p:cNvPr id="12313" name="Line 25"/>
          <p:cNvSpPr>
            <a:spLocks noChangeShapeType="1"/>
          </p:cNvSpPr>
          <p:nvPr/>
        </p:nvSpPr>
        <p:spPr bwMode="auto">
          <a:xfrm flipH="1">
            <a:off x="4800600" y="32766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4" name="Line 26"/>
          <p:cNvSpPr>
            <a:spLocks noChangeShapeType="1"/>
          </p:cNvSpPr>
          <p:nvPr/>
        </p:nvSpPr>
        <p:spPr bwMode="auto">
          <a:xfrm flipV="1">
            <a:off x="4800600" y="22860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5" name="Line 27"/>
          <p:cNvSpPr>
            <a:spLocks noChangeShapeType="1"/>
          </p:cNvSpPr>
          <p:nvPr/>
        </p:nvSpPr>
        <p:spPr bwMode="auto">
          <a:xfrm>
            <a:off x="5791200" y="34290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6" name="Line 28"/>
          <p:cNvSpPr>
            <a:spLocks noChangeShapeType="1"/>
          </p:cNvSpPr>
          <p:nvPr/>
        </p:nvSpPr>
        <p:spPr bwMode="auto">
          <a:xfrm>
            <a:off x="6096000" y="3429000"/>
            <a:ext cx="0" cy="205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7" name="Rectangle 29"/>
          <p:cNvSpPr>
            <a:spLocks noChangeArrowheads="1"/>
          </p:cNvSpPr>
          <p:nvPr/>
        </p:nvSpPr>
        <p:spPr bwMode="auto">
          <a:xfrm>
            <a:off x="6400800" y="3048000"/>
            <a:ext cx="762000" cy="8382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2318" name="Text Box 30"/>
          <p:cNvSpPr txBox="1">
            <a:spLocks noChangeArrowheads="1"/>
          </p:cNvSpPr>
          <p:nvPr/>
        </p:nvSpPr>
        <p:spPr bwMode="auto">
          <a:xfrm>
            <a:off x="6400800" y="3048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a:latin typeface="Arial" charset="0"/>
              </a:rPr>
              <a:t>D</a:t>
            </a:r>
          </a:p>
        </p:txBody>
      </p:sp>
      <p:sp>
        <p:nvSpPr>
          <p:cNvPr id="12319" name="Text Box 31"/>
          <p:cNvSpPr txBox="1">
            <a:spLocks noChangeArrowheads="1"/>
          </p:cNvSpPr>
          <p:nvPr/>
        </p:nvSpPr>
        <p:spPr bwMode="auto">
          <a:xfrm>
            <a:off x="6400800" y="3505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a:latin typeface="Arial" charset="0"/>
              </a:rPr>
              <a:t>C</a:t>
            </a:r>
          </a:p>
        </p:txBody>
      </p:sp>
      <p:sp>
        <p:nvSpPr>
          <p:cNvPr id="12320" name="Text Box 32"/>
          <p:cNvSpPr txBox="1">
            <a:spLocks noChangeArrowheads="1"/>
          </p:cNvSpPr>
          <p:nvPr/>
        </p:nvSpPr>
        <p:spPr bwMode="auto">
          <a:xfrm>
            <a:off x="6858000" y="3276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a:latin typeface="Arial" charset="0"/>
              </a:rPr>
              <a:t>Q</a:t>
            </a:r>
          </a:p>
        </p:txBody>
      </p:sp>
      <p:sp>
        <p:nvSpPr>
          <p:cNvPr id="12321" name="Line 33"/>
          <p:cNvSpPr>
            <a:spLocks noChangeShapeType="1"/>
          </p:cNvSpPr>
          <p:nvPr/>
        </p:nvSpPr>
        <p:spPr bwMode="auto">
          <a:xfrm flipH="1">
            <a:off x="6172200" y="32766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2" name="Line 34"/>
          <p:cNvSpPr>
            <a:spLocks noChangeShapeType="1"/>
          </p:cNvSpPr>
          <p:nvPr/>
        </p:nvSpPr>
        <p:spPr bwMode="auto">
          <a:xfrm flipV="1">
            <a:off x="6172200" y="22860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3" name="Line 35"/>
          <p:cNvSpPr>
            <a:spLocks noChangeShapeType="1"/>
          </p:cNvSpPr>
          <p:nvPr/>
        </p:nvSpPr>
        <p:spPr bwMode="auto">
          <a:xfrm>
            <a:off x="7162800" y="34290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4" name="Line 36"/>
          <p:cNvSpPr>
            <a:spLocks noChangeShapeType="1"/>
          </p:cNvSpPr>
          <p:nvPr/>
        </p:nvSpPr>
        <p:spPr bwMode="auto">
          <a:xfrm>
            <a:off x="7467600" y="3429000"/>
            <a:ext cx="0" cy="205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5" name="Line 37"/>
          <p:cNvSpPr>
            <a:spLocks noChangeShapeType="1"/>
          </p:cNvSpPr>
          <p:nvPr/>
        </p:nvSpPr>
        <p:spPr bwMode="auto">
          <a:xfrm>
            <a:off x="6553200" y="3886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6" name="Line 38"/>
          <p:cNvSpPr>
            <a:spLocks noChangeShapeType="1"/>
          </p:cNvSpPr>
          <p:nvPr/>
        </p:nvSpPr>
        <p:spPr bwMode="auto">
          <a:xfrm>
            <a:off x="5181600" y="3886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7" name="Line 39"/>
          <p:cNvSpPr>
            <a:spLocks noChangeShapeType="1"/>
          </p:cNvSpPr>
          <p:nvPr/>
        </p:nvSpPr>
        <p:spPr bwMode="auto">
          <a:xfrm>
            <a:off x="3810000" y="3886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8" name="Line 40"/>
          <p:cNvSpPr>
            <a:spLocks noChangeShapeType="1"/>
          </p:cNvSpPr>
          <p:nvPr/>
        </p:nvSpPr>
        <p:spPr bwMode="auto">
          <a:xfrm>
            <a:off x="2286000" y="3886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9" name="Oval 41"/>
          <p:cNvSpPr>
            <a:spLocks noChangeArrowheads="1"/>
          </p:cNvSpPr>
          <p:nvPr/>
        </p:nvSpPr>
        <p:spPr bwMode="auto">
          <a:xfrm>
            <a:off x="2257425" y="4086225"/>
            <a:ext cx="76200" cy="76200"/>
          </a:xfrm>
          <a:prstGeom prst="ellipse">
            <a:avLst/>
          </a:prstGeom>
          <a:solidFill>
            <a:srgbClr val="000000"/>
          </a:solidFill>
          <a:ln w="9525">
            <a:solidFill>
              <a:schemeClr val="tx1"/>
            </a:solidFill>
            <a:round/>
            <a:headEnd/>
            <a:tailEnd/>
          </a:ln>
        </p:spPr>
        <p:txBody>
          <a:bodyPr wrap="none" anchor="ctr"/>
          <a:lstStyle/>
          <a:p>
            <a:endParaRPr lang="en-US"/>
          </a:p>
        </p:txBody>
      </p:sp>
      <p:sp>
        <p:nvSpPr>
          <p:cNvPr id="12330" name="Oval 42"/>
          <p:cNvSpPr>
            <a:spLocks noChangeArrowheads="1"/>
          </p:cNvSpPr>
          <p:nvPr/>
        </p:nvSpPr>
        <p:spPr bwMode="auto">
          <a:xfrm>
            <a:off x="3781425" y="4086225"/>
            <a:ext cx="76200" cy="76200"/>
          </a:xfrm>
          <a:prstGeom prst="ellipse">
            <a:avLst/>
          </a:prstGeom>
          <a:solidFill>
            <a:srgbClr val="000000"/>
          </a:solidFill>
          <a:ln w="9525">
            <a:solidFill>
              <a:schemeClr val="tx1"/>
            </a:solidFill>
            <a:round/>
            <a:headEnd/>
            <a:tailEnd/>
          </a:ln>
        </p:spPr>
        <p:txBody>
          <a:bodyPr wrap="none" anchor="ctr"/>
          <a:lstStyle/>
          <a:p>
            <a:endParaRPr lang="en-US"/>
          </a:p>
        </p:txBody>
      </p:sp>
      <p:sp>
        <p:nvSpPr>
          <p:cNvPr id="12331" name="Oval 43"/>
          <p:cNvSpPr>
            <a:spLocks noChangeArrowheads="1"/>
          </p:cNvSpPr>
          <p:nvPr/>
        </p:nvSpPr>
        <p:spPr bwMode="auto">
          <a:xfrm>
            <a:off x="5148263" y="4081463"/>
            <a:ext cx="76200" cy="76200"/>
          </a:xfrm>
          <a:prstGeom prst="ellipse">
            <a:avLst/>
          </a:prstGeom>
          <a:solidFill>
            <a:srgbClr val="000000"/>
          </a:solidFill>
          <a:ln w="9525">
            <a:solidFill>
              <a:schemeClr val="tx1"/>
            </a:solidFill>
            <a:round/>
            <a:headEnd/>
            <a:tailEnd/>
          </a:ln>
        </p:spPr>
        <p:txBody>
          <a:bodyPr wrap="none" anchor="ctr"/>
          <a:lstStyle/>
          <a:p>
            <a:endParaRPr lang="en-US"/>
          </a:p>
        </p:txBody>
      </p:sp>
      <p:sp>
        <p:nvSpPr>
          <p:cNvPr id="12332" name="Text Box 44"/>
          <p:cNvSpPr txBox="1">
            <a:spLocks noChangeArrowheads="1"/>
          </p:cNvSpPr>
          <p:nvPr/>
        </p:nvSpPr>
        <p:spPr bwMode="auto">
          <a:xfrm>
            <a:off x="1812925" y="1789113"/>
            <a:ext cx="4333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1800">
                <a:latin typeface="Arial" charset="0"/>
              </a:rPr>
              <a:t>D</a:t>
            </a:r>
            <a:r>
              <a:rPr lang="en-US" sz="1800" baseline="-25000">
                <a:latin typeface="Arial" charset="0"/>
              </a:rPr>
              <a:t>0</a:t>
            </a:r>
          </a:p>
        </p:txBody>
      </p:sp>
      <p:sp>
        <p:nvSpPr>
          <p:cNvPr id="12333" name="Text Box 45"/>
          <p:cNvSpPr txBox="1">
            <a:spLocks noChangeArrowheads="1"/>
          </p:cNvSpPr>
          <p:nvPr/>
        </p:nvSpPr>
        <p:spPr bwMode="auto">
          <a:xfrm>
            <a:off x="3224213" y="1828800"/>
            <a:ext cx="43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1800">
                <a:latin typeface="Arial" charset="0"/>
              </a:rPr>
              <a:t>D</a:t>
            </a:r>
            <a:r>
              <a:rPr lang="en-US" sz="1800" baseline="-25000">
                <a:latin typeface="Arial" charset="0"/>
              </a:rPr>
              <a:t>1</a:t>
            </a:r>
          </a:p>
        </p:txBody>
      </p:sp>
      <p:sp>
        <p:nvSpPr>
          <p:cNvPr id="12334" name="Text Box 46"/>
          <p:cNvSpPr txBox="1">
            <a:spLocks noChangeArrowheads="1"/>
          </p:cNvSpPr>
          <p:nvPr/>
        </p:nvSpPr>
        <p:spPr bwMode="auto">
          <a:xfrm>
            <a:off x="4595813" y="1752600"/>
            <a:ext cx="43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1800">
                <a:latin typeface="Arial" charset="0"/>
              </a:rPr>
              <a:t>D</a:t>
            </a:r>
            <a:r>
              <a:rPr lang="en-US" sz="1800" baseline="-25000">
                <a:latin typeface="Arial" charset="0"/>
              </a:rPr>
              <a:t>2</a:t>
            </a:r>
          </a:p>
        </p:txBody>
      </p:sp>
      <p:sp>
        <p:nvSpPr>
          <p:cNvPr id="12335" name="Text Box 47"/>
          <p:cNvSpPr txBox="1">
            <a:spLocks noChangeArrowheads="1"/>
          </p:cNvSpPr>
          <p:nvPr/>
        </p:nvSpPr>
        <p:spPr bwMode="auto">
          <a:xfrm>
            <a:off x="5943600" y="1766888"/>
            <a:ext cx="4333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1800">
                <a:latin typeface="Arial" charset="0"/>
              </a:rPr>
              <a:t>D</a:t>
            </a:r>
            <a:r>
              <a:rPr lang="en-US" sz="1800" baseline="-25000">
                <a:latin typeface="Arial" charset="0"/>
              </a:rPr>
              <a:t>3</a:t>
            </a:r>
          </a:p>
        </p:txBody>
      </p:sp>
      <p:sp>
        <p:nvSpPr>
          <p:cNvPr id="12336" name="Text Box 48"/>
          <p:cNvSpPr txBox="1">
            <a:spLocks noChangeArrowheads="1"/>
          </p:cNvSpPr>
          <p:nvPr/>
        </p:nvSpPr>
        <p:spPr bwMode="auto">
          <a:xfrm>
            <a:off x="441325" y="3733800"/>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1800">
                <a:latin typeface="Arial" charset="0"/>
              </a:rPr>
              <a:t>Clock</a:t>
            </a:r>
          </a:p>
        </p:txBody>
      </p:sp>
    </p:spTree>
    <p:extLst>
      <p:ext uri="{BB962C8B-B14F-4D97-AF65-F5344CB8AC3E}">
        <p14:creationId xmlns:p14="http://schemas.microsoft.com/office/powerpoint/2010/main" val="4030515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25425" y="312738"/>
            <a:ext cx="20923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315" name="AutoShape 3"/>
          <p:cNvSpPr>
            <a:spLocks noGrp="1" noChangeArrowheads="1"/>
          </p:cNvSpPr>
          <p:nvPr>
            <p:ph type="body" idx="4294967295"/>
          </p:nvPr>
        </p:nvSpPr>
        <p:spPr>
          <a:xfrm>
            <a:off x="573386" y="1143000"/>
            <a:ext cx="8382000" cy="4876800"/>
          </a:xfrm>
          <a:noFill/>
        </p:spPr>
        <p:txBody>
          <a:bodyPr/>
          <a:lstStyle/>
          <a:p>
            <a:r>
              <a:rPr lang="en-US" dirty="0" smtClean="0"/>
              <a:t>Built using D flip-flops</a:t>
            </a:r>
          </a:p>
        </p:txBody>
      </p:sp>
      <p:sp>
        <p:nvSpPr>
          <p:cNvPr id="13316" name="Rectangle 4"/>
          <p:cNvSpPr>
            <a:spLocks noGrp="1" noChangeArrowheads="1"/>
          </p:cNvSpPr>
          <p:nvPr>
            <p:ph type="title" idx="4294967295"/>
          </p:nvPr>
        </p:nvSpPr>
        <p:spPr>
          <a:xfrm>
            <a:off x="573386" y="153516"/>
            <a:ext cx="8011814" cy="1303337"/>
          </a:xfrm>
          <a:noFill/>
        </p:spPr>
        <p:txBody>
          <a:bodyPr/>
          <a:lstStyle/>
          <a:p>
            <a:r>
              <a:rPr lang="en-US" b="1" dirty="0" smtClean="0"/>
              <a:t>Reading data from Register File</a:t>
            </a:r>
          </a:p>
        </p:txBody>
      </p:sp>
      <p:sp>
        <p:nvSpPr>
          <p:cNvPr id="13317" name="Text Box 5"/>
          <p:cNvSpPr txBox="1">
            <a:spLocks noChangeArrowheads="1"/>
          </p:cNvSpPr>
          <p:nvPr/>
        </p:nvSpPr>
        <p:spPr bwMode="auto">
          <a:xfrm>
            <a:off x="4724400" y="5791200"/>
            <a:ext cx="35702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2400" b="1" i="1" dirty="0" smtClean="0">
                <a:solidFill>
                  <a:srgbClr val="CC0000"/>
                </a:solidFill>
              </a:rPr>
              <a:t>What </a:t>
            </a:r>
            <a:r>
              <a:rPr lang="en-US" sz="2400" b="1" i="1" dirty="0">
                <a:solidFill>
                  <a:srgbClr val="CC0000"/>
                </a:solidFill>
              </a:rPr>
              <a:t>is the “Mux” above?</a:t>
            </a:r>
          </a:p>
        </p:txBody>
      </p:sp>
      <p:pic>
        <p:nvPicPr>
          <p:cNvPr id="13318" name="Picture 6" descr="31~Figure_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649" y="2087437"/>
            <a:ext cx="3748088"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7" descr="32~Figure_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752600"/>
            <a:ext cx="4013200"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Line 8"/>
          <p:cNvSpPr>
            <a:spLocks noChangeShapeType="1"/>
          </p:cNvSpPr>
          <p:nvPr/>
        </p:nvSpPr>
        <p:spPr bwMode="auto">
          <a:xfrm flipV="1">
            <a:off x="6858000" y="5410200"/>
            <a:ext cx="152400" cy="457200"/>
          </a:xfrm>
          <a:prstGeom prst="line">
            <a:avLst/>
          </a:prstGeom>
          <a:noFill/>
          <a:ln w="12700">
            <a:solidFill>
              <a:schemeClr val="folHlink"/>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b="1" dirty="0"/>
          </a:p>
        </p:txBody>
      </p:sp>
    </p:spTree>
    <p:extLst>
      <p:ext uri="{BB962C8B-B14F-4D97-AF65-F5344CB8AC3E}">
        <p14:creationId xmlns:p14="http://schemas.microsoft.com/office/powerpoint/2010/main" val="1243657208"/>
      </p:ext>
    </p:extLst>
  </p:cSld>
  <p:clrMapOvr>
    <a:masterClrMapping/>
  </p:clrMapOvr>
  <p:transition spd="slow" advTm="2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idx="4294967295"/>
          </p:nvPr>
        </p:nvSpPr>
        <p:spPr>
          <a:xfrm>
            <a:off x="533400" y="152400"/>
            <a:ext cx="8077200" cy="1303337"/>
          </a:xfrm>
        </p:spPr>
        <p:txBody>
          <a:bodyPr/>
          <a:lstStyle/>
          <a:p>
            <a:pPr eaLnBrk="1" hangingPunct="1"/>
            <a:r>
              <a:rPr lang="en-US" b="1" dirty="0" smtClean="0"/>
              <a:t>Registers in a MIPS Computer</a:t>
            </a:r>
          </a:p>
        </p:txBody>
      </p:sp>
      <p:pic>
        <p:nvPicPr>
          <p:cNvPr id="14339" name="Picture 5" descr="21~Figure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6783388"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Line 6"/>
          <p:cNvSpPr>
            <a:spLocks noChangeShapeType="1"/>
          </p:cNvSpPr>
          <p:nvPr/>
        </p:nvSpPr>
        <p:spPr bwMode="auto">
          <a:xfrm flipV="1">
            <a:off x="838200" y="4800600"/>
            <a:ext cx="2057400" cy="6858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1" name="Line 7"/>
          <p:cNvSpPr>
            <a:spLocks noChangeShapeType="1"/>
          </p:cNvSpPr>
          <p:nvPr/>
        </p:nvSpPr>
        <p:spPr bwMode="auto">
          <a:xfrm flipV="1">
            <a:off x="838200" y="4572000"/>
            <a:ext cx="3657600" cy="9144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2" name="Line 8"/>
          <p:cNvSpPr>
            <a:spLocks noChangeShapeType="1"/>
          </p:cNvSpPr>
          <p:nvPr/>
        </p:nvSpPr>
        <p:spPr bwMode="auto">
          <a:xfrm>
            <a:off x="838200" y="5486400"/>
            <a:ext cx="2057400" cy="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3" name="Text Box 9"/>
          <p:cNvSpPr txBox="1">
            <a:spLocks noChangeArrowheads="1"/>
          </p:cNvSpPr>
          <p:nvPr/>
        </p:nvSpPr>
        <p:spPr bwMode="auto">
          <a:xfrm>
            <a:off x="514539" y="4618037"/>
            <a:ext cx="13147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2400" b="1" dirty="0">
                <a:solidFill>
                  <a:srgbClr val="CC0000"/>
                </a:solidFill>
                <a:latin typeface="Arial" charset="0"/>
              </a:rPr>
              <a:t>register</a:t>
            </a:r>
          </a:p>
          <a:p>
            <a:pPr eaLnBrk="1" hangingPunct="1"/>
            <a:r>
              <a:rPr lang="en-US" sz="2400" b="1" dirty="0">
                <a:solidFill>
                  <a:srgbClr val="CC0000"/>
                </a:solidFill>
                <a:latin typeface="Arial" charset="0"/>
              </a:rPr>
              <a:t>file</a:t>
            </a:r>
          </a:p>
        </p:txBody>
      </p:sp>
    </p:spTree>
    <p:extLst>
      <p:ext uri="{BB962C8B-B14F-4D97-AF65-F5344CB8AC3E}">
        <p14:creationId xmlns:p14="http://schemas.microsoft.com/office/powerpoint/2010/main" val="3514924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533400" y="234802"/>
            <a:ext cx="8077200" cy="1303337"/>
          </a:xfrm>
        </p:spPr>
        <p:txBody>
          <a:bodyPr/>
          <a:lstStyle/>
          <a:p>
            <a:pPr eaLnBrk="1" hangingPunct="1"/>
            <a:r>
              <a:rPr lang="en-US" b="1" dirty="0" smtClean="0"/>
              <a:t>Review: Function of a Decoder</a:t>
            </a:r>
          </a:p>
        </p:txBody>
      </p:sp>
      <p:grpSp>
        <p:nvGrpSpPr>
          <p:cNvPr id="15363" name="Group 3"/>
          <p:cNvGrpSpPr>
            <a:grpSpLocks/>
          </p:cNvGrpSpPr>
          <p:nvPr/>
        </p:nvGrpSpPr>
        <p:grpSpPr bwMode="auto">
          <a:xfrm>
            <a:off x="2133600" y="1295400"/>
            <a:ext cx="4184650" cy="1997075"/>
            <a:chOff x="288" y="816"/>
            <a:chExt cx="2636" cy="1258"/>
          </a:xfrm>
        </p:grpSpPr>
        <p:sp>
          <p:nvSpPr>
            <p:cNvPr id="15365" name="Rectangle 4"/>
            <p:cNvSpPr>
              <a:spLocks noChangeArrowheads="1"/>
            </p:cNvSpPr>
            <p:nvPr/>
          </p:nvSpPr>
          <p:spPr bwMode="auto">
            <a:xfrm>
              <a:off x="1056" y="864"/>
              <a:ext cx="912" cy="1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3 bit</a:t>
              </a:r>
            </a:p>
            <a:p>
              <a:pPr algn="ctr"/>
              <a:r>
                <a:rPr lang="en-US"/>
                <a:t>decoder</a:t>
              </a:r>
            </a:p>
          </p:txBody>
        </p:sp>
        <p:sp>
          <p:nvSpPr>
            <p:cNvPr id="15366" name="Line 5"/>
            <p:cNvSpPr>
              <a:spLocks noChangeShapeType="1"/>
            </p:cNvSpPr>
            <p:nvPr/>
          </p:nvSpPr>
          <p:spPr bwMode="auto">
            <a:xfrm>
              <a:off x="576" y="1296"/>
              <a:ext cx="48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5367" name="Line 6"/>
            <p:cNvSpPr>
              <a:spLocks noChangeShapeType="1"/>
            </p:cNvSpPr>
            <p:nvPr/>
          </p:nvSpPr>
          <p:spPr bwMode="auto">
            <a:xfrm>
              <a:off x="576" y="1440"/>
              <a:ext cx="48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5368" name="Line 7"/>
            <p:cNvSpPr>
              <a:spLocks noChangeShapeType="1"/>
            </p:cNvSpPr>
            <p:nvPr/>
          </p:nvSpPr>
          <p:spPr bwMode="auto">
            <a:xfrm>
              <a:off x="576" y="1584"/>
              <a:ext cx="48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5369" name="Line 8"/>
            <p:cNvSpPr>
              <a:spLocks noChangeShapeType="1"/>
            </p:cNvSpPr>
            <p:nvPr/>
          </p:nvSpPr>
          <p:spPr bwMode="auto">
            <a:xfrm>
              <a:off x="1968" y="960"/>
              <a:ext cx="48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5370" name="Line 9"/>
            <p:cNvSpPr>
              <a:spLocks noChangeShapeType="1"/>
            </p:cNvSpPr>
            <p:nvPr/>
          </p:nvSpPr>
          <p:spPr bwMode="auto">
            <a:xfrm>
              <a:off x="1968" y="1104"/>
              <a:ext cx="48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5371" name="Line 10"/>
            <p:cNvSpPr>
              <a:spLocks noChangeShapeType="1"/>
            </p:cNvSpPr>
            <p:nvPr/>
          </p:nvSpPr>
          <p:spPr bwMode="auto">
            <a:xfrm>
              <a:off x="1968" y="1248"/>
              <a:ext cx="48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5372" name="Line 11"/>
            <p:cNvSpPr>
              <a:spLocks noChangeShapeType="1"/>
            </p:cNvSpPr>
            <p:nvPr/>
          </p:nvSpPr>
          <p:spPr bwMode="auto">
            <a:xfrm>
              <a:off x="1968" y="1392"/>
              <a:ext cx="48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5373" name="Line 12"/>
            <p:cNvSpPr>
              <a:spLocks noChangeShapeType="1"/>
            </p:cNvSpPr>
            <p:nvPr/>
          </p:nvSpPr>
          <p:spPr bwMode="auto">
            <a:xfrm>
              <a:off x="1968" y="1536"/>
              <a:ext cx="48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5374" name="Line 13"/>
            <p:cNvSpPr>
              <a:spLocks noChangeShapeType="1"/>
            </p:cNvSpPr>
            <p:nvPr/>
          </p:nvSpPr>
          <p:spPr bwMode="auto">
            <a:xfrm>
              <a:off x="1968" y="1680"/>
              <a:ext cx="48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5375" name="Line 14"/>
            <p:cNvSpPr>
              <a:spLocks noChangeShapeType="1"/>
            </p:cNvSpPr>
            <p:nvPr/>
          </p:nvSpPr>
          <p:spPr bwMode="auto">
            <a:xfrm>
              <a:off x="1968" y="1824"/>
              <a:ext cx="48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5376" name="Line 15"/>
            <p:cNvSpPr>
              <a:spLocks noChangeShapeType="1"/>
            </p:cNvSpPr>
            <p:nvPr/>
          </p:nvSpPr>
          <p:spPr bwMode="auto">
            <a:xfrm>
              <a:off x="1968" y="1968"/>
              <a:ext cx="48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5377" name="Text Box 16"/>
            <p:cNvSpPr txBox="1">
              <a:spLocks noChangeArrowheads="1"/>
            </p:cNvSpPr>
            <p:nvPr/>
          </p:nvSpPr>
          <p:spPr bwMode="auto">
            <a:xfrm>
              <a:off x="2448" y="816"/>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2000"/>
                <a:t>Out 0</a:t>
              </a:r>
            </a:p>
          </p:txBody>
        </p:sp>
        <p:sp>
          <p:nvSpPr>
            <p:cNvPr id="15378" name="Text Box 17"/>
            <p:cNvSpPr txBox="1">
              <a:spLocks noChangeArrowheads="1"/>
            </p:cNvSpPr>
            <p:nvPr/>
          </p:nvSpPr>
          <p:spPr bwMode="auto">
            <a:xfrm>
              <a:off x="2448" y="960"/>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2000"/>
                <a:t>Out 1</a:t>
              </a:r>
            </a:p>
          </p:txBody>
        </p:sp>
        <p:sp>
          <p:nvSpPr>
            <p:cNvPr id="15379" name="Text Box 18"/>
            <p:cNvSpPr txBox="1">
              <a:spLocks noChangeArrowheads="1"/>
            </p:cNvSpPr>
            <p:nvPr/>
          </p:nvSpPr>
          <p:spPr bwMode="auto">
            <a:xfrm>
              <a:off x="2448" y="1104"/>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2000"/>
                <a:t>Out 2</a:t>
              </a:r>
            </a:p>
          </p:txBody>
        </p:sp>
        <p:sp>
          <p:nvSpPr>
            <p:cNvPr id="15380" name="Text Box 19"/>
            <p:cNvSpPr txBox="1">
              <a:spLocks noChangeArrowheads="1"/>
            </p:cNvSpPr>
            <p:nvPr/>
          </p:nvSpPr>
          <p:spPr bwMode="auto">
            <a:xfrm>
              <a:off x="2448" y="124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2000"/>
                <a:t>Out 3</a:t>
              </a:r>
            </a:p>
          </p:txBody>
        </p:sp>
        <p:sp>
          <p:nvSpPr>
            <p:cNvPr id="15381" name="Text Box 20"/>
            <p:cNvSpPr txBox="1">
              <a:spLocks noChangeArrowheads="1"/>
            </p:cNvSpPr>
            <p:nvPr/>
          </p:nvSpPr>
          <p:spPr bwMode="auto">
            <a:xfrm>
              <a:off x="2448" y="1392"/>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2000"/>
                <a:t>Out 4</a:t>
              </a:r>
            </a:p>
          </p:txBody>
        </p:sp>
        <p:sp>
          <p:nvSpPr>
            <p:cNvPr id="15382" name="Text Box 21"/>
            <p:cNvSpPr txBox="1">
              <a:spLocks noChangeArrowheads="1"/>
            </p:cNvSpPr>
            <p:nvPr/>
          </p:nvSpPr>
          <p:spPr bwMode="auto">
            <a:xfrm>
              <a:off x="2448" y="1536"/>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2000"/>
                <a:t>Out 5</a:t>
              </a:r>
            </a:p>
          </p:txBody>
        </p:sp>
        <p:sp>
          <p:nvSpPr>
            <p:cNvPr id="15383" name="Text Box 22"/>
            <p:cNvSpPr txBox="1">
              <a:spLocks noChangeArrowheads="1"/>
            </p:cNvSpPr>
            <p:nvPr/>
          </p:nvSpPr>
          <p:spPr bwMode="auto">
            <a:xfrm>
              <a:off x="2448" y="1680"/>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2000"/>
                <a:t>Out 6</a:t>
              </a:r>
            </a:p>
          </p:txBody>
        </p:sp>
        <p:sp>
          <p:nvSpPr>
            <p:cNvPr id="15384" name="Text Box 23"/>
            <p:cNvSpPr txBox="1">
              <a:spLocks noChangeArrowheads="1"/>
            </p:cNvSpPr>
            <p:nvPr/>
          </p:nvSpPr>
          <p:spPr bwMode="auto">
            <a:xfrm>
              <a:off x="2448" y="1824"/>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2000"/>
                <a:t>Out 7</a:t>
              </a:r>
            </a:p>
          </p:txBody>
        </p:sp>
        <p:sp>
          <p:nvSpPr>
            <p:cNvPr id="15385" name="Text Box 24"/>
            <p:cNvSpPr txBox="1">
              <a:spLocks noChangeArrowheads="1"/>
            </p:cNvSpPr>
            <p:nvPr/>
          </p:nvSpPr>
          <p:spPr bwMode="auto">
            <a:xfrm>
              <a:off x="288" y="1152"/>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2000"/>
                <a:t>I0</a:t>
              </a:r>
            </a:p>
          </p:txBody>
        </p:sp>
        <p:sp>
          <p:nvSpPr>
            <p:cNvPr id="15386" name="Text Box 25"/>
            <p:cNvSpPr txBox="1">
              <a:spLocks noChangeArrowheads="1"/>
            </p:cNvSpPr>
            <p:nvPr/>
          </p:nvSpPr>
          <p:spPr bwMode="auto">
            <a:xfrm>
              <a:off x="288" y="1296"/>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2000"/>
                <a:t>I1</a:t>
              </a:r>
            </a:p>
          </p:txBody>
        </p:sp>
        <p:sp>
          <p:nvSpPr>
            <p:cNvPr id="15387" name="Text Box 26"/>
            <p:cNvSpPr txBox="1">
              <a:spLocks noChangeArrowheads="1"/>
            </p:cNvSpPr>
            <p:nvPr/>
          </p:nvSpPr>
          <p:spPr bwMode="auto">
            <a:xfrm>
              <a:off x="288" y="1440"/>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2000"/>
                <a:t>I2</a:t>
              </a:r>
            </a:p>
          </p:txBody>
        </p:sp>
      </p:grpSp>
      <p:pic>
        <p:nvPicPr>
          <p:cNvPr id="15364" name="Picture 27"/>
          <p:cNvPicPr>
            <a:picLocks noChangeAspect="1" noChangeArrowheads="1"/>
          </p:cNvPicPr>
          <p:nvPr/>
        </p:nvPicPr>
        <p:blipFill>
          <a:blip r:embed="rId2">
            <a:extLst>
              <a:ext uri="{28A0092B-C50C-407E-A947-70E740481C1C}">
                <a14:useLocalDpi xmlns:a14="http://schemas.microsoft.com/office/drawing/2010/main" val="0"/>
              </a:ext>
            </a:extLst>
          </a:blip>
          <a:srcRect l="48438" t="34375" r="7813" b="43750"/>
          <a:stretch>
            <a:fillRect/>
          </a:stretch>
        </p:blipFill>
        <p:spPr bwMode="auto">
          <a:xfrm>
            <a:off x="990600" y="3352800"/>
            <a:ext cx="71628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637575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idx="4294967295"/>
          </p:nvPr>
        </p:nvSpPr>
        <p:spPr>
          <a:xfrm>
            <a:off x="533400" y="130968"/>
            <a:ext cx="8077200" cy="1303337"/>
          </a:xfrm>
        </p:spPr>
        <p:txBody>
          <a:bodyPr/>
          <a:lstStyle/>
          <a:p>
            <a:pPr eaLnBrk="1" hangingPunct="1"/>
            <a:r>
              <a:rPr lang="en-US" b="1" dirty="0" smtClean="0"/>
              <a:t>Writing data into Register File</a:t>
            </a:r>
          </a:p>
        </p:txBody>
      </p:sp>
      <p:pic>
        <p:nvPicPr>
          <p:cNvPr id="16387" name="Picture 5" descr="33~Figure_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51816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6"/>
          <p:cNvSpPr txBox="1">
            <a:spLocks noChangeArrowheads="1"/>
          </p:cNvSpPr>
          <p:nvPr/>
        </p:nvSpPr>
        <p:spPr bwMode="auto">
          <a:xfrm>
            <a:off x="6019800" y="4572000"/>
            <a:ext cx="2832226"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1600" b="1" dirty="0">
                <a:solidFill>
                  <a:srgbClr val="CC0000"/>
                </a:solidFill>
                <a:latin typeface="Arial" charset="0"/>
              </a:rPr>
              <a:t>Note: We still need the clock signal to determine when to write data into register.</a:t>
            </a:r>
          </a:p>
        </p:txBody>
      </p:sp>
    </p:spTree>
    <p:extLst>
      <p:ext uri="{BB962C8B-B14F-4D97-AF65-F5344CB8AC3E}">
        <p14:creationId xmlns:p14="http://schemas.microsoft.com/office/powerpoint/2010/main" val="1417443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2"/>
          <p:cNvSpPr>
            <a:spLocks noChangeArrowheads="1"/>
          </p:cNvSpPr>
          <p:nvPr/>
        </p:nvSpPr>
        <p:spPr bwMode="auto">
          <a:xfrm>
            <a:off x="2590800" y="3657600"/>
            <a:ext cx="1905000" cy="914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1"/>
          </a:p>
        </p:txBody>
      </p:sp>
      <p:sp>
        <p:nvSpPr>
          <p:cNvPr id="17411" name="Rectangle 3"/>
          <p:cNvSpPr>
            <a:spLocks noGrp="1" noChangeArrowheads="1"/>
          </p:cNvSpPr>
          <p:nvPr>
            <p:ph type="title" idx="4294967295"/>
          </p:nvPr>
        </p:nvSpPr>
        <p:spPr>
          <a:xfrm>
            <a:off x="533400" y="172244"/>
            <a:ext cx="8077200" cy="1303337"/>
          </a:xfrm>
        </p:spPr>
        <p:txBody>
          <a:bodyPr/>
          <a:lstStyle/>
          <a:p>
            <a:pPr eaLnBrk="1" hangingPunct="1"/>
            <a:r>
              <a:rPr lang="en-US" b="1" dirty="0" smtClean="0"/>
              <a:t>Clocks</a:t>
            </a:r>
          </a:p>
        </p:txBody>
      </p:sp>
      <p:sp>
        <p:nvSpPr>
          <p:cNvPr id="17412" name="AutoShape 4"/>
          <p:cNvSpPr>
            <a:spLocks noGrp="1" noChangeArrowheads="1"/>
          </p:cNvSpPr>
          <p:nvPr>
            <p:ph type="body" idx="4294967295"/>
          </p:nvPr>
        </p:nvSpPr>
        <p:spPr>
          <a:xfrm>
            <a:off x="609600" y="1034312"/>
            <a:ext cx="8382000" cy="2347913"/>
          </a:xfrm>
        </p:spPr>
        <p:txBody>
          <a:bodyPr/>
          <a:lstStyle/>
          <a:p>
            <a:pPr eaLnBrk="1" hangingPunct="1"/>
            <a:r>
              <a:rPr lang="en-US" b="1" dirty="0" smtClean="0">
                <a:solidFill>
                  <a:srgbClr val="C00000"/>
                </a:solidFill>
              </a:rPr>
              <a:t>Signals to control timing</a:t>
            </a:r>
          </a:p>
          <a:p>
            <a:pPr lvl="1" eaLnBrk="1" hangingPunct="1"/>
            <a:r>
              <a:rPr lang="en-US" dirty="0" smtClean="0"/>
              <a:t>Ensure values are not used during transitions</a:t>
            </a:r>
          </a:p>
          <a:p>
            <a:pPr lvl="1" eaLnBrk="1" hangingPunct="1"/>
            <a:r>
              <a:rPr lang="en-US" dirty="0" smtClean="0"/>
              <a:t>State elements store values between stages</a:t>
            </a:r>
          </a:p>
        </p:txBody>
      </p:sp>
      <p:sp>
        <p:nvSpPr>
          <p:cNvPr id="17413" name="Text Box 5"/>
          <p:cNvSpPr txBox="1">
            <a:spLocks noChangeArrowheads="1"/>
          </p:cNvSpPr>
          <p:nvPr/>
        </p:nvSpPr>
        <p:spPr bwMode="auto">
          <a:xfrm>
            <a:off x="990600" y="3675062"/>
            <a:ext cx="1143000" cy="925513"/>
          </a:xfrm>
          <a:prstGeom prst="rect">
            <a:avLst/>
          </a:prstGeom>
          <a:solidFill>
            <a:srgbClr val="FFFFCC"/>
          </a:solidFill>
          <a:ln w="9525">
            <a:solidFill>
              <a:schemeClr val="tx1"/>
            </a:solidFill>
            <a:miter lim="800000"/>
            <a:headEnd/>
            <a:tailEnd/>
          </a:ln>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a:spcBef>
                <a:spcPct val="50000"/>
              </a:spcBef>
            </a:pPr>
            <a:r>
              <a:rPr lang="en-US" sz="1800" b="1">
                <a:latin typeface="Arial" charset="0"/>
              </a:rPr>
              <a:t>State element (Latch)</a:t>
            </a:r>
          </a:p>
        </p:txBody>
      </p:sp>
      <p:sp>
        <p:nvSpPr>
          <p:cNvPr id="17414" name="Text Box 6"/>
          <p:cNvSpPr txBox="1">
            <a:spLocks noChangeArrowheads="1"/>
          </p:cNvSpPr>
          <p:nvPr/>
        </p:nvSpPr>
        <p:spPr bwMode="auto">
          <a:xfrm>
            <a:off x="2667000" y="3838575"/>
            <a:ext cx="179581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a:spcBef>
                <a:spcPct val="50000"/>
              </a:spcBef>
            </a:pPr>
            <a:r>
              <a:rPr lang="en-US" sz="1800" b="1" dirty="0">
                <a:latin typeface="Arial" charset="0"/>
              </a:rPr>
              <a:t>Combinational Logic</a:t>
            </a:r>
          </a:p>
        </p:txBody>
      </p:sp>
      <p:sp>
        <p:nvSpPr>
          <p:cNvPr id="17415" name="Text Box 7"/>
          <p:cNvSpPr txBox="1">
            <a:spLocks noChangeArrowheads="1"/>
          </p:cNvSpPr>
          <p:nvPr/>
        </p:nvSpPr>
        <p:spPr bwMode="auto">
          <a:xfrm>
            <a:off x="4876800" y="3609975"/>
            <a:ext cx="1143000" cy="925512"/>
          </a:xfrm>
          <a:prstGeom prst="rect">
            <a:avLst/>
          </a:prstGeom>
          <a:solidFill>
            <a:srgbClr val="FFFFCC"/>
          </a:solidFill>
          <a:ln w="9525">
            <a:solidFill>
              <a:schemeClr val="tx1"/>
            </a:solidFill>
            <a:miter lim="800000"/>
            <a:headEnd/>
            <a:tailEnd/>
          </a:ln>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a:spcBef>
                <a:spcPct val="50000"/>
              </a:spcBef>
            </a:pPr>
            <a:r>
              <a:rPr lang="en-US" sz="1800" b="1">
                <a:latin typeface="Arial" charset="0"/>
              </a:rPr>
              <a:t>State element (Latch)</a:t>
            </a:r>
          </a:p>
        </p:txBody>
      </p:sp>
      <p:sp>
        <p:nvSpPr>
          <p:cNvPr id="17416" name="Oval 8"/>
          <p:cNvSpPr>
            <a:spLocks noChangeArrowheads="1"/>
          </p:cNvSpPr>
          <p:nvPr/>
        </p:nvSpPr>
        <p:spPr bwMode="auto">
          <a:xfrm>
            <a:off x="6477000" y="3533775"/>
            <a:ext cx="1905000" cy="914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1"/>
          </a:p>
        </p:txBody>
      </p:sp>
      <p:sp>
        <p:nvSpPr>
          <p:cNvPr id="17417" name="Text Box 9"/>
          <p:cNvSpPr txBox="1">
            <a:spLocks noChangeArrowheads="1"/>
          </p:cNvSpPr>
          <p:nvPr/>
        </p:nvSpPr>
        <p:spPr bwMode="auto">
          <a:xfrm>
            <a:off x="6553200" y="3714750"/>
            <a:ext cx="178558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a:spcBef>
                <a:spcPct val="50000"/>
              </a:spcBef>
            </a:pPr>
            <a:r>
              <a:rPr lang="en-US" sz="1800" b="1" dirty="0">
                <a:latin typeface="Arial" charset="0"/>
              </a:rPr>
              <a:t>Combinational Logic</a:t>
            </a:r>
          </a:p>
        </p:txBody>
      </p:sp>
      <p:sp>
        <p:nvSpPr>
          <p:cNvPr id="17418" name="Line 10"/>
          <p:cNvSpPr>
            <a:spLocks noChangeShapeType="1"/>
          </p:cNvSpPr>
          <p:nvPr/>
        </p:nvSpPr>
        <p:spPr bwMode="auto">
          <a:xfrm flipV="1">
            <a:off x="685800" y="5043487"/>
            <a:ext cx="4800600" cy="14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17419" name="Line 11"/>
          <p:cNvSpPr>
            <a:spLocks noChangeShapeType="1"/>
          </p:cNvSpPr>
          <p:nvPr/>
        </p:nvSpPr>
        <p:spPr bwMode="auto">
          <a:xfrm>
            <a:off x="1524000" y="46005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17420" name="Line 12"/>
          <p:cNvSpPr>
            <a:spLocks noChangeShapeType="1"/>
          </p:cNvSpPr>
          <p:nvPr/>
        </p:nvSpPr>
        <p:spPr bwMode="auto">
          <a:xfrm>
            <a:off x="5486400" y="4524375"/>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17421" name="Text Box 13"/>
          <p:cNvSpPr txBox="1">
            <a:spLocks noChangeArrowheads="1"/>
          </p:cNvSpPr>
          <p:nvPr/>
        </p:nvSpPr>
        <p:spPr bwMode="auto">
          <a:xfrm>
            <a:off x="762000" y="5133975"/>
            <a:ext cx="190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b="1">
                <a:latin typeface="Arial" charset="0"/>
              </a:rPr>
              <a:t>Clock</a:t>
            </a:r>
          </a:p>
        </p:txBody>
      </p:sp>
      <p:sp>
        <p:nvSpPr>
          <p:cNvPr id="17422" name="Line 14"/>
          <p:cNvSpPr>
            <a:spLocks noChangeShapeType="1"/>
          </p:cNvSpPr>
          <p:nvPr/>
        </p:nvSpPr>
        <p:spPr bwMode="auto">
          <a:xfrm>
            <a:off x="2133600" y="4129087"/>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17423" name="Line 15"/>
          <p:cNvSpPr>
            <a:spLocks noChangeShapeType="1"/>
          </p:cNvSpPr>
          <p:nvPr/>
        </p:nvSpPr>
        <p:spPr bwMode="auto">
          <a:xfrm>
            <a:off x="4495800" y="4052887"/>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17424" name="Line 16"/>
          <p:cNvSpPr>
            <a:spLocks noChangeShapeType="1"/>
          </p:cNvSpPr>
          <p:nvPr/>
        </p:nvSpPr>
        <p:spPr bwMode="auto">
          <a:xfrm>
            <a:off x="6019800" y="3976687"/>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17425" name="Line 17"/>
          <p:cNvSpPr>
            <a:spLocks noChangeShapeType="1"/>
          </p:cNvSpPr>
          <p:nvPr/>
        </p:nvSpPr>
        <p:spPr bwMode="auto">
          <a:xfrm>
            <a:off x="381000" y="4052887"/>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17426" name="Line 18"/>
          <p:cNvSpPr>
            <a:spLocks noChangeShapeType="1"/>
          </p:cNvSpPr>
          <p:nvPr/>
        </p:nvSpPr>
        <p:spPr bwMode="auto">
          <a:xfrm>
            <a:off x="8382000" y="3976687"/>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17427" name="Text Box 19"/>
          <p:cNvSpPr txBox="1">
            <a:spLocks noChangeArrowheads="1"/>
          </p:cNvSpPr>
          <p:nvPr/>
        </p:nvSpPr>
        <p:spPr bwMode="auto">
          <a:xfrm>
            <a:off x="284430" y="4052887"/>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b="1" dirty="0">
                <a:latin typeface="Arial" charset="0"/>
              </a:rPr>
              <a:t>Input</a:t>
            </a:r>
          </a:p>
        </p:txBody>
      </p:sp>
      <p:sp>
        <p:nvSpPr>
          <p:cNvPr id="17428" name="Text Box 20"/>
          <p:cNvSpPr txBox="1">
            <a:spLocks noChangeArrowheads="1"/>
          </p:cNvSpPr>
          <p:nvPr/>
        </p:nvSpPr>
        <p:spPr bwMode="auto">
          <a:xfrm>
            <a:off x="8305800" y="3976687"/>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b="1">
                <a:latin typeface="Arial" charset="0"/>
              </a:rPr>
              <a:t>Output</a:t>
            </a:r>
          </a:p>
        </p:txBody>
      </p:sp>
    </p:spTree>
    <p:extLst>
      <p:ext uri="{BB962C8B-B14F-4D97-AF65-F5344CB8AC3E}">
        <p14:creationId xmlns:p14="http://schemas.microsoft.com/office/powerpoint/2010/main" val="3238051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537108" y="546895"/>
            <a:ext cx="8073491" cy="666849"/>
          </a:xfrm>
          <a:noFill/>
        </p:spPr>
        <p:txBody>
          <a:bodyPr wrap="square" lIns="63500" tIns="25400" rIns="63500" bIns="25400" anchor="t">
            <a:spAutoFit/>
          </a:bodyPr>
          <a:lstStyle/>
          <a:p>
            <a:pPr eaLnBrk="1" hangingPunct="1"/>
            <a:r>
              <a:rPr lang="en-US" b="1" dirty="0" smtClean="0"/>
              <a:t>Critical Path &amp; Cycle Time</a:t>
            </a:r>
          </a:p>
        </p:txBody>
      </p:sp>
      <p:sp>
        <p:nvSpPr>
          <p:cNvPr id="18435" name="AutoShape 3"/>
          <p:cNvSpPr>
            <a:spLocks noGrp="1" noChangeArrowheads="1"/>
          </p:cNvSpPr>
          <p:nvPr>
            <p:ph type="body" idx="4294967295"/>
          </p:nvPr>
        </p:nvSpPr>
        <p:spPr>
          <a:xfrm>
            <a:off x="609600" y="3810000"/>
            <a:ext cx="8181181" cy="1833322"/>
          </a:xfrm>
          <a:noFill/>
        </p:spPr>
        <p:txBody>
          <a:bodyPr wrap="square" lIns="63500" tIns="25400" rIns="63500" bIns="25400">
            <a:spAutoFit/>
          </a:bodyPr>
          <a:lstStyle/>
          <a:p>
            <a:pPr eaLnBrk="1" hangingPunct="1"/>
            <a:r>
              <a:rPr lang="en-US" sz="2400" b="1" dirty="0" smtClean="0"/>
              <a:t>Critical path: </a:t>
            </a:r>
            <a:r>
              <a:rPr lang="en-US" sz="2400" dirty="0" smtClean="0"/>
              <a:t>the slowest path between any two storage devices</a:t>
            </a:r>
          </a:p>
          <a:p>
            <a:pPr eaLnBrk="1" hangingPunct="1"/>
            <a:r>
              <a:rPr lang="en-US" sz="2400" dirty="0" smtClean="0"/>
              <a:t>Cycle time is a function of the critical path</a:t>
            </a:r>
          </a:p>
          <a:p>
            <a:pPr lvl="1"/>
            <a:r>
              <a:rPr lang="en-US" sz="2000" dirty="0" smtClean="0"/>
              <a:t>must be greater than:</a:t>
            </a:r>
          </a:p>
          <a:p>
            <a:pPr lvl="1" eaLnBrk="1" hangingPunct="1">
              <a:buFontTx/>
              <a:buNone/>
            </a:pPr>
            <a:r>
              <a:rPr lang="en-US" b="1" dirty="0" smtClean="0">
                <a:solidFill>
                  <a:srgbClr val="CC0000"/>
                </a:solidFill>
              </a:rPr>
              <a:t>Clock-to-Q + Longest Path through Combination Logic + Setup</a:t>
            </a:r>
          </a:p>
        </p:txBody>
      </p:sp>
      <p:grpSp>
        <p:nvGrpSpPr>
          <p:cNvPr id="18436" name="Group 4"/>
          <p:cNvGrpSpPr>
            <a:grpSpLocks/>
          </p:cNvGrpSpPr>
          <p:nvPr/>
        </p:nvGrpSpPr>
        <p:grpSpPr bwMode="auto">
          <a:xfrm>
            <a:off x="572567" y="1224340"/>
            <a:ext cx="7848600" cy="304800"/>
            <a:chOff x="336" y="528"/>
            <a:chExt cx="4944" cy="192"/>
          </a:xfrm>
        </p:grpSpPr>
        <p:sp>
          <p:nvSpPr>
            <p:cNvPr id="18534" name="Line 5"/>
            <p:cNvSpPr>
              <a:spLocks noChangeShapeType="1"/>
            </p:cNvSpPr>
            <p:nvPr/>
          </p:nvSpPr>
          <p:spPr bwMode="auto">
            <a:xfrm>
              <a:off x="336" y="528"/>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35" name="Line 6"/>
            <p:cNvSpPr>
              <a:spLocks noChangeShapeType="1"/>
            </p:cNvSpPr>
            <p:nvPr/>
          </p:nvSpPr>
          <p:spPr bwMode="auto">
            <a:xfrm>
              <a:off x="1042" y="528"/>
              <a:ext cx="0" cy="19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8536" name="Line 7"/>
            <p:cNvSpPr>
              <a:spLocks noChangeShapeType="1"/>
            </p:cNvSpPr>
            <p:nvPr/>
          </p:nvSpPr>
          <p:spPr bwMode="auto">
            <a:xfrm>
              <a:off x="1042" y="720"/>
              <a:ext cx="176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37" name="Line 8"/>
            <p:cNvSpPr>
              <a:spLocks noChangeShapeType="1"/>
            </p:cNvSpPr>
            <p:nvPr/>
          </p:nvSpPr>
          <p:spPr bwMode="auto">
            <a:xfrm flipV="1">
              <a:off x="2808" y="528"/>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38" name="Line 9"/>
            <p:cNvSpPr>
              <a:spLocks noChangeShapeType="1"/>
            </p:cNvSpPr>
            <p:nvPr/>
          </p:nvSpPr>
          <p:spPr bwMode="auto">
            <a:xfrm>
              <a:off x="2808" y="528"/>
              <a:ext cx="176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39" name="Line 10"/>
            <p:cNvSpPr>
              <a:spLocks noChangeShapeType="1"/>
            </p:cNvSpPr>
            <p:nvPr/>
          </p:nvSpPr>
          <p:spPr bwMode="auto">
            <a:xfrm>
              <a:off x="4574" y="528"/>
              <a:ext cx="0" cy="19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8540" name="Line 11"/>
            <p:cNvSpPr>
              <a:spLocks noChangeShapeType="1"/>
            </p:cNvSpPr>
            <p:nvPr/>
          </p:nvSpPr>
          <p:spPr bwMode="auto">
            <a:xfrm>
              <a:off x="4574" y="720"/>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8437" name="Rectangle 12"/>
          <p:cNvSpPr>
            <a:spLocks noChangeArrowheads="1"/>
          </p:cNvSpPr>
          <p:nvPr/>
        </p:nvSpPr>
        <p:spPr bwMode="auto">
          <a:xfrm>
            <a:off x="477838" y="1208465"/>
            <a:ext cx="500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Clk</a:t>
            </a:r>
          </a:p>
        </p:txBody>
      </p:sp>
      <p:grpSp>
        <p:nvGrpSpPr>
          <p:cNvPr id="18438" name="Group 13"/>
          <p:cNvGrpSpPr>
            <a:grpSpLocks/>
          </p:cNvGrpSpPr>
          <p:nvPr/>
        </p:nvGrpSpPr>
        <p:grpSpPr bwMode="auto">
          <a:xfrm>
            <a:off x="977900" y="1828800"/>
            <a:ext cx="1219200" cy="1816100"/>
            <a:chOff x="636" y="920"/>
            <a:chExt cx="768" cy="1144"/>
          </a:xfrm>
        </p:grpSpPr>
        <p:sp>
          <p:nvSpPr>
            <p:cNvPr id="18523" name="Rectangle 14"/>
            <p:cNvSpPr>
              <a:spLocks noChangeArrowheads="1"/>
            </p:cNvSpPr>
            <p:nvPr/>
          </p:nvSpPr>
          <p:spPr bwMode="auto">
            <a:xfrm>
              <a:off x="932" y="920"/>
              <a:ext cx="176" cy="8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524" name="Line 15"/>
            <p:cNvSpPr>
              <a:spLocks noChangeShapeType="1"/>
            </p:cNvSpPr>
            <p:nvPr/>
          </p:nvSpPr>
          <p:spPr bwMode="auto">
            <a:xfrm>
              <a:off x="1020" y="1920"/>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25" name="Line 16"/>
            <p:cNvSpPr>
              <a:spLocks noChangeShapeType="1"/>
            </p:cNvSpPr>
            <p:nvPr/>
          </p:nvSpPr>
          <p:spPr bwMode="auto">
            <a:xfrm flipV="1">
              <a:off x="972" y="1680"/>
              <a:ext cx="48" cy="14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26" name="Line 17"/>
            <p:cNvSpPr>
              <a:spLocks noChangeShapeType="1"/>
            </p:cNvSpPr>
            <p:nvPr/>
          </p:nvSpPr>
          <p:spPr bwMode="auto">
            <a:xfrm>
              <a:off x="1020" y="1680"/>
              <a:ext cx="48" cy="14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27" name="Oval 18"/>
            <p:cNvSpPr>
              <a:spLocks noChangeArrowheads="1"/>
            </p:cNvSpPr>
            <p:nvPr/>
          </p:nvSpPr>
          <p:spPr bwMode="auto">
            <a:xfrm>
              <a:off x="980" y="1832"/>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528" name="Line 19"/>
            <p:cNvSpPr>
              <a:spLocks noChangeShapeType="1"/>
            </p:cNvSpPr>
            <p:nvPr/>
          </p:nvSpPr>
          <p:spPr bwMode="auto">
            <a:xfrm flipH="1">
              <a:off x="636" y="1056"/>
              <a:ext cx="28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29" name="Rectangle 20"/>
            <p:cNvSpPr>
              <a:spLocks noChangeArrowheads="1"/>
            </p:cNvSpPr>
            <p:nvPr/>
          </p:nvSpPr>
          <p:spPr bwMode="auto">
            <a:xfrm>
              <a:off x="721" y="1104"/>
              <a:ext cx="14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a:t>
              </a:r>
            </a:p>
            <a:p>
              <a:pPr eaLnBrk="0" hangingPunct="0"/>
              <a:r>
                <a:rPr lang="en-US" sz="1600" b="1"/>
                <a:t>.</a:t>
              </a:r>
            </a:p>
            <a:p>
              <a:pPr eaLnBrk="0" hangingPunct="0"/>
              <a:r>
                <a:rPr lang="en-US" sz="1600" b="1"/>
                <a:t>.</a:t>
              </a:r>
            </a:p>
          </p:txBody>
        </p:sp>
        <p:sp>
          <p:nvSpPr>
            <p:cNvPr id="18530" name="Line 21"/>
            <p:cNvSpPr>
              <a:spLocks noChangeShapeType="1"/>
            </p:cNvSpPr>
            <p:nvPr/>
          </p:nvSpPr>
          <p:spPr bwMode="auto">
            <a:xfrm flipH="1">
              <a:off x="636" y="1680"/>
              <a:ext cx="28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31" name="Line 22"/>
            <p:cNvSpPr>
              <a:spLocks noChangeShapeType="1"/>
            </p:cNvSpPr>
            <p:nvPr/>
          </p:nvSpPr>
          <p:spPr bwMode="auto">
            <a:xfrm flipH="1">
              <a:off x="1116" y="1056"/>
              <a:ext cx="28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32" name="Rectangle 23"/>
            <p:cNvSpPr>
              <a:spLocks noChangeArrowheads="1"/>
            </p:cNvSpPr>
            <p:nvPr/>
          </p:nvSpPr>
          <p:spPr bwMode="auto">
            <a:xfrm>
              <a:off x="1201" y="1104"/>
              <a:ext cx="14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a:t>
              </a:r>
            </a:p>
            <a:p>
              <a:pPr eaLnBrk="0" hangingPunct="0"/>
              <a:r>
                <a:rPr lang="en-US" sz="1600" b="1"/>
                <a:t>.</a:t>
              </a:r>
            </a:p>
            <a:p>
              <a:pPr eaLnBrk="0" hangingPunct="0"/>
              <a:r>
                <a:rPr lang="en-US" sz="1600" b="1"/>
                <a:t>.</a:t>
              </a:r>
            </a:p>
          </p:txBody>
        </p:sp>
        <p:sp>
          <p:nvSpPr>
            <p:cNvPr id="18533" name="Line 24"/>
            <p:cNvSpPr>
              <a:spLocks noChangeShapeType="1"/>
            </p:cNvSpPr>
            <p:nvPr/>
          </p:nvSpPr>
          <p:spPr bwMode="auto">
            <a:xfrm flipH="1">
              <a:off x="1116" y="1680"/>
              <a:ext cx="28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439" name="Group 25"/>
          <p:cNvGrpSpPr>
            <a:grpSpLocks/>
          </p:cNvGrpSpPr>
          <p:nvPr/>
        </p:nvGrpSpPr>
        <p:grpSpPr bwMode="auto">
          <a:xfrm>
            <a:off x="6540500" y="1828800"/>
            <a:ext cx="1219200" cy="1816100"/>
            <a:chOff x="4140" y="920"/>
            <a:chExt cx="768" cy="1144"/>
          </a:xfrm>
        </p:grpSpPr>
        <p:sp>
          <p:nvSpPr>
            <p:cNvPr id="18512" name="Rectangle 26"/>
            <p:cNvSpPr>
              <a:spLocks noChangeArrowheads="1"/>
            </p:cNvSpPr>
            <p:nvPr/>
          </p:nvSpPr>
          <p:spPr bwMode="auto">
            <a:xfrm>
              <a:off x="4436" y="920"/>
              <a:ext cx="176" cy="8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513" name="Line 27"/>
            <p:cNvSpPr>
              <a:spLocks noChangeShapeType="1"/>
            </p:cNvSpPr>
            <p:nvPr/>
          </p:nvSpPr>
          <p:spPr bwMode="auto">
            <a:xfrm>
              <a:off x="4524" y="1920"/>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14" name="Line 28"/>
            <p:cNvSpPr>
              <a:spLocks noChangeShapeType="1"/>
            </p:cNvSpPr>
            <p:nvPr/>
          </p:nvSpPr>
          <p:spPr bwMode="auto">
            <a:xfrm flipV="1">
              <a:off x="4476" y="1680"/>
              <a:ext cx="48" cy="14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15" name="Line 29"/>
            <p:cNvSpPr>
              <a:spLocks noChangeShapeType="1"/>
            </p:cNvSpPr>
            <p:nvPr/>
          </p:nvSpPr>
          <p:spPr bwMode="auto">
            <a:xfrm>
              <a:off x="4524" y="1680"/>
              <a:ext cx="48" cy="14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16" name="Oval 30"/>
            <p:cNvSpPr>
              <a:spLocks noChangeArrowheads="1"/>
            </p:cNvSpPr>
            <p:nvPr/>
          </p:nvSpPr>
          <p:spPr bwMode="auto">
            <a:xfrm>
              <a:off x="4484" y="1832"/>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517" name="Line 31"/>
            <p:cNvSpPr>
              <a:spLocks noChangeShapeType="1"/>
            </p:cNvSpPr>
            <p:nvPr/>
          </p:nvSpPr>
          <p:spPr bwMode="auto">
            <a:xfrm flipH="1">
              <a:off x="4140" y="1056"/>
              <a:ext cx="28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18" name="Rectangle 32"/>
            <p:cNvSpPr>
              <a:spLocks noChangeArrowheads="1"/>
            </p:cNvSpPr>
            <p:nvPr/>
          </p:nvSpPr>
          <p:spPr bwMode="auto">
            <a:xfrm>
              <a:off x="4225" y="1103"/>
              <a:ext cx="14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a:t>
              </a:r>
            </a:p>
            <a:p>
              <a:pPr eaLnBrk="0" hangingPunct="0"/>
              <a:r>
                <a:rPr lang="en-US" sz="1600" b="1"/>
                <a:t>.</a:t>
              </a:r>
            </a:p>
            <a:p>
              <a:pPr eaLnBrk="0" hangingPunct="0"/>
              <a:r>
                <a:rPr lang="en-US" sz="1600" b="1"/>
                <a:t>.</a:t>
              </a:r>
            </a:p>
          </p:txBody>
        </p:sp>
        <p:sp>
          <p:nvSpPr>
            <p:cNvPr id="18519" name="Line 33"/>
            <p:cNvSpPr>
              <a:spLocks noChangeShapeType="1"/>
            </p:cNvSpPr>
            <p:nvPr/>
          </p:nvSpPr>
          <p:spPr bwMode="auto">
            <a:xfrm flipH="1">
              <a:off x="4140" y="1680"/>
              <a:ext cx="28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20" name="Line 34"/>
            <p:cNvSpPr>
              <a:spLocks noChangeShapeType="1"/>
            </p:cNvSpPr>
            <p:nvPr/>
          </p:nvSpPr>
          <p:spPr bwMode="auto">
            <a:xfrm flipH="1">
              <a:off x="4620" y="1056"/>
              <a:ext cx="28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21" name="Rectangle 35"/>
            <p:cNvSpPr>
              <a:spLocks noChangeArrowheads="1"/>
            </p:cNvSpPr>
            <p:nvPr/>
          </p:nvSpPr>
          <p:spPr bwMode="auto">
            <a:xfrm>
              <a:off x="4705" y="1103"/>
              <a:ext cx="14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a:t>
              </a:r>
            </a:p>
            <a:p>
              <a:pPr eaLnBrk="0" hangingPunct="0"/>
              <a:r>
                <a:rPr lang="en-US" sz="1600" b="1"/>
                <a:t>.</a:t>
              </a:r>
            </a:p>
            <a:p>
              <a:pPr eaLnBrk="0" hangingPunct="0"/>
              <a:r>
                <a:rPr lang="en-US" sz="1600" b="1"/>
                <a:t>.</a:t>
              </a:r>
            </a:p>
          </p:txBody>
        </p:sp>
        <p:sp>
          <p:nvSpPr>
            <p:cNvPr id="18522" name="Line 36"/>
            <p:cNvSpPr>
              <a:spLocks noChangeShapeType="1"/>
            </p:cNvSpPr>
            <p:nvPr/>
          </p:nvSpPr>
          <p:spPr bwMode="auto">
            <a:xfrm flipH="1">
              <a:off x="4620" y="1680"/>
              <a:ext cx="28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8440" name="Rectangle 37"/>
          <p:cNvSpPr>
            <a:spLocks noChangeArrowheads="1"/>
          </p:cNvSpPr>
          <p:nvPr/>
        </p:nvSpPr>
        <p:spPr bwMode="auto">
          <a:xfrm>
            <a:off x="2209800" y="1828800"/>
            <a:ext cx="4318000" cy="1422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8441" name="Group 38"/>
          <p:cNvGrpSpPr>
            <a:grpSpLocks/>
          </p:cNvGrpSpPr>
          <p:nvPr/>
        </p:nvGrpSpPr>
        <p:grpSpPr bwMode="auto">
          <a:xfrm>
            <a:off x="2200275" y="2163763"/>
            <a:ext cx="1219200" cy="431800"/>
            <a:chOff x="1406" y="1131"/>
            <a:chExt cx="768" cy="272"/>
          </a:xfrm>
        </p:grpSpPr>
        <p:sp>
          <p:nvSpPr>
            <p:cNvPr id="18502" name="Oval 39"/>
            <p:cNvSpPr>
              <a:spLocks noChangeArrowheads="1"/>
            </p:cNvSpPr>
            <p:nvPr/>
          </p:nvSpPr>
          <p:spPr bwMode="auto">
            <a:xfrm>
              <a:off x="1915" y="1240"/>
              <a:ext cx="51" cy="5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8503" name="Group 40"/>
            <p:cNvGrpSpPr>
              <a:grpSpLocks/>
            </p:cNvGrpSpPr>
            <p:nvPr/>
          </p:nvGrpSpPr>
          <p:grpSpPr bwMode="auto">
            <a:xfrm>
              <a:off x="1572" y="1131"/>
              <a:ext cx="336" cy="272"/>
              <a:chOff x="1572" y="1131"/>
              <a:chExt cx="336" cy="272"/>
            </a:xfrm>
          </p:grpSpPr>
          <p:sp>
            <p:nvSpPr>
              <p:cNvPr id="18507" name="Arc 41"/>
              <p:cNvSpPr>
                <a:spLocks/>
              </p:cNvSpPr>
              <p:nvPr/>
            </p:nvSpPr>
            <p:spPr bwMode="auto">
              <a:xfrm>
                <a:off x="1767" y="1132"/>
                <a:ext cx="141" cy="136"/>
              </a:xfrm>
              <a:custGeom>
                <a:avLst/>
                <a:gdLst>
                  <a:gd name="T0" fmla="*/ 0 w 21755"/>
                  <a:gd name="T1" fmla="*/ 0 h 21600"/>
                  <a:gd name="T2" fmla="*/ 0 w 21755"/>
                  <a:gd name="T3" fmla="*/ 0 h 21600"/>
                  <a:gd name="T4" fmla="*/ 0 w 21755"/>
                  <a:gd name="T5" fmla="*/ 0 h 21600"/>
                  <a:gd name="T6" fmla="*/ 0 60000 65536"/>
                  <a:gd name="T7" fmla="*/ 0 60000 65536"/>
                  <a:gd name="T8" fmla="*/ 0 60000 65536"/>
                  <a:gd name="T9" fmla="*/ 0 w 21755"/>
                  <a:gd name="T10" fmla="*/ 0 h 21600"/>
                  <a:gd name="T11" fmla="*/ 21755 w 21755"/>
                  <a:gd name="T12" fmla="*/ 21600 h 21600"/>
                </a:gdLst>
                <a:ahLst/>
                <a:cxnLst>
                  <a:cxn ang="T6">
                    <a:pos x="T0" y="T1"/>
                  </a:cxn>
                  <a:cxn ang="T7">
                    <a:pos x="T2" y="T3"/>
                  </a:cxn>
                  <a:cxn ang="T8">
                    <a:pos x="T4" y="T5"/>
                  </a:cxn>
                </a:cxnLst>
                <a:rect l="T9" t="T10" r="T11" b="T12"/>
                <a:pathLst>
                  <a:path w="21755" h="21600" fill="none" extrusionOk="0">
                    <a:moveTo>
                      <a:pt x="-1" y="0"/>
                    </a:moveTo>
                    <a:cubicBezTo>
                      <a:pt x="51" y="0"/>
                      <a:pt x="103" y="-1"/>
                      <a:pt x="155" y="0"/>
                    </a:cubicBezTo>
                    <a:cubicBezTo>
                      <a:pt x="12084" y="0"/>
                      <a:pt x="21755" y="9670"/>
                      <a:pt x="21755" y="21600"/>
                    </a:cubicBezTo>
                  </a:path>
                  <a:path w="21755" h="21600" stroke="0" extrusionOk="0">
                    <a:moveTo>
                      <a:pt x="-1" y="0"/>
                    </a:moveTo>
                    <a:cubicBezTo>
                      <a:pt x="51" y="0"/>
                      <a:pt x="103" y="-1"/>
                      <a:pt x="155" y="0"/>
                    </a:cubicBezTo>
                    <a:cubicBezTo>
                      <a:pt x="12084" y="0"/>
                      <a:pt x="21755" y="9670"/>
                      <a:pt x="21755" y="21600"/>
                    </a:cubicBezTo>
                    <a:lnTo>
                      <a:pt x="155"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508" name="Arc 42"/>
              <p:cNvSpPr>
                <a:spLocks/>
              </p:cNvSpPr>
              <p:nvPr/>
            </p:nvSpPr>
            <p:spPr bwMode="auto">
              <a:xfrm>
                <a:off x="1767" y="1267"/>
                <a:ext cx="139" cy="136"/>
              </a:xfrm>
              <a:custGeom>
                <a:avLst/>
                <a:gdLst>
                  <a:gd name="T0" fmla="*/ 0 w 21600"/>
                  <a:gd name="T1" fmla="*/ 0 h 21759"/>
                  <a:gd name="T2" fmla="*/ 0 w 21600"/>
                  <a:gd name="T3" fmla="*/ 0 h 21759"/>
                  <a:gd name="T4" fmla="*/ 0 w 21600"/>
                  <a:gd name="T5" fmla="*/ 0 h 21759"/>
                  <a:gd name="T6" fmla="*/ 0 60000 65536"/>
                  <a:gd name="T7" fmla="*/ 0 60000 65536"/>
                  <a:gd name="T8" fmla="*/ 0 60000 65536"/>
                  <a:gd name="T9" fmla="*/ 0 w 21600"/>
                  <a:gd name="T10" fmla="*/ 0 h 21759"/>
                  <a:gd name="T11" fmla="*/ 21600 w 21600"/>
                  <a:gd name="T12" fmla="*/ 21759 h 21759"/>
                </a:gdLst>
                <a:ahLst/>
                <a:cxnLst>
                  <a:cxn ang="T6">
                    <a:pos x="T0" y="T1"/>
                  </a:cxn>
                  <a:cxn ang="T7">
                    <a:pos x="T2" y="T3"/>
                  </a:cxn>
                  <a:cxn ang="T8">
                    <a:pos x="T4" y="T5"/>
                  </a:cxn>
                </a:cxnLst>
                <a:rect l="T9" t="T10" r="T11" b="T12"/>
                <a:pathLst>
                  <a:path w="21600" h="21759" fill="none" extrusionOk="0">
                    <a:moveTo>
                      <a:pt x="21599" y="-1"/>
                    </a:moveTo>
                    <a:cubicBezTo>
                      <a:pt x="21599" y="52"/>
                      <a:pt x="21600" y="105"/>
                      <a:pt x="21600" y="159"/>
                    </a:cubicBezTo>
                    <a:cubicBezTo>
                      <a:pt x="21600" y="12088"/>
                      <a:pt x="11929" y="21758"/>
                      <a:pt x="0" y="21759"/>
                    </a:cubicBezTo>
                  </a:path>
                  <a:path w="21600" h="21759" stroke="0" extrusionOk="0">
                    <a:moveTo>
                      <a:pt x="21599" y="-1"/>
                    </a:moveTo>
                    <a:cubicBezTo>
                      <a:pt x="21599" y="52"/>
                      <a:pt x="21600" y="105"/>
                      <a:pt x="21600" y="159"/>
                    </a:cubicBezTo>
                    <a:cubicBezTo>
                      <a:pt x="21600" y="12088"/>
                      <a:pt x="11929" y="21758"/>
                      <a:pt x="0" y="21759"/>
                    </a:cubicBezTo>
                    <a:lnTo>
                      <a:pt x="0" y="159"/>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509" name="Line 43"/>
              <p:cNvSpPr>
                <a:spLocks noChangeShapeType="1"/>
              </p:cNvSpPr>
              <p:nvPr/>
            </p:nvSpPr>
            <p:spPr bwMode="auto">
              <a:xfrm flipH="1">
                <a:off x="1572" y="1131"/>
                <a:ext cx="19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10" name="Line 44"/>
              <p:cNvSpPr>
                <a:spLocks noChangeShapeType="1"/>
              </p:cNvSpPr>
              <p:nvPr/>
            </p:nvSpPr>
            <p:spPr bwMode="auto">
              <a:xfrm>
                <a:off x="1572" y="1131"/>
                <a:ext cx="0" cy="27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11" name="Line 45"/>
              <p:cNvSpPr>
                <a:spLocks noChangeShapeType="1"/>
              </p:cNvSpPr>
              <p:nvPr/>
            </p:nvSpPr>
            <p:spPr bwMode="auto">
              <a:xfrm flipH="1">
                <a:off x="1572" y="1403"/>
                <a:ext cx="19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8504" name="Line 46"/>
            <p:cNvSpPr>
              <a:spLocks noChangeShapeType="1"/>
            </p:cNvSpPr>
            <p:nvPr/>
          </p:nvSpPr>
          <p:spPr bwMode="auto">
            <a:xfrm flipH="1">
              <a:off x="1406" y="1199"/>
              <a:ext cx="16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05" name="Line 47"/>
            <p:cNvSpPr>
              <a:spLocks noChangeShapeType="1"/>
            </p:cNvSpPr>
            <p:nvPr/>
          </p:nvSpPr>
          <p:spPr bwMode="auto">
            <a:xfrm flipH="1">
              <a:off x="1406" y="1335"/>
              <a:ext cx="16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06" name="Line 48"/>
            <p:cNvSpPr>
              <a:spLocks noChangeShapeType="1"/>
            </p:cNvSpPr>
            <p:nvPr/>
          </p:nvSpPr>
          <p:spPr bwMode="auto">
            <a:xfrm>
              <a:off x="1974" y="1266"/>
              <a:ext cx="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442" name="Group 49"/>
          <p:cNvGrpSpPr>
            <a:grpSpLocks/>
          </p:cNvGrpSpPr>
          <p:nvPr/>
        </p:nvGrpSpPr>
        <p:grpSpPr bwMode="auto">
          <a:xfrm>
            <a:off x="2211388" y="2747963"/>
            <a:ext cx="1168400" cy="412750"/>
            <a:chOff x="1413" y="1499"/>
            <a:chExt cx="736" cy="260"/>
          </a:xfrm>
        </p:grpSpPr>
        <p:grpSp>
          <p:nvGrpSpPr>
            <p:cNvPr id="18493" name="Group 50"/>
            <p:cNvGrpSpPr>
              <a:grpSpLocks/>
            </p:cNvGrpSpPr>
            <p:nvPr/>
          </p:nvGrpSpPr>
          <p:grpSpPr bwMode="auto">
            <a:xfrm>
              <a:off x="1545" y="1499"/>
              <a:ext cx="363" cy="260"/>
              <a:chOff x="1545" y="1499"/>
              <a:chExt cx="363" cy="260"/>
            </a:xfrm>
          </p:grpSpPr>
          <p:sp>
            <p:nvSpPr>
              <p:cNvPr id="18497" name="Arc 51"/>
              <p:cNvSpPr>
                <a:spLocks/>
              </p:cNvSpPr>
              <p:nvPr/>
            </p:nvSpPr>
            <p:spPr bwMode="auto">
              <a:xfrm>
                <a:off x="1576" y="1499"/>
                <a:ext cx="283" cy="130"/>
              </a:xfrm>
              <a:custGeom>
                <a:avLst/>
                <a:gdLst>
                  <a:gd name="T0" fmla="*/ 0 w 21676"/>
                  <a:gd name="T1" fmla="*/ 0 h 21600"/>
                  <a:gd name="T2" fmla="*/ 0 w 21676"/>
                  <a:gd name="T3" fmla="*/ 0 h 21600"/>
                  <a:gd name="T4" fmla="*/ 0 w 21676"/>
                  <a:gd name="T5" fmla="*/ 0 h 21600"/>
                  <a:gd name="T6" fmla="*/ 0 60000 65536"/>
                  <a:gd name="T7" fmla="*/ 0 60000 65536"/>
                  <a:gd name="T8" fmla="*/ 0 60000 65536"/>
                  <a:gd name="T9" fmla="*/ 0 w 21676"/>
                  <a:gd name="T10" fmla="*/ 0 h 21600"/>
                  <a:gd name="T11" fmla="*/ 21676 w 21676"/>
                  <a:gd name="T12" fmla="*/ 21600 h 21600"/>
                </a:gdLst>
                <a:ahLst/>
                <a:cxnLst>
                  <a:cxn ang="T6">
                    <a:pos x="T0" y="T1"/>
                  </a:cxn>
                  <a:cxn ang="T7">
                    <a:pos x="T2" y="T3"/>
                  </a:cxn>
                  <a:cxn ang="T8">
                    <a:pos x="T4" y="T5"/>
                  </a:cxn>
                </a:cxnLst>
                <a:rect l="T9" t="T10" r="T11" b="T12"/>
                <a:pathLst>
                  <a:path w="21676" h="21600" fill="none" extrusionOk="0">
                    <a:moveTo>
                      <a:pt x="0" y="0"/>
                    </a:moveTo>
                    <a:cubicBezTo>
                      <a:pt x="25" y="0"/>
                      <a:pt x="50" y="-1"/>
                      <a:pt x="76" y="0"/>
                    </a:cubicBezTo>
                    <a:cubicBezTo>
                      <a:pt x="12005" y="0"/>
                      <a:pt x="21676" y="9670"/>
                      <a:pt x="21676" y="21600"/>
                    </a:cubicBezTo>
                  </a:path>
                  <a:path w="21676" h="21600" stroke="0" extrusionOk="0">
                    <a:moveTo>
                      <a:pt x="0" y="0"/>
                    </a:moveTo>
                    <a:cubicBezTo>
                      <a:pt x="25" y="0"/>
                      <a:pt x="50" y="-1"/>
                      <a:pt x="76" y="0"/>
                    </a:cubicBezTo>
                    <a:cubicBezTo>
                      <a:pt x="12005" y="0"/>
                      <a:pt x="21676" y="9670"/>
                      <a:pt x="21676" y="21600"/>
                    </a:cubicBezTo>
                    <a:lnTo>
                      <a:pt x="76"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98" name="Arc 52"/>
              <p:cNvSpPr>
                <a:spLocks/>
              </p:cNvSpPr>
              <p:nvPr/>
            </p:nvSpPr>
            <p:spPr bwMode="auto">
              <a:xfrm>
                <a:off x="1574" y="1629"/>
                <a:ext cx="283"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99" name="Oval 53"/>
              <p:cNvSpPr>
                <a:spLocks noChangeArrowheads="1"/>
              </p:cNvSpPr>
              <p:nvPr/>
            </p:nvSpPr>
            <p:spPr bwMode="auto">
              <a:xfrm>
                <a:off x="1866" y="1611"/>
                <a:ext cx="42" cy="3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500" name="Arc 54"/>
              <p:cNvSpPr>
                <a:spLocks/>
              </p:cNvSpPr>
              <p:nvPr/>
            </p:nvSpPr>
            <p:spPr bwMode="auto">
              <a:xfrm>
                <a:off x="1547" y="1499"/>
                <a:ext cx="87" cy="130"/>
              </a:xfrm>
              <a:custGeom>
                <a:avLst/>
                <a:gdLst>
                  <a:gd name="T0" fmla="*/ 0 w 21853"/>
                  <a:gd name="T1" fmla="*/ 0 h 21600"/>
                  <a:gd name="T2" fmla="*/ 0 w 21853"/>
                  <a:gd name="T3" fmla="*/ 0 h 21600"/>
                  <a:gd name="T4" fmla="*/ 0 w 21853"/>
                  <a:gd name="T5" fmla="*/ 0 h 21600"/>
                  <a:gd name="T6" fmla="*/ 0 60000 65536"/>
                  <a:gd name="T7" fmla="*/ 0 60000 65536"/>
                  <a:gd name="T8" fmla="*/ 0 60000 65536"/>
                  <a:gd name="T9" fmla="*/ 0 w 21853"/>
                  <a:gd name="T10" fmla="*/ 0 h 21600"/>
                  <a:gd name="T11" fmla="*/ 21853 w 21853"/>
                  <a:gd name="T12" fmla="*/ 21600 h 21600"/>
                </a:gdLst>
                <a:ahLst/>
                <a:cxnLst>
                  <a:cxn ang="T6">
                    <a:pos x="T0" y="T1"/>
                  </a:cxn>
                  <a:cxn ang="T7">
                    <a:pos x="T2" y="T3"/>
                  </a:cxn>
                  <a:cxn ang="T8">
                    <a:pos x="T4" y="T5"/>
                  </a:cxn>
                </a:cxnLst>
                <a:rect l="T9" t="T10" r="T11" b="T12"/>
                <a:pathLst>
                  <a:path w="21853" h="21600" fill="none" extrusionOk="0">
                    <a:moveTo>
                      <a:pt x="0" y="1"/>
                    </a:moveTo>
                    <a:cubicBezTo>
                      <a:pt x="84" y="0"/>
                      <a:pt x="168" y="-1"/>
                      <a:pt x="253" y="0"/>
                    </a:cubicBezTo>
                    <a:cubicBezTo>
                      <a:pt x="12182" y="0"/>
                      <a:pt x="21853" y="9670"/>
                      <a:pt x="21853" y="21600"/>
                    </a:cubicBezTo>
                  </a:path>
                  <a:path w="21853" h="21600" stroke="0" extrusionOk="0">
                    <a:moveTo>
                      <a:pt x="0" y="1"/>
                    </a:moveTo>
                    <a:cubicBezTo>
                      <a:pt x="84" y="0"/>
                      <a:pt x="168" y="-1"/>
                      <a:pt x="253" y="0"/>
                    </a:cubicBezTo>
                    <a:cubicBezTo>
                      <a:pt x="12182" y="0"/>
                      <a:pt x="21853" y="9670"/>
                      <a:pt x="21853" y="21600"/>
                    </a:cubicBezTo>
                    <a:lnTo>
                      <a:pt x="253"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501" name="Arc 55"/>
              <p:cNvSpPr>
                <a:spLocks/>
              </p:cNvSpPr>
              <p:nvPr/>
            </p:nvSpPr>
            <p:spPr bwMode="auto">
              <a:xfrm>
                <a:off x="1545" y="1629"/>
                <a:ext cx="87" cy="130"/>
              </a:xfrm>
              <a:custGeom>
                <a:avLst/>
                <a:gdLst>
                  <a:gd name="T0" fmla="*/ 0 w 21853"/>
                  <a:gd name="T1" fmla="*/ 0 h 21600"/>
                  <a:gd name="T2" fmla="*/ 0 w 21853"/>
                  <a:gd name="T3" fmla="*/ 0 h 21600"/>
                  <a:gd name="T4" fmla="*/ 0 w 21853"/>
                  <a:gd name="T5" fmla="*/ 0 h 21600"/>
                  <a:gd name="T6" fmla="*/ 0 60000 65536"/>
                  <a:gd name="T7" fmla="*/ 0 60000 65536"/>
                  <a:gd name="T8" fmla="*/ 0 60000 65536"/>
                  <a:gd name="T9" fmla="*/ 0 w 21853"/>
                  <a:gd name="T10" fmla="*/ 0 h 21600"/>
                  <a:gd name="T11" fmla="*/ 21853 w 21853"/>
                  <a:gd name="T12" fmla="*/ 21600 h 21600"/>
                </a:gdLst>
                <a:ahLst/>
                <a:cxnLst>
                  <a:cxn ang="T6">
                    <a:pos x="T0" y="T1"/>
                  </a:cxn>
                  <a:cxn ang="T7">
                    <a:pos x="T2" y="T3"/>
                  </a:cxn>
                  <a:cxn ang="T8">
                    <a:pos x="T4" y="T5"/>
                  </a:cxn>
                </a:cxnLst>
                <a:rect l="T9" t="T10" r="T11" b="T12"/>
                <a:pathLst>
                  <a:path w="21853" h="21600" fill="none" extrusionOk="0">
                    <a:moveTo>
                      <a:pt x="21853" y="0"/>
                    </a:moveTo>
                    <a:cubicBezTo>
                      <a:pt x="21853" y="11929"/>
                      <a:pt x="12182" y="21600"/>
                      <a:pt x="253" y="21600"/>
                    </a:cubicBezTo>
                    <a:cubicBezTo>
                      <a:pt x="168" y="21600"/>
                      <a:pt x="84" y="21599"/>
                      <a:pt x="0" y="21598"/>
                    </a:cubicBezTo>
                  </a:path>
                  <a:path w="21853" h="21600" stroke="0" extrusionOk="0">
                    <a:moveTo>
                      <a:pt x="21853" y="0"/>
                    </a:moveTo>
                    <a:cubicBezTo>
                      <a:pt x="21853" y="11929"/>
                      <a:pt x="12182" y="21600"/>
                      <a:pt x="253" y="21600"/>
                    </a:cubicBezTo>
                    <a:cubicBezTo>
                      <a:pt x="168" y="21600"/>
                      <a:pt x="84" y="21599"/>
                      <a:pt x="0" y="21598"/>
                    </a:cubicBezTo>
                    <a:lnTo>
                      <a:pt x="253"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8494" name="Line 56"/>
            <p:cNvSpPr>
              <a:spLocks noChangeShapeType="1"/>
            </p:cNvSpPr>
            <p:nvPr/>
          </p:nvSpPr>
          <p:spPr bwMode="auto">
            <a:xfrm>
              <a:off x="1916" y="1629"/>
              <a:ext cx="23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95" name="Line 57"/>
            <p:cNvSpPr>
              <a:spLocks noChangeShapeType="1"/>
            </p:cNvSpPr>
            <p:nvPr/>
          </p:nvSpPr>
          <p:spPr bwMode="auto">
            <a:xfrm flipH="1">
              <a:off x="1413" y="1563"/>
              <a:ext cx="20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96" name="Line 58"/>
            <p:cNvSpPr>
              <a:spLocks noChangeShapeType="1"/>
            </p:cNvSpPr>
            <p:nvPr/>
          </p:nvSpPr>
          <p:spPr bwMode="auto">
            <a:xfrm flipH="1">
              <a:off x="1413" y="1694"/>
              <a:ext cx="20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443" name="Group 59"/>
          <p:cNvGrpSpPr>
            <a:grpSpLocks/>
          </p:cNvGrpSpPr>
          <p:nvPr/>
        </p:nvGrpSpPr>
        <p:grpSpPr bwMode="auto">
          <a:xfrm>
            <a:off x="5634038" y="1962150"/>
            <a:ext cx="903287" cy="311150"/>
            <a:chOff x="3569" y="1004"/>
            <a:chExt cx="569" cy="196"/>
          </a:xfrm>
        </p:grpSpPr>
        <p:grpSp>
          <p:nvGrpSpPr>
            <p:cNvPr id="18486" name="Group 60"/>
            <p:cNvGrpSpPr>
              <a:grpSpLocks/>
            </p:cNvGrpSpPr>
            <p:nvPr/>
          </p:nvGrpSpPr>
          <p:grpSpPr bwMode="auto">
            <a:xfrm>
              <a:off x="3737" y="1004"/>
              <a:ext cx="193" cy="196"/>
              <a:chOff x="3737" y="1004"/>
              <a:chExt cx="193" cy="196"/>
            </a:xfrm>
          </p:grpSpPr>
          <p:sp>
            <p:nvSpPr>
              <p:cNvPr id="18489" name="Oval 61"/>
              <p:cNvSpPr>
                <a:spLocks noChangeArrowheads="1"/>
              </p:cNvSpPr>
              <p:nvPr/>
            </p:nvSpPr>
            <p:spPr bwMode="auto">
              <a:xfrm>
                <a:off x="3878" y="1077"/>
                <a:ext cx="52" cy="5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90" name="Line 62"/>
              <p:cNvSpPr>
                <a:spLocks noChangeShapeType="1"/>
              </p:cNvSpPr>
              <p:nvPr/>
            </p:nvSpPr>
            <p:spPr bwMode="auto">
              <a:xfrm flipH="1" flipV="1">
                <a:off x="3737" y="1004"/>
                <a:ext cx="133" cy="99"/>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91" name="Line 63"/>
              <p:cNvSpPr>
                <a:spLocks noChangeShapeType="1"/>
              </p:cNvSpPr>
              <p:nvPr/>
            </p:nvSpPr>
            <p:spPr bwMode="auto">
              <a:xfrm flipH="1">
                <a:off x="3737" y="1103"/>
                <a:ext cx="133" cy="97"/>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92" name="Line 64"/>
              <p:cNvSpPr>
                <a:spLocks noChangeShapeType="1"/>
              </p:cNvSpPr>
              <p:nvPr/>
            </p:nvSpPr>
            <p:spPr bwMode="auto">
              <a:xfrm flipV="1">
                <a:off x="3737" y="1004"/>
                <a:ext cx="0" cy="1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8487" name="Line 65"/>
            <p:cNvSpPr>
              <a:spLocks noChangeShapeType="1"/>
            </p:cNvSpPr>
            <p:nvPr/>
          </p:nvSpPr>
          <p:spPr bwMode="auto">
            <a:xfrm flipH="1">
              <a:off x="3569" y="1103"/>
              <a:ext cx="1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88" name="Line 66"/>
            <p:cNvSpPr>
              <a:spLocks noChangeShapeType="1"/>
            </p:cNvSpPr>
            <p:nvPr/>
          </p:nvSpPr>
          <p:spPr bwMode="auto">
            <a:xfrm>
              <a:off x="3938" y="1103"/>
              <a:ext cx="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444" name="Group 67"/>
          <p:cNvGrpSpPr>
            <a:grpSpLocks/>
          </p:cNvGrpSpPr>
          <p:nvPr/>
        </p:nvGrpSpPr>
        <p:grpSpPr bwMode="auto">
          <a:xfrm>
            <a:off x="3143250" y="2214563"/>
            <a:ext cx="903288" cy="311150"/>
            <a:chOff x="2000" y="1163"/>
            <a:chExt cx="569" cy="196"/>
          </a:xfrm>
        </p:grpSpPr>
        <p:grpSp>
          <p:nvGrpSpPr>
            <p:cNvPr id="18479" name="Group 68"/>
            <p:cNvGrpSpPr>
              <a:grpSpLocks/>
            </p:cNvGrpSpPr>
            <p:nvPr/>
          </p:nvGrpSpPr>
          <p:grpSpPr bwMode="auto">
            <a:xfrm>
              <a:off x="2168" y="1163"/>
              <a:ext cx="193" cy="196"/>
              <a:chOff x="2168" y="1163"/>
              <a:chExt cx="193" cy="196"/>
            </a:xfrm>
          </p:grpSpPr>
          <p:sp>
            <p:nvSpPr>
              <p:cNvPr id="18482" name="Oval 69"/>
              <p:cNvSpPr>
                <a:spLocks noChangeArrowheads="1"/>
              </p:cNvSpPr>
              <p:nvPr/>
            </p:nvSpPr>
            <p:spPr bwMode="auto">
              <a:xfrm>
                <a:off x="2309" y="1236"/>
                <a:ext cx="52" cy="5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83" name="Line 70"/>
              <p:cNvSpPr>
                <a:spLocks noChangeShapeType="1"/>
              </p:cNvSpPr>
              <p:nvPr/>
            </p:nvSpPr>
            <p:spPr bwMode="auto">
              <a:xfrm flipH="1" flipV="1">
                <a:off x="2168" y="1163"/>
                <a:ext cx="133" cy="99"/>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84" name="Line 71"/>
              <p:cNvSpPr>
                <a:spLocks noChangeShapeType="1"/>
              </p:cNvSpPr>
              <p:nvPr/>
            </p:nvSpPr>
            <p:spPr bwMode="auto">
              <a:xfrm flipH="1">
                <a:off x="2168" y="1262"/>
                <a:ext cx="133" cy="97"/>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85" name="Line 72"/>
              <p:cNvSpPr>
                <a:spLocks noChangeShapeType="1"/>
              </p:cNvSpPr>
              <p:nvPr/>
            </p:nvSpPr>
            <p:spPr bwMode="auto">
              <a:xfrm flipV="1">
                <a:off x="2168" y="1163"/>
                <a:ext cx="0" cy="1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8480" name="Line 73"/>
            <p:cNvSpPr>
              <a:spLocks noChangeShapeType="1"/>
            </p:cNvSpPr>
            <p:nvPr/>
          </p:nvSpPr>
          <p:spPr bwMode="auto">
            <a:xfrm flipH="1">
              <a:off x="2000" y="1262"/>
              <a:ext cx="1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81" name="Line 74"/>
            <p:cNvSpPr>
              <a:spLocks noChangeShapeType="1"/>
            </p:cNvSpPr>
            <p:nvPr/>
          </p:nvSpPr>
          <p:spPr bwMode="auto">
            <a:xfrm>
              <a:off x="2369" y="1262"/>
              <a:ext cx="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445" name="Group 75"/>
          <p:cNvGrpSpPr>
            <a:grpSpLocks/>
          </p:cNvGrpSpPr>
          <p:nvPr/>
        </p:nvGrpSpPr>
        <p:grpSpPr bwMode="auto">
          <a:xfrm>
            <a:off x="4629150" y="1912938"/>
            <a:ext cx="1168400" cy="412750"/>
            <a:chOff x="2936" y="973"/>
            <a:chExt cx="736" cy="260"/>
          </a:xfrm>
        </p:grpSpPr>
        <p:grpSp>
          <p:nvGrpSpPr>
            <p:cNvPr id="18470" name="Group 76"/>
            <p:cNvGrpSpPr>
              <a:grpSpLocks/>
            </p:cNvGrpSpPr>
            <p:nvPr/>
          </p:nvGrpSpPr>
          <p:grpSpPr bwMode="auto">
            <a:xfrm>
              <a:off x="3068" y="973"/>
              <a:ext cx="363" cy="260"/>
              <a:chOff x="3068" y="973"/>
              <a:chExt cx="363" cy="260"/>
            </a:xfrm>
          </p:grpSpPr>
          <p:sp>
            <p:nvSpPr>
              <p:cNvPr id="18474" name="Arc 77"/>
              <p:cNvSpPr>
                <a:spLocks/>
              </p:cNvSpPr>
              <p:nvPr/>
            </p:nvSpPr>
            <p:spPr bwMode="auto">
              <a:xfrm>
                <a:off x="3099" y="973"/>
                <a:ext cx="283" cy="130"/>
              </a:xfrm>
              <a:custGeom>
                <a:avLst/>
                <a:gdLst>
                  <a:gd name="T0" fmla="*/ 0 w 21676"/>
                  <a:gd name="T1" fmla="*/ 0 h 21600"/>
                  <a:gd name="T2" fmla="*/ 0 w 21676"/>
                  <a:gd name="T3" fmla="*/ 0 h 21600"/>
                  <a:gd name="T4" fmla="*/ 0 w 21676"/>
                  <a:gd name="T5" fmla="*/ 0 h 21600"/>
                  <a:gd name="T6" fmla="*/ 0 60000 65536"/>
                  <a:gd name="T7" fmla="*/ 0 60000 65536"/>
                  <a:gd name="T8" fmla="*/ 0 60000 65536"/>
                  <a:gd name="T9" fmla="*/ 0 w 21676"/>
                  <a:gd name="T10" fmla="*/ 0 h 21600"/>
                  <a:gd name="T11" fmla="*/ 21676 w 21676"/>
                  <a:gd name="T12" fmla="*/ 21600 h 21600"/>
                </a:gdLst>
                <a:ahLst/>
                <a:cxnLst>
                  <a:cxn ang="T6">
                    <a:pos x="T0" y="T1"/>
                  </a:cxn>
                  <a:cxn ang="T7">
                    <a:pos x="T2" y="T3"/>
                  </a:cxn>
                  <a:cxn ang="T8">
                    <a:pos x="T4" y="T5"/>
                  </a:cxn>
                </a:cxnLst>
                <a:rect l="T9" t="T10" r="T11" b="T12"/>
                <a:pathLst>
                  <a:path w="21676" h="21600" fill="none" extrusionOk="0">
                    <a:moveTo>
                      <a:pt x="0" y="0"/>
                    </a:moveTo>
                    <a:cubicBezTo>
                      <a:pt x="25" y="0"/>
                      <a:pt x="50" y="-1"/>
                      <a:pt x="76" y="0"/>
                    </a:cubicBezTo>
                    <a:cubicBezTo>
                      <a:pt x="12005" y="0"/>
                      <a:pt x="21676" y="9670"/>
                      <a:pt x="21676" y="21600"/>
                    </a:cubicBezTo>
                  </a:path>
                  <a:path w="21676" h="21600" stroke="0" extrusionOk="0">
                    <a:moveTo>
                      <a:pt x="0" y="0"/>
                    </a:moveTo>
                    <a:cubicBezTo>
                      <a:pt x="25" y="0"/>
                      <a:pt x="50" y="-1"/>
                      <a:pt x="76" y="0"/>
                    </a:cubicBezTo>
                    <a:cubicBezTo>
                      <a:pt x="12005" y="0"/>
                      <a:pt x="21676" y="9670"/>
                      <a:pt x="21676" y="21600"/>
                    </a:cubicBezTo>
                    <a:lnTo>
                      <a:pt x="76"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75" name="Arc 78"/>
              <p:cNvSpPr>
                <a:spLocks/>
              </p:cNvSpPr>
              <p:nvPr/>
            </p:nvSpPr>
            <p:spPr bwMode="auto">
              <a:xfrm>
                <a:off x="3097" y="1103"/>
                <a:ext cx="283"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76" name="Oval 79"/>
              <p:cNvSpPr>
                <a:spLocks noChangeArrowheads="1"/>
              </p:cNvSpPr>
              <p:nvPr/>
            </p:nvSpPr>
            <p:spPr bwMode="auto">
              <a:xfrm>
                <a:off x="3389" y="1085"/>
                <a:ext cx="42" cy="3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77" name="Arc 80"/>
              <p:cNvSpPr>
                <a:spLocks/>
              </p:cNvSpPr>
              <p:nvPr/>
            </p:nvSpPr>
            <p:spPr bwMode="auto">
              <a:xfrm>
                <a:off x="3070" y="973"/>
                <a:ext cx="87" cy="130"/>
              </a:xfrm>
              <a:custGeom>
                <a:avLst/>
                <a:gdLst>
                  <a:gd name="T0" fmla="*/ 0 w 21853"/>
                  <a:gd name="T1" fmla="*/ 0 h 21600"/>
                  <a:gd name="T2" fmla="*/ 0 w 21853"/>
                  <a:gd name="T3" fmla="*/ 0 h 21600"/>
                  <a:gd name="T4" fmla="*/ 0 w 21853"/>
                  <a:gd name="T5" fmla="*/ 0 h 21600"/>
                  <a:gd name="T6" fmla="*/ 0 60000 65536"/>
                  <a:gd name="T7" fmla="*/ 0 60000 65536"/>
                  <a:gd name="T8" fmla="*/ 0 60000 65536"/>
                  <a:gd name="T9" fmla="*/ 0 w 21853"/>
                  <a:gd name="T10" fmla="*/ 0 h 21600"/>
                  <a:gd name="T11" fmla="*/ 21853 w 21853"/>
                  <a:gd name="T12" fmla="*/ 21600 h 21600"/>
                </a:gdLst>
                <a:ahLst/>
                <a:cxnLst>
                  <a:cxn ang="T6">
                    <a:pos x="T0" y="T1"/>
                  </a:cxn>
                  <a:cxn ang="T7">
                    <a:pos x="T2" y="T3"/>
                  </a:cxn>
                  <a:cxn ang="T8">
                    <a:pos x="T4" y="T5"/>
                  </a:cxn>
                </a:cxnLst>
                <a:rect l="T9" t="T10" r="T11" b="T12"/>
                <a:pathLst>
                  <a:path w="21853" h="21600" fill="none" extrusionOk="0">
                    <a:moveTo>
                      <a:pt x="0" y="1"/>
                    </a:moveTo>
                    <a:cubicBezTo>
                      <a:pt x="84" y="0"/>
                      <a:pt x="168" y="-1"/>
                      <a:pt x="253" y="0"/>
                    </a:cubicBezTo>
                    <a:cubicBezTo>
                      <a:pt x="12182" y="0"/>
                      <a:pt x="21853" y="9670"/>
                      <a:pt x="21853" y="21600"/>
                    </a:cubicBezTo>
                  </a:path>
                  <a:path w="21853" h="21600" stroke="0" extrusionOk="0">
                    <a:moveTo>
                      <a:pt x="0" y="1"/>
                    </a:moveTo>
                    <a:cubicBezTo>
                      <a:pt x="84" y="0"/>
                      <a:pt x="168" y="-1"/>
                      <a:pt x="253" y="0"/>
                    </a:cubicBezTo>
                    <a:cubicBezTo>
                      <a:pt x="12182" y="0"/>
                      <a:pt x="21853" y="9670"/>
                      <a:pt x="21853" y="21600"/>
                    </a:cubicBezTo>
                    <a:lnTo>
                      <a:pt x="253"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78" name="Arc 81"/>
              <p:cNvSpPr>
                <a:spLocks/>
              </p:cNvSpPr>
              <p:nvPr/>
            </p:nvSpPr>
            <p:spPr bwMode="auto">
              <a:xfrm>
                <a:off x="3068" y="1103"/>
                <a:ext cx="87" cy="130"/>
              </a:xfrm>
              <a:custGeom>
                <a:avLst/>
                <a:gdLst>
                  <a:gd name="T0" fmla="*/ 0 w 21853"/>
                  <a:gd name="T1" fmla="*/ 0 h 21600"/>
                  <a:gd name="T2" fmla="*/ 0 w 21853"/>
                  <a:gd name="T3" fmla="*/ 0 h 21600"/>
                  <a:gd name="T4" fmla="*/ 0 w 21853"/>
                  <a:gd name="T5" fmla="*/ 0 h 21600"/>
                  <a:gd name="T6" fmla="*/ 0 60000 65536"/>
                  <a:gd name="T7" fmla="*/ 0 60000 65536"/>
                  <a:gd name="T8" fmla="*/ 0 60000 65536"/>
                  <a:gd name="T9" fmla="*/ 0 w 21853"/>
                  <a:gd name="T10" fmla="*/ 0 h 21600"/>
                  <a:gd name="T11" fmla="*/ 21853 w 21853"/>
                  <a:gd name="T12" fmla="*/ 21600 h 21600"/>
                </a:gdLst>
                <a:ahLst/>
                <a:cxnLst>
                  <a:cxn ang="T6">
                    <a:pos x="T0" y="T1"/>
                  </a:cxn>
                  <a:cxn ang="T7">
                    <a:pos x="T2" y="T3"/>
                  </a:cxn>
                  <a:cxn ang="T8">
                    <a:pos x="T4" y="T5"/>
                  </a:cxn>
                </a:cxnLst>
                <a:rect l="T9" t="T10" r="T11" b="T12"/>
                <a:pathLst>
                  <a:path w="21853" h="21600" fill="none" extrusionOk="0">
                    <a:moveTo>
                      <a:pt x="21853" y="0"/>
                    </a:moveTo>
                    <a:cubicBezTo>
                      <a:pt x="21853" y="11929"/>
                      <a:pt x="12182" y="21600"/>
                      <a:pt x="253" y="21600"/>
                    </a:cubicBezTo>
                    <a:cubicBezTo>
                      <a:pt x="168" y="21600"/>
                      <a:pt x="84" y="21599"/>
                      <a:pt x="0" y="21598"/>
                    </a:cubicBezTo>
                  </a:path>
                  <a:path w="21853" h="21600" stroke="0" extrusionOk="0">
                    <a:moveTo>
                      <a:pt x="21853" y="0"/>
                    </a:moveTo>
                    <a:cubicBezTo>
                      <a:pt x="21853" y="11929"/>
                      <a:pt x="12182" y="21600"/>
                      <a:pt x="253" y="21600"/>
                    </a:cubicBezTo>
                    <a:cubicBezTo>
                      <a:pt x="168" y="21600"/>
                      <a:pt x="84" y="21599"/>
                      <a:pt x="0" y="21598"/>
                    </a:cubicBezTo>
                    <a:lnTo>
                      <a:pt x="253"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8471" name="Line 82"/>
            <p:cNvSpPr>
              <a:spLocks noChangeShapeType="1"/>
            </p:cNvSpPr>
            <p:nvPr/>
          </p:nvSpPr>
          <p:spPr bwMode="auto">
            <a:xfrm>
              <a:off x="3439" y="1103"/>
              <a:ext cx="23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72" name="Line 83"/>
            <p:cNvSpPr>
              <a:spLocks noChangeShapeType="1"/>
            </p:cNvSpPr>
            <p:nvPr/>
          </p:nvSpPr>
          <p:spPr bwMode="auto">
            <a:xfrm flipH="1">
              <a:off x="2936" y="1037"/>
              <a:ext cx="20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73" name="Line 84"/>
            <p:cNvSpPr>
              <a:spLocks noChangeShapeType="1"/>
            </p:cNvSpPr>
            <p:nvPr/>
          </p:nvSpPr>
          <p:spPr bwMode="auto">
            <a:xfrm flipH="1">
              <a:off x="2936" y="1168"/>
              <a:ext cx="20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446" name="Group 85"/>
          <p:cNvGrpSpPr>
            <a:grpSpLocks/>
          </p:cNvGrpSpPr>
          <p:nvPr/>
        </p:nvGrpSpPr>
        <p:grpSpPr bwMode="auto">
          <a:xfrm>
            <a:off x="4035425" y="2641600"/>
            <a:ext cx="1219200" cy="414338"/>
            <a:chOff x="2562" y="1432"/>
            <a:chExt cx="768" cy="261"/>
          </a:xfrm>
        </p:grpSpPr>
        <p:sp>
          <p:nvSpPr>
            <p:cNvPr id="18460" name="Oval 86"/>
            <p:cNvSpPr>
              <a:spLocks noChangeArrowheads="1"/>
            </p:cNvSpPr>
            <p:nvPr/>
          </p:nvSpPr>
          <p:spPr bwMode="auto">
            <a:xfrm>
              <a:off x="3071" y="1537"/>
              <a:ext cx="51" cy="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8461" name="Group 87"/>
            <p:cNvGrpSpPr>
              <a:grpSpLocks/>
            </p:cNvGrpSpPr>
            <p:nvPr/>
          </p:nvGrpSpPr>
          <p:grpSpPr bwMode="auto">
            <a:xfrm>
              <a:off x="2728" y="1432"/>
              <a:ext cx="336" cy="261"/>
              <a:chOff x="2728" y="1432"/>
              <a:chExt cx="336" cy="261"/>
            </a:xfrm>
          </p:grpSpPr>
          <p:sp>
            <p:nvSpPr>
              <p:cNvPr id="18465" name="Arc 88"/>
              <p:cNvSpPr>
                <a:spLocks/>
              </p:cNvSpPr>
              <p:nvPr/>
            </p:nvSpPr>
            <p:spPr bwMode="auto">
              <a:xfrm>
                <a:off x="2924" y="1433"/>
                <a:ext cx="140" cy="131"/>
              </a:xfrm>
              <a:custGeom>
                <a:avLst/>
                <a:gdLst>
                  <a:gd name="T0" fmla="*/ 0 w 21753"/>
                  <a:gd name="T1" fmla="*/ 0 h 21600"/>
                  <a:gd name="T2" fmla="*/ 0 w 21753"/>
                  <a:gd name="T3" fmla="*/ 0 h 21600"/>
                  <a:gd name="T4" fmla="*/ 0 w 21753"/>
                  <a:gd name="T5" fmla="*/ 0 h 21600"/>
                  <a:gd name="T6" fmla="*/ 0 60000 65536"/>
                  <a:gd name="T7" fmla="*/ 0 60000 65536"/>
                  <a:gd name="T8" fmla="*/ 0 60000 65536"/>
                  <a:gd name="T9" fmla="*/ 0 w 21753"/>
                  <a:gd name="T10" fmla="*/ 0 h 21600"/>
                  <a:gd name="T11" fmla="*/ 21753 w 21753"/>
                  <a:gd name="T12" fmla="*/ 21600 h 21600"/>
                </a:gdLst>
                <a:ahLst/>
                <a:cxnLst>
                  <a:cxn ang="T6">
                    <a:pos x="T0" y="T1"/>
                  </a:cxn>
                  <a:cxn ang="T7">
                    <a:pos x="T2" y="T3"/>
                  </a:cxn>
                  <a:cxn ang="T8">
                    <a:pos x="T4" y="T5"/>
                  </a:cxn>
                </a:cxnLst>
                <a:rect l="T9" t="T10" r="T11" b="T12"/>
                <a:pathLst>
                  <a:path w="21753" h="21600" fill="none" extrusionOk="0">
                    <a:moveTo>
                      <a:pt x="-1" y="0"/>
                    </a:moveTo>
                    <a:cubicBezTo>
                      <a:pt x="51" y="0"/>
                      <a:pt x="102" y="-1"/>
                      <a:pt x="154" y="0"/>
                    </a:cubicBezTo>
                    <a:cubicBezTo>
                      <a:pt x="12018" y="0"/>
                      <a:pt x="21662" y="9569"/>
                      <a:pt x="21753" y="21433"/>
                    </a:cubicBezTo>
                  </a:path>
                  <a:path w="21753" h="21600" stroke="0" extrusionOk="0">
                    <a:moveTo>
                      <a:pt x="-1" y="0"/>
                    </a:moveTo>
                    <a:cubicBezTo>
                      <a:pt x="51" y="0"/>
                      <a:pt x="102" y="-1"/>
                      <a:pt x="154" y="0"/>
                    </a:cubicBezTo>
                    <a:cubicBezTo>
                      <a:pt x="12018" y="0"/>
                      <a:pt x="21662" y="9569"/>
                      <a:pt x="21753" y="21433"/>
                    </a:cubicBezTo>
                    <a:lnTo>
                      <a:pt x="154"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66" name="Arc 89"/>
              <p:cNvSpPr>
                <a:spLocks/>
              </p:cNvSpPr>
              <p:nvPr/>
            </p:nvSpPr>
            <p:spPr bwMode="auto">
              <a:xfrm>
                <a:off x="2923" y="1562"/>
                <a:ext cx="13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67" name="Line 90"/>
              <p:cNvSpPr>
                <a:spLocks noChangeShapeType="1"/>
              </p:cNvSpPr>
              <p:nvPr/>
            </p:nvSpPr>
            <p:spPr bwMode="auto">
              <a:xfrm flipH="1">
                <a:off x="2728" y="1432"/>
                <a:ext cx="19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68" name="Line 91"/>
              <p:cNvSpPr>
                <a:spLocks noChangeShapeType="1"/>
              </p:cNvSpPr>
              <p:nvPr/>
            </p:nvSpPr>
            <p:spPr bwMode="auto">
              <a:xfrm>
                <a:off x="2728" y="1432"/>
                <a:ext cx="0" cy="26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69" name="Line 92"/>
              <p:cNvSpPr>
                <a:spLocks noChangeShapeType="1"/>
              </p:cNvSpPr>
              <p:nvPr/>
            </p:nvSpPr>
            <p:spPr bwMode="auto">
              <a:xfrm flipH="1">
                <a:off x="2728" y="1693"/>
                <a:ext cx="19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8462" name="Line 93"/>
            <p:cNvSpPr>
              <a:spLocks noChangeShapeType="1"/>
            </p:cNvSpPr>
            <p:nvPr/>
          </p:nvSpPr>
          <p:spPr bwMode="auto">
            <a:xfrm flipH="1">
              <a:off x="2562" y="1497"/>
              <a:ext cx="16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63" name="Line 94"/>
            <p:cNvSpPr>
              <a:spLocks noChangeShapeType="1"/>
            </p:cNvSpPr>
            <p:nvPr/>
          </p:nvSpPr>
          <p:spPr bwMode="auto">
            <a:xfrm flipH="1">
              <a:off x="2562" y="1628"/>
              <a:ext cx="16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64" name="Line 95"/>
            <p:cNvSpPr>
              <a:spLocks noChangeShapeType="1"/>
            </p:cNvSpPr>
            <p:nvPr/>
          </p:nvSpPr>
          <p:spPr bwMode="auto">
            <a:xfrm>
              <a:off x="3130" y="1562"/>
              <a:ext cx="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8447" name="Line 96"/>
          <p:cNvSpPr>
            <a:spLocks noChangeShapeType="1"/>
          </p:cNvSpPr>
          <p:nvPr/>
        </p:nvSpPr>
        <p:spPr bwMode="auto">
          <a:xfrm>
            <a:off x="4041775" y="2366963"/>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8" name="Line 97"/>
          <p:cNvSpPr>
            <a:spLocks noChangeShapeType="1"/>
          </p:cNvSpPr>
          <p:nvPr/>
        </p:nvSpPr>
        <p:spPr bwMode="auto">
          <a:xfrm>
            <a:off x="3381375" y="2949575"/>
            <a:ext cx="70326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98"/>
          <p:cNvSpPr>
            <a:spLocks noChangeShapeType="1"/>
          </p:cNvSpPr>
          <p:nvPr/>
        </p:nvSpPr>
        <p:spPr bwMode="auto">
          <a:xfrm flipH="1">
            <a:off x="4635500" y="2216150"/>
            <a:ext cx="1588" cy="2603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99"/>
          <p:cNvSpPr>
            <a:spLocks noChangeShapeType="1"/>
          </p:cNvSpPr>
          <p:nvPr/>
        </p:nvSpPr>
        <p:spPr bwMode="auto">
          <a:xfrm>
            <a:off x="4627563" y="2493963"/>
            <a:ext cx="635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1" name="Line 100"/>
          <p:cNvSpPr>
            <a:spLocks noChangeShapeType="1"/>
          </p:cNvSpPr>
          <p:nvPr/>
        </p:nvSpPr>
        <p:spPr bwMode="auto">
          <a:xfrm>
            <a:off x="5253038" y="2492375"/>
            <a:ext cx="0" cy="3571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2" name="Line 101"/>
          <p:cNvSpPr>
            <a:spLocks noChangeShapeType="1"/>
          </p:cNvSpPr>
          <p:nvPr/>
        </p:nvSpPr>
        <p:spPr bwMode="auto">
          <a:xfrm flipV="1">
            <a:off x="2214563" y="2009775"/>
            <a:ext cx="2420937" cy="15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3" name="Line 102"/>
          <p:cNvSpPr>
            <a:spLocks noChangeShapeType="1"/>
          </p:cNvSpPr>
          <p:nvPr/>
        </p:nvSpPr>
        <p:spPr bwMode="auto">
          <a:xfrm>
            <a:off x="5237163" y="2849563"/>
            <a:ext cx="1295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4" name="Line 103"/>
          <p:cNvSpPr>
            <a:spLocks noChangeShapeType="1"/>
          </p:cNvSpPr>
          <p:nvPr/>
        </p:nvSpPr>
        <p:spPr bwMode="auto">
          <a:xfrm>
            <a:off x="2425700" y="2273300"/>
            <a:ext cx="609600" cy="76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5" name="Line 104"/>
          <p:cNvSpPr>
            <a:spLocks noChangeShapeType="1"/>
          </p:cNvSpPr>
          <p:nvPr/>
        </p:nvSpPr>
        <p:spPr bwMode="auto">
          <a:xfrm>
            <a:off x="3416300" y="2368550"/>
            <a:ext cx="2286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105"/>
          <p:cNvSpPr>
            <a:spLocks noChangeShapeType="1"/>
          </p:cNvSpPr>
          <p:nvPr/>
        </p:nvSpPr>
        <p:spPr bwMode="auto">
          <a:xfrm>
            <a:off x="4292600" y="2749550"/>
            <a:ext cx="552450" cy="9525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106"/>
          <p:cNvSpPr>
            <a:spLocks noChangeShapeType="1"/>
          </p:cNvSpPr>
          <p:nvPr/>
        </p:nvSpPr>
        <p:spPr bwMode="auto">
          <a:xfrm flipV="1">
            <a:off x="4940300" y="2120900"/>
            <a:ext cx="419100" cy="1143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107"/>
          <p:cNvSpPr>
            <a:spLocks noChangeShapeType="1"/>
          </p:cNvSpPr>
          <p:nvPr/>
        </p:nvSpPr>
        <p:spPr bwMode="auto">
          <a:xfrm>
            <a:off x="5892800" y="2120900"/>
            <a:ext cx="2286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9" name="Freeform 108"/>
          <p:cNvSpPr>
            <a:spLocks/>
          </p:cNvSpPr>
          <p:nvPr/>
        </p:nvSpPr>
        <p:spPr bwMode="auto">
          <a:xfrm>
            <a:off x="1644650" y="2120900"/>
            <a:ext cx="5564188" cy="687388"/>
          </a:xfrm>
          <a:custGeom>
            <a:avLst/>
            <a:gdLst>
              <a:gd name="T0" fmla="*/ 0 w 3505"/>
              <a:gd name="T1" fmla="*/ 241935207 h 433"/>
              <a:gd name="T2" fmla="*/ 1451610123 w 3505"/>
              <a:gd name="T3" fmla="*/ 241935207 h 433"/>
              <a:gd name="T4" fmla="*/ 2147483647 w 3505"/>
              <a:gd name="T5" fmla="*/ 241935207 h 433"/>
              <a:gd name="T6" fmla="*/ 2147483647 w 3505"/>
              <a:gd name="T7" fmla="*/ 362902761 h 433"/>
              <a:gd name="T8" fmla="*/ 2147483647 w 3505"/>
              <a:gd name="T9" fmla="*/ 362902761 h 433"/>
              <a:gd name="T10" fmla="*/ 2147483647 w 3505"/>
              <a:gd name="T11" fmla="*/ 967740828 h 433"/>
              <a:gd name="T12" fmla="*/ 2147483647 w 3505"/>
              <a:gd name="T13" fmla="*/ 967740828 h 433"/>
              <a:gd name="T14" fmla="*/ 2147483647 w 3505"/>
              <a:gd name="T15" fmla="*/ 1088708382 h 433"/>
              <a:gd name="T16" fmla="*/ 2147483647 w 3505"/>
              <a:gd name="T17" fmla="*/ 1088708382 h 433"/>
              <a:gd name="T18" fmla="*/ 2147483647 w 3505"/>
              <a:gd name="T19" fmla="*/ 604837968 h 433"/>
              <a:gd name="T20" fmla="*/ 2147483647 w 3505"/>
              <a:gd name="T21" fmla="*/ 604837968 h 433"/>
              <a:gd name="T22" fmla="*/ 2147483647 w 3505"/>
              <a:gd name="T23" fmla="*/ 120967603 h 433"/>
              <a:gd name="T24" fmla="*/ 2147483647 w 3505"/>
              <a:gd name="T25" fmla="*/ 241935207 h 433"/>
              <a:gd name="T26" fmla="*/ 2147483647 w 3505"/>
              <a:gd name="T27" fmla="*/ 0 h 433"/>
              <a:gd name="T28" fmla="*/ 2147483647 w 3505"/>
              <a:gd name="T29" fmla="*/ 0 h 4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05"/>
              <a:gd name="T46" fmla="*/ 0 h 433"/>
              <a:gd name="T47" fmla="*/ 3505 w 3505"/>
              <a:gd name="T48" fmla="*/ 433 h 4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05" h="433">
                <a:moveTo>
                  <a:pt x="0" y="96"/>
                </a:moveTo>
                <a:lnTo>
                  <a:pt x="576" y="96"/>
                </a:lnTo>
                <a:lnTo>
                  <a:pt x="864" y="96"/>
                </a:lnTo>
                <a:lnTo>
                  <a:pt x="912" y="144"/>
                </a:lnTo>
                <a:lnTo>
                  <a:pt x="1584" y="144"/>
                </a:lnTo>
                <a:lnTo>
                  <a:pt x="1584" y="384"/>
                </a:lnTo>
                <a:lnTo>
                  <a:pt x="1728" y="384"/>
                </a:lnTo>
                <a:lnTo>
                  <a:pt x="2064" y="432"/>
                </a:lnTo>
                <a:lnTo>
                  <a:pt x="2352" y="432"/>
                </a:lnTo>
                <a:lnTo>
                  <a:pt x="2352" y="240"/>
                </a:lnTo>
                <a:lnTo>
                  <a:pt x="1920" y="240"/>
                </a:lnTo>
                <a:lnTo>
                  <a:pt x="1920" y="48"/>
                </a:lnTo>
                <a:lnTo>
                  <a:pt x="2160" y="96"/>
                </a:lnTo>
                <a:lnTo>
                  <a:pt x="2400" y="0"/>
                </a:lnTo>
                <a:lnTo>
                  <a:pt x="3504"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2289369773"/>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52084</TotalTime>
  <Words>1665</Words>
  <Application>Microsoft Office PowerPoint</Application>
  <PresentationFormat>On-screen Show (4:3)</PresentationFormat>
  <Paragraphs>344</Paragraphs>
  <Slides>22</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Cambria</vt:lpstr>
      <vt:lpstr>Courier New</vt:lpstr>
      <vt:lpstr>Garamond</vt:lpstr>
      <vt:lpstr>Symbol</vt:lpstr>
      <vt:lpstr>Times Bold Italic</vt:lpstr>
      <vt:lpstr>Times New Roman</vt:lpstr>
      <vt:lpstr>Trebuchet MS</vt:lpstr>
      <vt:lpstr>Organic</vt:lpstr>
      <vt:lpstr>CSCIU 210 Computer Organization AKM Jahangir A Majumder, PhD</vt:lpstr>
      <vt:lpstr>Review and Learning Outcomes</vt:lpstr>
      <vt:lpstr>Review: Registers consisting of D Flip-Flop</vt:lpstr>
      <vt:lpstr>Reading data from Register File</vt:lpstr>
      <vt:lpstr>Registers in a MIPS Computer</vt:lpstr>
      <vt:lpstr>Review: Function of a Decoder</vt:lpstr>
      <vt:lpstr>Writing data into Register File</vt:lpstr>
      <vt:lpstr>Clocks</vt:lpstr>
      <vt:lpstr>Critical Path &amp; Cycle Time</vt:lpstr>
      <vt:lpstr>Tricks to Reduce Cycle Time</vt:lpstr>
      <vt:lpstr>Clock Skew’s Effect on Cycle Time</vt:lpstr>
      <vt:lpstr>Review: Function of a Multiplexer</vt:lpstr>
      <vt:lpstr>Building of 4-to-1-line Multiplexer with a Decoder</vt:lpstr>
      <vt:lpstr>Function of a Demultiplexer</vt:lpstr>
      <vt:lpstr>Building of 1-to-4-line Demultiplexer with a Decoder</vt:lpstr>
      <vt:lpstr>Actually, We Already Covered the Demultiplexer</vt:lpstr>
      <vt:lpstr>Our Simple Processor Description</vt:lpstr>
      <vt:lpstr>A Simple Processor Diagram</vt:lpstr>
      <vt:lpstr>Machine Format</vt:lpstr>
      <vt:lpstr>Register and ALU Function Numbering</vt:lpstr>
      <vt:lpstr>Conversion between Assembly Language and Machine Code</vt:lpstr>
      <vt:lpstr>In-Class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Mouny</dc:creator>
  <cp:lastModifiedBy>MAJUMDER, AKM JAHANGIR</cp:lastModifiedBy>
  <cp:revision>998</cp:revision>
  <cp:lastPrinted>2013-11-25T17:13:45Z</cp:lastPrinted>
  <dcterms:created xsi:type="dcterms:W3CDTF">2012-08-10T22:02:17Z</dcterms:created>
  <dcterms:modified xsi:type="dcterms:W3CDTF">2018-10-24T22:42:06Z</dcterms:modified>
</cp:coreProperties>
</file>