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5"/>
  </p:notesMasterIdLst>
  <p:handoutMasterIdLst>
    <p:handoutMasterId r:id="rId16"/>
  </p:handoutMasterIdLst>
  <p:sldIdLst>
    <p:sldId id="1654" r:id="rId2"/>
    <p:sldId id="1655" r:id="rId3"/>
    <p:sldId id="1282" r:id="rId4"/>
    <p:sldId id="1656" r:id="rId5"/>
    <p:sldId id="1657" r:id="rId6"/>
    <p:sldId id="1658" r:id="rId7"/>
    <p:sldId id="1659" r:id="rId8"/>
    <p:sldId id="1660" r:id="rId9"/>
    <p:sldId id="1661" r:id="rId10"/>
    <p:sldId id="1662" r:id="rId11"/>
    <p:sldId id="1663" r:id="rId12"/>
    <p:sldId id="1664" r:id="rId13"/>
    <p:sldId id="1665" r:id="rId1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1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71" b="1" i="0">
                <a:solidFill>
                  <a:srgbClr val="0070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5"/>
          </p:nvPr>
        </p:nvSpPr>
        <p:spPr>
          <a:xfrm>
            <a:off x="3048000" y="6457145"/>
            <a:ext cx="29260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rgbClr val="000000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Rajasekhar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 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</a:t>
            </a:r>
            <a:r>
              <a:rPr lang="en-US" sz="1800" dirty="0" smtClean="0"/>
              <a:t>26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October </a:t>
            </a:r>
            <a:r>
              <a:rPr lang="en-US" sz="1800" dirty="0" smtClean="0"/>
              <a:t>31</a:t>
            </a:r>
            <a:r>
              <a:rPr lang="en-US" sz="1800" dirty="0" smtClean="0"/>
              <a:t>, </a:t>
            </a:r>
            <a:r>
              <a:rPr lang="en-US" sz="1800" dirty="0" smtClean="0"/>
              <a:t>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2484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609600" y="152400"/>
            <a:ext cx="8001000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The Third Program: Taking Text Input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>
          <a:xfrm>
            <a:off x="2209800" y="1143000"/>
            <a:ext cx="7620000" cy="4640263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1300" dirty="0" smtClean="0"/>
              <a:t>.data           # data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prompt:   .asciiz  "Please enter your name (last, first):   "</a:t>
            </a:r>
          </a:p>
          <a:p>
            <a:pPr eaLnBrk="1" hangingPunct="1">
              <a:buFontTx/>
              <a:buNone/>
            </a:pPr>
            <a:r>
              <a:rPr lang="en-US" sz="1300" dirty="0" err="1" smtClean="0"/>
              <a:t>yname</a:t>
            </a:r>
            <a:r>
              <a:rPr lang="en-US" sz="1300" dirty="0" smtClean="0"/>
              <a:t>:    .asciiz  "</a:t>
            </a:r>
            <a:r>
              <a:rPr lang="en-US" sz="1300" dirty="0" err="1" smtClean="0"/>
              <a:t>xxxxxxxxxxxxxxxxxxxxxxxxxxx</a:t>
            </a:r>
            <a:r>
              <a:rPr lang="en-US" sz="1300" dirty="0" smtClean="0"/>
              <a:t>”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.text	 #   INSTRUCTIONS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.globl main	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main:	li  $2, 4		# print prompt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		la  $4,  prompt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		</a:t>
            </a:r>
            <a:r>
              <a:rPr lang="en-US" sz="1300" dirty="0" err="1" smtClean="0"/>
              <a:t>syscall</a:t>
            </a:r>
            <a:endParaRPr lang="en-US" sz="1300" dirty="0" smtClean="0"/>
          </a:p>
          <a:p>
            <a:pPr eaLnBrk="1" hangingPunct="1">
              <a:buFontTx/>
              <a:buNone/>
            </a:pPr>
            <a:r>
              <a:rPr lang="en-US" sz="1300" dirty="0" smtClean="0"/>
              <a:t>		li  $2, 8		# read string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		li $5, 20		# length of string = 20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		la $4, </a:t>
            </a:r>
            <a:r>
              <a:rPr lang="en-US" sz="1300" dirty="0" err="1" smtClean="0"/>
              <a:t>yname</a:t>
            </a:r>
            <a:r>
              <a:rPr lang="en-US" sz="1300" dirty="0" smtClean="0"/>
              <a:t>                 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		</a:t>
            </a:r>
            <a:r>
              <a:rPr lang="en-US" sz="1300" dirty="0" err="1" smtClean="0"/>
              <a:t>syscall</a:t>
            </a:r>
            <a:endParaRPr lang="en-US" sz="1300" dirty="0" smtClean="0"/>
          </a:p>
          <a:p>
            <a:pPr eaLnBrk="1" hangingPunct="1">
              <a:buFontTx/>
              <a:buNone/>
            </a:pPr>
            <a:r>
              <a:rPr lang="en-US" sz="1300" dirty="0" smtClean="0"/>
              <a:t>		li  $2, 4		# print result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		la  $4, </a:t>
            </a:r>
            <a:r>
              <a:rPr lang="en-US" sz="1300" dirty="0" err="1" smtClean="0"/>
              <a:t>yname</a:t>
            </a:r>
            <a:r>
              <a:rPr lang="en-US" sz="1300" dirty="0" smtClean="0"/>
              <a:t>   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		</a:t>
            </a:r>
            <a:r>
              <a:rPr lang="en-US" sz="1300" dirty="0" err="1" smtClean="0"/>
              <a:t>syscall</a:t>
            </a:r>
            <a:endParaRPr lang="en-US" sz="1300" dirty="0" smtClean="0"/>
          </a:p>
          <a:p>
            <a:pPr eaLnBrk="1" hangingPunct="1">
              <a:buFontTx/>
              <a:buNone/>
            </a:pPr>
            <a:r>
              <a:rPr lang="en-US" sz="1300" dirty="0" smtClean="0"/>
              <a:t>		li  $2, 10		# exit program</a:t>
            </a:r>
          </a:p>
          <a:p>
            <a:pPr eaLnBrk="1" hangingPunct="1">
              <a:buFontTx/>
              <a:buNone/>
            </a:pPr>
            <a:r>
              <a:rPr lang="en-US" sz="1300" dirty="0" smtClean="0"/>
              <a:t>		</a:t>
            </a:r>
            <a:r>
              <a:rPr lang="en-US" sz="1300" dirty="0" err="1" smtClean="0"/>
              <a:t>syscall</a:t>
            </a: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20506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609600" y="2286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Result of Example Program 3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2000" r="15625" b="14999"/>
          <a:stretch>
            <a:fillRect/>
          </a:stretch>
        </p:blipFill>
        <p:spPr bwMode="auto">
          <a:xfrm>
            <a:off x="762000" y="1295400"/>
            <a:ext cx="73152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33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Exercise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762000" y="1905000"/>
            <a:ext cx="7924800" cy="344487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3200" dirty="0" smtClean="0"/>
              <a:t>Write a program implementing the following functions.</a:t>
            </a:r>
          </a:p>
          <a:p>
            <a:pPr lvl="1" eaLnBrk="1" hangingPunct="1"/>
            <a:r>
              <a:rPr lang="en-US" sz="2800" dirty="0" smtClean="0"/>
              <a:t>Ask the user to enter a number with the following prompt</a:t>
            </a:r>
          </a:p>
          <a:p>
            <a:pPr lvl="2" eaLnBrk="1" hangingPunct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"Please input an integer:”</a:t>
            </a:r>
          </a:p>
          <a:p>
            <a:pPr lvl="1" eaLnBrk="1" hangingPunct="1"/>
            <a:r>
              <a:rPr lang="en-US" sz="2800" dirty="0" smtClean="0"/>
              <a:t>Add the number by one</a:t>
            </a:r>
          </a:p>
          <a:p>
            <a:pPr lvl="1" eaLnBrk="1" hangingPunct="1"/>
            <a:r>
              <a:rPr lang="en-US" sz="2800" dirty="0" smtClean="0"/>
              <a:t>Print out the result after the following message</a:t>
            </a:r>
          </a:p>
          <a:p>
            <a:pPr lvl="2" eaLnBrk="1" hangingPunct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"Next integer is: "</a:t>
            </a:r>
          </a:p>
        </p:txBody>
      </p:sp>
    </p:spTree>
    <p:extLst>
      <p:ext uri="{BB962C8B-B14F-4D97-AF65-F5344CB8AC3E}">
        <p14:creationId xmlns:p14="http://schemas.microsoft.com/office/powerpoint/2010/main" val="53739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0772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Result of Program Exercise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2000" r="27499" b="28000"/>
          <a:stretch>
            <a:fillRect/>
          </a:stretch>
        </p:blipFill>
        <p:spPr bwMode="auto">
          <a:xfrm>
            <a:off x="762000" y="1143000"/>
            <a:ext cx="7696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33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3717" y="1524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21578" y="1127181"/>
            <a:ext cx="7855390" cy="511275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will </a:t>
            </a:r>
            <a:r>
              <a:rPr lang="en-US" b="1" dirty="0">
                <a:solidFill>
                  <a:srgbClr val="C00000"/>
                </a:solidFill>
              </a:rPr>
              <a:t>CONTINUE </a:t>
            </a:r>
            <a:r>
              <a:rPr lang="en-US" dirty="0"/>
              <a:t>our coverage on MIPS assembly language</a:t>
            </a:r>
          </a:p>
          <a:p>
            <a:pPr>
              <a:lnSpc>
                <a:spcPct val="90000"/>
              </a:lnSpc>
            </a:pPr>
            <a:r>
              <a:rPr lang="en-US" dirty="0"/>
              <a:t>We will learn followings today: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Memory vs. Register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MIPS Register Conventions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MIPS Control Instruction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Inequalities in MIPS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 </a:t>
            </a:r>
            <a:r>
              <a:rPr lang="en-US" dirty="0"/>
              <a:t>will learn how to write code in MIPS simulator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We </a:t>
            </a:r>
            <a:r>
              <a:rPr lang="en-US" b="1" dirty="0">
                <a:solidFill>
                  <a:srgbClr val="C00000"/>
                </a:solidFill>
              </a:rPr>
              <a:t>will have Quiz </a:t>
            </a:r>
            <a:r>
              <a:rPr lang="en-US" b="1" dirty="0" smtClean="0">
                <a:solidFill>
                  <a:srgbClr val="C00000"/>
                </a:solidFill>
              </a:rPr>
              <a:t>5 </a:t>
            </a:r>
            <a:r>
              <a:rPr lang="en-US" b="1" dirty="0">
                <a:solidFill>
                  <a:srgbClr val="C00000"/>
                </a:solidFill>
              </a:rPr>
              <a:t>on </a:t>
            </a:r>
            <a:r>
              <a:rPr lang="en-US" b="1" dirty="0" smtClean="0">
                <a:solidFill>
                  <a:srgbClr val="C00000"/>
                </a:solidFill>
              </a:rPr>
              <a:t>Friday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smtClean="0">
                <a:solidFill>
                  <a:srgbClr val="C00000"/>
                </a:solidFill>
              </a:rPr>
              <a:t>November 2, </a:t>
            </a:r>
            <a:r>
              <a:rPr lang="en-US" b="1" dirty="0">
                <a:solidFill>
                  <a:srgbClr val="C00000"/>
                </a:solidFill>
              </a:rPr>
              <a:t>which will cover lecture </a:t>
            </a:r>
            <a:r>
              <a:rPr lang="en-US" b="1" dirty="0" smtClean="0">
                <a:solidFill>
                  <a:srgbClr val="C00000"/>
                </a:solidFill>
              </a:rPr>
              <a:t>20-24</a:t>
            </a:r>
            <a:endParaRPr lang="en-US" b="1" dirty="0">
              <a:solidFill>
                <a:srgbClr val="C00000"/>
              </a:solidFill>
            </a:endParaRP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HW </a:t>
            </a:r>
            <a:r>
              <a:rPr lang="en-US" b="1" dirty="0" smtClean="0">
                <a:solidFill>
                  <a:srgbClr val="C00000"/>
                </a:solidFill>
              </a:rPr>
              <a:t>5 is </a:t>
            </a:r>
            <a:r>
              <a:rPr lang="en-US" dirty="0" smtClean="0">
                <a:solidFill>
                  <a:schemeClr val="tx1"/>
                </a:solidFill>
              </a:rPr>
              <a:t>due today 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CC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544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Summary</a:t>
            </a:r>
          </a:p>
        </p:txBody>
      </p:sp>
      <p:sp>
        <p:nvSpPr>
          <p:cNvPr id="2867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057400"/>
            <a:ext cx="7848600" cy="344487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So far, we covered the following MIPS Instructions and Registers:</a:t>
            </a:r>
          </a:p>
          <a:p>
            <a:pPr lvl="1" eaLnBrk="1" hangingPunct="1"/>
            <a:r>
              <a:rPr lang="en-US" dirty="0" smtClean="0"/>
              <a:t>Instructions:</a:t>
            </a:r>
          </a:p>
          <a:p>
            <a:pPr lvl="2" eaLnBrk="1" hangingPunct="1">
              <a:buFontTx/>
              <a:buNone/>
            </a:pPr>
            <a:r>
              <a:rPr lang="en-US" dirty="0" smtClean="0">
                <a:latin typeface="Courier New" pitchFamily="49" charset="0"/>
              </a:rPr>
              <a:t>add, sub, </a:t>
            </a:r>
            <a:r>
              <a:rPr lang="en-US" dirty="0" err="1" smtClean="0">
                <a:latin typeface="Courier New" pitchFamily="49" charset="0"/>
              </a:rPr>
              <a:t>addi</a:t>
            </a:r>
            <a:r>
              <a:rPr lang="en-US" dirty="0" smtClean="0">
                <a:latin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</a:rPr>
              <a:t>sw</a:t>
            </a:r>
            <a:endParaRPr lang="en-US" dirty="0" smtClean="0"/>
          </a:p>
          <a:p>
            <a:pPr lvl="1" eaLnBrk="1" hangingPunct="1"/>
            <a:r>
              <a:rPr lang="en-US" dirty="0" smtClean="0"/>
              <a:t>Registers: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C Variables: </a:t>
            </a:r>
            <a:r>
              <a:rPr lang="en-US" dirty="0" smtClean="0">
                <a:latin typeface="Courier New" pitchFamily="49" charset="0"/>
              </a:rPr>
              <a:t>$s0</a:t>
            </a:r>
            <a:r>
              <a:rPr lang="en-US" dirty="0" smtClean="0"/>
              <a:t> - </a:t>
            </a:r>
            <a:r>
              <a:rPr lang="en-US" dirty="0" smtClean="0">
                <a:latin typeface="Courier New" pitchFamily="49" charset="0"/>
              </a:rPr>
              <a:t>$s7</a:t>
            </a:r>
            <a:endParaRPr lang="en-US" dirty="0" smtClean="0"/>
          </a:p>
          <a:p>
            <a:pPr lvl="2" eaLnBrk="1" hangingPunct="1">
              <a:buFontTx/>
              <a:buNone/>
            </a:pPr>
            <a:r>
              <a:rPr lang="en-US" dirty="0" smtClean="0"/>
              <a:t>Temporary Variables: </a:t>
            </a:r>
            <a:r>
              <a:rPr lang="en-US" dirty="0" smtClean="0">
                <a:latin typeface="Courier New" pitchFamily="49" charset="0"/>
              </a:rPr>
              <a:t>$t0</a:t>
            </a:r>
            <a:r>
              <a:rPr lang="en-US" dirty="0" smtClean="0"/>
              <a:t> - </a:t>
            </a:r>
            <a:r>
              <a:rPr lang="en-US" dirty="0" smtClean="0">
                <a:latin typeface="Courier New" pitchFamily="49" charset="0"/>
              </a:rPr>
              <a:t>$t7</a:t>
            </a:r>
            <a:endParaRPr lang="en-US" dirty="0" smtClean="0"/>
          </a:p>
          <a:p>
            <a:pPr lvl="2" eaLnBrk="1" hangingPunct="1">
              <a:buFontTx/>
              <a:buNone/>
            </a:pPr>
            <a:r>
              <a:rPr lang="en-US" dirty="0" smtClean="0"/>
              <a:t>Zero: </a:t>
            </a:r>
            <a:r>
              <a:rPr lang="en-US" dirty="0" smtClean="0">
                <a:latin typeface="Courier New" pitchFamily="49" charset="0"/>
              </a:rPr>
              <a:t>$zero</a:t>
            </a:r>
          </a:p>
          <a:p>
            <a:pPr eaLnBrk="1" hangingPunct="1"/>
            <a:r>
              <a:rPr lang="en-US" dirty="0" smtClean="0"/>
              <a:t>Reading Materials: Textbook chapter 2.1-2.3.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163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The First Program: Hello World</a:t>
            </a:r>
          </a:p>
        </p:txBody>
      </p:sp>
      <p:sp>
        <p:nvSpPr>
          <p:cNvPr id="1024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00200"/>
            <a:ext cx="7315200" cy="457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sz="2400" dirty="0" smtClean="0"/>
              <a:t>.text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.globl main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main: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li $v0, 4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la $a0, str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syscall</a:t>
            </a:r>
            <a:r>
              <a:rPr lang="en-US" sz="2400" dirty="0" smtClean="0"/>
              <a:t>      # print string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li $v0, 10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syscall</a:t>
            </a:r>
            <a:r>
              <a:rPr lang="en-US" sz="2400" dirty="0" smtClean="0"/>
              <a:t>      # exit (you must use </a:t>
            </a:r>
            <a:r>
              <a:rPr lang="en-US" sz="2400" dirty="0" err="1" smtClean="0"/>
              <a:t>syscall</a:t>
            </a:r>
            <a:r>
              <a:rPr lang="en-US" sz="2400" dirty="0" smtClean="0"/>
              <a:t> #10 to exit)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.data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str:    .asciiz "Hello World!!!"</a:t>
            </a:r>
          </a:p>
        </p:txBody>
      </p:sp>
    </p:spTree>
    <p:extLst>
      <p:ext uri="{BB962C8B-B14F-4D97-AF65-F5344CB8AC3E}">
        <p14:creationId xmlns:p14="http://schemas.microsoft.com/office/powerpoint/2010/main" val="50796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Execute the program</a:t>
            </a:r>
          </a:p>
        </p:txBody>
      </p:sp>
      <p:pic>
        <p:nvPicPr>
          <p:cNvPr id="1126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827838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268" name="Line 7"/>
          <p:cNvSpPr>
            <a:spLocks noChangeShapeType="1"/>
          </p:cNvSpPr>
          <p:nvPr/>
        </p:nvSpPr>
        <p:spPr bwMode="auto">
          <a:xfrm flipV="1">
            <a:off x="914400" y="2743200"/>
            <a:ext cx="685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Rectangle 8"/>
          <p:cNvSpPr>
            <a:spLocks noChangeArrowheads="1"/>
          </p:cNvSpPr>
          <p:nvPr/>
        </p:nvSpPr>
        <p:spPr bwMode="auto">
          <a:xfrm>
            <a:off x="304800" y="3581400"/>
            <a:ext cx="5284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Starting address is 0x00400000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270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80010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Layout of MIPS Computer Memory</a:t>
            </a:r>
          </a:p>
        </p:txBody>
      </p:sp>
      <p:pic>
        <p:nvPicPr>
          <p:cNvPr id="12291" name="Picture 7" descr="05~Figure_A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756" y="1600200"/>
            <a:ext cx="5617444" cy="4366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6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0772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Result of Example Program 1</a:t>
            </a:r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9" t="5000" r="5814"/>
          <a:stretch>
            <a:fillRect/>
          </a:stretch>
        </p:blipFill>
        <p:spPr bwMode="auto">
          <a:xfrm>
            <a:off x="1600200" y="1143000"/>
            <a:ext cx="5502275" cy="520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7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76200"/>
            <a:ext cx="80772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The Second Program: Addition</a:t>
            </a:r>
          </a:p>
        </p:txBody>
      </p:sp>
      <p:sp>
        <p:nvSpPr>
          <p:cNvPr id="14339" name="AutoShape 6"/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1066800"/>
            <a:ext cx="8458200" cy="66294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.data   # data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val1:    .asciiz  "Enter 1st integer:  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val2:    .asciiz  "Enter 2nd integer:  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str:     .asciiz  "The result = “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.text                                                #   INSTRUCTIONS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.globl main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main:     li  $2, 4                             #  print string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la  $4, val1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</a:t>
            </a:r>
            <a:r>
              <a:rPr lang="en-US" sz="800" dirty="0" err="1" smtClean="0">
                <a:latin typeface="+mj-lt"/>
              </a:rPr>
              <a:t>syscall</a:t>
            </a:r>
            <a:endParaRPr lang="en-US" sz="8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li  $2, 5                             # read 1st in -- result in r2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</a:t>
            </a:r>
            <a:r>
              <a:rPr lang="en-US" sz="800" dirty="0" err="1" smtClean="0">
                <a:latin typeface="+mj-lt"/>
              </a:rPr>
              <a:t>syscall</a:t>
            </a:r>
            <a:endParaRPr lang="en-US" sz="8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move $16, $2                   # save 1st integer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li  $2, 4                             # print string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la  $4, val2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</a:t>
            </a:r>
            <a:r>
              <a:rPr lang="en-US" sz="800" dirty="0" err="1" smtClean="0">
                <a:latin typeface="+mj-lt"/>
              </a:rPr>
              <a:t>syscall</a:t>
            </a:r>
            <a:endParaRPr lang="en-US" sz="8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li  $2, 5                             #  read 2nd </a:t>
            </a:r>
            <a:r>
              <a:rPr lang="en-US" sz="800" dirty="0" err="1" smtClean="0">
                <a:latin typeface="+mj-lt"/>
              </a:rPr>
              <a:t>int</a:t>
            </a:r>
            <a:r>
              <a:rPr lang="en-US" sz="800" dirty="0" smtClean="0">
                <a:latin typeface="+mj-lt"/>
              </a:rPr>
              <a:t> -- result in r2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</a:t>
            </a:r>
            <a:r>
              <a:rPr lang="en-US" sz="800" dirty="0" err="1" smtClean="0">
                <a:latin typeface="+mj-lt"/>
              </a:rPr>
              <a:t>syscall</a:t>
            </a:r>
            <a:endParaRPr lang="en-US" sz="8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add   $16, $16, $2            # sum both integers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li $2, 4                               # print string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la $4, str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</a:t>
            </a:r>
            <a:r>
              <a:rPr lang="en-US" sz="800" dirty="0" err="1" smtClean="0">
                <a:latin typeface="+mj-lt"/>
              </a:rPr>
              <a:t>syscall</a:t>
            </a:r>
            <a:endParaRPr lang="en-US" sz="8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li $2, 1                               #  print </a:t>
            </a:r>
            <a:r>
              <a:rPr lang="en-US" sz="800" dirty="0" err="1" smtClean="0">
                <a:latin typeface="+mj-lt"/>
              </a:rPr>
              <a:t>int</a:t>
            </a:r>
            <a:endParaRPr lang="en-US" sz="8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move $4, $16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</a:t>
            </a:r>
            <a:r>
              <a:rPr lang="en-US" sz="800" dirty="0" err="1" smtClean="0">
                <a:latin typeface="+mj-lt"/>
              </a:rPr>
              <a:t>syscall</a:t>
            </a:r>
            <a:endParaRPr lang="en-US" sz="8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li  $2, 10                            # exit program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800" dirty="0" smtClean="0">
                <a:latin typeface="+mj-lt"/>
              </a:rPr>
              <a:t>               </a:t>
            </a:r>
            <a:r>
              <a:rPr lang="en-US" sz="800" dirty="0" err="1" smtClean="0">
                <a:latin typeface="+mj-lt"/>
              </a:rPr>
              <a:t>syscall</a:t>
            </a:r>
            <a:endParaRPr lang="en-US" sz="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92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Result of Example Program 2</a:t>
            </a: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3" t="3125" r="5438" b="5251"/>
          <a:stretch>
            <a:fillRect/>
          </a:stretch>
        </p:blipFill>
        <p:spPr bwMode="auto">
          <a:xfrm>
            <a:off x="1371600" y="1143000"/>
            <a:ext cx="5922963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96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58490</TotalTime>
  <Words>461</Words>
  <Application>Microsoft Office PowerPoint</Application>
  <PresentationFormat>On-screen Show (4:3)</PresentationFormat>
  <Paragraphs>100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Courier New</vt:lpstr>
      <vt:lpstr>Garamond</vt:lpstr>
      <vt:lpstr>Times New Roman</vt:lpstr>
      <vt:lpstr>Trebuchet MS</vt:lpstr>
      <vt:lpstr>Organic</vt:lpstr>
      <vt:lpstr>CSCIU 210 Computer Organization AKM Jahangir A Majumder, PhD</vt:lpstr>
      <vt:lpstr>Review and Learning Outcomes</vt:lpstr>
      <vt:lpstr>Summary</vt:lpstr>
      <vt:lpstr>The First Program: Hello World</vt:lpstr>
      <vt:lpstr>Execute the program</vt:lpstr>
      <vt:lpstr>Layout of MIPS Computer Memory</vt:lpstr>
      <vt:lpstr>Result of Example Program 1</vt:lpstr>
      <vt:lpstr>The Second Program: Addition</vt:lpstr>
      <vt:lpstr>Result of Example Program 2</vt:lpstr>
      <vt:lpstr>The Third Program: Taking Text Input</vt:lpstr>
      <vt:lpstr>Result of Example Program 3</vt:lpstr>
      <vt:lpstr>Exercise</vt:lpstr>
      <vt:lpstr>Result of Program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1016</cp:revision>
  <cp:lastPrinted>2013-11-25T17:13:45Z</cp:lastPrinted>
  <dcterms:created xsi:type="dcterms:W3CDTF">2012-08-10T22:02:17Z</dcterms:created>
  <dcterms:modified xsi:type="dcterms:W3CDTF">2018-10-31T18:22:22Z</dcterms:modified>
</cp:coreProperties>
</file>