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18"/>
  </p:notesMasterIdLst>
  <p:handoutMasterIdLst>
    <p:handoutMasterId r:id="rId19"/>
  </p:handoutMasterIdLst>
  <p:sldIdLst>
    <p:sldId id="935" r:id="rId2"/>
    <p:sldId id="940" r:id="rId3"/>
    <p:sldId id="937" r:id="rId4"/>
    <p:sldId id="678" r:id="rId5"/>
    <p:sldId id="679" r:id="rId6"/>
    <p:sldId id="680" r:id="rId7"/>
    <p:sldId id="681" r:id="rId8"/>
    <p:sldId id="682" r:id="rId9"/>
    <p:sldId id="683" r:id="rId10"/>
    <p:sldId id="688" r:id="rId11"/>
    <p:sldId id="689" r:id="rId12"/>
    <p:sldId id="690" r:id="rId13"/>
    <p:sldId id="691" r:id="rId14"/>
    <p:sldId id="692" r:id="rId15"/>
    <p:sldId id="693" r:id="rId16"/>
    <p:sldId id="813" r:id="rId17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55" autoAdjust="0"/>
  </p:normalViewPr>
  <p:slideViewPr>
    <p:cSldViewPr>
      <p:cViewPr varScale="1">
        <p:scale>
          <a:sx n="73" d="100"/>
          <a:sy n="73" d="100"/>
        </p:scale>
        <p:origin x="13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0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C825F-C7E7-4636-94F1-AC6DDFB96CCE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CDCF2-22E6-45FC-BFFF-F9FE793DA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44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CDC545A4-FC33-4A93-9C6A-791085183A95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50963" y="1162050"/>
            <a:ext cx="4179887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834B4D12-0171-4CB0-80BD-A229CE42D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8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986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42F605F7-BC58-45C4-AC84-5CCA0DCEDC98}" type="datetime4">
              <a:rPr lang="en-US"/>
              <a:pPr/>
              <a:t>August 28,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1 — Computer Abstractions and Technology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820E58EE-7BD8-4742-BACF-87BE4F4C6318}" type="slidenum">
              <a:rPr lang="en-US"/>
              <a:pPr/>
              <a:t>12</a:t>
            </a:fld>
            <a:endParaRPr lang="en-US"/>
          </a:p>
        </p:txBody>
      </p:sp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6971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92E035C9-EF24-4EBE-B568-5754AC9018CA}" type="datetime4">
              <a:rPr lang="en-US"/>
              <a:pPr/>
              <a:t>August 28,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1 — Computer Abstractions and Technology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11E3E0C3-C16F-4F82-9650-6E4924D3FC2A}" type="slidenum">
              <a:rPr lang="en-US"/>
              <a:pPr/>
              <a:t>13</a:t>
            </a:fld>
            <a:endParaRPr lang="en-US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8935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0592A8D8-821D-47D2-AABA-DDE2150A26D6}" type="datetime4">
              <a:rPr lang="en-US"/>
              <a:pPr/>
              <a:t>August 28,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1 — Computer Abstractions and Technology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A0500B71-8253-44E1-817C-1F5E379A8D02}" type="slidenum">
              <a:rPr lang="en-US"/>
              <a:pPr/>
              <a:t>14</a:t>
            </a:fld>
            <a:endParaRPr lang="en-US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5161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A9B9E5CC-11BD-40AC-910F-A9AB935EE4A5}" type="datetime4">
              <a:rPr lang="en-US"/>
              <a:pPr/>
              <a:t>August 28,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1 — Computer Abstractions and Technology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20A275F0-7A0A-4D00-9146-4CA5C214B91A}" type="slidenum">
              <a:rPr lang="en-US"/>
              <a:pPr/>
              <a:t>15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4885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r>
              <a:rPr 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70784" y="0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fld id="{B9CF4CC7-A1B9-496B-A652-9D7BF1D15706}" type="datetime4">
              <a:rPr lang="en-US"/>
              <a:pPr/>
              <a:t>August 28,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8830643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r>
              <a:rPr lang="en-US"/>
              <a:t>Chapter 1 — Computer Abstractions and Technology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784" y="8830643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fld id="{C3041CED-3909-433D-8AF9-593BD1E5894B}" type="slidenum">
              <a:rPr lang="en-US"/>
              <a:pPr/>
              <a:t>3</a:t>
            </a:fld>
            <a:endParaRPr lang="en-US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4521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r>
              <a:rPr 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70784" y="0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fld id="{FEECAEF9-9C4C-4D6E-A73D-0F9732896FC0}" type="datetime4">
              <a:rPr lang="en-US"/>
              <a:pPr/>
              <a:t>August 28,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8830643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r>
              <a:rPr lang="en-US"/>
              <a:t>Chapter 1 — Computer Abstractions and Technology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784" y="8830643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fld id="{B7DB05C0-B43E-48BB-9671-71F75D57A1E9}" type="slidenum">
              <a:rPr lang="en-US"/>
              <a:pPr/>
              <a:t>4</a:t>
            </a:fld>
            <a:endParaRPr lang="en-US"/>
          </a:p>
        </p:txBody>
      </p:sp>
      <p:sp>
        <p:nvSpPr>
          <p:cNvPr id="3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6388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r>
              <a:rPr 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70784" y="0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fld id="{2F395A92-3ED5-4D6F-AE48-C4E601A1B422}" type="datetime4">
              <a:rPr lang="en-US"/>
              <a:pPr/>
              <a:t>August 28,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8830643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r>
              <a:rPr lang="en-US"/>
              <a:t>Chapter 1 — Computer Abstractions and Technology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784" y="8830643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fld id="{1952006E-D0E9-4A90-AA5E-B2B115AED012}" type="slidenum">
              <a:rPr lang="en-US"/>
              <a:pPr/>
              <a:t>5</a:t>
            </a:fld>
            <a:endParaRPr lang="en-US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0322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r>
              <a:rPr 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70784" y="0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fld id="{2A8D3D09-BB37-48B4-B67F-BFAEC2CA36ED}" type="datetime4">
              <a:rPr lang="en-US"/>
              <a:pPr/>
              <a:t>August 28,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8830643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r>
              <a:rPr lang="en-US"/>
              <a:t>Chapter 1 — Computer Abstractions and Technology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784" y="8830643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fld id="{4CB87F5C-DBF4-40AA-BD9B-E542F1C627E1}" type="slidenum">
              <a:rPr lang="en-US"/>
              <a:pPr/>
              <a:t>6</a:t>
            </a:fld>
            <a:endParaRPr lang="en-US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14982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r>
              <a:rPr 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70784" y="0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fld id="{94B14F43-FFCA-4F6E-859E-9DC9719D9508}" type="datetime4">
              <a:rPr lang="en-US"/>
              <a:pPr/>
              <a:t>August 28,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8830643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r>
              <a:rPr lang="en-US"/>
              <a:t>Chapter 1 — Computer Abstractions and Technology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784" y="8830643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fld id="{85E1491F-9A5E-43AE-8658-676E728E4487}" type="slidenum">
              <a:rPr lang="en-US"/>
              <a:pPr/>
              <a:t>7</a:t>
            </a:fld>
            <a:endParaRPr lang="en-US"/>
          </a:p>
        </p:txBody>
      </p:sp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1452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r>
              <a:rPr 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70784" y="0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fld id="{1CE87F8A-B9C3-4572-AA0B-319E958894CC}" type="datetime4">
              <a:rPr lang="en-US"/>
              <a:pPr/>
              <a:t>August 28,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8830643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r>
              <a:rPr lang="en-US"/>
              <a:t>Chapter 1 — Computer Abstractions and Technology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784" y="8830643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fld id="{C6A6FFBD-8CE9-46E8-990E-70885C98B93A}" type="slidenum">
              <a:rPr lang="en-US"/>
              <a:pPr/>
              <a:t>8</a:t>
            </a:fld>
            <a:endParaRPr lang="en-US"/>
          </a:p>
        </p:txBody>
      </p:sp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8754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r>
              <a:rPr 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70784" y="0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fld id="{44383984-CE83-475A-9CC3-B89933326D68}" type="datetime4">
              <a:rPr lang="en-US"/>
              <a:pPr/>
              <a:t>August 28,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8830643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r>
              <a:rPr lang="en-US"/>
              <a:t>Chapter 1 — Computer Abstractions and Technology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784" y="8830643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fld id="{FEB01FDF-E90C-4C40-84FD-459C9A0CB313}" type="slidenum">
              <a:rPr lang="en-US"/>
              <a:pPr/>
              <a:t>9</a:t>
            </a:fld>
            <a:endParaRPr lang="en-US"/>
          </a:p>
        </p:txBody>
      </p:sp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9083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5F3CC891-3AE7-43D9-9562-733227608F2A}" type="datetime4">
              <a:rPr lang="en-US"/>
              <a:pPr/>
              <a:t>August 28,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1 — Computer Abstractions and Technology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4375AC8C-AF76-4B8A-A345-3AE3DB7A7042}" type="slidenum">
              <a:rPr lang="en-US"/>
              <a:pPr/>
              <a:t>11</a:t>
            </a:fld>
            <a:endParaRPr lang="en-US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726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2A2BFDF0-BC6B-4878-B0FE-CBEDACD39006}" type="datetime1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46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FA8A-9414-419C-A1B6-F05C352D81E6}" type="datetime1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5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E28A0-2375-42D0-ACA7-8C47CF48DF50}" type="datetime1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439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FFED-1387-462E-8FBC-4C0389BAFEDA}" type="datetime1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 smtClean="0">
                <a:solidFill>
                  <a:schemeClr val="tx1"/>
                </a:solidFill>
                <a:effectLst/>
              </a:rPr>
              <a:t>“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 smtClean="0">
                <a:solidFill>
                  <a:schemeClr val="tx1"/>
                </a:solidFill>
                <a:effectLst/>
              </a:rPr>
              <a:t>”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470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AB40-E574-487F-9065-39F531F4A021}" type="datetime1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62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2E67-7AFF-4C70-8D7F-396B1827E89E}" type="datetime1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 smtClean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7137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90C0-120B-4C69-912E-D6B64A5298FB}" type="datetime1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8707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BEF2-5102-4894-BEF1-CEAC36FEC95B}" type="datetime1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393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9A50-ADBC-4738-B39D-A154D14848BB}" type="datetime1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43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003C-4810-4A49-983E-07682957FE21}" type="datetime1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C3B7-97CD-4C18-A3B5-B56B24BA388E}" type="datetime1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80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893-D22F-4317-A749-7DC7FB0F08BC}" type="datetime1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1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22C0-1D20-477C-A2AA-34CEEACEEB21}" type="datetime1">
              <a:rPr lang="en-US" smtClean="0"/>
              <a:t>8/28/2018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93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8912-2D8A-4A49-9DC9-67ECF6C188CA}" type="datetime1">
              <a:rPr lang="en-US" smtClean="0"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84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8868-C4DF-4EDE-A4CA-72CE65D3D43B}" type="datetime1">
              <a:rPr lang="en-US" smtClean="0"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7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FE4D-D92B-4C34-A129-1B2A04785BCB}" type="datetime1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52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35F5-2ED4-456D-9587-1B8A1FE90AD1}" type="datetime1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2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F79A34-E34C-4FAD-93D2-3707A35D19E6}" type="datetime1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4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2286000"/>
            <a:ext cx="7772400" cy="1057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CSCIU 210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Computer Organization</a:t>
            </a: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AKM Jahangir A </a:t>
            </a:r>
            <a:r>
              <a:rPr lang="en-US" sz="2400" dirty="0" err="1" smtClean="0">
                <a:solidFill>
                  <a:schemeClr val="tx1"/>
                </a:solidFill>
              </a:rPr>
              <a:t>Majumder,</a:t>
            </a:r>
            <a:r>
              <a:rPr lang="en-US" sz="2400" dirty="0" smtClean="0">
                <a:solidFill>
                  <a:schemeClr val="tx1"/>
                </a:solidFill>
              </a:rPr>
              <a:t> PhD</a:t>
            </a:r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581400"/>
            <a:ext cx="6400800" cy="609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1800" dirty="0" smtClean="0"/>
              <a:t>Fall 2018 - Lecture </a:t>
            </a:r>
            <a:r>
              <a:rPr lang="en-US" sz="1800" dirty="0" smtClean="0"/>
              <a:t>3</a:t>
            </a:r>
            <a:endParaRPr lang="en-US" sz="1800" dirty="0" smtClean="0"/>
          </a:p>
          <a:p>
            <a:pPr>
              <a:lnSpc>
                <a:spcPct val="80000"/>
              </a:lnSpc>
            </a:pPr>
            <a:r>
              <a:rPr lang="en-US" sz="1800" dirty="0" smtClean="0"/>
              <a:t>August </a:t>
            </a:r>
            <a:r>
              <a:rPr lang="en-US" sz="1800" dirty="0" smtClean="0"/>
              <a:t>29, </a:t>
            </a:r>
            <a:r>
              <a:rPr lang="en-US" sz="1800" dirty="0" smtClean="0"/>
              <a:t>2018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1FA446-8554-4AF8-AA37-8EBC0573AF1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2" name="Rectangle 6"/>
          <p:cNvSpPr txBox="1">
            <a:spLocks noChangeArrowheads="1"/>
          </p:cNvSpPr>
          <p:nvPr/>
        </p:nvSpPr>
        <p:spPr bwMode="auto">
          <a:xfrm>
            <a:off x="1600200" y="4555278"/>
            <a:ext cx="609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b="1" i="1" dirty="0"/>
              <a:t>Note:</a:t>
            </a:r>
            <a:r>
              <a:rPr lang="en-US" sz="1600" i="1" dirty="0"/>
              <a:t>  Some slides are adapted from those used by previous instructors </a:t>
            </a:r>
            <a:r>
              <a:rPr lang="en-US" sz="1600" i="1" dirty="0" smtClean="0"/>
              <a:t>and </a:t>
            </a:r>
            <a:r>
              <a:rPr lang="en-US" sz="1600" i="1" dirty="0"/>
              <a:t>some slides include figures from the </a:t>
            </a:r>
            <a:r>
              <a:rPr lang="en-US" sz="1600" i="1" dirty="0" smtClean="0"/>
              <a:t>textbook.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16155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04A7E2-5132-43A6-82DA-BD17023B3F0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983" y="1380275"/>
            <a:ext cx="6400800" cy="4719958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62000" y="381000"/>
            <a:ext cx="8077200" cy="130333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AU" b="1" dirty="0" smtClean="0"/>
              <a:t>Intel CPU Trends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77269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8001000" cy="1303337"/>
          </a:xfrm>
        </p:spPr>
        <p:txBody>
          <a:bodyPr/>
          <a:lstStyle/>
          <a:p>
            <a:r>
              <a:rPr lang="en-US" b="1" dirty="0"/>
              <a:t>Power Trends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73125" y="4149725"/>
            <a:ext cx="8270875" cy="647700"/>
          </a:xfrm>
        </p:spPr>
        <p:txBody>
          <a:bodyPr/>
          <a:lstStyle/>
          <a:p>
            <a:r>
              <a:rPr lang="en-US"/>
              <a:t>In CMOS IC technology</a:t>
            </a:r>
          </a:p>
        </p:txBody>
      </p:sp>
      <p:graphicFrame>
        <p:nvGraphicFramePr>
          <p:cNvPr id="260102" name="Object 6"/>
          <p:cNvGraphicFramePr>
            <a:graphicFrameLocks noChangeAspect="1"/>
          </p:cNvGraphicFramePr>
          <p:nvPr>
            <p:extLst/>
          </p:nvPr>
        </p:nvGraphicFramePr>
        <p:xfrm>
          <a:off x="1447800" y="4724400"/>
          <a:ext cx="70818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Equation" r:id="rId4" imgW="3213000" imgH="228600" progId="Equation.3">
                  <p:embed/>
                </p:oleObj>
              </mc:Choice>
              <mc:Fallback>
                <p:oleObj name="Equation" r:id="rId4" imgW="3213000" imgH="228600" progId="Equation.3">
                  <p:embed/>
                  <p:pic>
                    <p:nvPicPr>
                      <p:cNvPr id="2601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724400"/>
                        <a:ext cx="7081837" cy="5032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103" name="AutoShape 7"/>
          <p:cNvSpPr>
            <a:spLocks/>
          </p:cNvSpPr>
          <p:nvPr/>
        </p:nvSpPr>
        <p:spPr bwMode="auto">
          <a:xfrm>
            <a:off x="7924800" y="5638800"/>
            <a:ext cx="1003300" cy="403225"/>
          </a:xfrm>
          <a:prstGeom prst="borderCallout1">
            <a:avLst>
              <a:gd name="adj1" fmla="val 28347"/>
              <a:gd name="adj2" fmla="val -7597"/>
              <a:gd name="adj3" fmla="val -83463"/>
              <a:gd name="adj4" fmla="val -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algn="ctr"/>
            <a:r>
              <a:rPr lang="en-US" dirty="0"/>
              <a:t>×</a:t>
            </a:r>
            <a:r>
              <a:rPr lang="en-AU" dirty="0"/>
              <a:t>1000</a:t>
            </a:r>
          </a:p>
        </p:txBody>
      </p:sp>
      <p:sp>
        <p:nvSpPr>
          <p:cNvPr id="260104" name="AutoShape 8"/>
          <p:cNvSpPr>
            <a:spLocks/>
          </p:cNvSpPr>
          <p:nvPr/>
        </p:nvSpPr>
        <p:spPr bwMode="auto">
          <a:xfrm>
            <a:off x="2057400" y="5638800"/>
            <a:ext cx="1003300" cy="403225"/>
          </a:xfrm>
          <a:prstGeom prst="borderCallout1">
            <a:avLst>
              <a:gd name="adj1" fmla="val 28347"/>
              <a:gd name="adj2" fmla="val -7597"/>
              <a:gd name="adj3" fmla="val -84250"/>
              <a:gd name="adj4" fmla="val -2927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algn="ctr"/>
            <a:r>
              <a:rPr lang="en-US" dirty="0"/>
              <a:t>×</a:t>
            </a:r>
            <a:r>
              <a:rPr lang="en-AU" dirty="0"/>
              <a:t>30</a:t>
            </a:r>
          </a:p>
        </p:txBody>
      </p:sp>
      <p:sp>
        <p:nvSpPr>
          <p:cNvPr id="260105" name="AutoShape 9"/>
          <p:cNvSpPr>
            <a:spLocks/>
          </p:cNvSpPr>
          <p:nvPr/>
        </p:nvSpPr>
        <p:spPr bwMode="auto">
          <a:xfrm>
            <a:off x="5943600" y="5638800"/>
            <a:ext cx="1447800" cy="403225"/>
          </a:xfrm>
          <a:prstGeom prst="borderCallout1">
            <a:avLst>
              <a:gd name="adj1" fmla="val 28347"/>
              <a:gd name="adj2" fmla="val -6227"/>
              <a:gd name="adj3" fmla="val -81495"/>
              <a:gd name="adj4" fmla="val -27755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algn="ctr"/>
            <a:r>
              <a:rPr lang="en-US" dirty="0"/>
              <a:t>5V → 1V</a:t>
            </a:r>
            <a:endParaRPr lang="en-AU" dirty="0"/>
          </a:p>
        </p:txBody>
      </p:sp>
      <p:pic>
        <p:nvPicPr>
          <p:cNvPr id="260106" name="Picture 10" descr="f01-15-P37449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557338"/>
            <a:ext cx="5118100" cy="248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534400" cy="1303337"/>
          </a:xfrm>
        </p:spPr>
        <p:txBody>
          <a:bodyPr/>
          <a:lstStyle/>
          <a:p>
            <a:r>
              <a:rPr lang="en-AU" b="1" dirty="0"/>
              <a:t>Reducing Power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8270875" cy="1727200"/>
          </a:xfrm>
        </p:spPr>
        <p:txBody>
          <a:bodyPr/>
          <a:lstStyle/>
          <a:p>
            <a:r>
              <a:rPr lang="en-AU" dirty="0"/>
              <a:t>Suppose a new CPU has</a:t>
            </a:r>
          </a:p>
          <a:p>
            <a:pPr lvl="1"/>
            <a:r>
              <a:rPr lang="en-AU" dirty="0"/>
              <a:t>85% of capacitive load of old CPU</a:t>
            </a:r>
          </a:p>
          <a:p>
            <a:pPr lvl="1"/>
            <a:r>
              <a:rPr lang="en-AU" dirty="0"/>
              <a:t>15% voltage and 15% frequency reduction</a:t>
            </a:r>
          </a:p>
        </p:txBody>
      </p:sp>
      <p:graphicFrame>
        <p:nvGraphicFramePr>
          <p:cNvPr id="327684" name="Object 4"/>
          <p:cNvGraphicFramePr>
            <a:graphicFrameLocks noChangeAspect="1"/>
          </p:cNvGraphicFramePr>
          <p:nvPr/>
        </p:nvGraphicFramePr>
        <p:xfrm>
          <a:off x="914400" y="2743200"/>
          <a:ext cx="756126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name="Equation" r:id="rId4" imgW="3784320" imgH="469800" progId="Equation.DSMT4">
                  <p:embed/>
                </p:oleObj>
              </mc:Choice>
              <mc:Fallback>
                <p:oleObj name="Equation" r:id="rId4" imgW="3784320" imgH="469800" progId="Equation.DSMT4">
                  <p:embed/>
                  <p:pic>
                    <p:nvPicPr>
                      <p:cNvPr id="3276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43200"/>
                        <a:ext cx="756126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685" name="Rectangle 5"/>
          <p:cNvSpPr>
            <a:spLocks noChangeArrowheads="1"/>
          </p:cNvSpPr>
          <p:nvPr/>
        </p:nvSpPr>
        <p:spPr bwMode="auto">
          <a:xfrm>
            <a:off x="684213" y="3933825"/>
            <a:ext cx="8270875" cy="216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A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power wall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can’t reduce voltage further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can’t remove more heat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A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else can we improve performance?</a:t>
            </a:r>
          </a:p>
        </p:txBody>
      </p:sp>
    </p:spTree>
    <p:extLst>
      <p:ext uri="{BB962C8B-B14F-4D97-AF65-F5344CB8AC3E}">
        <p14:creationId xmlns:p14="http://schemas.microsoft.com/office/powerpoint/2010/main" val="375325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1000"/>
            <a:ext cx="8001000" cy="1303337"/>
          </a:xfrm>
        </p:spPr>
        <p:txBody>
          <a:bodyPr/>
          <a:lstStyle/>
          <a:p>
            <a:r>
              <a:rPr lang="en-US" b="1" dirty="0"/>
              <a:t>Uniprocessor Performance</a:t>
            </a:r>
          </a:p>
        </p:txBody>
      </p:sp>
      <p:pic>
        <p:nvPicPr>
          <p:cNvPr id="261125" name="Picture 5" descr="f01-16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1447800"/>
            <a:ext cx="7119571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1127" name="AutoShape 7"/>
          <p:cNvSpPr>
            <a:spLocks/>
          </p:cNvSpPr>
          <p:nvPr/>
        </p:nvSpPr>
        <p:spPr bwMode="auto">
          <a:xfrm>
            <a:off x="1447800" y="5715000"/>
            <a:ext cx="5400675" cy="649287"/>
          </a:xfrm>
          <a:prstGeom prst="borderCallout1">
            <a:avLst>
              <a:gd name="adj1" fmla="val 17602"/>
              <a:gd name="adj2" fmla="val 101412"/>
              <a:gd name="adj3" fmla="val -147431"/>
              <a:gd name="adj4" fmla="val 107435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AU" sz="1600" b="1" dirty="0">
                <a:solidFill>
                  <a:srgbClr val="C00000"/>
                </a:solidFill>
              </a:rPr>
              <a:t>Constrained by power, instruction-level parallelism, memory latency</a:t>
            </a:r>
          </a:p>
        </p:txBody>
      </p:sp>
    </p:spTree>
    <p:extLst>
      <p:ext uri="{BB962C8B-B14F-4D97-AF65-F5344CB8AC3E}">
        <p14:creationId xmlns:p14="http://schemas.microsoft.com/office/powerpoint/2010/main" val="49090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228600"/>
            <a:ext cx="6799262" cy="1303337"/>
          </a:xfrm>
        </p:spPr>
        <p:txBody>
          <a:bodyPr/>
          <a:lstStyle/>
          <a:p>
            <a:r>
              <a:rPr lang="en-AU" b="1" dirty="0"/>
              <a:t>Multiprocessors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371600"/>
            <a:ext cx="8382000" cy="4876800"/>
          </a:xfrm>
        </p:spPr>
        <p:txBody>
          <a:bodyPr/>
          <a:lstStyle/>
          <a:p>
            <a:r>
              <a:rPr lang="en-AU" dirty="0"/>
              <a:t>Multicore microprocessors</a:t>
            </a:r>
          </a:p>
          <a:p>
            <a:pPr lvl="1"/>
            <a:r>
              <a:rPr lang="en-AU" sz="2400" b="1" dirty="0">
                <a:solidFill>
                  <a:srgbClr val="C00000"/>
                </a:solidFill>
              </a:rPr>
              <a:t>More than one processor per chip</a:t>
            </a:r>
          </a:p>
          <a:p>
            <a:r>
              <a:rPr lang="en-AU" dirty="0"/>
              <a:t>Requires explicitly parallel programming</a:t>
            </a:r>
          </a:p>
          <a:p>
            <a:pPr lvl="1"/>
            <a:r>
              <a:rPr lang="en-AU" sz="2400" dirty="0"/>
              <a:t>Compare with instruction level parallelism</a:t>
            </a:r>
          </a:p>
          <a:p>
            <a:pPr lvl="2"/>
            <a:r>
              <a:rPr lang="en-AU" b="1" dirty="0">
                <a:solidFill>
                  <a:srgbClr val="C00000"/>
                </a:solidFill>
              </a:rPr>
              <a:t>Hardware executes multiple instructions at once</a:t>
            </a:r>
          </a:p>
          <a:p>
            <a:pPr lvl="2"/>
            <a:r>
              <a:rPr lang="en-AU" b="1" dirty="0">
                <a:solidFill>
                  <a:srgbClr val="C00000"/>
                </a:solidFill>
              </a:rPr>
              <a:t>Hidden from the programmer</a:t>
            </a:r>
          </a:p>
          <a:p>
            <a:pPr lvl="1"/>
            <a:r>
              <a:rPr lang="en-AU" dirty="0"/>
              <a:t>Hard to do</a:t>
            </a:r>
          </a:p>
          <a:p>
            <a:pPr lvl="2"/>
            <a:r>
              <a:rPr lang="en-AU" b="1" dirty="0">
                <a:solidFill>
                  <a:srgbClr val="C00000"/>
                </a:solidFill>
              </a:rPr>
              <a:t>Programming for performance</a:t>
            </a:r>
          </a:p>
          <a:p>
            <a:pPr lvl="2"/>
            <a:r>
              <a:rPr lang="en-AU" b="1" dirty="0">
                <a:solidFill>
                  <a:srgbClr val="C00000"/>
                </a:solidFill>
              </a:rPr>
              <a:t>Load balancing</a:t>
            </a:r>
          </a:p>
          <a:p>
            <a:pPr lvl="2"/>
            <a:r>
              <a:rPr lang="en-AU" b="1" dirty="0">
                <a:solidFill>
                  <a:srgbClr val="C00000"/>
                </a:solidFill>
              </a:rPr>
              <a:t>Optimizing communication and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263684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447800" y="457200"/>
            <a:ext cx="6799262" cy="1303337"/>
          </a:xfrm>
        </p:spPr>
        <p:txBody>
          <a:bodyPr/>
          <a:lstStyle/>
          <a:p>
            <a:r>
              <a:rPr lang="en-US" b="1" dirty="0"/>
              <a:t>Manufacturing ICs</a:t>
            </a:r>
            <a:endParaRPr lang="en-AU" b="1" dirty="0"/>
          </a:p>
        </p:txBody>
      </p:sp>
      <p:sp>
        <p:nvSpPr>
          <p:cNvPr id="207891" name="Rectangle 19"/>
          <p:cNvSpPr>
            <a:spLocks noGrp="1" noChangeArrowheads="1"/>
          </p:cNvSpPr>
          <p:nvPr>
            <p:ph type="body" idx="4294967295"/>
          </p:nvPr>
        </p:nvSpPr>
        <p:spPr>
          <a:xfrm>
            <a:off x="873125" y="5300663"/>
            <a:ext cx="8270875" cy="936625"/>
          </a:xfrm>
        </p:spPr>
        <p:txBody>
          <a:bodyPr/>
          <a:lstStyle/>
          <a:p>
            <a:r>
              <a:rPr lang="en-US" sz="2800" dirty="0"/>
              <a:t>Yield: proportion of working dies per wafer</a:t>
            </a:r>
          </a:p>
        </p:txBody>
      </p:sp>
      <p:pic>
        <p:nvPicPr>
          <p:cNvPr id="207892" name="Picture 20" descr="f01-18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0200"/>
            <a:ext cx="6481762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41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 idx="4294967295"/>
          </p:nvPr>
        </p:nvSpPr>
        <p:spPr>
          <a:xfrm>
            <a:off x="609600" y="457200"/>
            <a:ext cx="8001000" cy="1303337"/>
          </a:xfrm>
        </p:spPr>
        <p:txBody>
          <a:bodyPr/>
          <a:lstStyle/>
          <a:p>
            <a:r>
              <a:rPr lang="en-US" b="1" dirty="0" smtClean="0"/>
              <a:t>Summary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4294967295"/>
          </p:nvPr>
        </p:nvSpPr>
        <p:spPr>
          <a:xfrm>
            <a:off x="609600" y="1760537"/>
            <a:ext cx="8839200" cy="3444875"/>
          </a:xfrm>
        </p:spPr>
        <p:txBody>
          <a:bodyPr/>
          <a:lstStyle/>
          <a:p>
            <a:r>
              <a:rPr lang="en-US" dirty="0" smtClean="0"/>
              <a:t>Today, we </a:t>
            </a:r>
            <a:r>
              <a:rPr lang="en-US" dirty="0" smtClean="0"/>
              <a:t>finished our coverage on computer performance.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 smtClean="0"/>
              <a:t>will begin to </a:t>
            </a:r>
            <a:r>
              <a:rPr lang="en-US" dirty="0" smtClean="0"/>
              <a:t>cover IC and logic gates.</a:t>
            </a:r>
          </a:p>
          <a:p>
            <a:r>
              <a:rPr lang="en-US" dirty="0" smtClean="0"/>
              <a:t>HW 1 will post on canvas soon.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603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914400"/>
            <a:ext cx="6798735" cy="130386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Review and Learning Outcomes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722D8-16D4-475E-9DF6-EE9773C0427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685800" y="2362200"/>
            <a:ext cx="8001000" cy="3657600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/>
              <a:t>We </a:t>
            </a:r>
            <a:r>
              <a:rPr lang="en-US" sz="8000" dirty="0" smtClean="0"/>
              <a:t>discussed Computer Model and </a:t>
            </a:r>
            <a:r>
              <a:rPr lang="en-US" sz="8000" dirty="0"/>
              <a:t>Moore’s </a:t>
            </a:r>
            <a:r>
              <a:rPr lang="en-US" sz="8000" dirty="0" smtClean="0"/>
              <a:t>law. </a:t>
            </a:r>
          </a:p>
          <a:p>
            <a:r>
              <a:rPr lang="en-US" sz="8000" dirty="0"/>
              <a:t>W</a:t>
            </a:r>
            <a:r>
              <a:rPr lang="en-US" sz="8000" dirty="0" smtClean="0"/>
              <a:t>ill continue to cover computer performance </a:t>
            </a:r>
            <a:r>
              <a:rPr lang="en-US" sz="8000" dirty="0" smtClean="0"/>
              <a:t>today</a:t>
            </a:r>
            <a:endParaRPr lang="en-US" sz="8000" dirty="0" smtClean="0"/>
          </a:p>
          <a:p>
            <a:r>
              <a:rPr lang="en-US" sz="8000" dirty="0" smtClean="0"/>
              <a:t>Will learn: </a:t>
            </a:r>
            <a:endParaRPr lang="en-US" sz="8000" dirty="0"/>
          </a:p>
          <a:p>
            <a:pPr lvl="1"/>
            <a:r>
              <a:rPr lang="en-US" sz="8000" b="1" dirty="0" smtClean="0">
                <a:solidFill>
                  <a:srgbClr val="C00000"/>
                </a:solidFill>
              </a:rPr>
              <a:t>More about Computer performance</a:t>
            </a:r>
          </a:p>
          <a:p>
            <a:pPr lvl="1"/>
            <a:r>
              <a:rPr lang="en-AU" sz="8000" b="1" dirty="0">
                <a:solidFill>
                  <a:srgbClr val="C00000"/>
                </a:solidFill>
              </a:rPr>
              <a:t>Integrated </a:t>
            </a:r>
            <a:r>
              <a:rPr lang="en-AU" sz="8000" b="1" dirty="0" smtClean="0">
                <a:solidFill>
                  <a:srgbClr val="C00000"/>
                </a:solidFill>
              </a:rPr>
              <a:t>Circuit (IC) </a:t>
            </a:r>
            <a:r>
              <a:rPr lang="en-AU" sz="8000" b="1" dirty="0">
                <a:solidFill>
                  <a:srgbClr val="C00000"/>
                </a:solidFill>
              </a:rPr>
              <a:t>Cost</a:t>
            </a:r>
            <a:endParaRPr lang="en-US" sz="8000" b="1" dirty="0" smtClean="0">
              <a:solidFill>
                <a:srgbClr val="C00000"/>
              </a:solidFill>
            </a:endParaRPr>
          </a:p>
          <a:p>
            <a:pPr lvl="1"/>
            <a:r>
              <a:rPr lang="en-US" sz="8000" b="1" dirty="0" smtClean="0">
                <a:solidFill>
                  <a:srgbClr val="C00000"/>
                </a:solidFill>
              </a:rPr>
              <a:t>Logic gates and expression</a:t>
            </a:r>
            <a:endParaRPr lang="en-US" sz="8000" b="1" dirty="0" smtClean="0">
              <a:solidFill>
                <a:srgbClr val="C00000"/>
              </a:solidFill>
            </a:endParaRPr>
          </a:p>
          <a:p>
            <a:r>
              <a:rPr lang="en-US" sz="8000" dirty="0" smtClean="0">
                <a:solidFill>
                  <a:schemeClr val="tx1"/>
                </a:solidFill>
              </a:rPr>
              <a:t>Homework </a:t>
            </a:r>
            <a:r>
              <a:rPr lang="en-US" sz="8000" dirty="0" smtClean="0">
                <a:solidFill>
                  <a:schemeClr val="tx1"/>
                </a:solidFill>
              </a:rPr>
              <a:t>#1 </a:t>
            </a:r>
            <a:r>
              <a:rPr lang="en-US" sz="8000" dirty="0" smtClean="0">
                <a:solidFill>
                  <a:schemeClr val="tx1"/>
                </a:solidFill>
              </a:rPr>
              <a:t>will</a:t>
            </a:r>
            <a:r>
              <a:rPr lang="en-US" sz="8000" dirty="0" smtClean="0">
                <a:solidFill>
                  <a:schemeClr val="tx1"/>
                </a:solidFill>
              </a:rPr>
              <a:t> post </a:t>
            </a:r>
            <a:r>
              <a:rPr lang="en-US" sz="8000" dirty="0" smtClean="0">
                <a:solidFill>
                  <a:schemeClr val="tx1"/>
                </a:solidFill>
              </a:rPr>
              <a:t>on </a:t>
            </a:r>
            <a:r>
              <a:rPr lang="en-US" sz="8000" dirty="0" smtClean="0">
                <a:solidFill>
                  <a:schemeClr val="tx1"/>
                </a:solidFill>
              </a:rPr>
              <a:t>blackboard</a:t>
            </a:r>
            <a:r>
              <a:rPr lang="en-US" sz="8000" dirty="0" smtClean="0">
                <a:solidFill>
                  <a:schemeClr val="tx1"/>
                </a:solidFill>
              </a:rPr>
              <a:t> soon, </a:t>
            </a:r>
            <a:r>
              <a:rPr lang="en-US" sz="8000" dirty="0" smtClean="0">
                <a:solidFill>
                  <a:schemeClr val="tx1"/>
                </a:solidFill>
              </a:rPr>
              <a:t>which will due on </a:t>
            </a:r>
            <a:r>
              <a:rPr lang="en-US" sz="8000" b="1" dirty="0" smtClean="0">
                <a:solidFill>
                  <a:srgbClr val="C00000"/>
                </a:solidFill>
              </a:rPr>
              <a:t>Wednesday, Sept. </a:t>
            </a:r>
            <a:r>
              <a:rPr lang="en-US" sz="8000" b="1" dirty="0">
                <a:solidFill>
                  <a:srgbClr val="C00000"/>
                </a:solidFill>
              </a:rPr>
              <a:t>5</a:t>
            </a:r>
            <a:r>
              <a:rPr lang="en-US" sz="8000" b="1" dirty="0" smtClean="0">
                <a:solidFill>
                  <a:srgbClr val="C00000"/>
                </a:solidFill>
              </a:rPr>
              <a:t> </a:t>
            </a:r>
            <a:r>
              <a:rPr lang="en-US" sz="8000" b="1" dirty="0" smtClean="0">
                <a:solidFill>
                  <a:srgbClr val="C00000"/>
                </a:solidFill>
              </a:rPr>
              <a:t>at the beginning of the lecture (Hard Copy) </a:t>
            </a:r>
            <a:r>
              <a:rPr lang="en-US" sz="8000" dirty="0" smtClean="0">
                <a:solidFill>
                  <a:schemeClr val="tx1"/>
                </a:solidFill>
              </a:rPr>
              <a:t>  </a:t>
            </a:r>
            <a:endParaRPr lang="en-US" sz="8000" dirty="0" smtClean="0">
              <a:solidFill>
                <a:srgbClr val="FF0000"/>
              </a:solidFill>
            </a:endParaRPr>
          </a:p>
          <a:p>
            <a:r>
              <a:rPr lang="en-US" sz="8000" dirty="0" smtClean="0">
                <a:solidFill>
                  <a:schemeClr val="tx1"/>
                </a:solidFill>
              </a:rPr>
              <a:t>We will have our </a:t>
            </a:r>
            <a:r>
              <a:rPr lang="en-US" sz="8000" b="1" dirty="0" smtClean="0">
                <a:solidFill>
                  <a:srgbClr val="C00000"/>
                </a:solidFill>
              </a:rPr>
              <a:t>first Quiz on Friday, </a:t>
            </a:r>
            <a:r>
              <a:rPr lang="en-US" sz="8000" b="1" dirty="0" smtClean="0">
                <a:solidFill>
                  <a:srgbClr val="C00000"/>
                </a:solidFill>
              </a:rPr>
              <a:t>Sept. </a:t>
            </a:r>
            <a:r>
              <a:rPr lang="en-US" sz="8000" b="1" dirty="0" smtClean="0">
                <a:solidFill>
                  <a:srgbClr val="C00000"/>
                </a:solidFill>
              </a:rPr>
              <a:t>9, 2018, which will be on Lectures 1, </a:t>
            </a:r>
            <a:r>
              <a:rPr lang="en-US" sz="8000" b="1" dirty="0" smtClean="0">
                <a:solidFill>
                  <a:srgbClr val="C00000"/>
                </a:solidFill>
              </a:rPr>
              <a:t>2, 3 </a:t>
            </a:r>
            <a:r>
              <a:rPr lang="en-US" sz="8000" b="1" dirty="0" smtClean="0">
                <a:solidFill>
                  <a:srgbClr val="C00000"/>
                </a:solidFill>
              </a:rPr>
              <a:t>and </a:t>
            </a:r>
            <a:r>
              <a:rPr lang="en-US" sz="8000" b="1" dirty="0" smtClean="0">
                <a:solidFill>
                  <a:srgbClr val="C00000"/>
                </a:solidFill>
              </a:rPr>
              <a:t>4</a:t>
            </a:r>
            <a:endParaRPr lang="en-US" sz="8000" b="1" dirty="0" smtClean="0">
              <a:solidFill>
                <a:srgbClr val="C00000"/>
              </a:solidFill>
            </a:endParaRPr>
          </a:p>
          <a:p>
            <a:endParaRPr lang="en-US" sz="6400" b="1" dirty="0" smtClean="0">
              <a:solidFill>
                <a:srgbClr val="C00000"/>
              </a:solidFill>
            </a:endParaRP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44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81000"/>
            <a:ext cx="8001000" cy="1303337"/>
          </a:xfrm>
        </p:spPr>
        <p:txBody>
          <a:bodyPr/>
          <a:lstStyle/>
          <a:p>
            <a:r>
              <a:rPr lang="en-US" b="1" dirty="0" smtClean="0"/>
              <a:t>Review: CPU </a:t>
            </a:r>
            <a:r>
              <a:rPr lang="en-US" b="1" dirty="0"/>
              <a:t>Time</a:t>
            </a:r>
            <a:endParaRPr lang="en-AU" b="1" dirty="0"/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7868" y="3429000"/>
            <a:ext cx="8270875" cy="3268663"/>
          </a:xfrm>
        </p:spPr>
        <p:txBody>
          <a:bodyPr/>
          <a:lstStyle/>
          <a:p>
            <a:r>
              <a:rPr lang="en-US" dirty="0"/>
              <a:t>Performance improved by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Reducing number of clock cycles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Increasing clock rate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Hardware designer must often trade off clock rate against cycle count</a:t>
            </a:r>
            <a:endParaRPr lang="en-AU" b="1" dirty="0">
              <a:solidFill>
                <a:srgbClr val="C00000"/>
              </a:solidFill>
            </a:endParaRPr>
          </a:p>
        </p:txBody>
      </p:sp>
      <p:graphicFrame>
        <p:nvGraphicFramePr>
          <p:cNvPr id="311300" name="Object 4"/>
          <p:cNvGraphicFramePr>
            <a:graphicFrameLocks noChangeAspect="1"/>
          </p:cNvGraphicFramePr>
          <p:nvPr>
            <p:extLst/>
          </p:nvPr>
        </p:nvGraphicFramePr>
        <p:xfrm>
          <a:off x="838200" y="1752600"/>
          <a:ext cx="7459662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Equation" r:id="rId4" imgW="3390840" imgH="660240" progId="Equation.3">
                  <p:embed/>
                </p:oleObj>
              </mc:Choice>
              <mc:Fallback>
                <p:oleObj name="Equation" r:id="rId4" imgW="3390840" imgH="660240" progId="Equation.3">
                  <p:embed/>
                  <p:pic>
                    <p:nvPicPr>
                      <p:cNvPr id="3113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2600"/>
                        <a:ext cx="7459662" cy="14525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FF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174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28600"/>
            <a:ext cx="8077200" cy="1303337"/>
          </a:xfrm>
        </p:spPr>
        <p:txBody>
          <a:bodyPr/>
          <a:lstStyle/>
          <a:p>
            <a:r>
              <a:rPr lang="en-US" b="1" dirty="0"/>
              <a:t>CPU Time Example</a:t>
            </a:r>
            <a:endParaRPr lang="en-AU" b="1" dirty="0"/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73125" y="1125538"/>
            <a:ext cx="8270875" cy="2917825"/>
          </a:xfrm>
        </p:spPr>
        <p:txBody>
          <a:bodyPr/>
          <a:lstStyle/>
          <a:p>
            <a:r>
              <a:rPr lang="en-US" sz="2400" dirty="0"/>
              <a:t>Computer A: 2GHz clock, 10s CPU time</a:t>
            </a:r>
          </a:p>
          <a:p>
            <a:r>
              <a:rPr lang="en-US" sz="2400" dirty="0"/>
              <a:t>Designing Computer B</a:t>
            </a:r>
          </a:p>
          <a:p>
            <a:pPr lvl="1"/>
            <a:r>
              <a:rPr lang="en-US" sz="2000" dirty="0"/>
              <a:t>Aim for 6s CPU time</a:t>
            </a:r>
          </a:p>
          <a:p>
            <a:pPr lvl="1"/>
            <a:r>
              <a:rPr lang="en-US" sz="2000" dirty="0"/>
              <a:t>Can do faster clock, but causes 1.2 × clock cycles</a:t>
            </a:r>
          </a:p>
          <a:p>
            <a:r>
              <a:rPr lang="en-US" sz="2400" dirty="0"/>
              <a:t>How fast must Computer B clock be?</a:t>
            </a:r>
          </a:p>
        </p:txBody>
      </p:sp>
      <p:graphicFrame>
        <p:nvGraphicFramePr>
          <p:cNvPr id="313348" name="Object 4"/>
          <p:cNvGraphicFramePr>
            <a:graphicFrameLocks noChangeAspect="1"/>
          </p:cNvGraphicFramePr>
          <p:nvPr>
            <p:extLst/>
          </p:nvPr>
        </p:nvGraphicFramePr>
        <p:xfrm>
          <a:off x="1219200" y="3581400"/>
          <a:ext cx="7135813" cy="294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Equation" r:id="rId4" imgW="3568680" imgH="1473120" progId="Equation.3">
                  <p:embed/>
                </p:oleObj>
              </mc:Choice>
              <mc:Fallback>
                <p:oleObj name="Equation" r:id="rId4" imgW="3568680" imgH="1473120" progId="Equation.3">
                  <p:embed/>
                  <p:pic>
                    <p:nvPicPr>
                      <p:cNvPr id="3133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81400"/>
                        <a:ext cx="7135813" cy="29464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826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228600"/>
            <a:ext cx="6799262" cy="1303337"/>
          </a:xfrm>
        </p:spPr>
        <p:txBody>
          <a:bodyPr/>
          <a:lstStyle/>
          <a:p>
            <a:r>
              <a:rPr lang="en-US" b="1" dirty="0"/>
              <a:t>Instruction Count and CPI</a:t>
            </a:r>
            <a:endParaRPr lang="en-AU" b="1" dirty="0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49991" y="3505200"/>
            <a:ext cx="7772400" cy="277495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Instruction Count for a program</a:t>
            </a:r>
          </a:p>
          <a:p>
            <a:pPr lvl="1"/>
            <a:r>
              <a:rPr lang="en-US" sz="2400" b="1" dirty="0">
                <a:solidFill>
                  <a:srgbClr val="C00000"/>
                </a:solidFill>
              </a:rPr>
              <a:t>Determined by program, ISA and compiler</a:t>
            </a:r>
          </a:p>
          <a:p>
            <a:r>
              <a:rPr lang="en-US" sz="2800" dirty="0"/>
              <a:t>Average cycles per instruction</a:t>
            </a:r>
          </a:p>
          <a:p>
            <a:pPr lvl="1"/>
            <a:r>
              <a:rPr lang="en-US" sz="2400" b="1" dirty="0">
                <a:solidFill>
                  <a:srgbClr val="C00000"/>
                </a:solidFill>
              </a:rPr>
              <a:t>Determined by CPU hardware</a:t>
            </a:r>
          </a:p>
          <a:p>
            <a:pPr lvl="1"/>
            <a:r>
              <a:rPr lang="en-US" sz="2400" dirty="0"/>
              <a:t>If different instructions have different CPI</a:t>
            </a:r>
          </a:p>
          <a:p>
            <a:pPr lvl="2"/>
            <a:r>
              <a:rPr lang="en-US" sz="2000" b="1" dirty="0">
                <a:solidFill>
                  <a:srgbClr val="C00000"/>
                </a:solidFill>
              </a:rPr>
              <a:t>Average CPI affected by instruction mix</a:t>
            </a:r>
            <a:endParaRPr lang="en-AU" sz="2000" b="1" dirty="0">
              <a:solidFill>
                <a:srgbClr val="C00000"/>
              </a:solidFill>
            </a:endParaRPr>
          </a:p>
        </p:txBody>
      </p:sp>
      <p:graphicFrame>
        <p:nvGraphicFramePr>
          <p:cNvPr id="315396" name="Object 4"/>
          <p:cNvGraphicFramePr>
            <a:graphicFrameLocks noChangeAspect="1"/>
          </p:cNvGraphicFramePr>
          <p:nvPr>
            <p:extLst/>
          </p:nvPr>
        </p:nvGraphicFramePr>
        <p:xfrm>
          <a:off x="609600" y="1219200"/>
          <a:ext cx="8129587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Equation" r:id="rId4" imgW="3695400" imgH="939600" progId="Equation.3">
                  <p:embed/>
                </p:oleObj>
              </mc:Choice>
              <mc:Fallback>
                <p:oleObj name="Equation" r:id="rId4" imgW="3695400" imgH="939600" progId="Equation.3">
                  <p:embed/>
                  <p:pic>
                    <p:nvPicPr>
                      <p:cNvPr id="3153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19200"/>
                        <a:ext cx="8129587" cy="20637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172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152400"/>
            <a:ext cx="6799262" cy="1303337"/>
          </a:xfrm>
        </p:spPr>
        <p:txBody>
          <a:bodyPr/>
          <a:lstStyle/>
          <a:p>
            <a:r>
              <a:rPr lang="en-US" b="1" dirty="0"/>
              <a:t>CPI Example</a:t>
            </a:r>
            <a:endParaRPr lang="en-AU" b="1" dirty="0"/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066800"/>
            <a:ext cx="8270875" cy="20161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Computer A: Cycle Time = 250ps, CPI = 2.0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Computer B: Cycle Time = 500ps, CPI = 1.2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Same ISA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Which </a:t>
            </a:r>
            <a:r>
              <a:rPr lang="en-US" sz="2800" dirty="0" smtClean="0"/>
              <a:t>computer is </a:t>
            </a:r>
            <a:r>
              <a:rPr lang="en-US" sz="2800" dirty="0"/>
              <a:t>faster, and by how much?</a:t>
            </a:r>
            <a:endParaRPr lang="en-AU" sz="2800" dirty="0"/>
          </a:p>
        </p:txBody>
      </p:sp>
      <p:graphicFrame>
        <p:nvGraphicFramePr>
          <p:cNvPr id="317444" name="Object 4"/>
          <p:cNvGraphicFramePr>
            <a:graphicFrameLocks noChangeAspect="1"/>
          </p:cNvGraphicFramePr>
          <p:nvPr>
            <p:extLst/>
          </p:nvPr>
        </p:nvGraphicFramePr>
        <p:xfrm>
          <a:off x="1066800" y="3141663"/>
          <a:ext cx="7034213" cy="299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Equation" r:id="rId4" imgW="3517560" imgH="1498320" progId="Equation.3">
                  <p:embed/>
                </p:oleObj>
              </mc:Choice>
              <mc:Fallback>
                <p:oleObj name="Equation" r:id="rId4" imgW="3517560" imgH="1498320" progId="Equation.3">
                  <p:embed/>
                  <p:pic>
                    <p:nvPicPr>
                      <p:cNvPr id="3174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141663"/>
                        <a:ext cx="7034213" cy="2997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45" name="AutoShape 5"/>
          <p:cNvSpPr>
            <a:spLocks/>
          </p:cNvSpPr>
          <p:nvPr/>
        </p:nvSpPr>
        <p:spPr bwMode="auto">
          <a:xfrm>
            <a:off x="7164388" y="3717925"/>
            <a:ext cx="1903412" cy="360363"/>
          </a:xfrm>
          <a:prstGeom prst="borderCallout1">
            <a:avLst>
              <a:gd name="adj1" fmla="val 31718"/>
              <a:gd name="adj2" fmla="val -4426"/>
              <a:gd name="adj3" fmla="val 48019"/>
              <a:gd name="adj4" fmla="val -55574"/>
            </a:avLst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r>
              <a:rPr lang="en-US" sz="2000" dirty="0"/>
              <a:t>A is faster…</a:t>
            </a:r>
            <a:endParaRPr lang="en-AU" sz="2000" dirty="0"/>
          </a:p>
        </p:txBody>
      </p:sp>
      <p:sp>
        <p:nvSpPr>
          <p:cNvPr id="317446" name="AutoShape 6"/>
          <p:cNvSpPr>
            <a:spLocks/>
          </p:cNvSpPr>
          <p:nvPr/>
        </p:nvSpPr>
        <p:spPr bwMode="auto">
          <a:xfrm>
            <a:off x="7315200" y="5518150"/>
            <a:ext cx="1828800" cy="360363"/>
          </a:xfrm>
          <a:prstGeom prst="borderCallout1">
            <a:avLst>
              <a:gd name="adj1" fmla="val 31718"/>
              <a:gd name="adj2" fmla="val -4426"/>
              <a:gd name="adj3" fmla="val 22468"/>
              <a:gd name="adj4" fmla="val -129403"/>
            </a:avLst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r>
              <a:rPr lang="en-US" sz="2000" dirty="0"/>
              <a:t>…by this much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21185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5" grpId="0" animBg="1"/>
      <p:bldP spid="3174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28600"/>
            <a:ext cx="6799262" cy="1303337"/>
          </a:xfrm>
        </p:spPr>
        <p:txBody>
          <a:bodyPr/>
          <a:lstStyle/>
          <a:p>
            <a:r>
              <a:rPr lang="en-US" b="1" dirty="0"/>
              <a:t>CPI in More Detail</a:t>
            </a:r>
            <a:endParaRPr lang="en-AU" b="1" dirty="0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70875" cy="1228725"/>
          </a:xfrm>
        </p:spPr>
        <p:txBody>
          <a:bodyPr/>
          <a:lstStyle/>
          <a:p>
            <a:r>
              <a:rPr lang="en-US" dirty="0"/>
              <a:t>If different instruction classes take different numbers of cycles</a:t>
            </a:r>
            <a:endParaRPr lang="en-AU" dirty="0"/>
          </a:p>
        </p:txBody>
      </p:sp>
      <p:graphicFrame>
        <p:nvGraphicFramePr>
          <p:cNvPr id="319492" name="Object 4"/>
          <p:cNvGraphicFramePr>
            <a:graphicFrameLocks noChangeAspect="1"/>
          </p:cNvGraphicFramePr>
          <p:nvPr>
            <p:extLst/>
          </p:nvPr>
        </p:nvGraphicFramePr>
        <p:xfrm>
          <a:off x="1295400" y="1828800"/>
          <a:ext cx="642778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2" name="Equation" r:id="rId4" imgW="2920680" imgH="431640" progId="Equation.3">
                  <p:embed/>
                </p:oleObj>
              </mc:Choice>
              <mc:Fallback>
                <p:oleObj name="Equation" r:id="rId4" imgW="2920680" imgH="431640" progId="Equation.3">
                  <p:embed/>
                  <p:pic>
                    <p:nvPicPr>
                      <p:cNvPr id="3194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828800"/>
                        <a:ext cx="6427787" cy="9493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FF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493" name="Rectangle 5"/>
          <p:cNvSpPr>
            <a:spLocks noChangeArrowheads="1"/>
          </p:cNvSpPr>
          <p:nvPr/>
        </p:nvSpPr>
        <p:spPr bwMode="auto">
          <a:xfrm>
            <a:off x="1143000" y="3200400"/>
            <a:ext cx="77724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3200" dirty="0"/>
              <a:t>Weighted average CPI</a:t>
            </a:r>
            <a:endParaRPr lang="en-AU" sz="3200" dirty="0"/>
          </a:p>
        </p:txBody>
      </p:sp>
      <p:graphicFrame>
        <p:nvGraphicFramePr>
          <p:cNvPr id="319494" name="Object 6"/>
          <p:cNvGraphicFramePr>
            <a:graphicFrameLocks noChangeAspect="1"/>
          </p:cNvGraphicFramePr>
          <p:nvPr>
            <p:extLst/>
          </p:nvPr>
        </p:nvGraphicFramePr>
        <p:xfrm>
          <a:off x="533400" y="4267200"/>
          <a:ext cx="81057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3" name="Equation" r:id="rId6" imgW="3682800" imgH="431640" progId="Equation.3">
                  <p:embed/>
                </p:oleObj>
              </mc:Choice>
              <mc:Fallback>
                <p:oleObj name="Equation" r:id="rId6" imgW="3682800" imgH="431640" progId="Equation.3">
                  <p:embed/>
                  <p:pic>
                    <p:nvPicPr>
                      <p:cNvPr id="3194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267200"/>
                        <a:ext cx="8105775" cy="9493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495" name="AutoShape 7"/>
          <p:cNvSpPr>
            <a:spLocks/>
          </p:cNvSpPr>
          <p:nvPr/>
        </p:nvSpPr>
        <p:spPr bwMode="auto">
          <a:xfrm rot="5400000">
            <a:off x="6947694" y="4293394"/>
            <a:ext cx="215900" cy="2376488"/>
          </a:xfrm>
          <a:prstGeom prst="rightBrace">
            <a:avLst>
              <a:gd name="adj1" fmla="val 9172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9496" name="Text Box 8"/>
          <p:cNvSpPr txBox="1">
            <a:spLocks noChangeArrowheads="1"/>
          </p:cNvSpPr>
          <p:nvPr/>
        </p:nvSpPr>
        <p:spPr bwMode="auto">
          <a:xfrm>
            <a:off x="5638800" y="5649913"/>
            <a:ext cx="2441575" cy="83099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Relative frequency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9661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8001000" cy="1303337"/>
          </a:xfrm>
        </p:spPr>
        <p:txBody>
          <a:bodyPr/>
          <a:lstStyle/>
          <a:p>
            <a:r>
              <a:rPr lang="en-US" b="1" dirty="0"/>
              <a:t>CPI Example</a:t>
            </a:r>
            <a:endParaRPr lang="en-AU" b="1" dirty="0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219200"/>
            <a:ext cx="8270875" cy="996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Alternative compiled code sequences using instructions in classes A, B, C</a:t>
            </a:r>
            <a:endParaRPr lang="en-AU" sz="2800" dirty="0"/>
          </a:p>
        </p:txBody>
      </p:sp>
      <p:graphicFrame>
        <p:nvGraphicFramePr>
          <p:cNvPr id="321576" name="Group 40"/>
          <p:cNvGraphicFramePr>
            <a:graphicFrameLocks noGrp="1"/>
          </p:cNvGraphicFramePr>
          <p:nvPr>
            <p:extLst/>
          </p:nvPr>
        </p:nvGraphicFramePr>
        <p:xfrm>
          <a:off x="1447800" y="2209800"/>
          <a:ext cx="6600825" cy="1591945"/>
        </p:xfrm>
        <a:graphic>
          <a:graphicData uri="http://schemas.openxmlformats.org/drawingml/2006/table">
            <a:tbl>
              <a:tblPr/>
              <a:tblGrid>
                <a:gridCol w="252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  <a:endParaRPr kumimoji="0" lang="en-A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CPI for class</a:t>
                      </a:r>
                      <a:endParaRPr kumimoji="0" lang="en-A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IC in sequence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IC in sequence 2</a:t>
                      </a:r>
                      <a:endParaRPr kumimoji="0" lang="en-A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A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1567" name="Rectangle 31"/>
          <p:cNvSpPr>
            <a:spLocks noChangeArrowheads="1"/>
          </p:cNvSpPr>
          <p:nvPr/>
        </p:nvSpPr>
        <p:spPr bwMode="auto">
          <a:xfrm>
            <a:off x="539750" y="4076700"/>
            <a:ext cx="3887788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1: IC = 5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 Cycles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2×1 + 1×2 + 2×3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10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Avg. CPI = 10/5 = 2.0</a:t>
            </a:r>
          </a:p>
        </p:txBody>
      </p:sp>
      <p:sp>
        <p:nvSpPr>
          <p:cNvPr id="321568" name="Rectangle 32"/>
          <p:cNvSpPr>
            <a:spLocks noChangeArrowheads="1"/>
          </p:cNvSpPr>
          <p:nvPr/>
        </p:nvSpPr>
        <p:spPr bwMode="auto">
          <a:xfrm>
            <a:off x="4787900" y="4076700"/>
            <a:ext cx="3887788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2: IC = 6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 Cycles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4×1 + 1×2 + 1×3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9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Avg. CPI = 9/6 = 1.5</a:t>
            </a:r>
          </a:p>
        </p:txBody>
      </p:sp>
    </p:spTree>
    <p:extLst>
      <p:ext uri="{BB962C8B-B14F-4D97-AF65-F5344CB8AC3E}">
        <p14:creationId xmlns:p14="http://schemas.microsoft.com/office/powerpoint/2010/main" val="148215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28600"/>
            <a:ext cx="8077200" cy="1303337"/>
          </a:xfrm>
        </p:spPr>
        <p:txBody>
          <a:bodyPr/>
          <a:lstStyle/>
          <a:p>
            <a:r>
              <a:rPr lang="en-AU" b="1" dirty="0"/>
              <a:t>Performance Summary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73125" y="2667000"/>
            <a:ext cx="8270875" cy="2952750"/>
          </a:xfrm>
        </p:spPr>
        <p:txBody>
          <a:bodyPr/>
          <a:lstStyle/>
          <a:p>
            <a:r>
              <a:rPr lang="en-AU" dirty="0"/>
              <a:t>Performance depends on</a:t>
            </a:r>
          </a:p>
          <a:p>
            <a:pPr lvl="1"/>
            <a:r>
              <a:rPr lang="en-AU" b="1" dirty="0">
                <a:solidFill>
                  <a:srgbClr val="0070C0"/>
                </a:solidFill>
              </a:rPr>
              <a:t>Algorithm: affects IC, possibly CPI</a:t>
            </a:r>
          </a:p>
          <a:p>
            <a:pPr lvl="1"/>
            <a:r>
              <a:rPr lang="en-AU" b="1" dirty="0">
                <a:solidFill>
                  <a:srgbClr val="0070C0"/>
                </a:solidFill>
              </a:rPr>
              <a:t>Programming language: affects IC, CPI</a:t>
            </a:r>
          </a:p>
          <a:p>
            <a:pPr lvl="1"/>
            <a:r>
              <a:rPr lang="en-AU" b="1" dirty="0">
                <a:solidFill>
                  <a:srgbClr val="0070C0"/>
                </a:solidFill>
              </a:rPr>
              <a:t>Compiler: affects IC, CPI</a:t>
            </a:r>
          </a:p>
          <a:p>
            <a:pPr lvl="1"/>
            <a:r>
              <a:rPr lang="en-AU" b="1" dirty="0">
                <a:solidFill>
                  <a:srgbClr val="0070C0"/>
                </a:solidFill>
              </a:rPr>
              <a:t>Instruction set architecture: affects IC, CPI, </a:t>
            </a:r>
            <a:r>
              <a:rPr lang="en-AU" b="1" dirty="0" err="1">
                <a:solidFill>
                  <a:srgbClr val="0070C0"/>
                </a:solidFill>
              </a:rPr>
              <a:t>T</a:t>
            </a:r>
            <a:r>
              <a:rPr lang="en-AU" b="1" baseline="-25000" dirty="0" err="1">
                <a:solidFill>
                  <a:srgbClr val="0070C0"/>
                </a:solidFill>
              </a:rPr>
              <a:t>c</a:t>
            </a:r>
            <a:endParaRPr lang="en-AU" b="1" baseline="-25000" dirty="0">
              <a:solidFill>
                <a:srgbClr val="0070C0"/>
              </a:solidFill>
            </a:endParaRPr>
          </a:p>
        </p:txBody>
      </p:sp>
      <p:graphicFrame>
        <p:nvGraphicFramePr>
          <p:cNvPr id="325637" name="Object 5"/>
          <p:cNvGraphicFramePr>
            <a:graphicFrameLocks noChangeAspect="1"/>
          </p:cNvGraphicFramePr>
          <p:nvPr>
            <p:extLst/>
          </p:nvPr>
        </p:nvGraphicFramePr>
        <p:xfrm>
          <a:off x="609600" y="1524000"/>
          <a:ext cx="78486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Equation" r:id="rId4" imgW="3568680" imgH="419040" progId="Equation.3">
                  <p:embed/>
                </p:oleObj>
              </mc:Choice>
              <mc:Fallback>
                <p:oleObj name="Equation" r:id="rId4" imgW="3568680" imgH="419040" progId="Equation.3">
                  <p:embed/>
                  <p:pic>
                    <p:nvPicPr>
                      <p:cNvPr id="3256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524000"/>
                        <a:ext cx="7848600" cy="9207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FF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665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28959</TotalTime>
  <Words>674</Words>
  <Application>Microsoft Office PowerPoint</Application>
  <PresentationFormat>On-screen Show (4:3)</PresentationFormat>
  <Paragraphs>159</Paragraphs>
  <Slides>16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Garamond</vt:lpstr>
      <vt:lpstr>Times New Roman</vt:lpstr>
      <vt:lpstr>Trebuchet MS</vt:lpstr>
      <vt:lpstr>Wingdings</vt:lpstr>
      <vt:lpstr>Organic</vt:lpstr>
      <vt:lpstr>Equation</vt:lpstr>
      <vt:lpstr>CSCIU 210 Computer Organization AKM Jahangir A Majumder, PhD</vt:lpstr>
      <vt:lpstr>Review and Learning Outcomes</vt:lpstr>
      <vt:lpstr>Review: CPU Time</vt:lpstr>
      <vt:lpstr>CPU Time Example</vt:lpstr>
      <vt:lpstr>Instruction Count and CPI</vt:lpstr>
      <vt:lpstr>CPI Example</vt:lpstr>
      <vt:lpstr>CPI in More Detail</vt:lpstr>
      <vt:lpstr>CPI Example</vt:lpstr>
      <vt:lpstr>Performance Summary</vt:lpstr>
      <vt:lpstr>PowerPoint Presentation</vt:lpstr>
      <vt:lpstr>Power Trends</vt:lpstr>
      <vt:lpstr>Reducing Power</vt:lpstr>
      <vt:lpstr>Uniprocessor Performance</vt:lpstr>
      <vt:lpstr>Multiprocessors</vt:lpstr>
      <vt:lpstr>Manufacturing ICs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Mouny</dc:creator>
  <cp:lastModifiedBy>MAJUMDER, AKM JAHANGIR</cp:lastModifiedBy>
  <cp:revision>817</cp:revision>
  <cp:lastPrinted>2013-11-25T17:13:45Z</cp:lastPrinted>
  <dcterms:created xsi:type="dcterms:W3CDTF">2012-08-10T22:02:17Z</dcterms:created>
  <dcterms:modified xsi:type="dcterms:W3CDTF">2018-08-29T16:38:06Z</dcterms:modified>
</cp:coreProperties>
</file>